
<file path=[Content_Types].xml><?xml version="1.0" encoding="utf-8"?>
<Types xmlns="http://schemas.openxmlformats.org/package/2006/content-types">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0"/>
  </p:notesMasterIdLst>
  <p:sldIdLst>
    <p:sldId id="2147376205" r:id="rId5"/>
    <p:sldId id="2147378166" r:id="rId6"/>
    <p:sldId id="2147378148" r:id="rId7"/>
    <p:sldId id="2147378157" r:id="rId8"/>
    <p:sldId id="2147378132" r:id="rId9"/>
    <p:sldId id="2147378134" r:id="rId10"/>
    <p:sldId id="2147378156" r:id="rId11"/>
    <p:sldId id="2147378158" r:id="rId12"/>
    <p:sldId id="2147378161" r:id="rId13"/>
    <p:sldId id="2147378160" r:id="rId14"/>
    <p:sldId id="2147378162" r:id="rId15"/>
    <p:sldId id="2147378159" r:id="rId16"/>
    <p:sldId id="2147378163" r:id="rId17"/>
    <p:sldId id="2147378165" r:id="rId18"/>
    <p:sldId id="2147378145"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RAN3 - led" id="{00834CE9-5F73-4424-8C41-ACD6B35BE60B}">
          <p14:sldIdLst>
            <p14:sldId id="2147376205"/>
            <p14:sldId id="2147378166"/>
            <p14:sldId id="2147378148"/>
            <p14:sldId id="2147378157"/>
            <p14:sldId id="2147378132"/>
            <p14:sldId id="2147378134"/>
            <p14:sldId id="2147378156"/>
            <p14:sldId id="2147378158"/>
            <p14:sldId id="2147378161"/>
            <p14:sldId id="2147378160"/>
            <p14:sldId id="2147378162"/>
            <p14:sldId id="2147378159"/>
            <p14:sldId id="2147378163"/>
            <p14:sldId id="2147378165"/>
            <p14:sldId id="2147378145"/>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9AFF14C-82B1-0B93-55BC-3595E9DC6EDF}" name="Prasad QC" initials="PK" userId="Prasad QC" providerId="None"/>
  <p188:author id="{E94806F5-F1DD-79F5-3D8D-85F6927CF9C2}" name="Author" initials="PK" userId="Author" providerId="Non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FF99"/>
    <a:srgbClr val="6666FF"/>
    <a:srgbClr val="FFFFFF"/>
    <a:srgbClr val="FFFFE5"/>
    <a:srgbClr val="FF00FF"/>
    <a:srgbClr val="FFFFCC"/>
    <a:srgbClr val="F2B800"/>
    <a:srgbClr val="E1E6FF"/>
    <a:srgbClr val="FFEBE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38" autoAdjust="0"/>
    <p:restoredTop sz="94660"/>
  </p:normalViewPr>
  <p:slideViewPr>
    <p:cSldViewPr snapToGrid="0">
      <p:cViewPr varScale="1">
        <p:scale>
          <a:sx n="108" d="100"/>
          <a:sy n="108" d="100"/>
        </p:scale>
        <p:origin x="720" y="102"/>
      </p:cViewPr>
      <p:guideLst/>
    </p:cSldViewPr>
  </p:slideViewPr>
  <p:notesTextViewPr>
    <p:cViewPr>
      <p:scale>
        <a:sx n="1" d="1"/>
        <a:sy n="1" d="1"/>
      </p:scale>
      <p:origin x="0" y="0"/>
    </p:cViewPr>
  </p:notesTextViewPr>
  <p:gridSpacing cx="38100" cy="381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87A922F-1E31-45D8-809A-65D40A6A35CA}" type="datetimeFigureOut">
              <a:rPr lang="en-US" smtClean="0"/>
              <a:t>12/4/2023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D634DDC-78AA-48FB-AEE1-043D56342BDE}" type="slidenum">
              <a:rPr lang="en-US" smtClean="0"/>
              <a:t>‹#›</a:t>
            </a:fld>
            <a:endParaRPr lang="en-US"/>
          </a:p>
        </p:txBody>
      </p:sp>
    </p:spTree>
    <p:extLst>
      <p:ext uri="{BB962C8B-B14F-4D97-AF65-F5344CB8AC3E}">
        <p14:creationId xmlns:p14="http://schemas.microsoft.com/office/powerpoint/2010/main" val="31773347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634DDC-78AA-48FB-AEE1-043D56342BDE}" type="slidenum">
              <a:rPr lang="en-US" smtClean="0"/>
              <a:t>6</a:t>
            </a:fld>
            <a:endParaRPr lang="en-US"/>
          </a:p>
        </p:txBody>
      </p:sp>
    </p:spTree>
    <p:extLst>
      <p:ext uri="{BB962C8B-B14F-4D97-AF65-F5344CB8AC3E}">
        <p14:creationId xmlns:p14="http://schemas.microsoft.com/office/powerpoint/2010/main" val="31855053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634DDC-78AA-48FB-AEE1-043D56342BDE}" type="slidenum">
              <a:rPr lang="en-US" smtClean="0"/>
              <a:t>7</a:t>
            </a:fld>
            <a:endParaRPr lang="en-US"/>
          </a:p>
        </p:txBody>
      </p:sp>
    </p:spTree>
    <p:extLst>
      <p:ext uri="{BB962C8B-B14F-4D97-AF65-F5344CB8AC3E}">
        <p14:creationId xmlns:p14="http://schemas.microsoft.com/office/powerpoint/2010/main" val="9116080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634DDC-78AA-48FB-AEE1-043D56342BDE}" type="slidenum">
              <a:rPr lang="en-US" smtClean="0"/>
              <a:t>10</a:t>
            </a:fld>
            <a:endParaRPr lang="en-US"/>
          </a:p>
        </p:txBody>
      </p:sp>
    </p:spTree>
    <p:extLst>
      <p:ext uri="{BB962C8B-B14F-4D97-AF65-F5344CB8AC3E}">
        <p14:creationId xmlns:p14="http://schemas.microsoft.com/office/powerpoint/2010/main" val="7869827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3916415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81659"/>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
        <p:nvSpPr>
          <p:cNvPr id="13" name="TextBox 12">
            <a:extLst>
              <a:ext uri="{FF2B5EF4-FFF2-40B4-BE49-F238E27FC236}">
                <a16:creationId xmlns:a16="http://schemas.microsoft.com/office/drawing/2014/main" id="{77B51E1B-01CD-A84E-8D51-C4800B5A404E}"/>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87407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9"/>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
        <p:nvSpPr>
          <p:cNvPr id="13" name="TextBox 12">
            <a:extLst>
              <a:ext uri="{FF2B5EF4-FFF2-40B4-BE49-F238E27FC236}">
                <a16:creationId xmlns:a16="http://schemas.microsoft.com/office/drawing/2014/main" id="{5F8994F4-6A8F-AE45-8CA6-4000DE531DD3}"/>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64421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52169"/>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
        <p:nvSpPr>
          <p:cNvPr id="10" name="TextBox 9">
            <a:extLst>
              <a:ext uri="{FF2B5EF4-FFF2-40B4-BE49-F238E27FC236}">
                <a16:creationId xmlns:a16="http://schemas.microsoft.com/office/drawing/2014/main" id="{82F39EEA-F427-7144-BD7E-860BAEE6771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6564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53"/>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
        <p:nvSpPr>
          <p:cNvPr id="10" name="TextBox 9">
            <a:extLst>
              <a:ext uri="{FF2B5EF4-FFF2-40B4-BE49-F238E27FC236}">
                <a16:creationId xmlns:a16="http://schemas.microsoft.com/office/drawing/2014/main" id="{EFCFFCAB-5642-A144-B0CD-359D16DA8F3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1200160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48"/>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
        <p:nvSpPr>
          <p:cNvPr id="11" name="TextBox 10">
            <a:extLst>
              <a:ext uri="{FF2B5EF4-FFF2-40B4-BE49-F238E27FC236}">
                <a16:creationId xmlns:a16="http://schemas.microsoft.com/office/drawing/2014/main" id="{16156997-715B-A84A-91A1-CC43DD7A55C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77808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
        <p:nvSpPr>
          <p:cNvPr id="10" name="TextBox 9">
            <a:extLst>
              <a:ext uri="{FF2B5EF4-FFF2-40B4-BE49-F238E27FC236}">
                <a16:creationId xmlns:a16="http://schemas.microsoft.com/office/drawing/2014/main" id="{4550F5D9-B0AA-E243-9EA5-B716724649F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36624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71829"/>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
        <p:nvSpPr>
          <p:cNvPr id="10" name="TextBox 9">
            <a:extLst>
              <a:ext uri="{FF2B5EF4-FFF2-40B4-BE49-F238E27FC236}">
                <a16:creationId xmlns:a16="http://schemas.microsoft.com/office/drawing/2014/main" id="{0E593EE0-71BA-0748-ADB9-4432E4E044B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75812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14747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7" name="TextBox 6">
            <a:extLst>
              <a:ext uri="{FF2B5EF4-FFF2-40B4-BE49-F238E27FC236}">
                <a16:creationId xmlns:a16="http://schemas.microsoft.com/office/drawing/2014/main" id="{F5D4B48B-E76F-C741-9782-4ED95F72B32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8" name="Footer Placeholder 2">
            <a:extLst>
              <a:ext uri="{FF2B5EF4-FFF2-40B4-BE49-F238E27FC236}">
                <a16:creationId xmlns:a16="http://schemas.microsoft.com/office/drawing/2014/main" id="{AFBDF98F-682D-5F42-8AA2-446A044E7BE1}"/>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258117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394478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228003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73F562B6-6782-DF40-A0DE-4284E33F42C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0" name="Footer Placeholder 2">
            <a:extLst>
              <a:ext uri="{FF2B5EF4-FFF2-40B4-BE49-F238E27FC236}">
                <a16:creationId xmlns:a16="http://schemas.microsoft.com/office/drawing/2014/main" id="{4C4C0399-C533-E645-93BA-DB35C1BE5621}"/>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82537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Box 8">
            <a:extLst>
              <a:ext uri="{FF2B5EF4-FFF2-40B4-BE49-F238E27FC236}">
                <a16:creationId xmlns:a16="http://schemas.microsoft.com/office/drawing/2014/main" id="{C899B315-BB8D-E741-94F2-E658DCFEF894}"/>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0" name="Footer Placeholder 2">
            <a:extLst>
              <a:ext uri="{FF2B5EF4-FFF2-40B4-BE49-F238E27FC236}">
                <a16:creationId xmlns:a16="http://schemas.microsoft.com/office/drawing/2014/main" id="{2D914410-8B47-874F-B2F6-3CAA401EF25A}"/>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3645228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Box 13">
            <a:extLst>
              <a:ext uri="{FF2B5EF4-FFF2-40B4-BE49-F238E27FC236}">
                <a16:creationId xmlns:a16="http://schemas.microsoft.com/office/drawing/2014/main" id="{AC559BB9-278E-F04B-8A75-E2D4B5264EC4}"/>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5C6CE7CA-0D02-1147-A27A-9A1DE7587B89}"/>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1170503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7" name="TextBox 16">
            <a:extLst>
              <a:ext uri="{FF2B5EF4-FFF2-40B4-BE49-F238E27FC236}">
                <a16:creationId xmlns:a16="http://schemas.microsoft.com/office/drawing/2014/main" id="{6ACA876A-90AF-AC41-99F2-21D138B0BA39}"/>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8" name="Footer Placeholder 2">
            <a:extLst>
              <a:ext uri="{FF2B5EF4-FFF2-40B4-BE49-F238E27FC236}">
                <a16:creationId xmlns:a16="http://schemas.microsoft.com/office/drawing/2014/main" id="{66D1FB33-90EE-634F-B350-D3D695BCA796}"/>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631291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9" name="TextBox 18">
            <a:extLst>
              <a:ext uri="{FF2B5EF4-FFF2-40B4-BE49-F238E27FC236}">
                <a16:creationId xmlns:a16="http://schemas.microsoft.com/office/drawing/2014/main" id="{FA551EC4-3A0C-0249-B800-C7437A47B302}"/>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20" name="Footer Placeholder 2">
            <a:extLst>
              <a:ext uri="{FF2B5EF4-FFF2-40B4-BE49-F238E27FC236}">
                <a16:creationId xmlns:a16="http://schemas.microsoft.com/office/drawing/2014/main" id="{E0BDC79B-BABA-AB47-A997-882917F87989}"/>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1498360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6" name="TextBox 15">
            <a:extLst>
              <a:ext uri="{FF2B5EF4-FFF2-40B4-BE49-F238E27FC236}">
                <a16:creationId xmlns:a16="http://schemas.microsoft.com/office/drawing/2014/main" id="{01069D47-95DE-5F43-B272-150944773442}"/>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5D63FB4A-382E-F548-A61B-40F9CE4F3BFC}"/>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138459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6" name="TextBox 15">
            <a:extLst>
              <a:ext uri="{FF2B5EF4-FFF2-40B4-BE49-F238E27FC236}">
                <a16:creationId xmlns:a16="http://schemas.microsoft.com/office/drawing/2014/main" id="{79E7C4C0-37A7-6743-B135-4EE7B5A1BDFD}"/>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84DDA07D-0C7E-5C4B-A889-AE1EFB322845}"/>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555571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6" name="TextBox 15">
            <a:extLst>
              <a:ext uri="{FF2B5EF4-FFF2-40B4-BE49-F238E27FC236}">
                <a16:creationId xmlns:a16="http://schemas.microsoft.com/office/drawing/2014/main" id="{AE90876F-8478-FE41-8A3D-8DC71D828818}"/>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3274AEB1-9C83-1E4E-BE22-4F1095D89963}"/>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3672622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TextBox 19">
            <a:extLst>
              <a:ext uri="{FF2B5EF4-FFF2-40B4-BE49-F238E27FC236}">
                <a16:creationId xmlns:a16="http://schemas.microsoft.com/office/drawing/2014/main" id="{E99DCDAD-D04A-4C13-BA71-BFF1C0F0BDED}"/>
              </a:ext>
            </a:extLst>
          </p:cNvPr>
          <p:cNvSpPr txBox="1"/>
          <p:nvPr userDrawn="1"/>
        </p:nvSpPr>
        <p:spPr>
          <a:xfrm>
            <a:off x="6583680" y="6555402"/>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444107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TextBox 20">
            <a:extLst>
              <a:ext uri="{FF2B5EF4-FFF2-40B4-BE49-F238E27FC236}">
                <a16:creationId xmlns:a16="http://schemas.microsoft.com/office/drawing/2014/main" id="{18EABDEF-507C-4541-A264-56BD4BA8A755}"/>
              </a:ext>
            </a:extLst>
          </p:cNvPr>
          <p:cNvSpPr txBox="1"/>
          <p:nvPr userDrawn="1"/>
        </p:nvSpPr>
        <p:spPr>
          <a:xfrm>
            <a:off x="6583680"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228377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4059611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TextBox 20">
            <a:extLst>
              <a:ext uri="{FF2B5EF4-FFF2-40B4-BE49-F238E27FC236}">
                <a16:creationId xmlns:a16="http://schemas.microsoft.com/office/drawing/2014/main" id="{916D0B5A-DEB0-449B-97E6-98F41A41CE8B}"/>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4">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5344936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Box 12">
            <a:extLst>
              <a:ext uri="{FF2B5EF4-FFF2-40B4-BE49-F238E27FC236}">
                <a16:creationId xmlns:a16="http://schemas.microsoft.com/office/drawing/2014/main" id="{2F9F6C76-F74F-4695-8A9B-C08D5557A19B}"/>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1736751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TextBox 20">
            <a:extLst>
              <a:ext uri="{FF2B5EF4-FFF2-40B4-BE49-F238E27FC236}">
                <a16:creationId xmlns:a16="http://schemas.microsoft.com/office/drawing/2014/main" id="{A22BF64A-6B65-412A-BA0B-A57151C0FB9E}"/>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61692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2" name="TextBox 21">
            <a:extLst>
              <a:ext uri="{FF2B5EF4-FFF2-40B4-BE49-F238E27FC236}">
                <a16:creationId xmlns:a16="http://schemas.microsoft.com/office/drawing/2014/main" id="{38683EFC-E4FE-4360-8073-7729C7BA260F}"/>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66726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9" name="TextBox 8">
            <a:extLst>
              <a:ext uri="{FF2B5EF4-FFF2-40B4-BE49-F238E27FC236}">
                <a16:creationId xmlns:a16="http://schemas.microsoft.com/office/drawing/2014/main" id="{53F3122D-5197-4451-AE1B-30E07EACE523}"/>
              </a:ext>
            </a:extLst>
          </p:cNvPr>
          <p:cNvSpPr txBox="1"/>
          <p:nvPr userDrawn="1"/>
        </p:nvSpPr>
        <p:spPr>
          <a:xfrm>
            <a:off x="8119871" y="6417159"/>
            <a:ext cx="304713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63903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Box 13">
            <a:extLst>
              <a:ext uri="{FF2B5EF4-FFF2-40B4-BE49-F238E27FC236}">
                <a16:creationId xmlns:a16="http://schemas.microsoft.com/office/drawing/2014/main" id="{EF4333D2-D676-4312-8845-8AC4CEF6234E}"/>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857458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Box 8">
            <a:extLst>
              <a:ext uri="{FF2B5EF4-FFF2-40B4-BE49-F238E27FC236}">
                <a16:creationId xmlns:a16="http://schemas.microsoft.com/office/drawing/2014/main" id="{614D7952-A43A-4C6E-8EDF-A4FD6E30F406}"/>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3835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Box 13">
            <a:extLst>
              <a:ext uri="{FF2B5EF4-FFF2-40B4-BE49-F238E27FC236}">
                <a16:creationId xmlns:a16="http://schemas.microsoft.com/office/drawing/2014/main" id="{845428B5-E9B1-4094-95AA-8BF4F15D9527}"/>
              </a:ext>
            </a:extLst>
          </p:cNvPr>
          <p:cNvSpPr txBox="1"/>
          <p:nvPr userDrawn="1"/>
        </p:nvSpPr>
        <p:spPr>
          <a:xfrm>
            <a:off x="8119871"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1214079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Box 8">
            <a:extLst>
              <a:ext uri="{FF2B5EF4-FFF2-40B4-BE49-F238E27FC236}">
                <a16:creationId xmlns:a16="http://schemas.microsoft.com/office/drawing/2014/main" id="{8F92164B-7AAC-469B-8F9E-33C1B95C7135}"/>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132193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Box 13">
            <a:extLst>
              <a:ext uri="{FF2B5EF4-FFF2-40B4-BE49-F238E27FC236}">
                <a16:creationId xmlns:a16="http://schemas.microsoft.com/office/drawing/2014/main" id="{D4D515F0-715F-49E3-AC4C-FDF666AA6CA0}"/>
              </a:ext>
            </a:extLst>
          </p:cNvPr>
          <p:cNvSpPr txBox="1"/>
          <p:nvPr userDrawn="1"/>
        </p:nvSpPr>
        <p:spPr>
          <a:xfrm>
            <a:off x="8119872" y="6417159"/>
            <a:ext cx="304713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884669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p>
        </p:txBody>
      </p:sp>
    </p:spTree>
    <p:extLst>
      <p:ext uri="{BB962C8B-B14F-4D97-AF65-F5344CB8AC3E}">
        <p14:creationId xmlns:p14="http://schemas.microsoft.com/office/powerpoint/2010/main" val="2558344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4"/>
            <a:ext cx="5724429" cy="138243"/>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
        <p:nvSpPr>
          <p:cNvPr id="6" name="TextBox 5">
            <a:extLst>
              <a:ext uri="{FF2B5EF4-FFF2-40B4-BE49-F238E27FC236}">
                <a16:creationId xmlns:a16="http://schemas.microsoft.com/office/drawing/2014/main" id="{1C468BE8-DF7A-408A-8917-847FC0C4073B}"/>
              </a:ext>
            </a:extLst>
          </p:cNvPr>
          <p:cNvSpPr txBox="1"/>
          <p:nvPr userDrawn="1"/>
        </p:nvSpPr>
        <p:spPr>
          <a:xfrm>
            <a:off x="6449786" y="6534114"/>
            <a:ext cx="4891822"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53741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905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6DA596BE-B479-4184-8DFA-99B040D82841}"/>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658812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2" name="TextBox 11">
            <a:extLst>
              <a:ext uri="{FF2B5EF4-FFF2-40B4-BE49-F238E27FC236}">
                <a16:creationId xmlns:a16="http://schemas.microsoft.com/office/drawing/2014/main" id="{6CDF8F41-A2E4-4B10-8ABF-04025C344B97}"/>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10481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2" name="TextBox 11">
            <a:extLst>
              <a:ext uri="{FF2B5EF4-FFF2-40B4-BE49-F238E27FC236}">
                <a16:creationId xmlns:a16="http://schemas.microsoft.com/office/drawing/2014/main" id="{D3A7ABAC-8182-4A85-AE2F-20E2CA7BB1F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011204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p>
        </p:txBody>
      </p:sp>
      <p:sp>
        <p:nvSpPr>
          <p:cNvPr id="12" name="TextBox 11">
            <a:extLst>
              <a:ext uri="{FF2B5EF4-FFF2-40B4-BE49-F238E27FC236}">
                <a16:creationId xmlns:a16="http://schemas.microsoft.com/office/drawing/2014/main" id="{E84256A5-7098-4ED2-B00A-10E40C53FEC8}"/>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103659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9844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2" name="TextBox 11">
            <a:extLst>
              <a:ext uri="{FF2B5EF4-FFF2-40B4-BE49-F238E27FC236}">
                <a16:creationId xmlns:a16="http://schemas.microsoft.com/office/drawing/2014/main" id="{52653BB1-3871-4273-8DAE-A489FD7F548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70888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2" name="TextBox 11">
            <a:extLst>
              <a:ext uri="{FF2B5EF4-FFF2-40B4-BE49-F238E27FC236}">
                <a16:creationId xmlns:a16="http://schemas.microsoft.com/office/drawing/2014/main" id="{F8F345D6-9069-4760-8E13-E4947123A2BA}"/>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29146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FF35BCC7-4BD8-49C2-BBC6-380668560F3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84238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F64645A4-71D6-4B67-8548-722C4D864A8E}"/>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68295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9E9ACBEF-8312-4672-8CCC-A5FC918C9E3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23472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42126726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280160"/>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p>
        </p:txBody>
      </p:sp>
      <p:sp>
        <p:nvSpPr>
          <p:cNvPr id="10" name="TextBox 9">
            <a:extLst>
              <a:ext uri="{FF2B5EF4-FFF2-40B4-BE49-F238E27FC236}">
                <a16:creationId xmlns:a16="http://schemas.microsoft.com/office/drawing/2014/main" id="{DAEE56A7-95CC-430D-9E93-E4837CC6889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42997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C3788D1A-E641-4751-8F62-E1A2A80B7F01}"/>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75666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E3F248DD-8B74-423C-848D-F5D38F4B35C9}"/>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438693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2" name="TextBox 11">
            <a:extLst>
              <a:ext uri="{FF2B5EF4-FFF2-40B4-BE49-F238E27FC236}">
                <a16:creationId xmlns:a16="http://schemas.microsoft.com/office/drawing/2014/main" id="{8B0243F3-04E5-4F28-97C8-1C03B8F260B0}"/>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341707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Box 12">
            <a:extLst>
              <a:ext uri="{FF2B5EF4-FFF2-40B4-BE49-F238E27FC236}">
                <a16:creationId xmlns:a16="http://schemas.microsoft.com/office/drawing/2014/main" id="{67991558-6BCC-8441-8351-686C09BD083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79922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Box 12">
            <a:extLst>
              <a:ext uri="{FF2B5EF4-FFF2-40B4-BE49-F238E27FC236}">
                <a16:creationId xmlns:a16="http://schemas.microsoft.com/office/drawing/2014/main" id="{75A46842-2056-3F44-9816-63670CE2B367}"/>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84703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Box 12">
            <a:extLst>
              <a:ext uri="{FF2B5EF4-FFF2-40B4-BE49-F238E27FC236}">
                <a16:creationId xmlns:a16="http://schemas.microsoft.com/office/drawing/2014/main" id="{B636C3FF-4CDC-474E-9F0F-96FF6A904CFA}"/>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681179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Box 12">
            <a:extLst>
              <a:ext uri="{FF2B5EF4-FFF2-40B4-BE49-F238E27FC236}">
                <a16:creationId xmlns:a16="http://schemas.microsoft.com/office/drawing/2014/main" id="{D11C44A7-E7AD-4343-A534-9AEDB456431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472820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Box 12">
            <a:extLst>
              <a:ext uri="{FF2B5EF4-FFF2-40B4-BE49-F238E27FC236}">
                <a16:creationId xmlns:a16="http://schemas.microsoft.com/office/drawing/2014/main" id="{558AF923-48A4-F842-B121-6B6E67ED16A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35510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
        <p:nvSpPr>
          <p:cNvPr id="9" name="TextBox 8">
            <a:extLst>
              <a:ext uri="{FF2B5EF4-FFF2-40B4-BE49-F238E27FC236}">
                <a16:creationId xmlns:a16="http://schemas.microsoft.com/office/drawing/2014/main" id="{24318765-1384-3949-834E-8E8F40F25336}"/>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05386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2045329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
        <p:nvSpPr>
          <p:cNvPr id="11" name="TextBox 10">
            <a:extLst>
              <a:ext uri="{FF2B5EF4-FFF2-40B4-BE49-F238E27FC236}">
                <a16:creationId xmlns:a16="http://schemas.microsoft.com/office/drawing/2014/main" id="{74F09519-1A96-3948-82CE-D66FCFA0285E}"/>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8356323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
        <p:nvSpPr>
          <p:cNvPr id="11" name="TextBox 10">
            <a:extLst>
              <a:ext uri="{FF2B5EF4-FFF2-40B4-BE49-F238E27FC236}">
                <a16:creationId xmlns:a16="http://schemas.microsoft.com/office/drawing/2014/main" id="{8CE22920-DA4A-8044-8FD7-86EAA0E288B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20692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
        <p:nvSpPr>
          <p:cNvPr id="11" name="TextBox 10">
            <a:extLst>
              <a:ext uri="{FF2B5EF4-FFF2-40B4-BE49-F238E27FC236}">
                <a16:creationId xmlns:a16="http://schemas.microsoft.com/office/drawing/2014/main" id="{3198D3B6-71EA-2343-85BA-A4D9B68BE416}"/>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457464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
        <p:nvSpPr>
          <p:cNvPr id="11" name="TextBox 10">
            <a:extLst>
              <a:ext uri="{FF2B5EF4-FFF2-40B4-BE49-F238E27FC236}">
                <a16:creationId xmlns:a16="http://schemas.microsoft.com/office/drawing/2014/main" id="{4F330D8F-9658-ED4C-85DD-150F64A9109B}"/>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930558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
        <p:nvSpPr>
          <p:cNvPr id="9" name="TextBox 8">
            <a:extLst>
              <a:ext uri="{FF2B5EF4-FFF2-40B4-BE49-F238E27FC236}">
                <a16:creationId xmlns:a16="http://schemas.microsoft.com/office/drawing/2014/main" id="{801DED88-E806-634D-8DC9-004D273832A8}"/>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519508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562299DD-83AF-2549-B1CE-B6535CC8D56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71858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0789BA12-0270-254A-8D92-971DD001E5B4}"/>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91847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5FECE339-8B76-FA46-8355-A30DEDF0832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064007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p>
        </p:txBody>
      </p:sp>
      <p:sp>
        <p:nvSpPr>
          <p:cNvPr id="10" name="TextBox 9">
            <a:extLst>
              <a:ext uri="{FF2B5EF4-FFF2-40B4-BE49-F238E27FC236}">
                <a16:creationId xmlns:a16="http://schemas.microsoft.com/office/drawing/2014/main" id="{755E89F5-A4BA-784E-881D-C8ACD41A0124}"/>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452728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A14AE744-F22F-3B4B-B1FE-797560159BA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64447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
        <p:nvSpPr>
          <p:cNvPr id="12" name="TextBox 11">
            <a:extLst>
              <a:ext uri="{FF2B5EF4-FFF2-40B4-BE49-F238E27FC236}">
                <a16:creationId xmlns:a16="http://schemas.microsoft.com/office/drawing/2014/main" id="{02E57736-0E58-D948-BC24-BB0EC5FFEA43}"/>
              </a:ext>
            </a:extLst>
          </p:cNvPr>
          <p:cNvSpPr txBox="1"/>
          <p:nvPr userDrawn="1"/>
        </p:nvSpPr>
        <p:spPr>
          <a:xfrm>
            <a:off x="498245"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029745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3724DADA-6EEA-1549-9303-429A7480AB1B}"/>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803772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2" name="TextBox 11">
            <a:extLst>
              <a:ext uri="{FF2B5EF4-FFF2-40B4-BE49-F238E27FC236}">
                <a16:creationId xmlns:a16="http://schemas.microsoft.com/office/drawing/2014/main" id="{57AB7B87-79E7-E442-872E-E6ECE9E46EA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55627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C359104A-FABA-4044-9E7B-FAF153F6485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37852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F38BC5A2-B852-B74E-A7AB-23C1CDC6FF7E}"/>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40273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FFA5A216-93BE-0C45-92D0-1B9C82DBC13D}"/>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4436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2" name="TextBox 11">
            <a:extLst>
              <a:ext uri="{FF2B5EF4-FFF2-40B4-BE49-F238E27FC236}">
                <a16:creationId xmlns:a16="http://schemas.microsoft.com/office/drawing/2014/main" id="{BD967D8C-E3C3-D545-A0A1-E00C9BC5ADF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57348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4" name="TextBox 13">
            <a:extLst>
              <a:ext uri="{FF2B5EF4-FFF2-40B4-BE49-F238E27FC236}">
                <a16:creationId xmlns:a16="http://schemas.microsoft.com/office/drawing/2014/main" id="{BD52EDAD-092F-924F-BA64-BE443D91787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0166296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205795" y="4028477"/>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1696978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0B8CD0CF-575C-A147-A434-CE69FAAB0CDB}"/>
              </a:ext>
            </a:extLst>
          </p:cNvPr>
          <p:cNvSpPr txBox="1"/>
          <p:nvPr userDrawn="1"/>
        </p:nvSpPr>
        <p:spPr>
          <a:xfrm>
            <a:off x="6583680"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20000"/>
                    <a:lumOff val="8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3DB391A9-C928-4744-8F79-37101F90F438}"/>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©2018-2021 Qualcomm Technologies, Inc. and/or its affiliated companies. All Rights Reserved.</a:t>
            </a:r>
          </a:p>
        </p:txBody>
      </p:sp>
      <p:sp>
        <p:nvSpPr>
          <p:cNvPr id="26" name="TextBox 25">
            <a:extLst>
              <a:ext uri="{FF2B5EF4-FFF2-40B4-BE49-F238E27FC236}">
                <a16:creationId xmlns:a16="http://schemas.microsoft.com/office/drawing/2014/main" id="{608825F1-2E1D-1040-BAD1-A8AEA7FEDE7E}"/>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15726646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4B37B806-F8C6-084B-9C34-0B97DC8745C7}"/>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4">
                    <a:lumMod val="60000"/>
                    <a:lumOff val="40000"/>
                  </a:schemeClr>
                </a:solidFill>
              </a:rPr>
              <a:t>Confidential – Qualcomm Technologies, Inc. and/or its affiliated companies – May Contain Trade Secrets</a:t>
            </a:r>
          </a:p>
        </p:txBody>
      </p:sp>
      <p:sp>
        <p:nvSpPr>
          <p:cNvPr id="21" name="TextBox 20">
            <a:extLst>
              <a:ext uri="{FF2B5EF4-FFF2-40B4-BE49-F238E27FC236}">
                <a16:creationId xmlns:a16="http://schemas.microsoft.com/office/drawing/2014/main" id="{D21F072A-EC7A-5A4E-9F96-9E8AD1BD94C6}"/>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p:txBody>
      </p:sp>
      <p:sp>
        <p:nvSpPr>
          <p:cNvPr id="22" name="TextBox 21">
            <a:extLst>
              <a:ext uri="{FF2B5EF4-FFF2-40B4-BE49-F238E27FC236}">
                <a16:creationId xmlns:a16="http://schemas.microsoft.com/office/drawing/2014/main" id="{D07CDB5C-1D8C-AB41-A106-5B74FFE51081}"/>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441670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8166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
        <p:nvSpPr>
          <p:cNvPr id="13" name="TextBox 12">
            <a:extLst>
              <a:ext uri="{FF2B5EF4-FFF2-40B4-BE49-F238E27FC236}">
                <a16:creationId xmlns:a16="http://schemas.microsoft.com/office/drawing/2014/main" id="{9CCA702F-9CD5-9141-B8C6-798965BC668E}"/>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4">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29473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5E8823C2-8350-3C47-9A24-929AEF1D3BEE}"/>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
        <p:nvSpPr>
          <p:cNvPr id="21" name="TextBox 20">
            <a:extLst>
              <a:ext uri="{FF2B5EF4-FFF2-40B4-BE49-F238E27FC236}">
                <a16:creationId xmlns:a16="http://schemas.microsoft.com/office/drawing/2014/main" id="{F14C39CB-0BFC-5F47-981E-D7A2A1319734}"/>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©2018-2021 Qualcomm Technologies, Inc. and/or its affiliated companies. All Rights Reserved.</a:t>
            </a:r>
          </a:p>
        </p:txBody>
      </p:sp>
      <p:sp>
        <p:nvSpPr>
          <p:cNvPr id="22" name="TextBox 21">
            <a:extLst>
              <a:ext uri="{FF2B5EF4-FFF2-40B4-BE49-F238E27FC236}">
                <a16:creationId xmlns:a16="http://schemas.microsoft.com/office/drawing/2014/main" id="{14E378EA-12C7-3F44-9356-8DF425F0DD6E}"/>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1655722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B957D6E8-8F33-A84D-AA88-77EBE2019A74}"/>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40000"/>
                    <a:lumOff val="60000"/>
                  </a:schemeClr>
                </a:solidFill>
              </a:rPr>
              <a:t>Confidential – Qualcomm Technologies, Inc. and/or its affiliated companies – May Contain Trade Secrets</a:t>
            </a:r>
          </a:p>
        </p:txBody>
      </p:sp>
      <p:sp>
        <p:nvSpPr>
          <p:cNvPr id="23" name="TextBox 22">
            <a:extLst>
              <a:ext uri="{FF2B5EF4-FFF2-40B4-BE49-F238E27FC236}">
                <a16:creationId xmlns:a16="http://schemas.microsoft.com/office/drawing/2014/main" id="{07DD3A58-9DE5-E540-8E2E-177D1AA2B570}"/>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p:txBody>
      </p:sp>
      <p:sp>
        <p:nvSpPr>
          <p:cNvPr id="26" name="TextBox 25">
            <a:extLst>
              <a:ext uri="{FF2B5EF4-FFF2-40B4-BE49-F238E27FC236}">
                <a16:creationId xmlns:a16="http://schemas.microsoft.com/office/drawing/2014/main" id="{AB7438C5-198E-D240-B63C-7F932FC15A49}"/>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844372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CDDCADE1-4732-CA40-8011-EF340B011083}"/>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EC9A22AB-C0B1-1548-A956-2EF634643428}"/>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p:txBody>
      </p:sp>
      <p:sp>
        <p:nvSpPr>
          <p:cNvPr id="26" name="TextBox 25">
            <a:extLst>
              <a:ext uri="{FF2B5EF4-FFF2-40B4-BE49-F238E27FC236}">
                <a16:creationId xmlns:a16="http://schemas.microsoft.com/office/drawing/2014/main" id="{43E58F6C-E2A2-0E4F-B916-F834784A9644}"/>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3558652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7"/>
            <a:ext cx="6391148" cy="4081664"/>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p>
        </p:txBody>
      </p:sp>
      <p:sp>
        <p:nvSpPr>
          <p:cNvPr id="13" name="TextBox 12">
            <a:extLst>
              <a:ext uri="{FF2B5EF4-FFF2-40B4-BE49-F238E27FC236}">
                <a16:creationId xmlns:a16="http://schemas.microsoft.com/office/drawing/2014/main" id="{9E870C7A-5056-5B4C-B69C-60F8108DF25B}"/>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79031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75667258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 id="2147483713" r:id="rId53"/>
    <p:sldLayoutId id="2147483714" r:id="rId54"/>
    <p:sldLayoutId id="2147483715" r:id="rId55"/>
    <p:sldLayoutId id="2147483716" r:id="rId56"/>
    <p:sldLayoutId id="2147483717" r:id="rId57"/>
    <p:sldLayoutId id="2147483718" r:id="rId58"/>
    <p:sldLayoutId id="2147483719" r:id="rId59"/>
    <p:sldLayoutId id="2147483720" r:id="rId60"/>
    <p:sldLayoutId id="2147483721" r:id="rId61"/>
    <p:sldLayoutId id="2147483722" r:id="rId62"/>
    <p:sldLayoutId id="2147483723" r:id="rId63"/>
    <p:sldLayoutId id="2147483724" r:id="rId64"/>
    <p:sldLayoutId id="2147483725" r:id="rId65"/>
    <p:sldLayoutId id="2147483726" r:id="rId66"/>
    <p:sldLayoutId id="2147483727" r:id="rId67"/>
    <p:sldLayoutId id="2147483728" r:id="rId68"/>
    <p:sldLayoutId id="2147483729" r:id="rId69"/>
    <p:sldLayoutId id="2147483730" r:id="rId70"/>
    <p:sldLayoutId id="2147483731" r:id="rId71"/>
    <p:sldLayoutId id="2147483732" r:id="rId72"/>
    <p:sldLayoutId id="2147483733" r:id="rId73"/>
    <p:sldLayoutId id="2147483734" r:id="rId74"/>
    <p:sldLayoutId id="2147483735" r:id="rId75"/>
    <p:sldLayoutId id="2147483736" r:id="rId76"/>
    <p:sldLayoutId id="2147483737" r:id="rId77"/>
    <p:sldLayoutId id="2147483738" r:id="rId78"/>
    <p:sldLayoutId id="2147483739" r:id="rId79"/>
    <p:sldLayoutId id="2147483740" r:id="rId80"/>
    <p:sldLayoutId id="2147483741" r:id="rId81"/>
    <p:sldLayoutId id="2147483742"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7.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2.xml.rels><?xml version="1.0" encoding="UTF-8" standalone="yes"?>
<Relationships xmlns="http://schemas.openxmlformats.org/package/2006/relationships"><Relationship Id="rId3" Type="http://schemas.openxmlformats.org/officeDocument/2006/relationships/hyperlink" Target="http://www.3gpp.org/ftp/tsg_ran/TSG_RAN/TSGR_101/Docs/RP-231540.zip" TargetMode="External"/><Relationship Id="rId2" Type="http://schemas.openxmlformats.org/officeDocument/2006/relationships/hyperlink" Target="http://www.3gpp.org/ftp/tsg_ran/TSG_RAN/TSGR_AHs/2023_06_RAN_Rel19_WS/Docs/RWS-230488.zip" TargetMode="External"/><Relationship Id="rId1" Type="http://schemas.openxmlformats.org/officeDocument/2006/relationships/slideLayout" Target="../slideLayouts/slideLayout17.xml"/><Relationship Id="rId5" Type="http://schemas.openxmlformats.org/officeDocument/2006/relationships/hyperlink" Target="http://www.3gpp.org/ftp/tsg_ran/TSG_RAN/TSGR_101/Docs/RP-232625.zip" TargetMode="External"/><Relationship Id="rId4" Type="http://schemas.openxmlformats.org/officeDocument/2006/relationships/hyperlink" Target="http://www.3gpp.org/ftp/tsg_ran/TSG_RAN/TSGR_101/Docs/RP-232621.zip"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7.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C7CB02A1-76F5-AD28-19F5-FC9B5BEFDBBF}"/>
              </a:ext>
            </a:extLst>
          </p:cNvPr>
          <p:cNvSpPr>
            <a:spLocks noGrp="1"/>
          </p:cNvSpPr>
          <p:nvPr>
            <p:ph type="title"/>
          </p:nvPr>
        </p:nvSpPr>
        <p:spPr>
          <a:xfrm>
            <a:off x="431637" y="3006583"/>
            <a:ext cx="8314798" cy="1071062"/>
          </a:xfrm>
        </p:spPr>
        <p:txBody>
          <a:bodyPr/>
          <a:lstStyle/>
          <a:p>
            <a:r>
              <a:rPr lang="en-US" sz="4000" dirty="0"/>
              <a:t>Rel-19 Views on Additional </a:t>
            </a:r>
            <a:br>
              <a:rPr lang="en-US" sz="4000" dirty="0"/>
            </a:br>
            <a:r>
              <a:rPr lang="en-US" sz="4000" dirty="0"/>
              <a:t>Topology Enhancements</a:t>
            </a:r>
          </a:p>
        </p:txBody>
      </p:sp>
      <p:sp>
        <p:nvSpPr>
          <p:cNvPr id="3" name="Text Placeholder 2">
            <a:extLst>
              <a:ext uri="{FF2B5EF4-FFF2-40B4-BE49-F238E27FC236}">
                <a16:creationId xmlns:a16="http://schemas.microsoft.com/office/drawing/2014/main" id="{7E91E0D3-C8CA-F3C1-495D-0F4B0F771D4C}"/>
              </a:ext>
            </a:extLst>
          </p:cNvPr>
          <p:cNvSpPr>
            <a:spLocks noGrp="1"/>
          </p:cNvSpPr>
          <p:nvPr>
            <p:ph type="body" sz="quarter" idx="10"/>
          </p:nvPr>
        </p:nvSpPr>
        <p:spPr>
          <a:xfrm>
            <a:off x="467148" y="561548"/>
            <a:ext cx="5622934" cy="1915322"/>
          </a:xfrm>
        </p:spPr>
        <p:txBody>
          <a:bodyPr/>
          <a:lstStyle/>
          <a:p>
            <a:r>
              <a:rPr lang="en-US" dirty="0"/>
              <a:t>3GPP TSG RAN Meeting #102</a:t>
            </a:r>
          </a:p>
          <a:p>
            <a:pPr marR="0">
              <a:tabLst>
                <a:tab pos="360045" algn="l"/>
              </a:tabLst>
            </a:pPr>
            <a:r>
              <a:rPr lang="en-GB" dirty="0"/>
              <a:t>Edinburgh, Scotland, December 11-15, 2023</a:t>
            </a:r>
            <a:endParaRPr lang="en-US" dirty="0"/>
          </a:p>
          <a:p>
            <a:r>
              <a:rPr lang="fr-FR" dirty="0" err="1"/>
              <a:t>Dec</a:t>
            </a:r>
            <a:r>
              <a:rPr lang="fr-FR" dirty="0"/>
              <a:t> 11-15, 2023</a:t>
            </a:r>
            <a:endParaRPr lang="en-US" dirty="0"/>
          </a:p>
          <a:p>
            <a:r>
              <a:rPr lang="en-US" dirty="0"/>
              <a:t>Agenda Item: 9.1.3.3</a:t>
            </a:r>
          </a:p>
        </p:txBody>
      </p:sp>
      <p:sp>
        <p:nvSpPr>
          <p:cNvPr id="2" name="AutoShape 2">
            <a:extLst>
              <a:ext uri="{FF2B5EF4-FFF2-40B4-BE49-F238E27FC236}">
                <a16:creationId xmlns:a16="http://schemas.microsoft.com/office/drawing/2014/main" id="{395F9BF5-A0FB-695D-128E-19096384F5BD}"/>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Text Placeholder 2">
            <a:extLst>
              <a:ext uri="{FF2B5EF4-FFF2-40B4-BE49-F238E27FC236}">
                <a16:creationId xmlns:a16="http://schemas.microsoft.com/office/drawing/2014/main" id="{FB93AB57-BD81-C2C4-BD63-666C6DF9725E}"/>
              </a:ext>
            </a:extLst>
          </p:cNvPr>
          <p:cNvSpPr txBox="1">
            <a:spLocks/>
          </p:cNvSpPr>
          <p:nvPr/>
        </p:nvSpPr>
        <p:spPr bwMode="gray">
          <a:xfrm>
            <a:off x="6777200" y="517160"/>
            <a:ext cx="1848571" cy="403759"/>
          </a:xfrm>
          <a:prstGeom prst="rect">
            <a:avLst/>
          </a:prstGeom>
        </p:spPr>
        <p:txBody>
          <a:bodyPr vert="horz" lIns="0" tIns="0" rIns="0" bIns="0" rtlCol="0">
            <a:noAutofit/>
          </a:bodyPr>
          <a:lstStyle>
            <a:lvl1pPr marL="0" indent="0" algn="l" defTabSz="914400" rtl="0" eaLnBrk="1" latinLnBrk="0" hangingPunct="1">
              <a:lnSpc>
                <a:spcPct val="107000"/>
              </a:lnSpc>
              <a:spcBef>
                <a:spcPts val="0"/>
              </a:spcBef>
              <a:spcAft>
                <a:spcPts val="600"/>
              </a:spcAft>
              <a:buClr>
                <a:schemeClr val="accent1"/>
              </a:buClr>
              <a:buFont typeface="Microsoft Sans Serif" panose="020B0604020202020204" pitchFamily="34" charset="0"/>
              <a:buChar char="​"/>
              <a:defRPr sz="2100" b="1" kern="1200" spc="30" baseline="0">
                <a:solidFill>
                  <a:schemeClr val="bg1"/>
                </a:solidFill>
                <a:latin typeface="+mn-lt"/>
                <a:ea typeface="+mn-ea"/>
                <a:cs typeface="+mn-cs"/>
              </a:defRPr>
            </a:lvl1pPr>
            <a:lvl2pPr marL="0" indent="0" algn="l" defTabSz="914400" rtl="0" eaLnBrk="1" latinLnBrk="0" hangingPunct="1">
              <a:lnSpc>
                <a:spcPct val="96000"/>
              </a:lnSpc>
              <a:spcBef>
                <a:spcPts val="0"/>
              </a:spcBef>
              <a:buClr>
                <a:schemeClr val="tx1">
                  <a:lumMod val="85000"/>
                  <a:lumOff val="15000"/>
                </a:schemeClr>
              </a:buClr>
              <a:buFont typeface="Microsoft Sans Serif" panose="020B0604020202020204" pitchFamily="34" charset="0"/>
              <a:buNone/>
              <a:defRPr sz="18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baseline="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Char char="​"/>
              <a:tabLst/>
              <a:defRPr sz="1800" kern="1200" baseline="0">
                <a:solidFill>
                  <a:schemeClr val="bg1"/>
                </a:solidFill>
                <a:latin typeface="+mn-lt"/>
                <a:ea typeface="+mn-ea"/>
                <a:cs typeface="+mn-cs"/>
              </a:defRPr>
            </a:lvl5pPr>
            <a:lvl6pPr marL="0" indent="0" algn="l" defTabSz="914400" rtl="0" eaLnBrk="1" latinLnBrk="0" hangingPunct="1">
              <a:lnSpc>
                <a:spcPct val="98000"/>
              </a:lnSpc>
              <a:spcBef>
                <a:spcPts val="0"/>
              </a:spcBef>
              <a:buFont typeface="Microsoft Sans Serif" panose="020B0604020202020204" pitchFamily="34" charset="0"/>
              <a:buChar char="​"/>
              <a:defRPr sz="1800" kern="1200">
                <a:solidFill>
                  <a:schemeClr val="bg1"/>
                </a:solidFill>
                <a:latin typeface="+mn-lt"/>
                <a:ea typeface="+mn-ea"/>
                <a:cs typeface="+mn-cs"/>
              </a:defRPr>
            </a:lvl6pPr>
            <a:lvl7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7pPr>
            <a:lvl8pPr marL="0" indent="0" algn="l" defTabSz="914400" rtl="0" eaLnBrk="1" latinLnBrk="0" hangingPunct="1">
              <a:lnSpc>
                <a:spcPct val="98000"/>
              </a:lnSpc>
              <a:spcBef>
                <a:spcPts val="0"/>
              </a:spcBef>
              <a:buSzPct val="100000"/>
              <a:buFont typeface="Microsoft Sans Serif" panose="020B0604020202020204" pitchFamily="34" charset="0"/>
              <a:buChar char="​"/>
              <a:defRPr lang="en-US" sz="1800" kern="1200" baseline="0">
                <a:solidFill>
                  <a:schemeClr val="bg1"/>
                </a:solidFill>
                <a:latin typeface="+mn-lt"/>
                <a:ea typeface="+mn-ea"/>
                <a:cs typeface="+mn-cs"/>
              </a:defRPr>
            </a:lvl8pPr>
            <a:lvl9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9pPr>
          </a:lstStyle>
          <a:p>
            <a:r>
              <a:rPr lang="en-US" dirty="0"/>
              <a:t>RP-233021</a:t>
            </a:r>
          </a:p>
        </p:txBody>
      </p:sp>
      <p:sp>
        <p:nvSpPr>
          <p:cNvPr id="5" name="Text Placeholder 2">
            <a:extLst>
              <a:ext uri="{FF2B5EF4-FFF2-40B4-BE49-F238E27FC236}">
                <a16:creationId xmlns:a16="http://schemas.microsoft.com/office/drawing/2014/main" id="{41F582F4-2100-51A3-4D00-9824BBAB6A86}"/>
              </a:ext>
            </a:extLst>
          </p:cNvPr>
          <p:cNvSpPr txBox="1">
            <a:spLocks/>
          </p:cNvSpPr>
          <p:nvPr/>
        </p:nvSpPr>
        <p:spPr bwMode="gray">
          <a:xfrm>
            <a:off x="431637" y="4439727"/>
            <a:ext cx="5006637" cy="961930"/>
          </a:xfrm>
          <a:prstGeom prst="rect">
            <a:avLst/>
          </a:prstGeom>
        </p:spPr>
        <p:txBody>
          <a:bodyPr vert="horz" lIns="0" tIns="0" rIns="0" bIns="0" rtlCol="0">
            <a:noAutofit/>
          </a:bodyPr>
          <a:lstStyle>
            <a:lvl1pPr marL="0" indent="0" algn="l" defTabSz="914400" rtl="0" eaLnBrk="1" latinLnBrk="0" hangingPunct="1">
              <a:lnSpc>
                <a:spcPct val="107000"/>
              </a:lnSpc>
              <a:spcBef>
                <a:spcPts val="0"/>
              </a:spcBef>
              <a:spcAft>
                <a:spcPts val="600"/>
              </a:spcAft>
              <a:buClr>
                <a:schemeClr val="accent1"/>
              </a:buClr>
              <a:buFont typeface="Microsoft Sans Serif" panose="020B0604020202020204" pitchFamily="34" charset="0"/>
              <a:buChar char="​"/>
              <a:defRPr sz="2100" b="1" kern="1200" spc="30" baseline="0">
                <a:solidFill>
                  <a:schemeClr val="bg1"/>
                </a:solidFill>
                <a:latin typeface="+mn-lt"/>
                <a:ea typeface="+mn-ea"/>
                <a:cs typeface="+mn-cs"/>
              </a:defRPr>
            </a:lvl1pPr>
            <a:lvl2pPr marL="0" indent="0" algn="l" defTabSz="914400" rtl="0" eaLnBrk="1" latinLnBrk="0" hangingPunct="1">
              <a:lnSpc>
                <a:spcPct val="96000"/>
              </a:lnSpc>
              <a:spcBef>
                <a:spcPts val="0"/>
              </a:spcBef>
              <a:buClr>
                <a:schemeClr val="tx1">
                  <a:lumMod val="85000"/>
                  <a:lumOff val="15000"/>
                </a:schemeClr>
              </a:buClr>
              <a:buFont typeface="Microsoft Sans Serif" panose="020B0604020202020204" pitchFamily="34" charset="0"/>
              <a:buNone/>
              <a:defRPr sz="18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baseline="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Char char="​"/>
              <a:tabLst/>
              <a:defRPr sz="1800" kern="1200" baseline="0">
                <a:solidFill>
                  <a:schemeClr val="bg1"/>
                </a:solidFill>
                <a:latin typeface="+mn-lt"/>
                <a:ea typeface="+mn-ea"/>
                <a:cs typeface="+mn-cs"/>
              </a:defRPr>
            </a:lvl5pPr>
            <a:lvl6pPr marL="0" indent="0" algn="l" defTabSz="914400" rtl="0" eaLnBrk="1" latinLnBrk="0" hangingPunct="1">
              <a:lnSpc>
                <a:spcPct val="98000"/>
              </a:lnSpc>
              <a:spcBef>
                <a:spcPts val="0"/>
              </a:spcBef>
              <a:buFont typeface="Microsoft Sans Serif" panose="020B0604020202020204" pitchFamily="34" charset="0"/>
              <a:buChar char="​"/>
              <a:defRPr sz="1800" kern="1200">
                <a:solidFill>
                  <a:schemeClr val="bg1"/>
                </a:solidFill>
                <a:latin typeface="+mn-lt"/>
                <a:ea typeface="+mn-ea"/>
                <a:cs typeface="+mn-cs"/>
              </a:defRPr>
            </a:lvl6pPr>
            <a:lvl7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7pPr>
            <a:lvl8pPr marL="0" indent="0" algn="l" defTabSz="914400" rtl="0" eaLnBrk="1" latinLnBrk="0" hangingPunct="1">
              <a:lnSpc>
                <a:spcPct val="98000"/>
              </a:lnSpc>
              <a:spcBef>
                <a:spcPts val="0"/>
              </a:spcBef>
              <a:buSzPct val="100000"/>
              <a:buFont typeface="Microsoft Sans Serif" panose="020B0604020202020204" pitchFamily="34" charset="0"/>
              <a:buChar char="​"/>
              <a:defRPr lang="en-US" sz="1800" kern="1200" baseline="0">
                <a:solidFill>
                  <a:schemeClr val="bg1"/>
                </a:solidFill>
                <a:latin typeface="+mn-lt"/>
                <a:ea typeface="+mn-ea"/>
                <a:cs typeface="+mn-cs"/>
              </a:defRPr>
            </a:lvl8pPr>
            <a:lvl9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9pPr>
          </a:lstStyle>
          <a:p>
            <a:r>
              <a:rPr lang="en-US" dirty="0"/>
              <a:t>Qualcomm Incorporated, Xiaomi</a:t>
            </a:r>
          </a:p>
        </p:txBody>
      </p:sp>
    </p:spTree>
    <p:extLst>
      <p:ext uri="{BB962C8B-B14F-4D97-AF65-F5344CB8AC3E}">
        <p14:creationId xmlns:p14="http://schemas.microsoft.com/office/powerpoint/2010/main" val="2809355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 name="Title 1">
            <a:extLst>
              <a:ext uri="{FF2B5EF4-FFF2-40B4-BE49-F238E27FC236}">
                <a16:creationId xmlns:a16="http://schemas.microsoft.com/office/drawing/2014/main" id="{F3A701F8-CCA4-3E8A-C177-D023C342014B}"/>
              </a:ext>
            </a:extLst>
          </p:cNvPr>
          <p:cNvSpPr txBox="1">
            <a:spLocks/>
          </p:cNvSpPr>
          <p:nvPr/>
        </p:nvSpPr>
        <p:spPr>
          <a:xfrm>
            <a:off x="213064" y="201805"/>
            <a:ext cx="5299969" cy="930768"/>
          </a:xfrm>
          <a:prstGeom prst="rect">
            <a:avLst/>
          </a:prstGeom>
        </p:spPr>
        <p:txBody>
          <a:bodyPr lIns="91440" tIns="45720" rIns="91440" bIns="45720" anchor="t"/>
          <a:lst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a:lstStyle>
          <a:p>
            <a:r>
              <a:rPr lang="en-US" sz="2800" dirty="0"/>
              <a:t>GAP analysis for </a:t>
            </a:r>
            <a:r>
              <a:rPr lang="en-US" sz="2800" dirty="0">
                <a:solidFill>
                  <a:schemeClr val="accent2">
                    <a:lumMod val="75000"/>
                  </a:schemeClr>
                </a:solidFill>
              </a:rPr>
              <a:t>Rel-19 IAB</a:t>
            </a:r>
          </a:p>
        </p:txBody>
      </p:sp>
      <p:sp>
        <p:nvSpPr>
          <p:cNvPr id="33" name="Content Placeholder 3">
            <a:extLst>
              <a:ext uri="{FF2B5EF4-FFF2-40B4-BE49-F238E27FC236}">
                <a16:creationId xmlns:a16="http://schemas.microsoft.com/office/drawing/2014/main" id="{E793E7D5-6727-A353-5342-4D9282634658}"/>
              </a:ext>
            </a:extLst>
          </p:cNvPr>
          <p:cNvSpPr txBox="1">
            <a:spLocks/>
          </p:cNvSpPr>
          <p:nvPr/>
        </p:nvSpPr>
        <p:spPr>
          <a:xfrm>
            <a:off x="230337" y="866649"/>
            <a:ext cx="5735457" cy="1858796"/>
          </a:xfrm>
          <a:prstGeom prst="rect">
            <a:avLst/>
          </a:prstGeom>
          <a:noFill/>
          <a:ln>
            <a:noFill/>
          </a:ln>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192024">
              <a:lnSpc>
                <a:spcPct val="100000"/>
              </a:lnSpc>
              <a:spcBef>
                <a:spcPts val="600"/>
              </a:spcBef>
            </a:pPr>
            <a:r>
              <a:rPr lang="en-US" sz="2000" dirty="0"/>
              <a:t>Baseline: Rel-16/17 IAB with single donor</a:t>
            </a:r>
          </a:p>
          <a:p>
            <a:pPr marL="411480" lvl="1">
              <a:lnSpc>
                <a:spcPct val="100000"/>
              </a:lnSpc>
              <a:spcBef>
                <a:spcPts val="600"/>
              </a:spcBef>
            </a:pPr>
            <a:r>
              <a:rPr lang="en-US" dirty="0"/>
              <a:t>Supports multi-hop backhauling</a:t>
            </a:r>
          </a:p>
          <a:p>
            <a:pPr marL="411480" lvl="1">
              <a:lnSpc>
                <a:spcPct val="100000"/>
              </a:lnSpc>
              <a:spcBef>
                <a:spcPts val="600"/>
              </a:spcBef>
            </a:pPr>
            <a:r>
              <a:rPr lang="en-US" dirty="0"/>
              <a:t>Supports backhaul redundancy for robustness/reliability.</a:t>
            </a:r>
          </a:p>
          <a:p>
            <a:pPr marL="411480" lvl="1">
              <a:lnSpc>
                <a:spcPct val="100000"/>
              </a:lnSpc>
              <a:spcBef>
                <a:spcPts val="600"/>
              </a:spcBef>
            </a:pPr>
            <a:r>
              <a:rPr lang="en-US" dirty="0"/>
              <a:t>Supports dynamic topology adaptation to account for IAB-node mobility underneath the IAB-donor.</a:t>
            </a:r>
          </a:p>
        </p:txBody>
      </p:sp>
      <p:grpSp>
        <p:nvGrpSpPr>
          <p:cNvPr id="3" name="Group 2">
            <a:extLst>
              <a:ext uri="{FF2B5EF4-FFF2-40B4-BE49-F238E27FC236}">
                <a16:creationId xmlns:a16="http://schemas.microsoft.com/office/drawing/2014/main" id="{37949FA6-7882-1724-E808-BB739D7A9C86}"/>
              </a:ext>
            </a:extLst>
          </p:cNvPr>
          <p:cNvGrpSpPr/>
          <p:nvPr/>
        </p:nvGrpSpPr>
        <p:grpSpPr>
          <a:xfrm>
            <a:off x="5465116" y="725950"/>
            <a:ext cx="533400" cy="533400"/>
            <a:chOff x="5891852" y="1530824"/>
            <a:chExt cx="533400" cy="533400"/>
          </a:xfrm>
        </p:grpSpPr>
        <p:pic>
          <p:nvPicPr>
            <p:cNvPr id="6" name="Picture 5" descr="A black cell phone with a white screen&#10;&#10;Description automatically generated with low confidence">
              <a:extLst>
                <a:ext uri="{FF2B5EF4-FFF2-40B4-BE49-F238E27FC236}">
                  <a16:creationId xmlns:a16="http://schemas.microsoft.com/office/drawing/2014/main" id="{554C1853-4E8A-2A1A-A357-E3DB41E890E4}"/>
                </a:ext>
              </a:extLst>
            </p:cNvPr>
            <p:cNvPicPr>
              <a:picLocks noChangeAspect="1"/>
            </p:cNvPicPr>
            <p:nvPr/>
          </p:nvPicPr>
          <p:blipFill>
            <a:blip r:embed="rId3">
              <a:duotone>
                <a:prstClr val="black"/>
                <a:schemeClr val="accent4">
                  <a:tint val="45000"/>
                  <a:satMod val="400000"/>
                </a:schemeClr>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tretch>
              <a:fillRect/>
            </a:stretch>
          </p:blipFill>
          <p:spPr>
            <a:xfrm>
              <a:off x="5891852" y="1530824"/>
              <a:ext cx="533400" cy="533400"/>
            </a:xfrm>
            <a:prstGeom prst="rect">
              <a:avLst/>
            </a:prstGeom>
          </p:spPr>
        </p:pic>
        <p:sp>
          <p:nvSpPr>
            <p:cNvPr id="7" name="Rectangle: Rounded Corners 6">
              <a:extLst>
                <a:ext uri="{FF2B5EF4-FFF2-40B4-BE49-F238E27FC236}">
                  <a16:creationId xmlns:a16="http://schemas.microsoft.com/office/drawing/2014/main" id="{8370AFE9-21C1-F96C-66C9-31BDF69616EB}"/>
                </a:ext>
              </a:extLst>
            </p:cNvPr>
            <p:cNvSpPr/>
            <p:nvPr/>
          </p:nvSpPr>
          <p:spPr>
            <a:xfrm>
              <a:off x="5905500" y="1676400"/>
              <a:ext cx="492031" cy="347239"/>
            </a:xfrm>
            <a:prstGeom prst="round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a:solidFill>
                    <a:srgbClr val="00B050"/>
                  </a:solidFill>
                  <a:latin typeface="Microsoft Sans Serif"/>
                  <a:cs typeface="Microsoft Sans Serif" panose="020B0604020202020204" pitchFamily="34" charset="0"/>
                </a:rPr>
                <a:t>UE</a:t>
              </a:r>
            </a:p>
          </p:txBody>
        </p:sp>
      </p:grpSp>
      <p:sp>
        <p:nvSpPr>
          <p:cNvPr id="9" name="Rectangle: Rounded Corners 8">
            <a:extLst>
              <a:ext uri="{FF2B5EF4-FFF2-40B4-BE49-F238E27FC236}">
                <a16:creationId xmlns:a16="http://schemas.microsoft.com/office/drawing/2014/main" id="{5910046B-8206-8F99-EC47-C668E68F5396}"/>
              </a:ext>
            </a:extLst>
          </p:cNvPr>
          <p:cNvSpPr/>
          <p:nvPr/>
        </p:nvSpPr>
        <p:spPr>
          <a:xfrm>
            <a:off x="6484044" y="933337"/>
            <a:ext cx="1010991" cy="851075"/>
          </a:xfrm>
          <a:prstGeom prst="roundRect">
            <a:avLst>
              <a:gd name="adj" fmla="val 4825"/>
            </a:avLst>
          </a:prstGeom>
          <a:solidFill>
            <a:srgbClr val="FFFFE5"/>
          </a:solidFill>
          <a:ln w="19050">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1600" dirty="0">
              <a:solidFill>
                <a:schemeClr val="tx1"/>
              </a:solidFill>
              <a:latin typeface="Microsoft Sans Serif"/>
              <a:cs typeface="Microsoft Sans Serif" panose="020B0604020202020204" pitchFamily="34" charset="0"/>
            </a:endParaRPr>
          </a:p>
        </p:txBody>
      </p:sp>
      <p:sp>
        <p:nvSpPr>
          <p:cNvPr id="11" name="Rectangle: Rounded Corners 10">
            <a:extLst>
              <a:ext uri="{FF2B5EF4-FFF2-40B4-BE49-F238E27FC236}">
                <a16:creationId xmlns:a16="http://schemas.microsoft.com/office/drawing/2014/main" id="{BFB55EE2-23A8-F89A-FFF4-AF82252585B5}"/>
              </a:ext>
            </a:extLst>
          </p:cNvPr>
          <p:cNvSpPr/>
          <p:nvPr/>
        </p:nvSpPr>
        <p:spPr>
          <a:xfrm>
            <a:off x="11197238" y="740248"/>
            <a:ext cx="522529" cy="1390393"/>
          </a:xfrm>
          <a:prstGeom prst="roundRect">
            <a:avLst/>
          </a:prstGeom>
          <a:solidFill>
            <a:srgbClr val="CAF8F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a:solidFill>
                  <a:srgbClr val="00B050"/>
                </a:solidFill>
                <a:latin typeface="Arial" panose="020B0604020202020204" pitchFamily="34" charset="0"/>
                <a:cs typeface="Arial" panose="020B0604020202020204" pitchFamily="34" charset="0"/>
              </a:rPr>
              <a:t>UE’s</a:t>
            </a:r>
          </a:p>
          <a:p>
            <a:pPr algn="ctr">
              <a:lnSpc>
                <a:spcPct val="96000"/>
              </a:lnSpc>
            </a:pPr>
            <a:r>
              <a:rPr lang="en-US" sz="1200" b="1" dirty="0">
                <a:solidFill>
                  <a:srgbClr val="00B050"/>
                </a:solidFill>
                <a:latin typeface="Arial" panose="020B0604020202020204" pitchFamily="34" charset="0"/>
                <a:cs typeface="Arial" panose="020B0604020202020204" pitchFamily="34" charset="0"/>
              </a:rPr>
              <a:t>5GC</a:t>
            </a:r>
          </a:p>
        </p:txBody>
      </p:sp>
      <p:sp>
        <p:nvSpPr>
          <p:cNvPr id="12" name="Rectangle: Rounded Corners 11">
            <a:extLst>
              <a:ext uri="{FF2B5EF4-FFF2-40B4-BE49-F238E27FC236}">
                <a16:creationId xmlns:a16="http://schemas.microsoft.com/office/drawing/2014/main" id="{CFFC3CFB-545B-158E-F2FC-9422C3057EE9}"/>
              </a:ext>
            </a:extLst>
          </p:cNvPr>
          <p:cNvSpPr/>
          <p:nvPr/>
        </p:nvSpPr>
        <p:spPr>
          <a:xfrm>
            <a:off x="6527650" y="1009537"/>
            <a:ext cx="445791" cy="457200"/>
          </a:xfrm>
          <a:prstGeom prst="roundRect">
            <a:avLst/>
          </a:prstGeom>
          <a:solidFill>
            <a:srgbClr val="CAF8F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a:solidFill>
                  <a:srgbClr val="00B050"/>
                </a:solidFill>
                <a:latin typeface="Arial" panose="020B0604020202020204" pitchFamily="34" charset="0"/>
                <a:cs typeface="Arial" panose="020B0604020202020204" pitchFamily="34" charset="0"/>
              </a:rPr>
              <a:t>IAB</a:t>
            </a:r>
          </a:p>
          <a:p>
            <a:pPr algn="ctr">
              <a:lnSpc>
                <a:spcPct val="96000"/>
              </a:lnSpc>
            </a:pPr>
            <a:r>
              <a:rPr lang="en-US" sz="1200" b="1" dirty="0">
                <a:solidFill>
                  <a:srgbClr val="00B050"/>
                </a:solidFill>
                <a:latin typeface="Arial" panose="020B0604020202020204" pitchFamily="34" charset="0"/>
                <a:cs typeface="Arial" panose="020B0604020202020204" pitchFamily="34" charset="0"/>
              </a:rPr>
              <a:t>DU</a:t>
            </a:r>
          </a:p>
        </p:txBody>
      </p:sp>
      <p:cxnSp>
        <p:nvCxnSpPr>
          <p:cNvPr id="13" name="Straight Arrow Connector 12">
            <a:extLst>
              <a:ext uri="{FF2B5EF4-FFF2-40B4-BE49-F238E27FC236}">
                <a16:creationId xmlns:a16="http://schemas.microsoft.com/office/drawing/2014/main" id="{BEB8F870-16C1-DB45-C3FE-0D3C3B5465CD}"/>
              </a:ext>
            </a:extLst>
          </p:cNvPr>
          <p:cNvCxnSpPr>
            <a:cxnSpLocks/>
          </p:cNvCxnSpPr>
          <p:nvPr/>
        </p:nvCxnSpPr>
        <p:spPr>
          <a:xfrm flipH="1">
            <a:off x="5859262" y="1161937"/>
            <a:ext cx="663415" cy="0"/>
          </a:xfrm>
          <a:prstGeom prst="straightConnector1">
            <a:avLst/>
          </a:prstGeom>
          <a:ln w="12700" cap="rnd">
            <a:solidFill>
              <a:srgbClr val="00B050"/>
            </a:solidFill>
            <a:round/>
            <a:headEnd type="triangle" w="sm" len="med"/>
            <a:tailEnd type="triangle" w="sm" len="med"/>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53A3DB63-E7B0-370B-6A34-0990FF2DCE89}"/>
              </a:ext>
            </a:extLst>
          </p:cNvPr>
          <p:cNvSpPr txBox="1"/>
          <p:nvPr/>
        </p:nvSpPr>
        <p:spPr>
          <a:xfrm>
            <a:off x="6605839" y="1518893"/>
            <a:ext cx="824770" cy="206851"/>
          </a:xfrm>
          <a:prstGeom prst="rect">
            <a:avLst/>
          </a:prstGeom>
        </p:spPr>
        <p:txBody>
          <a:bodyPr wrap="square" lIns="0" tIns="0" rIns="0" bIns="0" rtlCol="0">
            <a:spAutoFit/>
          </a:bodyPr>
          <a:lstStyle/>
          <a:p>
            <a:pPr algn="l">
              <a:lnSpc>
                <a:spcPct val="96000"/>
              </a:lnSpc>
            </a:pPr>
            <a:r>
              <a:rPr lang="en-US" sz="1400" dirty="0">
                <a:latin typeface="Microsoft Sans Serif"/>
                <a:cs typeface="Microsoft Sans Serif" panose="020B0604020202020204" pitchFamily="34" charset="0"/>
              </a:rPr>
              <a:t>IAB node</a:t>
            </a:r>
          </a:p>
        </p:txBody>
      </p:sp>
      <p:sp>
        <p:nvSpPr>
          <p:cNvPr id="20" name="TextBox 19">
            <a:extLst>
              <a:ext uri="{FF2B5EF4-FFF2-40B4-BE49-F238E27FC236}">
                <a16:creationId xmlns:a16="http://schemas.microsoft.com/office/drawing/2014/main" id="{F7E69D05-0B73-0A12-570F-8580D15947D0}"/>
              </a:ext>
            </a:extLst>
          </p:cNvPr>
          <p:cNvSpPr txBox="1"/>
          <p:nvPr/>
        </p:nvSpPr>
        <p:spPr>
          <a:xfrm>
            <a:off x="7866868" y="590437"/>
            <a:ext cx="1676400" cy="177293"/>
          </a:xfrm>
          <a:prstGeom prst="rect">
            <a:avLst/>
          </a:prstGeom>
        </p:spPr>
        <p:txBody>
          <a:bodyPr wrap="square" lIns="0" tIns="0" rIns="0" bIns="0" rtlCol="0">
            <a:spAutoFit/>
          </a:bodyPr>
          <a:lstStyle/>
          <a:p>
            <a:pPr algn="l">
              <a:lnSpc>
                <a:spcPct val="96000"/>
              </a:lnSpc>
            </a:pPr>
            <a:r>
              <a:rPr lang="en-US" sz="1200" dirty="0">
                <a:solidFill>
                  <a:srgbClr val="00B050"/>
                </a:solidFill>
                <a:latin typeface="Microsoft Sans Serif"/>
                <a:cs typeface="Microsoft Sans Serif" panose="020B0604020202020204" pitchFamily="34" charset="0"/>
              </a:rPr>
              <a:t>Access PDU session</a:t>
            </a:r>
          </a:p>
        </p:txBody>
      </p:sp>
      <p:sp>
        <p:nvSpPr>
          <p:cNvPr id="21" name="Rectangle: Rounded Corners 20">
            <a:extLst>
              <a:ext uri="{FF2B5EF4-FFF2-40B4-BE49-F238E27FC236}">
                <a16:creationId xmlns:a16="http://schemas.microsoft.com/office/drawing/2014/main" id="{5EC82DD6-9021-0E13-3416-EE76EFCE9354}"/>
              </a:ext>
            </a:extLst>
          </p:cNvPr>
          <p:cNvSpPr/>
          <p:nvPr/>
        </p:nvSpPr>
        <p:spPr>
          <a:xfrm>
            <a:off x="6996917" y="1009537"/>
            <a:ext cx="446603" cy="457200"/>
          </a:xfrm>
          <a:prstGeom prst="roundRect">
            <a:avLst/>
          </a:prstGeom>
          <a:solidFill>
            <a:srgbClr val="CAF8F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a:solidFill>
                  <a:srgbClr val="00B050"/>
                </a:solidFill>
                <a:latin typeface="Arial" panose="020B0604020202020204" pitchFamily="34" charset="0"/>
                <a:cs typeface="Arial" panose="020B0604020202020204" pitchFamily="34" charset="0"/>
              </a:rPr>
              <a:t>IAB</a:t>
            </a:r>
          </a:p>
          <a:p>
            <a:pPr algn="ctr">
              <a:lnSpc>
                <a:spcPct val="96000"/>
              </a:lnSpc>
            </a:pPr>
            <a:r>
              <a:rPr lang="en-US" sz="1200" b="1" dirty="0">
                <a:solidFill>
                  <a:srgbClr val="00B050"/>
                </a:solidFill>
                <a:latin typeface="Arial" panose="020B0604020202020204" pitchFamily="34" charset="0"/>
                <a:cs typeface="Arial" panose="020B0604020202020204" pitchFamily="34" charset="0"/>
              </a:rPr>
              <a:t>MT</a:t>
            </a:r>
          </a:p>
        </p:txBody>
      </p:sp>
      <p:sp>
        <p:nvSpPr>
          <p:cNvPr id="22" name="Rectangle: Rounded Corners 21">
            <a:extLst>
              <a:ext uri="{FF2B5EF4-FFF2-40B4-BE49-F238E27FC236}">
                <a16:creationId xmlns:a16="http://schemas.microsoft.com/office/drawing/2014/main" id="{3A3ECC92-6918-8EB4-6312-42FC9909635B}"/>
              </a:ext>
            </a:extLst>
          </p:cNvPr>
          <p:cNvSpPr/>
          <p:nvPr/>
        </p:nvSpPr>
        <p:spPr>
          <a:xfrm>
            <a:off x="9701813" y="1020852"/>
            <a:ext cx="533981" cy="571500"/>
          </a:xfrm>
          <a:prstGeom prst="roundRect">
            <a:avLst/>
          </a:prstGeom>
          <a:solidFill>
            <a:srgbClr val="CAF8F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a:solidFill>
                  <a:srgbClr val="00B050"/>
                </a:solidFill>
                <a:latin typeface="Arial" panose="020B0604020202020204" pitchFamily="34" charset="0"/>
                <a:cs typeface="Arial" panose="020B0604020202020204" pitchFamily="34" charset="0"/>
              </a:rPr>
              <a:t>IAB-donor</a:t>
            </a:r>
          </a:p>
          <a:p>
            <a:pPr algn="ctr">
              <a:lnSpc>
                <a:spcPct val="96000"/>
              </a:lnSpc>
            </a:pPr>
            <a:r>
              <a:rPr lang="en-US" sz="1200" b="1" dirty="0">
                <a:solidFill>
                  <a:srgbClr val="00B050"/>
                </a:solidFill>
                <a:latin typeface="Arial" panose="020B0604020202020204" pitchFamily="34" charset="0"/>
                <a:cs typeface="Arial" panose="020B0604020202020204" pitchFamily="34" charset="0"/>
              </a:rPr>
              <a:t>DU</a:t>
            </a:r>
          </a:p>
        </p:txBody>
      </p:sp>
      <p:cxnSp>
        <p:nvCxnSpPr>
          <p:cNvPr id="23" name="Straight Arrow Connector 22">
            <a:extLst>
              <a:ext uri="{FF2B5EF4-FFF2-40B4-BE49-F238E27FC236}">
                <a16:creationId xmlns:a16="http://schemas.microsoft.com/office/drawing/2014/main" id="{7E2B186A-55A7-E28D-4837-964926A51D99}"/>
              </a:ext>
            </a:extLst>
          </p:cNvPr>
          <p:cNvCxnSpPr>
            <a:cxnSpLocks/>
          </p:cNvCxnSpPr>
          <p:nvPr/>
        </p:nvCxnSpPr>
        <p:spPr>
          <a:xfrm flipH="1">
            <a:off x="10232543" y="1141592"/>
            <a:ext cx="395281" cy="0"/>
          </a:xfrm>
          <a:prstGeom prst="straightConnector1">
            <a:avLst/>
          </a:prstGeom>
          <a:ln w="22225" cap="rnd">
            <a:solidFill>
              <a:srgbClr val="00B050"/>
            </a:solidFill>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6B02D1D8-17C8-9A19-8D9C-961EE4833829}"/>
              </a:ext>
            </a:extLst>
          </p:cNvPr>
          <p:cNvSpPr txBox="1"/>
          <p:nvPr/>
        </p:nvSpPr>
        <p:spPr>
          <a:xfrm>
            <a:off x="10326244" y="1059490"/>
            <a:ext cx="184918" cy="177293"/>
          </a:xfrm>
          <a:prstGeom prst="rect">
            <a:avLst/>
          </a:prstGeom>
          <a:solidFill>
            <a:srgbClr val="FFFFFF"/>
          </a:solidFill>
        </p:spPr>
        <p:txBody>
          <a:bodyPr wrap="square" lIns="0" tIns="0" rIns="0" bIns="0" rtlCol="0">
            <a:spAutoFit/>
          </a:bodyPr>
          <a:lstStyle/>
          <a:p>
            <a:pPr algn="l">
              <a:lnSpc>
                <a:spcPct val="96000"/>
              </a:lnSpc>
            </a:pPr>
            <a:r>
              <a:rPr lang="en-US" sz="1200" dirty="0">
                <a:solidFill>
                  <a:srgbClr val="00B050"/>
                </a:solidFill>
                <a:latin typeface="Microsoft Sans Serif"/>
                <a:cs typeface="Microsoft Sans Serif" panose="020B0604020202020204" pitchFamily="34" charset="0"/>
              </a:rPr>
              <a:t>F1</a:t>
            </a:r>
          </a:p>
        </p:txBody>
      </p:sp>
      <p:grpSp>
        <p:nvGrpSpPr>
          <p:cNvPr id="27" name="Group 26">
            <a:extLst>
              <a:ext uri="{FF2B5EF4-FFF2-40B4-BE49-F238E27FC236}">
                <a16:creationId xmlns:a16="http://schemas.microsoft.com/office/drawing/2014/main" id="{122699B9-AC77-846A-7472-0BAA1E70D8B1}"/>
              </a:ext>
            </a:extLst>
          </p:cNvPr>
          <p:cNvGrpSpPr/>
          <p:nvPr/>
        </p:nvGrpSpPr>
        <p:grpSpPr>
          <a:xfrm>
            <a:off x="5937726" y="1035658"/>
            <a:ext cx="495328" cy="374733"/>
            <a:chOff x="6204057" y="1017902"/>
            <a:chExt cx="495328" cy="374733"/>
          </a:xfrm>
        </p:grpSpPr>
        <p:sp>
          <p:nvSpPr>
            <p:cNvPr id="14" name="TextBox 13">
              <a:extLst>
                <a:ext uri="{FF2B5EF4-FFF2-40B4-BE49-F238E27FC236}">
                  <a16:creationId xmlns:a16="http://schemas.microsoft.com/office/drawing/2014/main" id="{AA7CB620-D07F-9E93-00A9-55CF07C9610B}"/>
                </a:ext>
              </a:extLst>
            </p:cNvPr>
            <p:cNvSpPr txBox="1"/>
            <p:nvPr/>
          </p:nvSpPr>
          <p:spPr>
            <a:xfrm>
              <a:off x="6349067" y="1017902"/>
              <a:ext cx="221214" cy="177293"/>
            </a:xfrm>
            <a:prstGeom prst="rect">
              <a:avLst/>
            </a:prstGeom>
            <a:solidFill>
              <a:srgbClr val="FFFFFF"/>
            </a:solidFill>
          </p:spPr>
          <p:txBody>
            <a:bodyPr wrap="none" lIns="0" tIns="0" rIns="0" bIns="0" rtlCol="0">
              <a:spAutoFit/>
            </a:bodyPr>
            <a:lstStyle/>
            <a:p>
              <a:pPr algn="l">
                <a:lnSpc>
                  <a:spcPct val="96000"/>
                </a:lnSpc>
              </a:pPr>
              <a:r>
                <a:rPr lang="en-US" sz="1200" dirty="0">
                  <a:solidFill>
                    <a:srgbClr val="00B050"/>
                  </a:solidFill>
                  <a:latin typeface="Microsoft Sans Serif"/>
                  <a:cs typeface="Microsoft Sans Serif" panose="020B0604020202020204" pitchFamily="34" charset="0"/>
                </a:rPr>
                <a:t>NR</a:t>
              </a:r>
            </a:p>
          </p:txBody>
        </p:sp>
        <p:sp>
          <p:nvSpPr>
            <p:cNvPr id="26" name="TextBox 25">
              <a:extLst>
                <a:ext uri="{FF2B5EF4-FFF2-40B4-BE49-F238E27FC236}">
                  <a16:creationId xmlns:a16="http://schemas.microsoft.com/office/drawing/2014/main" id="{77C36B38-EC06-C1E7-107D-020ECBAA49F3}"/>
                </a:ext>
              </a:extLst>
            </p:cNvPr>
            <p:cNvSpPr txBox="1"/>
            <p:nvPr/>
          </p:nvSpPr>
          <p:spPr>
            <a:xfrm>
              <a:off x="6204057" y="1215342"/>
              <a:ext cx="495328" cy="177293"/>
            </a:xfrm>
            <a:prstGeom prst="rect">
              <a:avLst/>
            </a:prstGeom>
          </p:spPr>
          <p:txBody>
            <a:bodyPr wrap="none" lIns="0" tIns="0" rIns="0" bIns="0" rtlCol="0">
              <a:spAutoFit/>
            </a:bodyPr>
            <a:lstStyle/>
            <a:p>
              <a:pPr algn="l">
                <a:lnSpc>
                  <a:spcPct val="96000"/>
                </a:lnSpc>
              </a:pPr>
              <a:r>
                <a:rPr lang="en-US" sz="1200" dirty="0">
                  <a:solidFill>
                    <a:srgbClr val="00B050"/>
                  </a:solidFill>
                  <a:latin typeface="Microsoft Sans Serif"/>
                  <a:cs typeface="Microsoft Sans Serif" panose="020B0604020202020204" pitchFamily="34" charset="0"/>
                </a:rPr>
                <a:t>Access</a:t>
              </a:r>
            </a:p>
          </p:txBody>
        </p:sp>
      </p:grpSp>
      <p:sp>
        <p:nvSpPr>
          <p:cNvPr id="28" name="Rectangle: Rounded Corners 27">
            <a:extLst>
              <a:ext uri="{FF2B5EF4-FFF2-40B4-BE49-F238E27FC236}">
                <a16:creationId xmlns:a16="http://schemas.microsoft.com/office/drawing/2014/main" id="{10315EF8-157C-C3C8-32B8-7B5E8283D3E3}"/>
              </a:ext>
            </a:extLst>
          </p:cNvPr>
          <p:cNvSpPr/>
          <p:nvPr/>
        </p:nvSpPr>
        <p:spPr>
          <a:xfrm>
            <a:off x="8102753" y="951385"/>
            <a:ext cx="1010991" cy="841904"/>
          </a:xfrm>
          <a:prstGeom prst="roundRect">
            <a:avLst>
              <a:gd name="adj" fmla="val 4825"/>
            </a:avLst>
          </a:prstGeom>
          <a:solidFill>
            <a:srgbClr val="FFFFE5"/>
          </a:solidFill>
          <a:ln w="19050">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1600" dirty="0">
              <a:solidFill>
                <a:schemeClr val="tx1"/>
              </a:solidFill>
              <a:latin typeface="Microsoft Sans Serif"/>
              <a:cs typeface="Microsoft Sans Serif" panose="020B0604020202020204" pitchFamily="34" charset="0"/>
            </a:endParaRPr>
          </a:p>
        </p:txBody>
      </p:sp>
      <p:sp>
        <p:nvSpPr>
          <p:cNvPr id="29" name="Rectangle: Rounded Corners 28">
            <a:extLst>
              <a:ext uri="{FF2B5EF4-FFF2-40B4-BE49-F238E27FC236}">
                <a16:creationId xmlns:a16="http://schemas.microsoft.com/office/drawing/2014/main" id="{9DF6B9BB-04A0-85A3-804F-E9ABD70B413F}"/>
              </a:ext>
            </a:extLst>
          </p:cNvPr>
          <p:cNvSpPr/>
          <p:nvPr/>
        </p:nvSpPr>
        <p:spPr>
          <a:xfrm>
            <a:off x="8146359" y="1027585"/>
            <a:ext cx="445791" cy="457200"/>
          </a:xfrm>
          <a:prstGeom prst="roundRect">
            <a:avLst/>
          </a:prstGeom>
          <a:solidFill>
            <a:srgbClr val="CAF8F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a:solidFill>
                  <a:srgbClr val="00B050"/>
                </a:solidFill>
                <a:latin typeface="Arial" panose="020B0604020202020204" pitchFamily="34" charset="0"/>
                <a:cs typeface="Arial" panose="020B0604020202020204" pitchFamily="34" charset="0"/>
              </a:rPr>
              <a:t>IAB</a:t>
            </a:r>
          </a:p>
          <a:p>
            <a:pPr algn="ctr">
              <a:lnSpc>
                <a:spcPct val="96000"/>
              </a:lnSpc>
            </a:pPr>
            <a:r>
              <a:rPr lang="en-US" sz="1200" b="1" dirty="0">
                <a:solidFill>
                  <a:srgbClr val="00B050"/>
                </a:solidFill>
                <a:latin typeface="Arial" panose="020B0604020202020204" pitchFamily="34" charset="0"/>
                <a:cs typeface="Arial" panose="020B0604020202020204" pitchFamily="34" charset="0"/>
              </a:rPr>
              <a:t>DU</a:t>
            </a:r>
          </a:p>
        </p:txBody>
      </p:sp>
      <p:sp>
        <p:nvSpPr>
          <p:cNvPr id="31" name="Rectangle: Rounded Corners 30">
            <a:extLst>
              <a:ext uri="{FF2B5EF4-FFF2-40B4-BE49-F238E27FC236}">
                <a16:creationId xmlns:a16="http://schemas.microsoft.com/office/drawing/2014/main" id="{4B09F2A3-7194-D4F4-8052-3528E4F1292F}"/>
              </a:ext>
            </a:extLst>
          </p:cNvPr>
          <p:cNvSpPr/>
          <p:nvPr/>
        </p:nvSpPr>
        <p:spPr>
          <a:xfrm>
            <a:off x="8621846" y="1027585"/>
            <a:ext cx="446603" cy="457200"/>
          </a:xfrm>
          <a:prstGeom prst="roundRect">
            <a:avLst/>
          </a:prstGeom>
          <a:solidFill>
            <a:srgbClr val="CAF8F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a:solidFill>
                  <a:srgbClr val="00B050"/>
                </a:solidFill>
                <a:latin typeface="Arial" panose="020B0604020202020204" pitchFamily="34" charset="0"/>
                <a:cs typeface="Arial" panose="020B0604020202020204" pitchFamily="34" charset="0"/>
              </a:rPr>
              <a:t>IAB</a:t>
            </a:r>
          </a:p>
          <a:p>
            <a:pPr algn="ctr">
              <a:lnSpc>
                <a:spcPct val="96000"/>
              </a:lnSpc>
            </a:pPr>
            <a:r>
              <a:rPr lang="en-US" sz="1200" b="1" dirty="0">
                <a:solidFill>
                  <a:srgbClr val="00B050"/>
                </a:solidFill>
                <a:latin typeface="Arial" panose="020B0604020202020204" pitchFamily="34" charset="0"/>
                <a:cs typeface="Arial" panose="020B0604020202020204" pitchFamily="34" charset="0"/>
              </a:rPr>
              <a:t>MT</a:t>
            </a:r>
          </a:p>
        </p:txBody>
      </p:sp>
      <p:cxnSp>
        <p:nvCxnSpPr>
          <p:cNvPr id="32" name="Straight Arrow Connector 31">
            <a:extLst>
              <a:ext uri="{FF2B5EF4-FFF2-40B4-BE49-F238E27FC236}">
                <a16:creationId xmlns:a16="http://schemas.microsoft.com/office/drawing/2014/main" id="{F1EC0071-1513-5B57-2C26-AA0977E4A885}"/>
              </a:ext>
            </a:extLst>
          </p:cNvPr>
          <p:cNvCxnSpPr>
            <a:cxnSpLocks/>
          </p:cNvCxnSpPr>
          <p:nvPr/>
        </p:nvCxnSpPr>
        <p:spPr>
          <a:xfrm flipH="1">
            <a:off x="7386221" y="1171597"/>
            <a:ext cx="760138" cy="0"/>
          </a:xfrm>
          <a:prstGeom prst="straightConnector1">
            <a:avLst/>
          </a:prstGeom>
          <a:ln w="12700" cap="rnd">
            <a:solidFill>
              <a:srgbClr val="00B050"/>
            </a:solidFill>
            <a:round/>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EFD05261-D057-C4C3-7A7E-0D8696065DCF}"/>
              </a:ext>
            </a:extLst>
          </p:cNvPr>
          <p:cNvCxnSpPr>
            <a:cxnSpLocks/>
          </p:cNvCxnSpPr>
          <p:nvPr/>
        </p:nvCxnSpPr>
        <p:spPr>
          <a:xfrm flipH="1">
            <a:off x="9046346" y="1167888"/>
            <a:ext cx="674702" cy="0"/>
          </a:xfrm>
          <a:prstGeom prst="straightConnector1">
            <a:avLst/>
          </a:prstGeom>
          <a:ln w="12700" cap="rnd">
            <a:solidFill>
              <a:srgbClr val="00B050"/>
            </a:solidFill>
            <a:round/>
            <a:headEnd type="triangle" w="sm" len="med"/>
            <a:tailEnd type="triangle" w="sm" len="med"/>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A8D6CE1F-306F-18BD-40C8-6265EA8A21A0}"/>
              </a:ext>
            </a:extLst>
          </p:cNvPr>
          <p:cNvSpPr txBox="1"/>
          <p:nvPr/>
        </p:nvSpPr>
        <p:spPr>
          <a:xfrm>
            <a:off x="7664879" y="975369"/>
            <a:ext cx="221214" cy="354584"/>
          </a:xfrm>
          <a:prstGeom prst="rect">
            <a:avLst/>
          </a:prstGeom>
          <a:solidFill>
            <a:srgbClr val="FFFFFF"/>
          </a:solidFill>
        </p:spPr>
        <p:txBody>
          <a:bodyPr wrap="none" lIns="0" tIns="0" rIns="0" bIns="0" rtlCol="0">
            <a:spAutoFit/>
          </a:bodyPr>
          <a:lstStyle/>
          <a:p>
            <a:pPr algn="l">
              <a:lnSpc>
                <a:spcPct val="96000"/>
              </a:lnSpc>
            </a:pPr>
            <a:r>
              <a:rPr lang="en-US" sz="1200" dirty="0">
                <a:solidFill>
                  <a:srgbClr val="00B050"/>
                </a:solidFill>
                <a:latin typeface="Microsoft Sans Serif"/>
                <a:cs typeface="Microsoft Sans Serif" panose="020B0604020202020204" pitchFamily="34" charset="0"/>
              </a:rPr>
              <a:t>NR</a:t>
            </a:r>
          </a:p>
          <a:p>
            <a:pPr algn="l">
              <a:lnSpc>
                <a:spcPct val="96000"/>
              </a:lnSpc>
            </a:pPr>
            <a:r>
              <a:rPr lang="en-US" sz="1200" dirty="0">
                <a:solidFill>
                  <a:srgbClr val="00B050"/>
                </a:solidFill>
                <a:latin typeface="Microsoft Sans Serif"/>
                <a:cs typeface="Microsoft Sans Serif" panose="020B0604020202020204" pitchFamily="34" charset="0"/>
              </a:rPr>
              <a:t>BH</a:t>
            </a:r>
          </a:p>
        </p:txBody>
      </p:sp>
      <p:sp>
        <p:nvSpPr>
          <p:cNvPr id="39" name="Oval 38">
            <a:extLst>
              <a:ext uri="{FF2B5EF4-FFF2-40B4-BE49-F238E27FC236}">
                <a16:creationId xmlns:a16="http://schemas.microsoft.com/office/drawing/2014/main" id="{5E562794-1FFD-A680-6495-8A258B03E3E4}"/>
              </a:ext>
            </a:extLst>
          </p:cNvPr>
          <p:cNvSpPr/>
          <p:nvPr/>
        </p:nvSpPr>
        <p:spPr>
          <a:xfrm>
            <a:off x="11560854" y="731370"/>
            <a:ext cx="462471" cy="342900"/>
          </a:xfrm>
          <a:prstGeom prst="ellipse">
            <a:avLst/>
          </a:prstGeom>
          <a:solidFill>
            <a:srgbClr val="FFFFFF"/>
          </a:solidFill>
          <a:ln w="12700" cap="rnd">
            <a:solidFill>
              <a:schemeClr val="tx1"/>
            </a:solidFill>
            <a:round/>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0" tIns="0" rIns="0" bIns="0" rtlCol="0" anchor="ctr"/>
          <a:lstStyle/>
          <a:p>
            <a:pPr algn="ctr"/>
            <a:r>
              <a:rPr lang="en-US" sz="1100"/>
              <a:t>DN</a:t>
            </a:r>
          </a:p>
        </p:txBody>
      </p:sp>
      <p:sp>
        <p:nvSpPr>
          <p:cNvPr id="40" name="TextBox 39">
            <a:extLst>
              <a:ext uri="{FF2B5EF4-FFF2-40B4-BE49-F238E27FC236}">
                <a16:creationId xmlns:a16="http://schemas.microsoft.com/office/drawing/2014/main" id="{EA2209B1-1D08-E121-67C8-016A5299978C}"/>
              </a:ext>
            </a:extLst>
          </p:cNvPr>
          <p:cNvSpPr txBox="1"/>
          <p:nvPr/>
        </p:nvSpPr>
        <p:spPr>
          <a:xfrm>
            <a:off x="8672929" y="2828813"/>
            <a:ext cx="3060133" cy="531812"/>
          </a:xfrm>
          <a:prstGeom prst="rect">
            <a:avLst/>
          </a:prstGeom>
        </p:spPr>
        <p:txBody>
          <a:bodyPr wrap="none" lIns="0" tIns="0" rIns="0" bIns="0" rtlCol="0">
            <a:spAutoFit/>
          </a:bodyPr>
          <a:lstStyle/>
          <a:p>
            <a:pPr algn="r">
              <a:lnSpc>
                <a:spcPct val="96000"/>
              </a:lnSpc>
            </a:pPr>
            <a:r>
              <a:rPr lang="en-US" b="1" dirty="0">
                <a:solidFill>
                  <a:schemeClr val="tx2"/>
                </a:solidFill>
                <a:latin typeface="Microsoft Sans Serif"/>
                <a:cs typeface="Microsoft Sans Serif" panose="020B0604020202020204" pitchFamily="34" charset="0"/>
              </a:rPr>
              <a:t>Rel-16/17 IAB</a:t>
            </a:r>
          </a:p>
          <a:p>
            <a:pPr algn="r">
              <a:lnSpc>
                <a:spcPct val="96000"/>
              </a:lnSpc>
            </a:pPr>
            <a:r>
              <a:rPr lang="en-US" dirty="0">
                <a:solidFill>
                  <a:schemeClr val="tx2"/>
                </a:solidFill>
                <a:latin typeface="Microsoft Sans Serif"/>
                <a:cs typeface="Microsoft Sans Serif" panose="020B0604020202020204" pitchFamily="34" charset="0"/>
              </a:rPr>
              <a:t>(with multi-hop redundant BH)</a:t>
            </a:r>
          </a:p>
        </p:txBody>
      </p:sp>
      <p:sp>
        <p:nvSpPr>
          <p:cNvPr id="41" name="Content Placeholder 3">
            <a:extLst>
              <a:ext uri="{FF2B5EF4-FFF2-40B4-BE49-F238E27FC236}">
                <a16:creationId xmlns:a16="http://schemas.microsoft.com/office/drawing/2014/main" id="{1E270151-86CD-ECCF-4C04-850CD9CF81FC}"/>
              </a:ext>
            </a:extLst>
          </p:cNvPr>
          <p:cNvSpPr txBox="1">
            <a:spLocks/>
          </p:cNvSpPr>
          <p:nvPr/>
        </p:nvSpPr>
        <p:spPr>
          <a:xfrm>
            <a:off x="224049" y="2798775"/>
            <a:ext cx="6167602" cy="1148830"/>
          </a:xfrm>
          <a:prstGeom prst="rect">
            <a:avLst/>
          </a:prstGeom>
          <a:noFill/>
          <a:ln>
            <a:noFill/>
          </a:ln>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192024">
              <a:lnSpc>
                <a:spcPct val="100000"/>
              </a:lnSpc>
              <a:spcBef>
                <a:spcPts val="600"/>
              </a:spcBef>
            </a:pPr>
            <a:endParaRPr lang="en-US" sz="2000" dirty="0"/>
          </a:p>
        </p:txBody>
      </p:sp>
      <p:sp>
        <p:nvSpPr>
          <p:cNvPr id="2" name="Rectangle: Rounded Corners 1">
            <a:extLst>
              <a:ext uri="{FF2B5EF4-FFF2-40B4-BE49-F238E27FC236}">
                <a16:creationId xmlns:a16="http://schemas.microsoft.com/office/drawing/2014/main" id="{BC0B255B-AF64-B04C-4963-EECDDB6C953D}"/>
              </a:ext>
            </a:extLst>
          </p:cNvPr>
          <p:cNvSpPr/>
          <p:nvPr/>
        </p:nvSpPr>
        <p:spPr>
          <a:xfrm>
            <a:off x="8111888" y="1849217"/>
            <a:ext cx="1010991" cy="858473"/>
          </a:xfrm>
          <a:prstGeom prst="roundRect">
            <a:avLst>
              <a:gd name="adj" fmla="val 4825"/>
            </a:avLst>
          </a:prstGeom>
          <a:solidFill>
            <a:srgbClr val="FFFFE5"/>
          </a:solidFill>
          <a:ln w="19050">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1600" dirty="0">
              <a:solidFill>
                <a:schemeClr val="tx1"/>
              </a:solidFill>
              <a:latin typeface="Microsoft Sans Serif"/>
              <a:cs typeface="Microsoft Sans Serif" panose="020B0604020202020204" pitchFamily="34" charset="0"/>
            </a:endParaRPr>
          </a:p>
        </p:txBody>
      </p:sp>
      <p:sp>
        <p:nvSpPr>
          <p:cNvPr id="4" name="Rectangle: Rounded Corners 3">
            <a:extLst>
              <a:ext uri="{FF2B5EF4-FFF2-40B4-BE49-F238E27FC236}">
                <a16:creationId xmlns:a16="http://schemas.microsoft.com/office/drawing/2014/main" id="{DC72C032-B3FD-8880-6506-1DA08C694154}"/>
              </a:ext>
            </a:extLst>
          </p:cNvPr>
          <p:cNvSpPr/>
          <p:nvPr/>
        </p:nvSpPr>
        <p:spPr>
          <a:xfrm>
            <a:off x="8155494" y="1925417"/>
            <a:ext cx="445791" cy="457200"/>
          </a:xfrm>
          <a:prstGeom prst="roundRect">
            <a:avLst/>
          </a:prstGeom>
          <a:solidFill>
            <a:srgbClr val="CAF8F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a:solidFill>
                  <a:srgbClr val="00B050"/>
                </a:solidFill>
                <a:latin typeface="Arial" panose="020B0604020202020204" pitchFamily="34" charset="0"/>
                <a:cs typeface="Arial" panose="020B0604020202020204" pitchFamily="34" charset="0"/>
              </a:rPr>
              <a:t>IAB</a:t>
            </a:r>
          </a:p>
          <a:p>
            <a:pPr algn="ctr">
              <a:lnSpc>
                <a:spcPct val="96000"/>
              </a:lnSpc>
            </a:pPr>
            <a:r>
              <a:rPr lang="en-US" sz="1200" b="1" dirty="0">
                <a:solidFill>
                  <a:srgbClr val="00B050"/>
                </a:solidFill>
                <a:latin typeface="Arial" panose="020B0604020202020204" pitchFamily="34" charset="0"/>
                <a:cs typeface="Arial" panose="020B0604020202020204" pitchFamily="34" charset="0"/>
              </a:rPr>
              <a:t>DU</a:t>
            </a:r>
          </a:p>
        </p:txBody>
      </p:sp>
      <p:sp>
        <p:nvSpPr>
          <p:cNvPr id="5" name="Rectangle: Rounded Corners 4">
            <a:extLst>
              <a:ext uri="{FF2B5EF4-FFF2-40B4-BE49-F238E27FC236}">
                <a16:creationId xmlns:a16="http://schemas.microsoft.com/office/drawing/2014/main" id="{992604B1-A58C-C5DA-E123-07BD3E25D4B8}"/>
              </a:ext>
            </a:extLst>
          </p:cNvPr>
          <p:cNvSpPr/>
          <p:nvPr/>
        </p:nvSpPr>
        <p:spPr>
          <a:xfrm>
            <a:off x="8624761" y="1925417"/>
            <a:ext cx="446603" cy="457200"/>
          </a:xfrm>
          <a:prstGeom prst="roundRect">
            <a:avLst/>
          </a:prstGeom>
          <a:solidFill>
            <a:srgbClr val="CAF8F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a:solidFill>
                  <a:srgbClr val="00B050"/>
                </a:solidFill>
                <a:latin typeface="Arial" panose="020B0604020202020204" pitchFamily="34" charset="0"/>
                <a:cs typeface="Arial" panose="020B0604020202020204" pitchFamily="34" charset="0"/>
              </a:rPr>
              <a:t>IAB</a:t>
            </a:r>
          </a:p>
          <a:p>
            <a:pPr algn="ctr">
              <a:lnSpc>
                <a:spcPct val="96000"/>
              </a:lnSpc>
            </a:pPr>
            <a:r>
              <a:rPr lang="en-US" sz="1200" b="1" dirty="0">
                <a:solidFill>
                  <a:srgbClr val="00B050"/>
                </a:solidFill>
                <a:latin typeface="Arial" panose="020B0604020202020204" pitchFamily="34" charset="0"/>
                <a:cs typeface="Arial" panose="020B0604020202020204" pitchFamily="34" charset="0"/>
              </a:rPr>
              <a:t>MT</a:t>
            </a:r>
          </a:p>
        </p:txBody>
      </p:sp>
      <p:sp>
        <p:nvSpPr>
          <p:cNvPr id="8" name="TextBox 7">
            <a:extLst>
              <a:ext uri="{FF2B5EF4-FFF2-40B4-BE49-F238E27FC236}">
                <a16:creationId xmlns:a16="http://schemas.microsoft.com/office/drawing/2014/main" id="{EF69936A-6B5A-08E5-E616-737A4CB33C95}"/>
              </a:ext>
            </a:extLst>
          </p:cNvPr>
          <p:cNvSpPr txBox="1"/>
          <p:nvPr/>
        </p:nvSpPr>
        <p:spPr>
          <a:xfrm>
            <a:off x="8224806" y="2417018"/>
            <a:ext cx="796658" cy="206851"/>
          </a:xfrm>
          <a:prstGeom prst="rect">
            <a:avLst/>
          </a:prstGeom>
        </p:spPr>
        <p:txBody>
          <a:bodyPr wrap="square" lIns="0" tIns="0" rIns="0" bIns="0" rtlCol="0">
            <a:spAutoFit/>
          </a:bodyPr>
          <a:lstStyle/>
          <a:p>
            <a:pPr algn="l">
              <a:lnSpc>
                <a:spcPct val="96000"/>
              </a:lnSpc>
            </a:pPr>
            <a:r>
              <a:rPr lang="en-US" sz="1400" dirty="0">
                <a:latin typeface="Microsoft Sans Serif"/>
                <a:cs typeface="Microsoft Sans Serif" panose="020B0604020202020204" pitchFamily="34" charset="0"/>
              </a:rPr>
              <a:t>IAB node</a:t>
            </a:r>
          </a:p>
        </p:txBody>
      </p:sp>
      <p:sp>
        <p:nvSpPr>
          <p:cNvPr id="17" name="TextBox 16">
            <a:extLst>
              <a:ext uri="{FF2B5EF4-FFF2-40B4-BE49-F238E27FC236}">
                <a16:creationId xmlns:a16="http://schemas.microsoft.com/office/drawing/2014/main" id="{2302EA5E-E4AD-36ED-7025-6619D9E5A2CB}"/>
              </a:ext>
            </a:extLst>
          </p:cNvPr>
          <p:cNvSpPr txBox="1"/>
          <p:nvPr/>
        </p:nvSpPr>
        <p:spPr>
          <a:xfrm>
            <a:off x="9282092" y="985725"/>
            <a:ext cx="221214" cy="354584"/>
          </a:xfrm>
          <a:prstGeom prst="rect">
            <a:avLst/>
          </a:prstGeom>
          <a:solidFill>
            <a:srgbClr val="FFFFFF"/>
          </a:solidFill>
        </p:spPr>
        <p:txBody>
          <a:bodyPr wrap="none" lIns="0" tIns="0" rIns="0" bIns="0" rtlCol="0">
            <a:spAutoFit/>
          </a:bodyPr>
          <a:lstStyle/>
          <a:p>
            <a:pPr algn="l">
              <a:lnSpc>
                <a:spcPct val="96000"/>
              </a:lnSpc>
            </a:pPr>
            <a:r>
              <a:rPr lang="en-US" sz="1200" dirty="0">
                <a:solidFill>
                  <a:srgbClr val="00B050"/>
                </a:solidFill>
                <a:latin typeface="Microsoft Sans Serif"/>
                <a:cs typeface="Microsoft Sans Serif" panose="020B0604020202020204" pitchFamily="34" charset="0"/>
              </a:rPr>
              <a:t>NR</a:t>
            </a:r>
          </a:p>
          <a:p>
            <a:pPr algn="l">
              <a:lnSpc>
                <a:spcPct val="96000"/>
              </a:lnSpc>
            </a:pPr>
            <a:r>
              <a:rPr lang="en-US" sz="1200" dirty="0">
                <a:solidFill>
                  <a:srgbClr val="00B050"/>
                </a:solidFill>
                <a:latin typeface="Microsoft Sans Serif"/>
                <a:cs typeface="Microsoft Sans Serif" panose="020B0604020202020204" pitchFamily="34" charset="0"/>
              </a:rPr>
              <a:t>BH</a:t>
            </a:r>
          </a:p>
        </p:txBody>
      </p:sp>
      <p:sp>
        <p:nvSpPr>
          <p:cNvPr id="18" name="TextBox 17">
            <a:extLst>
              <a:ext uri="{FF2B5EF4-FFF2-40B4-BE49-F238E27FC236}">
                <a16:creationId xmlns:a16="http://schemas.microsoft.com/office/drawing/2014/main" id="{E588D20F-FCB0-8C10-B7CA-C7BE34818DB0}"/>
              </a:ext>
            </a:extLst>
          </p:cNvPr>
          <p:cNvSpPr txBox="1"/>
          <p:nvPr/>
        </p:nvSpPr>
        <p:spPr>
          <a:xfrm>
            <a:off x="8249687" y="1529251"/>
            <a:ext cx="824770" cy="206851"/>
          </a:xfrm>
          <a:prstGeom prst="rect">
            <a:avLst/>
          </a:prstGeom>
        </p:spPr>
        <p:txBody>
          <a:bodyPr wrap="square" lIns="0" tIns="0" rIns="0" bIns="0" rtlCol="0">
            <a:spAutoFit/>
          </a:bodyPr>
          <a:lstStyle/>
          <a:p>
            <a:pPr algn="l">
              <a:lnSpc>
                <a:spcPct val="96000"/>
              </a:lnSpc>
            </a:pPr>
            <a:r>
              <a:rPr lang="en-US" sz="1400" dirty="0">
                <a:latin typeface="Microsoft Sans Serif"/>
                <a:cs typeface="Microsoft Sans Serif" panose="020B0604020202020204" pitchFamily="34" charset="0"/>
              </a:rPr>
              <a:t>IAB node</a:t>
            </a:r>
          </a:p>
        </p:txBody>
      </p:sp>
      <p:cxnSp>
        <p:nvCxnSpPr>
          <p:cNvPr id="46" name="Straight Arrow Connector 45">
            <a:extLst>
              <a:ext uri="{FF2B5EF4-FFF2-40B4-BE49-F238E27FC236}">
                <a16:creationId xmlns:a16="http://schemas.microsoft.com/office/drawing/2014/main" id="{BBDC6256-CC7B-5BB4-01B0-AF8F9FDA6D61}"/>
              </a:ext>
            </a:extLst>
          </p:cNvPr>
          <p:cNvCxnSpPr>
            <a:cxnSpLocks/>
            <a:stCxn id="57" idx="1"/>
            <a:endCxn id="5" idx="3"/>
          </p:cNvCxnSpPr>
          <p:nvPr/>
        </p:nvCxnSpPr>
        <p:spPr>
          <a:xfrm flipH="1">
            <a:off x="9071364" y="2154017"/>
            <a:ext cx="614173" cy="0"/>
          </a:xfrm>
          <a:prstGeom prst="straightConnector1">
            <a:avLst/>
          </a:prstGeom>
          <a:ln w="12700" cap="rnd">
            <a:solidFill>
              <a:srgbClr val="00B050"/>
            </a:solidFill>
            <a:round/>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F5A51A9A-7BA4-AA7E-24AE-86407C93E73D}"/>
              </a:ext>
            </a:extLst>
          </p:cNvPr>
          <p:cNvCxnSpPr>
            <a:cxnSpLocks/>
            <a:stCxn id="21" idx="3"/>
            <a:endCxn id="4" idx="1"/>
          </p:cNvCxnSpPr>
          <p:nvPr/>
        </p:nvCxnSpPr>
        <p:spPr>
          <a:xfrm>
            <a:off x="7443520" y="1238137"/>
            <a:ext cx="711974" cy="915880"/>
          </a:xfrm>
          <a:prstGeom prst="straightConnector1">
            <a:avLst/>
          </a:prstGeom>
          <a:ln w="12700" cap="rnd">
            <a:solidFill>
              <a:srgbClr val="00B050"/>
            </a:solidFill>
            <a:round/>
            <a:headEnd type="triangle" w="sm" len="med"/>
            <a:tailEnd type="triangle" w="sm" len="med"/>
          </a:ln>
        </p:spPr>
        <p:style>
          <a:lnRef idx="1">
            <a:schemeClr val="accent1"/>
          </a:lnRef>
          <a:fillRef idx="0">
            <a:schemeClr val="accent1"/>
          </a:fillRef>
          <a:effectRef idx="0">
            <a:schemeClr val="accent1"/>
          </a:effectRef>
          <a:fontRef idx="minor">
            <a:schemeClr val="tx1"/>
          </a:fontRef>
        </p:style>
      </p:cxnSp>
      <p:sp>
        <p:nvSpPr>
          <p:cNvPr id="57" name="Rectangle: Rounded Corners 56">
            <a:extLst>
              <a:ext uri="{FF2B5EF4-FFF2-40B4-BE49-F238E27FC236}">
                <a16:creationId xmlns:a16="http://schemas.microsoft.com/office/drawing/2014/main" id="{2A6EFCB0-F0DB-20B7-9DA1-77358D44EE1E}"/>
              </a:ext>
            </a:extLst>
          </p:cNvPr>
          <p:cNvSpPr/>
          <p:nvPr/>
        </p:nvSpPr>
        <p:spPr>
          <a:xfrm>
            <a:off x="9685537" y="1868267"/>
            <a:ext cx="533981" cy="571500"/>
          </a:xfrm>
          <a:prstGeom prst="roundRect">
            <a:avLst/>
          </a:prstGeom>
          <a:solidFill>
            <a:srgbClr val="CAF8F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a:solidFill>
                  <a:srgbClr val="00B050"/>
                </a:solidFill>
                <a:latin typeface="Arial" panose="020B0604020202020204" pitchFamily="34" charset="0"/>
                <a:cs typeface="Arial" panose="020B0604020202020204" pitchFamily="34" charset="0"/>
              </a:rPr>
              <a:t>IAB-donor</a:t>
            </a:r>
          </a:p>
          <a:p>
            <a:pPr algn="ctr">
              <a:lnSpc>
                <a:spcPct val="96000"/>
              </a:lnSpc>
            </a:pPr>
            <a:r>
              <a:rPr lang="en-US" sz="1200" b="1" dirty="0">
                <a:solidFill>
                  <a:srgbClr val="00B050"/>
                </a:solidFill>
                <a:latin typeface="Arial" panose="020B0604020202020204" pitchFamily="34" charset="0"/>
                <a:cs typeface="Arial" panose="020B0604020202020204" pitchFamily="34" charset="0"/>
              </a:rPr>
              <a:t>DU</a:t>
            </a:r>
          </a:p>
        </p:txBody>
      </p:sp>
      <p:cxnSp>
        <p:nvCxnSpPr>
          <p:cNvPr id="58" name="Straight Arrow Connector 57">
            <a:extLst>
              <a:ext uri="{FF2B5EF4-FFF2-40B4-BE49-F238E27FC236}">
                <a16:creationId xmlns:a16="http://schemas.microsoft.com/office/drawing/2014/main" id="{79DB8B5F-8788-49D6-8B3A-3973BA1DBEA4}"/>
              </a:ext>
            </a:extLst>
          </p:cNvPr>
          <p:cNvCxnSpPr>
            <a:cxnSpLocks/>
          </p:cNvCxnSpPr>
          <p:nvPr/>
        </p:nvCxnSpPr>
        <p:spPr>
          <a:xfrm flipH="1">
            <a:off x="10234023" y="1980129"/>
            <a:ext cx="395281" cy="0"/>
          </a:xfrm>
          <a:prstGeom prst="straightConnector1">
            <a:avLst/>
          </a:prstGeom>
          <a:ln w="22225" cap="rnd">
            <a:solidFill>
              <a:srgbClr val="00B050"/>
            </a:solidFill>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9" name="TextBox 58">
            <a:extLst>
              <a:ext uri="{FF2B5EF4-FFF2-40B4-BE49-F238E27FC236}">
                <a16:creationId xmlns:a16="http://schemas.microsoft.com/office/drawing/2014/main" id="{9715854A-D35A-34C4-974D-3F63DAA6B271}"/>
              </a:ext>
            </a:extLst>
          </p:cNvPr>
          <p:cNvSpPr txBox="1"/>
          <p:nvPr/>
        </p:nvSpPr>
        <p:spPr>
          <a:xfrm>
            <a:off x="10327724" y="1898027"/>
            <a:ext cx="192316" cy="177293"/>
          </a:xfrm>
          <a:prstGeom prst="rect">
            <a:avLst/>
          </a:prstGeom>
          <a:solidFill>
            <a:srgbClr val="FFFFFF"/>
          </a:solidFill>
        </p:spPr>
        <p:txBody>
          <a:bodyPr wrap="square" lIns="0" tIns="0" rIns="0" bIns="0" rtlCol="0">
            <a:spAutoFit/>
          </a:bodyPr>
          <a:lstStyle/>
          <a:p>
            <a:pPr algn="l">
              <a:lnSpc>
                <a:spcPct val="96000"/>
              </a:lnSpc>
            </a:pPr>
            <a:r>
              <a:rPr lang="en-US" sz="1200" dirty="0">
                <a:solidFill>
                  <a:srgbClr val="00B050"/>
                </a:solidFill>
                <a:latin typeface="Microsoft Sans Serif"/>
                <a:cs typeface="Microsoft Sans Serif" panose="020B0604020202020204" pitchFamily="34" charset="0"/>
              </a:rPr>
              <a:t>F1</a:t>
            </a:r>
          </a:p>
        </p:txBody>
      </p:sp>
      <p:sp>
        <p:nvSpPr>
          <p:cNvPr id="62" name="Rectangle: Rounded Corners 61">
            <a:extLst>
              <a:ext uri="{FF2B5EF4-FFF2-40B4-BE49-F238E27FC236}">
                <a16:creationId xmlns:a16="http://schemas.microsoft.com/office/drawing/2014/main" id="{0FE17B90-09B5-9B06-5FE4-14B49F192728}"/>
              </a:ext>
            </a:extLst>
          </p:cNvPr>
          <p:cNvSpPr/>
          <p:nvPr/>
        </p:nvSpPr>
        <p:spPr>
          <a:xfrm>
            <a:off x="10629303" y="732849"/>
            <a:ext cx="512172" cy="1390393"/>
          </a:xfrm>
          <a:prstGeom prst="roundRect">
            <a:avLst/>
          </a:prstGeom>
          <a:solidFill>
            <a:srgbClr val="CAF8F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a:solidFill>
                  <a:srgbClr val="00B050"/>
                </a:solidFill>
                <a:latin typeface="Arial" panose="020B0604020202020204" pitchFamily="34" charset="0"/>
                <a:cs typeface="Arial" panose="020B0604020202020204" pitchFamily="34" charset="0"/>
              </a:rPr>
              <a:t>IAB</a:t>
            </a:r>
          </a:p>
          <a:p>
            <a:pPr algn="ctr">
              <a:lnSpc>
                <a:spcPct val="96000"/>
              </a:lnSpc>
            </a:pPr>
            <a:r>
              <a:rPr lang="en-US" sz="1200" b="1" dirty="0">
                <a:solidFill>
                  <a:srgbClr val="00B050"/>
                </a:solidFill>
                <a:latin typeface="Arial" panose="020B0604020202020204" pitchFamily="34" charset="0"/>
                <a:cs typeface="Arial" panose="020B0604020202020204" pitchFamily="34" charset="0"/>
              </a:rPr>
              <a:t>Donor</a:t>
            </a:r>
          </a:p>
          <a:p>
            <a:pPr algn="ctr">
              <a:lnSpc>
                <a:spcPct val="96000"/>
              </a:lnSpc>
            </a:pPr>
            <a:r>
              <a:rPr lang="en-US" sz="1200" b="1" dirty="0">
                <a:solidFill>
                  <a:srgbClr val="00B050"/>
                </a:solidFill>
                <a:latin typeface="Arial" panose="020B0604020202020204" pitchFamily="34" charset="0"/>
                <a:cs typeface="Arial" panose="020B0604020202020204" pitchFamily="34" charset="0"/>
              </a:rPr>
              <a:t>CU</a:t>
            </a:r>
          </a:p>
        </p:txBody>
      </p:sp>
      <p:cxnSp>
        <p:nvCxnSpPr>
          <p:cNvPr id="262" name="Straight Arrow Connector 261">
            <a:extLst>
              <a:ext uri="{FF2B5EF4-FFF2-40B4-BE49-F238E27FC236}">
                <a16:creationId xmlns:a16="http://schemas.microsoft.com/office/drawing/2014/main" id="{1ABD58C1-FC26-0073-7DAC-13D3E8124593}"/>
              </a:ext>
            </a:extLst>
          </p:cNvPr>
          <p:cNvCxnSpPr>
            <a:cxnSpLocks/>
            <a:endCxn id="5" idx="3"/>
          </p:cNvCxnSpPr>
          <p:nvPr/>
        </p:nvCxnSpPr>
        <p:spPr>
          <a:xfrm flipH="1">
            <a:off x="9071364" y="1455938"/>
            <a:ext cx="623052" cy="698079"/>
          </a:xfrm>
          <a:prstGeom prst="straightConnector1">
            <a:avLst/>
          </a:prstGeom>
          <a:ln w="12700" cap="rnd">
            <a:solidFill>
              <a:srgbClr val="00B050"/>
            </a:solidFill>
            <a:round/>
            <a:headEnd type="triangle" w="sm" len="med"/>
            <a:tailEnd type="triangle" w="sm" len="med"/>
          </a:ln>
        </p:spPr>
        <p:style>
          <a:lnRef idx="1">
            <a:schemeClr val="accent1"/>
          </a:lnRef>
          <a:fillRef idx="0">
            <a:schemeClr val="accent1"/>
          </a:fillRef>
          <a:effectRef idx="0">
            <a:schemeClr val="accent1"/>
          </a:effectRef>
          <a:fontRef idx="minor">
            <a:schemeClr val="tx1"/>
          </a:fontRef>
        </p:style>
      </p:cxnSp>
      <p:sp>
        <p:nvSpPr>
          <p:cNvPr id="266" name="TextBox 265">
            <a:extLst>
              <a:ext uri="{FF2B5EF4-FFF2-40B4-BE49-F238E27FC236}">
                <a16:creationId xmlns:a16="http://schemas.microsoft.com/office/drawing/2014/main" id="{3C13CD4A-014C-0A01-8065-851A33880CF5}"/>
              </a:ext>
            </a:extLst>
          </p:cNvPr>
          <p:cNvSpPr txBox="1"/>
          <p:nvPr/>
        </p:nvSpPr>
        <p:spPr>
          <a:xfrm>
            <a:off x="9292449" y="1617519"/>
            <a:ext cx="221214" cy="354584"/>
          </a:xfrm>
          <a:prstGeom prst="rect">
            <a:avLst/>
          </a:prstGeom>
          <a:solidFill>
            <a:srgbClr val="FFFFFF"/>
          </a:solidFill>
        </p:spPr>
        <p:txBody>
          <a:bodyPr wrap="none" lIns="0" tIns="0" rIns="0" bIns="0" rtlCol="0">
            <a:spAutoFit/>
          </a:bodyPr>
          <a:lstStyle/>
          <a:p>
            <a:pPr algn="l">
              <a:lnSpc>
                <a:spcPct val="96000"/>
              </a:lnSpc>
            </a:pPr>
            <a:r>
              <a:rPr lang="en-US" sz="1200" dirty="0">
                <a:solidFill>
                  <a:srgbClr val="00B050"/>
                </a:solidFill>
                <a:latin typeface="Microsoft Sans Serif"/>
                <a:cs typeface="Microsoft Sans Serif" panose="020B0604020202020204" pitchFamily="34" charset="0"/>
              </a:rPr>
              <a:t>NR</a:t>
            </a:r>
          </a:p>
          <a:p>
            <a:pPr algn="l">
              <a:lnSpc>
                <a:spcPct val="96000"/>
              </a:lnSpc>
            </a:pPr>
            <a:r>
              <a:rPr lang="en-US" sz="1200" dirty="0">
                <a:solidFill>
                  <a:srgbClr val="00B050"/>
                </a:solidFill>
                <a:latin typeface="Microsoft Sans Serif"/>
                <a:cs typeface="Microsoft Sans Serif" panose="020B0604020202020204" pitchFamily="34" charset="0"/>
              </a:rPr>
              <a:t>BH</a:t>
            </a:r>
          </a:p>
        </p:txBody>
      </p:sp>
      <p:sp>
        <p:nvSpPr>
          <p:cNvPr id="267" name="TextBox 266">
            <a:extLst>
              <a:ext uri="{FF2B5EF4-FFF2-40B4-BE49-F238E27FC236}">
                <a16:creationId xmlns:a16="http://schemas.microsoft.com/office/drawing/2014/main" id="{5509C87C-B100-950E-8A94-8B8F7F076937}"/>
              </a:ext>
            </a:extLst>
          </p:cNvPr>
          <p:cNvSpPr txBox="1"/>
          <p:nvPr/>
        </p:nvSpPr>
        <p:spPr>
          <a:xfrm>
            <a:off x="9320561" y="2071759"/>
            <a:ext cx="221214" cy="354584"/>
          </a:xfrm>
          <a:prstGeom prst="rect">
            <a:avLst/>
          </a:prstGeom>
          <a:solidFill>
            <a:srgbClr val="FFFFFF"/>
          </a:solidFill>
        </p:spPr>
        <p:txBody>
          <a:bodyPr wrap="none" lIns="0" tIns="0" rIns="0" bIns="0" rtlCol="0">
            <a:spAutoFit/>
          </a:bodyPr>
          <a:lstStyle/>
          <a:p>
            <a:pPr algn="l">
              <a:lnSpc>
                <a:spcPct val="96000"/>
              </a:lnSpc>
            </a:pPr>
            <a:r>
              <a:rPr lang="en-US" sz="1200" dirty="0">
                <a:solidFill>
                  <a:srgbClr val="00B050"/>
                </a:solidFill>
                <a:latin typeface="Microsoft Sans Serif"/>
                <a:cs typeface="Microsoft Sans Serif" panose="020B0604020202020204" pitchFamily="34" charset="0"/>
              </a:rPr>
              <a:t>NR</a:t>
            </a:r>
          </a:p>
          <a:p>
            <a:pPr algn="l">
              <a:lnSpc>
                <a:spcPct val="96000"/>
              </a:lnSpc>
            </a:pPr>
            <a:r>
              <a:rPr lang="en-US" sz="1200" dirty="0">
                <a:solidFill>
                  <a:srgbClr val="00B050"/>
                </a:solidFill>
                <a:latin typeface="Microsoft Sans Serif"/>
                <a:cs typeface="Microsoft Sans Serif" panose="020B0604020202020204" pitchFamily="34" charset="0"/>
              </a:rPr>
              <a:t>BH</a:t>
            </a:r>
          </a:p>
        </p:txBody>
      </p:sp>
      <p:sp>
        <p:nvSpPr>
          <p:cNvPr id="268" name="TextBox 267">
            <a:extLst>
              <a:ext uri="{FF2B5EF4-FFF2-40B4-BE49-F238E27FC236}">
                <a16:creationId xmlns:a16="http://schemas.microsoft.com/office/drawing/2014/main" id="{8FB6ED1E-3C0C-2393-6639-493CDF06D233}"/>
              </a:ext>
            </a:extLst>
          </p:cNvPr>
          <p:cNvSpPr txBox="1"/>
          <p:nvPr/>
        </p:nvSpPr>
        <p:spPr>
          <a:xfrm>
            <a:off x="7688550" y="1531701"/>
            <a:ext cx="221214" cy="354584"/>
          </a:xfrm>
          <a:prstGeom prst="rect">
            <a:avLst/>
          </a:prstGeom>
          <a:solidFill>
            <a:srgbClr val="FFFFFF"/>
          </a:solidFill>
        </p:spPr>
        <p:txBody>
          <a:bodyPr wrap="none" lIns="0" tIns="0" rIns="0" bIns="0" rtlCol="0">
            <a:spAutoFit/>
          </a:bodyPr>
          <a:lstStyle/>
          <a:p>
            <a:pPr algn="l">
              <a:lnSpc>
                <a:spcPct val="96000"/>
              </a:lnSpc>
            </a:pPr>
            <a:r>
              <a:rPr lang="en-US" sz="1200" dirty="0">
                <a:solidFill>
                  <a:srgbClr val="00B050"/>
                </a:solidFill>
                <a:latin typeface="Microsoft Sans Serif"/>
                <a:cs typeface="Microsoft Sans Serif" panose="020B0604020202020204" pitchFamily="34" charset="0"/>
              </a:rPr>
              <a:t>NR</a:t>
            </a:r>
          </a:p>
          <a:p>
            <a:pPr algn="l">
              <a:lnSpc>
                <a:spcPct val="96000"/>
              </a:lnSpc>
            </a:pPr>
            <a:r>
              <a:rPr lang="en-US" sz="1200" dirty="0">
                <a:solidFill>
                  <a:srgbClr val="00B050"/>
                </a:solidFill>
                <a:latin typeface="Microsoft Sans Serif"/>
                <a:cs typeface="Microsoft Sans Serif" panose="020B0604020202020204" pitchFamily="34" charset="0"/>
              </a:rPr>
              <a:t>BH</a:t>
            </a:r>
          </a:p>
        </p:txBody>
      </p:sp>
      <p:cxnSp>
        <p:nvCxnSpPr>
          <p:cNvPr id="15" name="Straight Arrow Connector 14">
            <a:extLst>
              <a:ext uri="{FF2B5EF4-FFF2-40B4-BE49-F238E27FC236}">
                <a16:creationId xmlns:a16="http://schemas.microsoft.com/office/drawing/2014/main" id="{0E329CFF-7FC0-2411-559F-2A56932F3919}"/>
              </a:ext>
            </a:extLst>
          </p:cNvPr>
          <p:cNvCxnSpPr>
            <a:cxnSpLocks/>
          </p:cNvCxnSpPr>
          <p:nvPr/>
        </p:nvCxnSpPr>
        <p:spPr>
          <a:xfrm flipH="1">
            <a:off x="5877017" y="819037"/>
            <a:ext cx="5317725" cy="0"/>
          </a:xfrm>
          <a:prstGeom prst="straightConnector1">
            <a:avLst/>
          </a:prstGeom>
          <a:ln w="28575" cap="rnd">
            <a:solidFill>
              <a:srgbClr val="00B050"/>
            </a:solidFill>
            <a:roun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71" name="Content Placeholder 3">
            <a:extLst>
              <a:ext uri="{FF2B5EF4-FFF2-40B4-BE49-F238E27FC236}">
                <a16:creationId xmlns:a16="http://schemas.microsoft.com/office/drawing/2014/main" id="{762AA6DE-3319-A442-025B-4613ADC84341}"/>
              </a:ext>
            </a:extLst>
          </p:cNvPr>
          <p:cNvSpPr txBox="1">
            <a:spLocks/>
          </p:cNvSpPr>
          <p:nvPr/>
        </p:nvSpPr>
        <p:spPr>
          <a:xfrm>
            <a:off x="231817" y="3016525"/>
            <a:ext cx="7660432" cy="1858796"/>
          </a:xfrm>
          <a:prstGeom prst="rect">
            <a:avLst/>
          </a:prstGeom>
          <a:noFill/>
          <a:ln>
            <a:noFill/>
          </a:ln>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192024">
              <a:lnSpc>
                <a:spcPct val="100000"/>
              </a:lnSpc>
              <a:spcBef>
                <a:spcPts val="600"/>
              </a:spcBef>
            </a:pPr>
            <a:r>
              <a:rPr lang="en-US" sz="2000" dirty="0"/>
              <a:t>Rel-16/17 IAB already supports Rel-19 IAB use cases.</a:t>
            </a:r>
          </a:p>
          <a:p>
            <a:pPr marL="411480" lvl="1">
              <a:lnSpc>
                <a:spcPct val="100000"/>
              </a:lnSpc>
              <a:spcBef>
                <a:spcPts val="600"/>
              </a:spcBef>
            </a:pPr>
            <a:r>
              <a:rPr lang="en-US" dirty="0"/>
              <a:t>The study can identify if any enhancements are needed for higher robustness due to local IAB-node mobility.</a:t>
            </a:r>
          </a:p>
          <a:p>
            <a:pPr marL="192024">
              <a:lnSpc>
                <a:spcPct val="100000"/>
              </a:lnSpc>
              <a:spcBef>
                <a:spcPts val="600"/>
              </a:spcBef>
            </a:pPr>
            <a:endParaRPr lang="en-US" sz="2000" dirty="0"/>
          </a:p>
        </p:txBody>
      </p:sp>
    </p:spTree>
    <p:extLst>
      <p:ext uri="{BB962C8B-B14F-4D97-AF65-F5344CB8AC3E}">
        <p14:creationId xmlns:p14="http://schemas.microsoft.com/office/powerpoint/2010/main" val="2052331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 name="Content Placeholder 3">
            <a:extLst>
              <a:ext uri="{FF2B5EF4-FFF2-40B4-BE49-F238E27FC236}">
                <a16:creationId xmlns:a16="http://schemas.microsoft.com/office/drawing/2014/main" id="{3278E3AC-71CF-CA38-E818-0ACD2FD05668}"/>
              </a:ext>
            </a:extLst>
          </p:cNvPr>
          <p:cNvSpPr txBox="1">
            <a:spLocks/>
          </p:cNvSpPr>
          <p:nvPr/>
        </p:nvSpPr>
        <p:spPr>
          <a:xfrm>
            <a:off x="351580" y="947022"/>
            <a:ext cx="11660536" cy="2035876"/>
          </a:xfrm>
          <a:prstGeom prst="rect">
            <a:avLst/>
          </a:prstGeom>
          <a:noFill/>
          <a:ln>
            <a:noFill/>
          </a:ln>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192024">
              <a:lnSpc>
                <a:spcPct val="100000"/>
              </a:lnSpc>
            </a:pPr>
            <a:r>
              <a:rPr lang="en-US" sz="1800" dirty="0"/>
              <a:t>Study </a:t>
            </a:r>
            <a:r>
              <a:rPr lang="en-US" sz="1800" dirty="0">
                <a:solidFill>
                  <a:srgbClr val="0000FF"/>
                </a:solidFill>
              </a:rPr>
              <a:t>the need for enhancements </a:t>
            </a:r>
            <a:r>
              <a:rPr lang="en-US" sz="1800" dirty="0"/>
              <a:t>to the single-donor IAB topology, including (RAN2-led, RAN3):</a:t>
            </a:r>
          </a:p>
          <a:p>
            <a:pPr marL="411480" lvl="1">
              <a:lnSpc>
                <a:spcPct val="100000"/>
              </a:lnSpc>
              <a:spcBef>
                <a:spcPts val="1200"/>
              </a:spcBef>
            </a:pPr>
            <a:r>
              <a:rPr lang="en-US" sz="1800" dirty="0"/>
              <a:t>Study the need for enhancements to the robustness of multi-hop routing within the IAB topology in presence of local IAB-node mobility.</a:t>
            </a:r>
          </a:p>
          <a:p>
            <a:pPr marL="192024">
              <a:lnSpc>
                <a:spcPct val="100000"/>
              </a:lnSpc>
            </a:pPr>
            <a:r>
              <a:rPr lang="en-US" sz="2000" dirty="0"/>
              <a:t>Note: No impact on the UE.</a:t>
            </a:r>
          </a:p>
          <a:p>
            <a:pPr marL="192024">
              <a:lnSpc>
                <a:spcPct val="100000"/>
              </a:lnSpc>
            </a:pPr>
            <a:endParaRPr lang="en-US" sz="2000" dirty="0"/>
          </a:p>
        </p:txBody>
      </p:sp>
      <p:sp>
        <p:nvSpPr>
          <p:cNvPr id="289" name="Title 1">
            <a:extLst>
              <a:ext uri="{FF2B5EF4-FFF2-40B4-BE49-F238E27FC236}">
                <a16:creationId xmlns:a16="http://schemas.microsoft.com/office/drawing/2014/main" id="{F3A701F8-CCA4-3E8A-C177-D023C342014B}"/>
              </a:ext>
            </a:extLst>
          </p:cNvPr>
          <p:cNvSpPr txBox="1">
            <a:spLocks/>
          </p:cNvSpPr>
          <p:nvPr/>
        </p:nvSpPr>
        <p:spPr>
          <a:xfrm>
            <a:off x="272885" y="280045"/>
            <a:ext cx="11496583" cy="522848"/>
          </a:xfrm>
          <a:prstGeom prst="rect">
            <a:avLst/>
          </a:prstGeom>
        </p:spPr>
        <p:txBody>
          <a:bodyPr lIns="91440" tIns="45720" rIns="91440" bIns="45720" anchor="t"/>
          <a:lst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a:lstStyle>
          <a:p>
            <a:r>
              <a:rPr lang="en-US" sz="3200" dirty="0"/>
              <a:t>Potential Objectives for </a:t>
            </a:r>
            <a:r>
              <a:rPr lang="en-US" sz="3200" dirty="0">
                <a:solidFill>
                  <a:schemeClr val="accent2">
                    <a:lumMod val="75000"/>
                  </a:schemeClr>
                </a:solidFill>
              </a:rPr>
              <a:t>Rel-19 IAB</a:t>
            </a:r>
          </a:p>
        </p:txBody>
      </p:sp>
    </p:spTree>
    <p:extLst>
      <p:ext uri="{BB962C8B-B14F-4D97-AF65-F5344CB8AC3E}">
        <p14:creationId xmlns:p14="http://schemas.microsoft.com/office/powerpoint/2010/main" val="19645672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7CE289B-FB33-4291-6F8F-704935D45869}"/>
              </a:ext>
            </a:extLst>
          </p:cNvPr>
          <p:cNvSpPr>
            <a:spLocks noGrp="1"/>
          </p:cNvSpPr>
          <p:nvPr>
            <p:ph type="ftr" sz="quarter" idx="11"/>
          </p:nvPr>
        </p:nvSpPr>
        <p:spPr/>
        <p:txBody>
          <a:bodyPr/>
          <a:lstStyle/>
          <a:p>
            <a:r>
              <a:rPr lang="en-US"/>
              <a:t>Source sample text</a:t>
            </a:r>
          </a:p>
        </p:txBody>
      </p:sp>
      <p:sp>
        <p:nvSpPr>
          <p:cNvPr id="4" name="Title 3">
            <a:extLst>
              <a:ext uri="{FF2B5EF4-FFF2-40B4-BE49-F238E27FC236}">
                <a16:creationId xmlns:a16="http://schemas.microsoft.com/office/drawing/2014/main" id="{0A3B439D-6450-33CC-3FDD-412392575C94}"/>
              </a:ext>
            </a:extLst>
          </p:cNvPr>
          <p:cNvSpPr>
            <a:spLocks noGrp="1"/>
          </p:cNvSpPr>
          <p:nvPr>
            <p:ph type="title"/>
          </p:nvPr>
        </p:nvSpPr>
        <p:spPr>
          <a:xfrm>
            <a:off x="495297" y="2853097"/>
            <a:ext cx="5368470" cy="736355"/>
          </a:xfrm>
        </p:spPr>
        <p:txBody>
          <a:bodyPr/>
          <a:lstStyle/>
          <a:p>
            <a:r>
              <a:rPr lang="en-US" dirty="0"/>
              <a:t>5G </a:t>
            </a:r>
            <a:r>
              <a:rPr lang="en-US" dirty="0" err="1"/>
              <a:t>Femto</a:t>
            </a:r>
            <a:endParaRPr lang="en-US" dirty="0"/>
          </a:p>
        </p:txBody>
      </p:sp>
    </p:spTree>
    <p:extLst>
      <p:ext uri="{BB962C8B-B14F-4D97-AF65-F5344CB8AC3E}">
        <p14:creationId xmlns:p14="http://schemas.microsoft.com/office/powerpoint/2010/main" val="4287434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 name="Content Placeholder 3">
            <a:extLst>
              <a:ext uri="{FF2B5EF4-FFF2-40B4-BE49-F238E27FC236}">
                <a16:creationId xmlns:a16="http://schemas.microsoft.com/office/drawing/2014/main" id="{3278E3AC-71CF-CA38-E818-0ACD2FD05668}"/>
              </a:ext>
            </a:extLst>
          </p:cNvPr>
          <p:cNvSpPr txBox="1">
            <a:spLocks/>
          </p:cNvSpPr>
          <p:nvPr/>
        </p:nvSpPr>
        <p:spPr>
          <a:xfrm>
            <a:off x="306244" y="950478"/>
            <a:ext cx="11885755" cy="5396798"/>
          </a:xfrm>
          <a:prstGeom prst="rect">
            <a:avLst/>
          </a:prstGeom>
          <a:noFill/>
          <a:ln>
            <a:noFill/>
          </a:ln>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192024">
              <a:lnSpc>
                <a:spcPct val="100000"/>
              </a:lnSpc>
              <a:spcBef>
                <a:spcPts val="1800"/>
              </a:spcBef>
            </a:pPr>
            <a:r>
              <a:rPr lang="en-US" sz="2000" dirty="0"/>
              <a:t>Equivalent use cases as </a:t>
            </a:r>
            <a:r>
              <a:rPr lang="en-US" sz="2000" b="1" dirty="0">
                <a:solidFill>
                  <a:schemeClr val="accent2">
                    <a:lumMod val="75000"/>
                  </a:schemeClr>
                </a:solidFill>
              </a:rPr>
              <a:t>LTE </a:t>
            </a:r>
            <a:r>
              <a:rPr lang="en-US" sz="2000" b="1" dirty="0" err="1">
                <a:solidFill>
                  <a:schemeClr val="accent2">
                    <a:lumMod val="75000"/>
                  </a:schemeClr>
                </a:solidFill>
              </a:rPr>
              <a:t>Femto</a:t>
            </a:r>
            <a:r>
              <a:rPr lang="en-US" sz="2000" b="1" dirty="0">
                <a:solidFill>
                  <a:schemeClr val="bg2"/>
                </a:solidFill>
              </a:rPr>
              <a:t>.</a:t>
            </a:r>
          </a:p>
          <a:p>
            <a:pPr marL="411480" lvl="1">
              <a:lnSpc>
                <a:spcPct val="100000"/>
              </a:lnSpc>
              <a:spcBef>
                <a:spcPts val="1800"/>
              </a:spcBef>
            </a:pPr>
            <a:r>
              <a:rPr lang="en-US" sz="1800" dirty="0"/>
              <a:t>Support for local services via local UPF is already captured as objective for study on WAB/VMR.</a:t>
            </a:r>
          </a:p>
          <a:p>
            <a:pPr marL="192024">
              <a:lnSpc>
                <a:spcPct val="100000"/>
              </a:lnSpc>
              <a:spcBef>
                <a:spcPts val="1800"/>
              </a:spcBef>
            </a:pPr>
            <a:r>
              <a:rPr lang="en-US" sz="2000" b="1" dirty="0">
                <a:solidFill>
                  <a:schemeClr val="accent2">
                    <a:lumMod val="75000"/>
                  </a:schemeClr>
                </a:solidFill>
              </a:rPr>
              <a:t>No impact to UEs </a:t>
            </a:r>
            <a:r>
              <a:rPr lang="en-US" sz="2000" dirty="0"/>
              <a:t>at this late state of 5G.</a:t>
            </a:r>
          </a:p>
          <a:p>
            <a:pPr marL="192024">
              <a:lnSpc>
                <a:spcPct val="100000"/>
              </a:lnSpc>
              <a:spcBef>
                <a:spcPts val="1800"/>
              </a:spcBef>
            </a:pPr>
            <a:endParaRPr lang="en-US" sz="2000" b="1" dirty="0">
              <a:solidFill>
                <a:schemeClr val="bg2"/>
              </a:solidFill>
            </a:endParaRPr>
          </a:p>
          <a:p>
            <a:pPr marL="411480" lvl="1">
              <a:lnSpc>
                <a:spcPct val="100000"/>
              </a:lnSpc>
              <a:spcBef>
                <a:spcPts val="1200"/>
              </a:spcBef>
            </a:pPr>
            <a:endParaRPr lang="en-US" sz="100" dirty="0"/>
          </a:p>
        </p:txBody>
      </p:sp>
      <p:sp>
        <p:nvSpPr>
          <p:cNvPr id="289" name="Title 1">
            <a:extLst>
              <a:ext uri="{FF2B5EF4-FFF2-40B4-BE49-F238E27FC236}">
                <a16:creationId xmlns:a16="http://schemas.microsoft.com/office/drawing/2014/main" id="{F3A701F8-CCA4-3E8A-C177-D023C342014B}"/>
              </a:ext>
            </a:extLst>
          </p:cNvPr>
          <p:cNvSpPr txBox="1">
            <a:spLocks/>
          </p:cNvSpPr>
          <p:nvPr/>
        </p:nvSpPr>
        <p:spPr>
          <a:xfrm>
            <a:off x="213064" y="237316"/>
            <a:ext cx="12045611" cy="930768"/>
          </a:xfrm>
          <a:prstGeom prst="rect">
            <a:avLst/>
          </a:prstGeom>
        </p:spPr>
        <p:txBody>
          <a:bodyPr lIns="91440" tIns="45720" rIns="91440" bIns="45720" anchor="t"/>
          <a:lst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a:lstStyle>
          <a:p>
            <a:r>
              <a:rPr lang="en-US" sz="2800" dirty="0"/>
              <a:t>Use cases to be supported by </a:t>
            </a:r>
            <a:r>
              <a:rPr lang="en-US" sz="2800" dirty="0">
                <a:solidFill>
                  <a:schemeClr val="accent2">
                    <a:lumMod val="75000"/>
                  </a:schemeClr>
                </a:solidFill>
              </a:rPr>
              <a:t>5G </a:t>
            </a:r>
            <a:r>
              <a:rPr lang="en-US" sz="2800" dirty="0" err="1">
                <a:solidFill>
                  <a:schemeClr val="accent2">
                    <a:lumMod val="75000"/>
                  </a:schemeClr>
                </a:solidFill>
              </a:rPr>
              <a:t>Femto</a:t>
            </a:r>
            <a:endParaRPr lang="en-US" sz="2800" dirty="0">
              <a:solidFill>
                <a:schemeClr val="accent2">
                  <a:lumMod val="75000"/>
                </a:schemeClr>
              </a:solidFill>
            </a:endParaRPr>
          </a:p>
        </p:txBody>
      </p:sp>
    </p:spTree>
    <p:extLst>
      <p:ext uri="{BB962C8B-B14F-4D97-AF65-F5344CB8AC3E}">
        <p14:creationId xmlns:p14="http://schemas.microsoft.com/office/powerpoint/2010/main" val="3898508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 name="Content Placeholder 3">
            <a:extLst>
              <a:ext uri="{FF2B5EF4-FFF2-40B4-BE49-F238E27FC236}">
                <a16:creationId xmlns:a16="http://schemas.microsoft.com/office/drawing/2014/main" id="{3278E3AC-71CF-CA38-E818-0ACD2FD05668}"/>
              </a:ext>
            </a:extLst>
          </p:cNvPr>
          <p:cNvSpPr txBox="1">
            <a:spLocks/>
          </p:cNvSpPr>
          <p:nvPr/>
        </p:nvSpPr>
        <p:spPr>
          <a:xfrm>
            <a:off x="351580" y="947021"/>
            <a:ext cx="11660536" cy="5326311"/>
          </a:xfrm>
          <a:prstGeom prst="rect">
            <a:avLst/>
          </a:prstGeom>
          <a:noFill/>
          <a:ln>
            <a:noFill/>
          </a:ln>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192024">
              <a:lnSpc>
                <a:spcPct val="100000"/>
              </a:lnSpc>
            </a:pPr>
            <a:r>
              <a:rPr lang="en-US" sz="2000" b="1" dirty="0"/>
              <a:t>Study enhancements for the support of 5G </a:t>
            </a:r>
            <a:r>
              <a:rPr lang="en-US" sz="2000" b="1" dirty="0" err="1"/>
              <a:t>Femto</a:t>
            </a:r>
            <a:r>
              <a:rPr lang="en-US" sz="2000" b="1" dirty="0"/>
              <a:t>, including (RAN3-led, RAN2):</a:t>
            </a:r>
          </a:p>
          <a:p>
            <a:pPr marL="411480" marR="0" lvl="1">
              <a:lnSpc>
                <a:spcPct val="100000"/>
              </a:lnSpc>
              <a:spcBef>
                <a:spcPts val="1200"/>
              </a:spcBef>
              <a:spcAft>
                <a:spcPts val="0"/>
              </a:spcAft>
            </a:pPr>
            <a:r>
              <a:rPr lang="en-US" sz="1800" dirty="0"/>
              <a:t>Study the overall RAN architecture and required functional and procedural impacts for supporting 5G </a:t>
            </a:r>
            <a:r>
              <a:rPr lang="en-US" sz="1800" dirty="0" err="1"/>
              <a:t>Femto</a:t>
            </a:r>
            <a:r>
              <a:rPr lang="en-US" sz="1800" dirty="0"/>
              <a:t> deployments. </a:t>
            </a:r>
          </a:p>
          <a:p>
            <a:pPr marL="411480" marR="0" lvl="1">
              <a:lnSpc>
                <a:spcPct val="100000"/>
              </a:lnSpc>
              <a:spcBef>
                <a:spcPts val="1200"/>
              </a:spcBef>
              <a:spcAft>
                <a:spcPts val="0"/>
              </a:spcAft>
            </a:pPr>
            <a:r>
              <a:rPr lang="en-US" sz="1800" dirty="0"/>
              <a:t>Study how to define the 5G access control mechanism by (re-)using the existing CAG functionality and identify needed enhancements (if any).</a:t>
            </a:r>
          </a:p>
          <a:p>
            <a:pPr marL="192024">
              <a:lnSpc>
                <a:spcPct val="100000"/>
              </a:lnSpc>
            </a:pPr>
            <a:r>
              <a:rPr lang="en-US" sz="2000" dirty="0"/>
              <a:t>Note: No impact on the UE.</a:t>
            </a:r>
          </a:p>
          <a:p>
            <a:pPr marL="192024">
              <a:lnSpc>
                <a:spcPct val="100000"/>
              </a:lnSpc>
            </a:pPr>
            <a:endParaRPr lang="en-US" sz="2000" dirty="0"/>
          </a:p>
        </p:txBody>
      </p:sp>
      <p:sp>
        <p:nvSpPr>
          <p:cNvPr id="289" name="Title 1">
            <a:extLst>
              <a:ext uri="{FF2B5EF4-FFF2-40B4-BE49-F238E27FC236}">
                <a16:creationId xmlns:a16="http://schemas.microsoft.com/office/drawing/2014/main" id="{F3A701F8-CCA4-3E8A-C177-D023C342014B}"/>
              </a:ext>
            </a:extLst>
          </p:cNvPr>
          <p:cNvSpPr txBox="1">
            <a:spLocks/>
          </p:cNvSpPr>
          <p:nvPr/>
        </p:nvSpPr>
        <p:spPr>
          <a:xfrm>
            <a:off x="272885" y="280045"/>
            <a:ext cx="11496583" cy="522848"/>
          </a:xfrm>
          <a:prstGeom prst="rect">
            <a:avLst/>
          </a:prstGeom>
        </p:spPr>
        <p:txBody>
          <a:bodyPr lIns="91440" tIns="45720" rIns="91440" bIns="45720" anchor="t"/>
          <a:lst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a:lstStyle>
          <a:p>
            <a:r>
              <a:rPr lang="en-US" sz="3200" dirty="0"/>
              <a:t>Potential Objectives for </a:t>
            </a:r>
            <a:r>
              <a:rPr lang="en-US" sz="3200" dirty="0">
                <a:solidFill>
                  <a:schemeClr val="accent2">
                    <a:lumMod val="75000"/>
                  </a:schemeClr>
                </a:solidFill>
              </a:rPr>
              <a:t>5G </a:t>
            </a:r>
            <a:r>
              <a:rPr lang="en-US" sz="3200" dirty="0" err="1">
                <a:solidFill>
                  <a:schemeClr val="accent2">
                    <a:lumMod val="75000"/>
                  </a:schemeClr>
                </a:solidFill>
              </a:rPr>
              <a:t>Femto</a:t>
            </a:r>
            <a:endParaRPr lang="en-US" sz="3200" dirty="0">
              <a:solidFill>
                <a:schemeClr val="accent2">
                  <a:lumMod val="75000"/>
                </a:schemeClr>
              </a:solidFill>
            </a:endParaRPr>
          </a:p>
        </p:txBody>
      </p:sp>
    </p:spTree>
    <p:extLst>
      <p:ext uri="{BB962C8B-B14F-4D97-AF65-F5344CB8AC3E}">
        <p14:creationId xmlns:p14="http://schemas.microsoft.com/office/powerpoint/2010/main" val="23095088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3262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CA7463-7E39-242C-DF92-B4CD534A7FA1}"/>
              </a:ext>
            </a:extLst>
          </p:cNvPr>
          <p:cNvSpPr txBox="1">
            <a:spLocks/>
          </p:cNvSpPr>
          <p:nvPr/>
        </p:nvSpPr>
        <p:spPr>
          <a:xfrm>
            <a:off x="386746" y="312741"/>
            <a:ext cx="9509814" cy="585476"/>
          </a:xfrm>
          <a:prstGeom prst="rect">
            <a:avLst/>
          </a:prstGeom>
        </p:spPr>
        <p:txBody>
          <a:bodyPr/>
          <a:lst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a:lstStyle>
          <a:p>
            <a:r>
              <a:rPr lang="en-US" sz="2800" dirty="0">
                <a:solidFill>
                  <a:schemeClr val="accent2">
                    <a:lumMod val="75000"/>
                  </a:schemeClr>
                </a:solidFill>
              </a:rPr>
              <a:t>Additional topological improvements SI </a:t>
            </a:r>
            <a:r>
              <a:rPr lang="en-US" sz="2800" dirty="0">
                <a:solidFill>
                  <a:schemeClr val="accent2">
                    <a:lumMod val="75000"/>
                  </a:schemeClr>
                </a:solidFill>
                <a:sym typeface="Wingdings" panose="05000000000000000000" pitchFamily="2" charset="2"/>
              </a:rPr>
              <a:t> WI</a:t>
            </a:r>
          </a:p>
          <a:p>
            <a:endParaRPr lang="en-US" sz="1600" dirty="0">
              <a:sym typeface="Wingdings" panose="05000000000000000000" pitchFamily="2" charset="2"/>
            </a:endParaRPr>
          </a:p>
          <a:p>
            <a:r>
              <a:rPr lang="en-US" sz="1600" dirty="0">
                <a:sym typeface="Wingdings" panose="05000000000000000000" pitchFamily="2" charset="2"/>
              </a:rPr>
              <a:t>RAN Chairman Summary: RP-232745</a:t>
            </a:r>
            <a:endParaRPr lang="en-US" sz="1600" dirty="0"/>
          </a:p>
        </p:txBody>
      </p:sp>
      <p:sp>
        <p:nvSpPr>
          <p:cNvPr id="3" name="Content Placeholder 2">
            <a:extLst>
              <a:ext uri="{FF2B5EF4-FFF2-40B4-BE49-F238E27FC236}">
                <a16:creationId xmlns:a16="http://schemas.microsoft.com/office/drawing/2014/main" id="{1C69F390-7C96-E827-6AB7-A76A927BFBC3}"/>
              </a:ext>
            </a:extLst>
          </p:cNvPr>
          <p:cNvSpPr txBox="1">
            <a:spLocks/>
          </p:cNvSpPr>
          <p:nvPr/>
        </p:nvSpPr>
        <p:spPr>
          <a:xfrm>
            <a:off x="271585" y="1264737"/>
            <a:ext cx="8767219" cy="1542074"/>
          </a:xfrm>
          <a:prstGeom prst="rect">
            <a:avLst/>
          </a:prstGeom>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r>
              <a:rPr lang="en-US" dirty="0">
                <a:latin typeface="TimesNewRomanPSMT"/>
              </a:rPr>
              <a:t>References: </a:t>
            </a:r>
            <a:r>
              <a:rPr lang="en-US" dirty="0">
                <a:hlinkClick r:id="rId2" tooltip="http://www.3gpp.org/ftp/tsg_ran/tsg_ran/tsgr_ahs/2021_06_ran_rel18_ws/docs/rws-210659.zip"/>
              </a:rPr>
              <a:t>RWS-230488</a:t>
            </a:r>
            <a:r>
              <a:rPr lang="en-US" dirty="0"/>
              <a:t>, </a:t>
            </a:r>
            <a:r>
              <a:rPr lang="en-US" dirty="0">
                <a:hlinkClick r:id="rId3"/>
              </a:rPr>
              <a:t>RP-231540</a:t>
            </a:r>
            <a:r>
              <a:rPr lang="en-US" dirty="0"/>
              <a:t>, </a:t>
            </a:r>
            <a:r>
              <a:rPr lang="en-US" dirty="0">
                <a:hlinkClick r:id="rId4"/>
              </a:rPr>
              <a:t>RP-</a:t>
            </a:r>
            <a:r>
              <a:rPr lang="en-US" dirty="0">
                <a:hlinkClick r:id="rId5"/>
              </a:rPr>
              <a:t>232625</a:t>
            </a:r>
            <a:endParaRPr lang="en-US" dirty="0">
              <a:solidFill>
                <a:srgbClr val="000000"/>
              </a:solidFill>
              <a:latin typeface="Calibri" panose="020F0502020204030204" pitchFamily="34" charset="0"/>
            </a:endParaRPr>
          </a:p>
          <a:p>
            <a:r>
              <a:rPr lang="en-US" dirty="0">
                <a:latin typeface="TimesNewRomanPSMT"/>
              </a:rPr>
              <a:t>Potential objectives:</a:t>
            </a:r>
          </a:p>
          <a:p>
            <a:pPr lvl="1"/>
            <a:r>
              <a:rPr lang="en-US" sz="1869" dirty="0">
                <a:latin typeface="TimesNewRomanPSMT"/>
              </a:rPr>
              <a:t>6 months SI  + 12 months WI</a:t>
            </a:r>
          </a:p>
          <a:p>
            <a:pPr marL="0" indent="0">
              <a:buFont typeface="Arial" panose="020B0604020202020204" pitchFamily="34" charset="0"/>
              <a:buNone/>
            </a:pPr>
            <a:endParaRPr lang="en-US" dirty="0">
              <a:latin typeface="TimesNewRomanPSMT"/>
            </a:endParaRPr>
          </a:p>
          <a:p>
            <a:pPr lvl="1"/>
            <a:endParaRPr lang="en-US" sz="2000" dirty="0">
              <a:latin typeface="TimesNewRomanPSMT"/>
            </a:endParaRPr>
          </a:p>
        </p:txBody>
      </p:sp>
      <p:sp>
        <p:nvSpPr>
          <p:cNvPr id="4" name="TextBox 3">
            <a:extLst>
              <a:ext uri="{FF2B5EF4-FFF2-40B4-BE49-F238E27FC236}">
                <a16:creationId xmlns:a16="http://schemas.microsoft.com/office/drawing/2014/main" id="{E8E48594-E2D1-32D7-095D-17A74D8F3533}"/>
              </a:ext>
            </a:extLst>
          </p:cNvPr>
          <p:cNvSpPr txBox="1"/>
          <p:nvPr/>
        </p:nvSpPr>
        <p:spPr>
          <a:xfrm>
            <a:off x="271585" y="2865046"/>
            <a:ext cx="6473883" cy="3351302"/>
          </a:xfrm>
          <a:prstGeom prst="rect">
            <a:avLst/>
          </a:prstGeom>
          <a:noFill/>
        </p:spPr>
        <p:txBody>
          <a:bodyPr wrap="square">
            <a:spAutoFit/>
          </a:bodyPr>
          <a:lstStyle/>
          <a:p>
            <a:pPr marL="342900" marR="0" lvl="0" indent="-342900" hangingPunct="0">
              <a:spcBef>
                <a:spcPts val="0"/>
              </a:spcBef>
              <a:spcAft>
                <a:spcPts val="0"/>
              </a:spcAft>
              <a:buFont typeface="Symbol" panose="05050102010706020507" pitchFamily="18" charset="2"/>
              <a:buChar char=""/>
            </a:pPr>
            <a:r>
              <a:rPr lang="en-GB" sz="1200" dirty="0">
                <a:effectLst/>
                <a:latin typeface="Calibri" panose="020F0502020204030204" pitchFamily="34" charset="0"/>
                <a:ea typeface="SimSun" panose="02010600030101010101" pitchFamily="2" charset="-122"/>
                <a:cs typeface="Times New Roman" panose="02020603050405020304" pitchFamily="18" charset="0"/>
              </a:rPr>
              <a:t>Study enhancements for the support of WAB including (RAN3-led, RAN2):</a:t>
            </a:r>
            <a:endParaRPr lang="en-US" sz="1200" dirty="0">
              <a:effectLst/>
              <a:latin typeface="Calibri" panose="020F0502020204030204" pitchFamily="34" charset="0"/>
              <a:ea typeface="SimSun" panose="02010600030101010101" pitchFamily="2" charset="-122"/>
              <a:cs typeface="Times New Roman" panose="02020603050405020304" pitchFamily="18" charset="0"/>
            </a:endParaRPr>
          </a:p>
          <a:p>
            <a:pPr marL="742950" marR="0" lvl="1" indent="-285750" hangingPunct="0">
              <a:spcBef>
                <a:spcPts val="0"/>
              </a:spcBef>
              <a:spcAft>
                <a:spcPts val="0"/>
              </a:spcAft>
              <a:buFont typeface="Courier New" panose="02070309020205020404" pitchFamily="49" charset="0"/>
              <a:buChar char="o"/>
            </a:pPr>
            <a:r>
              <a:rPr lang="en-GB" sz="1200" dirty="0">
                <a:effectLst/>
                <a:latin typeface="Calibri" panose="020F0502020204030204" pitchFamily="34" charset="0"/>
                <a:ea typeface="SimSun" panose="02010600030101010101" pitchFamily="2" charset="-122"/>
                <a:cs typeface="Times New Roman" panose="02020603050405020304" pitchFamily="18" charset="0"/>
              </a:rPr>
              <a:t>Study impact of </a:t>
            </a:r>
            <a:r>
              <a:rPr lang="en-GB" sz="1200" dirty="0" err="1">
                <a:effectLst/>
                <a:latin typeface="Calibri" panose="020F0502020204030204" pitchFamily="34" charset="0"/>
                <a:ea typeface="SimSun" panose="02010600030101010101" pitchFamily="2" charset="-122"/>
                <a:cs typeface="Times New Roman" panose="02020603050405020304" pitchFamily="18" charset="0"/>
              </a:rPr>
              <a:t>gNB</a:t>
            </a:r>
            <a:r>
              <a:rPr lang="en-GB" sz="1200" dirty="0">
                <a:effectLst/>
                <a:latin typeface="Calibri" panose="020F0502020204030204" pitchFamily="34" charset="0"/>
                <a:ea typeface="SimSun" panose="02010600030101010101" pitchFamily="2" charset="-122"/>
                <a:cs typeface="Times New Roman" panose="02020603050405020304" pitchFamily="18" charset="0"/>
              </a:rPr>
              <a:t> mobility within a stationary RAN and in proximity to other mobile </a:t>
            </a:r>
            <a:r>
              <a:rPr lang="en-GB" sz="1200" dirty="0" err="1">
                <a:effectLst/>
                <a:latin typeface="Calibri" panose="020F0502020204030204" pitchFamily="34" charset="0"/>
                <a:ea typeface="SimSun" panose="02010600030101010101" pitchFamily="2" charset="-122"/>
                <a:cs typeface="Times New Roman" panose="02020603050405020304" pitchFamily="18" charset="0"/>
              </a:rPr>
              <a:t>gNBs</a:t>
            </a:r>
            <a:r>
              <a:rPr lang="en-GB" sz="1200" dirty="0">
                <a:effectLst/>
                <a:latin typeface="Calibri" panose="020F0502020204030204" pitchFamily="34" charset="0"/>
                <a:ea typeface="SimSun" panose="02010600030101010101" pitchFamily="2" charset="-122"/>
                <a:cs typeface="Times New Roman" panose="02020603050405020304" pitchFamily="18" charset="0"/>
              </a:rPr>
              <a:t>: </a:t>
            </a:r>
            <a:endParaRPr lang="en-US" sz="1200" dirty="0">
              <a:effectLst/>
              <a:latin typeface="Calibri" panose="020F0502020204030204" pitchFamily="34" charset="0"/>
              <a:ea typeface="SimSun" panose="02010600030101010101" pitchFamily="2" charset="-122"/>
              <a:cs typeface="Times New Roman" panose="02020603050405020304" pitchFamily="18" charset="0"/>
            </a:endParaRPr>
          </a:p>
          <a:p>
            <a:pPr marL="1143000" marR="0" lvl="2" indent="-228600" hangingPunct="0">
              <a:spcBef>
                <a:spcPts val="0"/>
              </a:spcBef>
              <a:spcAft>
                <a:spcPts val="0"/>
              </a:spcAft>
              <a:buFont typeface="Wingdings" panose="05000000000000000000" pitchFamily="2" charset="2"/>
              <a:buChar char=""/>
            </a:pPr>
            <a:r>
              <a:rPr lang="en-GB" sz="1200" dirty="0">
                <a:effectLst/>
                <a:latin typeface="Calibri" panose="020F0502020204030204" pitchFamily="34" charset="0"/>
                <a:ea typeface="SimSun" panose="02010600030101010101" pitchFamily="2" charset="-122"/>
                <a:cs typeface="Times New Roman" panose="02020603050405020304" pitchFamily="18" charset="0"/>
              </a:rPr>
              <a:t>Identify the issues of dynamic inter-</a:t>
            </a:r>
            <a:r>
              <a:rPr lang="en-GB" sz="1200" dirty="0" err="1">
                <a:effectLst/>
                <a:latin typeface="Calibri" panose="020F0502020204030204" pitchFamily="34" charset="0"/>
                <a:ea typeface="SimSun" panose="02010600030101010101" pitchFamily="2" charset="-122"/>
                <a:cs typeface="Times New Roman" panose="02020603050405020304" pitchFamily="18" charset="0"/>
              </a:rPr>
              <a:t>gNB</a:t>
            </a:r>
            <a:r>
              <a:rPr lang="en-GB" sz="1200" dirty="0">
                <a:effectLst/>
                <a:latin typeface="Calibri" panose="020F0502020204030204" pitchFamily="34" charset="0"/>
                <a:ea typeface="SimSun" panose="02010600030101010101" pitchFamily="2" charset="-122"/>
                <a:cs typeface="Times New Roman" panose="02020603050405020304" pitchFamily="18" charset="0"/>
              </a:rPr>
              <a:t> </a:t>
            </a:r>
            <a:r>
              <a:rPr lang="en-GB" sz="1200" dirty="0" err="1">
                <a:effectLst/>
                <a:latin typeface="Calibri" panose="020F0502020204030204" pitchFamily="34" charset="0"/>
                <a:ea typeface="SimSun" panose="02010600030101010101" pitchFamily="2" charset="-122"/>
                <a:cs typeface="Times New Roman" panose="02020603050405020304" pitchFamily="18" charset="0"/>
              </a:rPr>
              <a:t>neighbor</a:t>
            </a:r>
            <a:r>
              <a:rPr lang="en-GB" sz="1200" dirty="0">
                <a:effectLst/>
                <a:latin typeface="Calibri" panose="020F0502020204030204" pitchFamily="34" charset="0"/>
                <a:ea typeface="SimSun" panose="02010600030101010101" pitchFamily="2" charset="-122"/>
                <a:cs typeface="Times New Roman" panose="02020603050405020304" pitchFamily="18" charset="0"/>
              </a:rPr>
              <a:t> relations resulting from </a:t>
            </a:r>
            <a:r>
              <a:rPr lang="en-GB" sz="1200" dirty="0" err="1">
                <a:effectLst/>
                <a:latin typeface="Calibri" panose="020F0502020204030204" pitchFamily="34" charset="0"/>
                <a:ea typeface="SimSun" panose="02010600030101010101" pitchFamily="2" charset="-122"/>
                <a:cs typeface="Times New Roman" panose="02020603050405020304" pitchFamily="18" charset="0"/>
              </a:rPr>
              <a:t>gNB</a:t>
            </a:r>
            <a:r>
              <a:rPr lang="en-GB" sz="1200" dirty="0">
                <a:effectLst/>
                <a:latin typeface="Calibri" panose="020F0502020204030204" pitchFamily="34" charset="0"/>
                <a:ea typeface="SimSun" panose="02010600030101010101" pitchFamily="2" charset="-122"/>
                <a:cs typeface="Times New Roman" panose="02020603050405020304" pitchFamily="18" charset="0"/>
              </a:rPr>
              <a:t> mobility, e.g., ANR, inter-</a:t>
            </a:r>
            <a:r>
              <a:rPr lang="en-GB" sz="1200" dirty="0" err="1">
                <a:effectLst/>
                <a:latin typeface="Calibri" panose="020F0502020204030204" pitchFamily="34" charset="0"/>
                <a:ea typeface="SimSun" panose="02010600030101010101" pitchFamily="2" charset="-122"/>
                <a:cs typeface="Times New Roman" panose="02020603050405020304" pitchFamily="18" charset="0"/>
              </a:rPr>
              <a:t>gNB</a:t>
            </a:r>
            <a:r>
              <a:rPr lang="en-GB" sz="1200" dirty="0">
                <a:effectLst/>
                <a:latin typeface="Calibri" panose="020F0502020204030204" pitchFamily="34" charset="0"/>
                <a:ea typeface="SimSun" panose="02010600030101010101" pitchFamily="2" charset="-122"/>
                <a:cs typeface="Times New Roman" panose="02020603050405020304" pitchFamily="18" charset="0"/>
              </a:rPr>
              <a:t> HO/DC and SON. </a:t>
            </a:r>
            <a:endParaRPr lang="en-US" sz="1200" dirty="0">
              <a:effectLst/>
              <a:latin typeface="Calibri" panose="020F0502020204030204" pitchFamily="34" charset="0"/>
              <a:ea typeface="SimSun" panose="02010600030101010101" pitchFamily="2" charset="-122"/>
              <a:cs typeface="Times New Roman" panose="02020603050405020304" pitchFamily="18" charset="0"/>
            </a:endParaRPr>
          </a:p>
          <a:p>
            <a:pPr marL="1143000" marR="0" lvl="2" indent="-228600" hangingPunct="0">
              <a:spcBef>
                <a:spcPts val="0"/>
              </a:spcBef>
              <a:spcAft>
                <a:spcPts val="0"/>
              </a:spcAft>
              <a:buFont typeface="Wingdings" panose="05000000000000000000" pitchFamily="2" charset="2"/>
              <a:buChar char=""/>
            </a:pPr>
            <a:r>
              <a:rPr lang="en-GB" sz="1200" dirty="0">
                <a:effectLst/>
                <a:latin typeface="Calibri" panose="020F0502020204030204" pitchFamily="34" charset="0"/>
                <a:ea typeface="SimSun" panose="02010600030101010101" pitchFamily="2" charset="-122"/>
                <a:cs typeface="Times New Roman" panose="02020603050405020304" pitchFamily="18" charset="0"/>
              </a:rPr>
              <a:t>Identify </a:t>
            </a:r>
            <a:r>
              <a:rPr lang="en-GB" sz="1200" u="sng" dirty="0">
                <a:solidFill>
                  <a:srgbClr val="FF0000"/>
                </a:solidFill>
                <a:effectLst/>
                <a:latin typeface="Calibri" panose="020F0502020204030204" pitchFamily="34" charset="0"/>
                <a:ea typeface="SimSun" panose="02010600030101010101" pitchFamily="2" charset="-122"/>
                <a:cs typeface="Times New Roman" panose="02020603050405020304" pitchFamily="18" charset="0"/>
              </a:rPr>
              <a:t>potential</a:t>
            </a:r>
            <a:r>
              <a:rPr lang="en-GB" sz="1200" dirty="0">
                <a:effectLst/>
                <a:latin typeface="Calibri" panose="020F0502020204030204" pitchFamily="34" charset="0"/>
                <a:ea typeface="SimSun" panose="02010600030101010101" pitchFamily="2" charset="-122"/>
                <a:cs typeface="Times New Roman" panose="02020603050405020304" pitchFamily="18" charset="0"/>
              </a:rPr>
              <a:t> RAN-related issues when collocating a UPF with the </a:t>
            </a:r>
            <a:r>
              <a:rPr lang="en-GB" sz="1200" dirty="0" err="1">
                <a:effectLst/>
                <a:latin typeface="Calibri" panose="020F0502020204030204" pitchFamily="34" charset="0"/>
                <a:ea typeface="SimSun" panose="02010600030101010101" pitchFamily="2" charset="-122"/>
                <a:cs typeface="Times New Roman" panose="02020603050405020304" pitchFamily="18" charset="0"/>
              </a:rPr>
              <a:t>gNB</a:t>
            </a:r>
            <a:r>
              <a:rPr lang="en-GB" sz="1200" dirty="0">
                <a:effectLst/>
                <a:latin typeface="Calibri" panose="020F0502020204030204" pitchFamily="34" charset="0"/>
                <a:ea typeface="SimSun" panose="02010600030101010101" pitchFamily="2" charset="-122"/>
                <a:cs typeface="Times New Roman" panose="02020603050405020304" pitchFamily="18" charset="0"/>
              </a:rPr>
              <a:t> for MEC, local services and/or local inter-UE communications.</a:t>
            </a:r>
            <a:endParaRPr lang="en-US" sz="1200" dirty="0">
              <a:effectLst/>
              <a:latin typeface="Calibri" panose="020F0502020204030204" pitchFamily="34" charset="0"/>
              <a:ea typeface="SimSun" panose="02010600030101010101" pitchFamily="2" charset="-122"/>
              <a:cs typeface="Times New Roman" panose="02020603050405020304" pitchFamily="18" charset="0"/>
            </a:endParaRPr>
          </a:p>
          <a:p>
            <a:pPr marL="1143000" marR="0" lvl="2" indent="-228600" hangingPunct="0">
              <a:spcBef>
                <a:spcPts val="0"/>
              </a:spcBef>
              <a:spcAft>
                <a:spcPts val="0"/>
              </a:spcAft>
              <a:buFont typeface="Wingdings" panose="05000000000000000000" pitchFamily="2" charset="2"/>
              <a:buChar char=""/>
            </a:pPr>
            <a:r>
              <a:rPr lang="en-GB" sz="1200" dirty="0">
                <a:effectLst/>
                <a:latin typeface="Calibri" panose="020F0502020204030204" pitchFamily="34" charset="0"/>
                <a:ea typeface="SimSun" panose="02010600030101010101" pitchFamily="2" charset="-122"/>
                <a:cs typeface="Times New Roman" panose="02020603050405020304" pitchFamily="18" charset="0"/>
              </a:rPr>
              <a:t>Identify necessary inter-</a:t>
            </a:r>
            <a:r>
              <a:rPr lang="en-GB" sz="1200" dirty="0" err="1">
                <a:effectLst/>
                <a:latin typeface="Calibri" panose="020F0502020204030204" pitchFamily="34" charset="0"/>
                <a:ea typeface="SimSun" panose="02010600030101010101" pitchFamily="2" charset="-122"/>
                <a:cs typeface="Times New Roman" panose="02020603050405020304" pitchFamily="18" charset="0"/>
              </a:rPr>
              <a:t>gNB</a:t>
            </a:r>
            <a:r>
              <a:rPr lang="en-GB" sz="1200" dirty="0">
                <a:effectLst/>
                <a:latin typeface="Calibri" panose="020F0502020204030204" pitchFamily="34" charset="0"/>
                <a:ea typeface="SimSun" panose="02010600030101010101" pitchFamily="2" charset="-122"/>
                <a:cs typeface="Times New Roman" panose="02020603050405020304" pitchFamily="18" charset="0"/>
              </a:rPr>
              <a:t>- and </a:t>
            </a:r>
            <a:r>
              <a:rPr lang="en-GB" sz="1200" dirty="0" err="1">
                <a:effectLst/>
                <a:latin typeface="Calibri" panose="020F0502020204030204" pitchFamily="34" charset="0"/>
                <a:ea typeface="SimSun" panose="02010600030101010101" pitchFamily="2" charset="-122"/>
                <a:cs typeface="Times New Roman" panose="02020603050405020304" pitchFamily="18" charset="0"/>
              </a:rPr>
              <a:t>gNB</a:t>
            </a:r>
            <a:r>
              <a:rPr lang="en-GB" sz="1200" dirty="0">
                <a:effectLst/>
                <a:latin typeface="Calibri" panose="020F0502020204030204" pitchFamily="34" charset="0"/>
                <a:ea typeface="SimSun" panose="02010600030101010101" pitchFamily="2" charset="-122"/>
                <a:cs typeface="Times New Roman" panose="02020603050405020304" pitchFamily="18" charset="0"/>
              </a:rPr>
              <a:t>-to-CN </a:t>
            </a:r>
            <a:r>
              <a:rPr lang="en-GB" sz="1200" dirty="0" err="1">
                <a:effectLst/>
                <a:latin typeface="Calibri" panose="020F0502020204030204" pitchFamily="34" charset="0"/>
                <a:ea typeface="SimSun" panose="02010600030101010101" pitchFamily="2" charset="-122"/>
                <a:cs typeface="Times New Roman" panose="02020603050405020304" pitchFamily="18" charset="0"/>
              </a:rPr>
              <a:t>signaling</a:t>
            </a:r>
            <a:r>
              <a:rPr lang="en-GB" sz="1200" dirty="0">
                <a:effectLst/>
                <a:latin typeface="Calibri" panose="020F0502020204030204" pitchFamily="34" charset="0"/>
                <a:ea typeface="SimSun" panose="02010600030101010101" pitchFamily="2" charset="-122"/>
                <a:cs typeface="Times New Roman" panose="02020603050405020304" pitchFamily="18" charset="0"/>
              </a:rPr>
              <a:t> to address these issues.</a:t>
            </a:r>
            <a:endParaRPr lang="en-US" sz="1200" dirty="0">
              <a:effectLst/>
              <a:latin typeface="Calibri" panose="020F0502020204030204" pitchFamily="34" charset="0"/>
              <a:ea typeface="SimSun" panose="02010600030101010101" pitchFamily="2" charset="-122"/>
              <a:cs typeface="Times New Roman" panose="02020603050405020304" pitchFamily="18" charset="0"/>
            </a:endParaRPr>
          </a:p>
          <a:p>
            <a:pPr marL="742950" marR="0" lvl="1" indent="-285750" hangingPunct="0">
              <a:spcBef>
                <a:spcPts val="0"/>
              </a:spcBef>
              <a:spcAft>
                <a:spcPts val="0"/>
              </a:spcAft>
              <a:buFont typeface="Courier New" panose="02070309020205020404" pitchFamily="49" charset="0"/>
              <a:buChar char="o"/>
            </a:pPr>
            <a:r>
              <a:rPr lang="en-GB" sz="1200" dirty="0">
                <a:effectLst/>
                <a:latin typeface="Calibri" panose="020F0502020204030204" pitchFamily="34" charset="0"/>
                <a:ea typeface="SimSun" panose="02010600030101010101" pitchFamily="2" charset="-122"/>
                <a:cs typeface="Times New Roman" panose="02020603050405020304" pitchFamily="18" charset="0"/>
              </a:rPr>
              <a:t>Study the </a:t>
            </a:r>
            <a:r>
              <a:rPr lang="en-GB" sz="1200" dirty="0" err="1">
                <a:effectLst/>
                <a:latin typeface="Calibri" panose="020F0502020204030204" pitchFamily="34" charset="0"/>
                <a:ea typeface="SimSun" panose="02010600030101010101" pitchFamily="2" charset="-122"/>
                <a:cs typeface="Times New Roman" panose="02020603050405020304" pitchFamily="18" charset="0"/>
              </a:rPr>
              <a:t>signaling</a:t>
            </a:r>
            <a:r>
              <a:rPr lang="en-GB" sz="1200" dirty="0">
                <a:effectLst/>
                <a:latin typeface="Calibri" panose="020F0502020204030204" pitchFamily="34" charset="0"/>
                <a:ea typeface="SimSun" panose="02010600030101010101" pitchFamily="2" charset="-122"/>
                <a:cs typeface="Times New Roman" panose="02020603050405020304" pitchFamily="18" charset="0"/>
              </a:rPr>
              <a:t> enhancements for the authorization of WAB nodes.</a:t>
            </a:r>
            <a:endParaRPr lang="en-US" sz="1200" dirty="0">
              <a:effectLst/>
              <a:latin typeface="Calibri" panose="020F0502020204030204" pitchFamily="34" charset="0"/>
              <a:ea typeface="SimSun" panose="02010600030101010101" pitchFamily="2" charset="-122"/>
              <a:cs typeface="Times New Roman" panose="02020603050405020304" pitchFamily="18" charset="0"/>
            </a:endParaRPr>
          </a:p>
          <a:p>
            <a:pPr marL="742950" marR="0" lvl="1" indent="-285750" hangingPunct="0">
              <a:spcBef>
                <a:spcPts val="0"/>
              </a:spcBef>
              <a:spcAft>
                <a:spcPts val="0"/>
              </a:spcAft>
              <a:buFont typeface="Courier New" panose="02070309020205020404" pitchFamily="49" charset="0"/>
              <a:buChar char="o"/>
            </a:pPr>
            <a:r>
              <a:rPr lang="en-GB" sz="1200" dirty="0">
                <a:effectLst/>
                <a:latin typeface="Calibri" panose="020F0502020204030204" pitchFamily="34" charset="0"/>
                <a:ea typeface="SimSun" panose="02010600030101010101" pitchFamily="2" charset="-122"/>
                <a:cs typeface="Times New Roman" panose="02020603050405020304" pitchFamily="18" charset="0"/>
              </a:rPr>
              <a:t>Study </a:t>
            </a:r>
            <a:r>
              <a:rPr lang="en-GB" sz="1200" dirty="0" err="1">
                <a:effectLst/>
                <a:latin typeface="Calibri" panose="020F0502020204030204" pitchFamily="34" charset="0"/>
                <a:ea typeface="SimSun" panose="02010600030101010101" pitchFamily="2" charset="-122"/>
                <a:cs typeface="Times New Roman" panose="02020603050405020304" pitchFamily="18" charset="0"/>
              </a:rPr>
              <a:t>signaling</a:t>
            </a:r>
            <a:r>
              <a:rPr lang="en-GB" sz="1200" dirty="0">
                <a:effectLst/>
                <a:latin typeface="Calibri" panose="020F0502020204030204" pitchFamily="34" charset="0"/>
                <a:ea typeface="SimSun" panose="02010600030101010101" pitchFamily="2" charset="-122"/>
                <a:cs typeface="Times New Roman" panose="02020603050405020304" pitchFamily="18" charset="0"/>
              </a:rPr>
              <a:t> enhancements to extend the IAB resource multiplexing framework to WAB, as necessary.</a:t>
            </a:r>
            <a:endParaRPr lang="en-US" sz="1200" dirty="0">
              <a:effectLst/>
              <a:latin typeface="Calibri" panose="020F0502020204030204" pitchFamily="34" charset="0"/>
              <a:ea typeface="SimSun" panose="02010600030101010101" pitchFamily="2" charset="-122"/>
              <a:cs typeface="Times New Roman" panose="02020603050405020304" pitchFamily="18" charset="0"/>
            </a:endParaRPr>
          </a:p>
          <a:p>
            <a:pPr marL="742950" marR="0" lvl="1" indent="-285750" hangingPunct="0">
              <a:spcBef>
                <a:spcPts val="0"/>
              </a:spcBef>
              <a:spcAft>
                <a:spcPts val="0"/>
              </a:spcAft>
              <a:buFont typeface="Courier New" panose="02070309020205020404" pitchFamily="49" charset="0"/>
              <a:buChar char="o"/>
            </a:pPr>
            <a:r>
              <a:rPr lang="en-GB" sz="1200" dirty="0">
                <a:effectLst/>
                <a:latin typeface="Calibri" panose="020F0502020204030204" pitchFamily="34" charset="0"/>
                <a:ea typeface="SimSun" panose="02010600030101010101" pitchFamily="2" charset="-122"/>
                <a:cs typeface="Times New Roman" panose="02020603050405020304" pitchFamily="18" charset="0"/>
              </a:rPr>
              <a:t>Study enhancements to QoS support on WAB backhaul, as necessary </a:t>
            </a:r>
            <a:r>
              <a:rPr lang="en-GB" sz="1200" dirty="0">
                <a:effectLst/>
                <a:highlight>
                  <a:srgbClr val="FFFF00"/>
                </a:highlight>
                <a:latin typeface="Calibri" panose="020F0502020204030204" pitchFamily="34" charset="0"/>
                <a:ea typeface="SimSun" panose="02010600030101010101" pitchFamily="2" charset="-122"/>
                <a:cs typeface="Times New Roman" panose="02020603050405020304" pitchFamily="18" charset="0"/>
              </a:rPr>
              <a:t>(</a:t>
            </a:r>
            <a:r>
              <a:rPr lang="en-GB" sz="1200" u="sng" dirty="0">
                <a:solidFill>
                  <a:srgbClr val="FF0000"/>
                </a:solidFill>
                <a:effectLst/>
                <a:highlight>
                  <a:srgbClr val="FFFF00"/>
                </a:highlight>
                <a:latin typeface="Calibri" panose="020F0502020204030204" pitchFamily="34" charset="0"/>
                <a:ea typeface="SimSun" panose="02010600030101010101" pitchFamily="2" charset="-122"/>
                <a:cs typeface="Times New Roman" panose="02020603050405020304" pitchFamily="18" charset="0"/>
              </a:rPr>
              <a:t>subject to interaction w/ SA2</a:t>
            </a:r>
            <a:r>
              <a:rPr lang="en-GB" sz="1200" dirty="0">
                <a:effectLst/>
                <a:highlight>
                  <a:srgbClr val="FFFF00"/>
                </a:highlight>
                <a:latin typeface="Calibri" panose="020F0502020204030204" pitchFamily="34" charset="0"/>
                <a:ea typeface="SimSun" panose="02010600030101010101" pitchFamily="2" charset="-122"/>
                <a:cs typeface="Times New Roman" panose="02020603050405020304" pitchFamily="18" charset="0"/>
              </a:rPr>
              <a:t>)</a:t>
            </a:r>
            <a:endParaRPr lang="en-US" sz="1200" dirty="0">
              <a:effectLst/>
              <a:highlight>
                <a:srgbClr val="FFFF00"/>
              </a:highligh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hangingPunct="0">
              <a:spcBef>
                <a:spcPts val="0"/>
              </a:spcBef>
              <a:spcAft>
                <a:spcPts val="0"/>
              </a:spcAft>
              <a:buFont typeface="Symbol" panose="05050102010706020507" pitchFamily="18" charset="2"/>
              <a:buChar char=""/>
            </a:pPr>
            <a:r>
              <a:rPr lang="en-GB" sz="1200" dirty="0">
                <a:effectLst/>
                <a:highlight>
                  <a:srgbClr val="FFFF00"/>
                </a:highlight>
                <a:latin typeface="Calibri" panose="020F0502020204030204" pitchFamily="34" charset="0"/>
                <a:ea typeface="SimSun" panose="02010600030101010101" pitchFamily="2" charset="-122"/>
                <a:cs typeface="Times New Roman" panose="02020603050405020304" pitchFamily="18" charset="0"/>
              </a:rPr>
              <a:t>Study enhancements for the support of single-donor IAB topology, including (RAN2-led, RAN3):</a:t>
            </a:r>
            <a:endParaRPr lang="en-US" sz="1200" dirty="0">
              <a:effectLst/>
              <a:highlight>
                <a:srgbClr val="FFFF00"/>
              </a:highlight>
              <a:latin typeface="Calibri" panose="020F0502020204030204" pitchFamily="34" charset="0"/>
              <a:ea typeface="SimSun" panose="02010600030101010101" pitchFamily="2" charset="-122"/>
              <a:cs typeface="Times New Roman" panose="02020603050405020304" pitchFamily="18" charset="0"/>
            </a:endParaRPr>
          </a:p>
          <a:p>
            <a:pPr marL="742950" marR="0" lvl="1" indent="-285750" hangingPunct="0">
              <a:spcBef>
                <a:spcPts val="0"/>
              </a:spcBef>
              <a:spcAft>
                <a:spcPts val="900"/>
              </a:spcAft>
              <a:buFont typeface="Courier New" panose="02070309020205020404" pitchFamily="49" charset="0"/>
              <a:buChar char="o"/>
            </a:pPr>
            <a:r>
              <a:rPr lang="en-GB" sz="1200" dirty="0">
                <a:effectLst/>
                <a:highlight>
                  <a:srgbClr val="FFFF00"/>
                </a:highlight>
                <a:latin typeface="Calibri" panose="020F0502020204030204" pitchFamily="34" charset="0"/>
                <a:ea typeface="SimSun" panose="02010600030101010101" pitchFamily="2" charset="-122"/>
                <a:cs typeface="Times New Roman" panose="02020603050405020304" pitchFamily="18" charset="0"/>
              </a:rPr>
              <a:t>Study enhancements to the robustness of multi-hop routing within the IAB topology in presence of local IAB-node mobility.</a:t>
            </a:r>
            <a:endParaRPr lang="en-US" sz="1200" dirty="0">
              <a:effectLst/>
              <a:highlight>
                <a:srgbClr val="FFFF00"/>
              </a:highlight>
              <a:latin typeface="Calibri" panose="020F0502020204030204" pitchFamily="34" charset="0"/>
              <a:ea typeface="SimSun" panose="02010600030101010101" pitchFamily="2" charset="-122"/>
              <a:cs typeface="Times New Roman" panose="02020603050405020304" pitchFamily="18" charset="0"/>
            </a:endParaRPr>
          </a:p>
          <a:p>
            <a:pPr marL="0" marR="0">
              <a:lnSpc>
                <a:spcPct val="107000"/>
              </a:lnSpc>
              <a:spcBef>
                <a:spcPts val="0"/>
              </a:spcBef>
              <a:spcAft>
                <a:spcPts val="800"/>
              </a:spcAft>
            </a:pPr>
            <a:r>
              <a:rPr lang="en-GB" sz="1200" dirty="0">
                <a:effectLst/>
                <a:highlight>
                  <a:srgbClr val="FFFF00"/>
                </a:highlight>
                <a:latin typeface="Calibri" panose="020F0502020204030204" pitchFamily="34" charset="0"/>
                <a:ea typeface="SimSun" panose="02010600030101010101" pitchFamily="2" charset="-122"/>
                <a:cs typeface="Arial" panose="020B0604020202020204" pitchFamily="34" charset="0"/>
              </a:rPr>
              <a:t>Note: Access link for WAB backhaul can be TN or NTN.</a:t>
            </a:r>
            <a:endParaRPr lang="en-US" sz="1200" dirty="0">
              <a:effectLst/>
              <a:highlight>
                <a:srgbClr val="FFFF00"/>
              </a:highlight>
              <a:latin typeface="Calibri" panose="020F0502020204030204" pitchFamily="34" charset="0"/>
              <a:ea typeface="SimSun" panose="02010600030101010101" pitchFamily="2" charset="-122"/>
              <a:cs typeface="Arial" panose="020B0604020202020204" pitchFamily="34" charset="0"/>
            </a:endParaRPr>
          </a:p>
        </p:txBody>
      </p:sp>
      <p:sp>
        <p:nvSpPr>
          <p:cNvPr id="5" name="TextBox 4">
            <a:extLst>
              <a:ext uri="{FF2B5EF4-FFF2-40B4-BE49-F238E27FC236}">
                <a16:creationId xmlns:a16="http://schemas.microsoft.com/office/drawing/2014/main" id="{A7DDD48C-C45E-29A8-8681-860FC62B2CDB}"/>
              </a:ext>
            </a:extLst>
          </p:cNvPr>
          <p:cNvSpPr txBox="1"/>
          <p:nvPr/>
        </p:nvSpPr>
        <p:spPr>
          <a:xfrm>
            <a:off x="7117678" y="2897881"/>
            <a:ext cx="4802737" cy="2071593"/>
          </a:xfrm>
          <a:prstGeom prst="rect">
            <a:avLst/>
          </a:prstGeom>
          <a:noFill/>
        </p:spPr>
        <p:txBody>
          <a:bodyPr wrap="square">
            <a:spAutoFit/>
          </a:bodyPr>
          <a:lstStyle/>
          <a:p>
            <a:pPr marR="0" lvl="0" hangingPunct="0">
              <a:spcBef>
                <a:spcPts val="0"/>
              </a:spcBef>
              <a:spcAft>
                <a:spcPts val="0"/>
              </a:spcAft>
            </a:pPr>
            <a:r>
              <a:rPr lang="en-GB" sz="1200" u="sng" dirty="0" err="1">
                <a:latin typeface="Calibri" panose="020F0502020204030204" pitchFamily="34" charset="0"/>
                <a:ea typeface="SimSun" panose="02010600030101010101" pitchFamily="2" charset="-122"/>
                <a:cs typeface="Times New Roman" panose="02020603050405020304" pitchFamily="18" charset="0"/>
              </a:rPr>
              <a:t>Femto</a:t>
            </a:r>
            <a:endParaRPr lang="en-GB" sz="1200" u="sng"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hangingPunct="0">
              <a:spcBef>
                <a:spcPts val="0"/>
              </a:spcBef>
              <a:spcAft>
                <a:spcPts val="0"/>
              </a:spcAft>
              <a:buFont typeface="Symbol" panose="05050102010706020507" pitchFamily="18" charset="2"/>
              <a:buChar char=""/>
            </a:pPr>
            <a:r>
              <a:rPr lang="en-GB" sz="1200" dirty="0">
                <a:effectLst/>
                <a:latin typeface="Calibri" panose="020F0502020204030204" pitchFamily="34" charset="0"/>
                <a:ea typeface="SimSun" panose="02010600030101010101" pitchFamily="2" charset="-122"/>
                <a:cs typeface="Times New Roman" panose="02020603050405020304" pitchFamily="18" charset="0"/>
              </a:rPr>
              <a:t>Study the overall RAN architecture and required functional and procedural impacts for supporting 5G </a:t>
            </a:r>
            <a:r>
              <a:rPr lang="en-GB" sz="1200" dirty="0" err="1">
                <a:effectLst/>
                <a:latin typeface="Calibri" panose="020F0502020204030204" pitchFamily="34" charset="0"/>
                <a:ea typeface="SimSun" panose="02010600030101010101" pitchFamily="2" charset="-122"/>
                <a:cs typeface="Times New Roman" panose="02020603050405020304" pitchFamily="18" charset="0"/>
              </a:rPr>
              <a:t>Femto</a:t>
            </a:r>
            <a:r>
              <a:rPr lang="en-GB" sz="1200" dirty="0">
                <a:effectLst/>
                <a:latin typeface="Calibri" panose="020F0502020204030204" pitchFamily="34" charset="0"/>
                <a:ea typeface="SimSun" panose="02010600030101010101" pitchFamily="2" charset="-122"/>
                <a:cs typeface="Times New Roman" panose="02020603050405020304" pitchFamily="18" charset="0"/>
              </a:rPr>
              <a:t> deployments. </a:t>
            </a:r>
            <a:endParaRPr lang="en-US" sz="12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hangingPunct="0">
              <a:spcBef>
                <a:spcPts val="0"/>
              </a:spcBef>
              <a:spcAft>
                <a:spcPts val="0"/>
              </a:spcAft>
              <a:buFont typeface="Symbol" panose="05050102010706020507" pitchFamily="18" charset="2"/>
              <a:buChar char=""/>
            </a:pPr>
            <a:r>
              <a:rPr lang="en-GB" sz="1200" dirty="0">
                <a:effectLst/>
                <a:latin typeface="Calibri" panose="020F0502020204030204" pitchFamily="34" charset="0"/>
                <a:ea typeface="SimSun" panose="02010600030101010101" pitchFamily="2" charset="-122"/>
                <a:cs typeface="Times New Roman" panose="02020603050405020304" pitchFamily="18" charset="0"/>
              </a:rPr>
              <a:t>Study how to define the 5G access control mechanism by (re-)using the existing CAG functionality and identify needed enhancements (if any).</a:t>
            </a:r>
            <a:endParaRPr lang="en-US" sz="12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hangingPunct="0">
              <a:spcBef>
                <a:spcPts val="0"/>
              </a:spcBef>
              <a:spcAft>
                <a:spcPts val="900"/>
              </a:spcAft>
              <a:buFont typeface="Symbol" panose="05050102010706020507" pitchFamily="18" charset="2"/>
              <a:buChar char=""/>
            </a:pPr>
            <a:r>
              <a:rPr lang="en-GB" sz="1200" dirty="0">
                <a:effectLst/>
                <a:highlight>
                  <a:srgbClr val="FFFF00"/>
                </a:highlight>
                <a:latin typeface="Calibri" panose="020F0502020204030204" pitchFamily="34" charset="0"/>
                <a:ea typeface="SimSun" panose="02010600030101010101" pitchFamily="2" charset="-122"/>
                <a:cs typeface="Times New Roman" panose="02020603050405020304" pitchFamily="18" charset="0"/>
              </a:rPr>
              <a:t>Study how to enable access to local services from the 5G </a:t>
            </a:r>
            <a:r>
              <a:rPr lang="en-GB" sz="1200" dirty="0" err="1">
                <a:effectLst/>
                <a:highlight>
                  <a:srgbClr val="FFFF00"/>
                </a:highlight>
                <a:latin typeface="Calibri" panose="020F0502020204030204" pitchFamily="34" charset="0"/>
                <a:ea typeface="SimSun" panose="02010600030101010101" pitchFamily="2" charset="-122"/>
                <a:cs typeface="Times New Roman" panose="02020603050405020304" pitchFamily="18" charset="0"/>
              </a:rPr>
              <a:t>Femto</a:t>
            </a:r>
            <a:r>
              <a:rPr lang="en-GB" sz="1200" dirty="0">
                <a:effectLst/>
                <a:highlight>
                  <a:srgbClr val="FFFF00"/>
                </a:highlight>
                <a:latin typeface="Calibri" panose="020F0502020204030204" pitchFamily="34" charset="0"/>
                <a:ea typeface="SimSun" panose="02010600030101010101" pitchFamily="2" charset="-122"/>
                <a:cs typeface="Times New Roman" panose="02020603050405020304" pitchFamily="18" charset="0"/>
              </a:rPr>
              <a:t> via collocated local UPF.</a:t>
            </a:r>
            <a:endParaRPr lang="en-US" sz="1200" dirty="0">
              <a:effectLst/>
              <a:highlight>
                <a:srgbClr val="FFFF00"/>
              </a:highlight>
              <a:latin typeface="Calibri" panose="020F0502020204030204" pitchFamily="34" charset="0"/>
              <a:ea typeface="SimSun" panose="02010600030101010101" pitchFamily="2" charset="-122"/>
              <a:cs typeface="Times New Roman" panose="02020603050405020304" pitchFamily="18" charset="0"/>
            </a:endParaRPr>
          </a:p>
          <a:p>
            <a:pPr marL="0" marR="0">
              <a:lnSpc>
                <a:spcPct val="107000"/>
              </a:lnSpc>
              <a:spcBef>
                <a:spcPts val="0"/>
              </a:spcBef>
              <a:spcAft>
                <a:spcPts val="800"/>
              </a:spcAft>
            </a:pPr>
            <a:r>
              <a:rPr lang="en-GB" sz="1200" dirty="0">
                <a:effectLst/>
                <a:latin typeface="Calibri" panose="020F0502020204030204" pitchFamily="34" charset="0"/>
                <a:ea typeface="SimSun" panose="02010600030101010101" pitchFamily="2" charset="-122"/>
                <a:cs typeface="Arial" panose="020B0604020202020204" pitchFamily="34" charset="0"/>
              </a:rPr>
              <a:t>Note: The study involves a gap analysis of existing 5G functionality with </a:t>
            </a:r>
            <a:r>
              <a:rPr lang="en-GB" sz="1200" dirty="0" err="1">
                <a:effectLst/>
                <a:latin typeface="Calibri" panose="020F0502020204030204" pitchFamily="34" charset="0"/>
                <a:ea typeface="SimSun" panose="02010600030101010101" pitchFamily="2" charset="-122"/>
                <a:cs typeface="Arial" panose="020B0604020202020204" pitchFamily="34" charset="0"/>
              </a:rPr>
              <a:t>HomeNB</a:t>
            </a:r>
            <a:r>
              <a:rPr lang="en-GB" sz="1200" dirty="0">
                <a:effectLst/>
                <a:latin typeface="Calibri" panose="020F0502020204030204" pitchFamily="34" charset="0"/>
                <a:ea typeface="SimSun" panose="02010600030101010101" pitchFamily="2" charset="-122"/>
                <a:cs typeface="Arial" panose="020B0604020202020204" pitchFamily="34" charset="0"/>
              </a:rPr>
              <a:t> functionality.</a:t>
            </a:r>
            <a:endParaRPr lang="en-US" sz="1200" dirty="0">
              <a:effectLst/>
              <a:latin typeface="Calibri" panose="020F0502020204030204" pitchFamily="34" charset="0"/>
              <a:ea typeface="SimSun" panose="02010600030101010101" pitchFamily="2" charset="-122"/>
              <a:cs typeface="Arial" panose="020B0604020202020204" pitchFamily="34" charset="0"/>
            </a:endParaRPr>
          </a:p>
        </p:txBody>
      </p:sp>
    </p:spTree>
    <p:extLst>
      <p:ext uri="{BB962C8B-B14F-4D97-AF65-F5344CB8AC3E}">
        <p14:creationId xmlns:p14="http://schemas.microsoft.com/office/powerpoint/2010/main" val="2786577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 name="Content Placeholder 3">
            <a:extLst>
              <a:ext uri="{FF2B5EF4-FFF2-40B4-BE49-F238E27FC236}">
                <a16:creationId xmlns:a16="http://schemas.microsoft.com/office/drawing/2014/main" id="{3278E3AC-71CF-CA38-E818-0ACD2FD05668}"/>
              </a:ext>
            </a:extLst>
          </p:cNvPr>
          <p:cNvSpPr txBox="1">
            <a:spLocks/>
          </p:cNvSpPr>
          <p:nvPr/>
        </p:nvSpPr>
        <p:spPr>
          <a:xfrm>
            <a:off x="288159" y="832745"/>
            <a:ext cx="11722998" cy="5761040"/>
          </a:xfrm>
          <a:prstGeom prst="rect">
            <a:avLst/>
          </a:prstGeom>
          <a:noFill/>
          <a:ln>
            <a:noFill/>
          </a:ln>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r>
              <a:rPr lang="en-US" dirty="0"/>
              <a:t>WAB/VMR </a:t>
            </a:r>
          </a:p>
          <a:p>
            <a:pPr marL="411480" lvl="1">
              <a:lnSpc>
                <a:spcPct val="100000"/>
              </a:lnSpc>
              <a:spcBef>
                <a:spcPts val="1200"/>
              </a:spcBef>
            </a:pPr>
            <a:r>
              <a:rPr lang="en-US" sz="1800" dirty="0"/>
              <a:t>In TSG RAN#101, WAB and VMR were discussed as separate sub-topics.</a:t>
            </a:r>
          </a:p>
          <a:p>
            <a:pPr marL="411480" lvl="1">
              <a:lnSpc>
                <a:spcPct val="100000"/>
              </a:lnSpc>
              <a:spcBef>
                <a:spcPts val="1200"/>
              </a:spcBef>
            </a:pPr>
            <a:r>
              <a:rPr lang="en-US" sz="1800" dirty="0"/>
              <a:t>Since WAB and VMR address the same use cases and use the same architecture, they should have common objectives in the SID.</a:t>
            </a:r>
          </a:p>
          <a:p>
            <a:pPr marL="576072" lvl="2">
              <a:lnSpc>
                <a:spcPct val="100000"/>
              </a:lnSpc>
              <a:spcBef>
                <a:spcPts val="1200"/>
              </a:spcBef>
            </a:pPr>
            <a:endParaRPr lang="en-US" sz="300" dirty="0"/>
          </a:p>
          <a:p>
            <a:r>
              <a:rPr lang="en-US" dirty="0"/>
              <a:t>Rel-19 IAB</a:t>
            </a:r>
          </a:p>
          <a:p>
            <a:pPr marL="411480" lvl="1">
              <a:lnSpc>
                <a:spcPct val="100000"/>
              </a:lnSpc>
              <a:spcBef>
                <a:spcPts val="1200"/>
              </a:spcBef>
            </a:pPr>
            <a:r>
              <a:rPr lang="en-US" sz="1800" dirty="0"/>
              <a:t>In TSG RAN#101, IAB was discussed together with WAB.</a:t>
            </a:r>
          </a:p>
          <a:p>
            <a:pPr marL="411480" lvl="1">
              <a:lnSpc>
                <a:spcPct val="100000"/>
              </a:lnSpc>
              <a:spcBef>
                <a:spcPts val="1200"/>
              </a:spcBef>
            </a:pPr>
            <a:r>
              <a:rPr lang="en-US" sz="1800" dirty="0"/>
              <a:t>Since the proposed IAB enhancements build on Rel-16/Rel-17 IAB architecture (MT+DU) rather than the WAB/VMR architecture (MT + </a:t>
            </a:r>
            <a:r>
              <a:rPr lang="en-US" sz="1800" dirty="0" err="1"/>
              <a:t>gNB</a:t>
            </a:r>
            <a:r>
              <a:rPr lang="en-US" sz="1800" dirty="0"/>
              <a:t>), they should have separate objectives in the SID.</a:t>
            </a:r>
          </a:p>
          <a:p>
            <a:pPr marL="576072" lvl="2">
              <a:lnSpc>
                <a:spcPct val="100000"/>
              </a:lnSpc>
              <a:spcBef>
                <a:spcPts val="1200"/>
              </a:spcBef>
            </a:pPr>
            <a:endParaRPr lang="en-US" sz="100" dirty="0"/>
          </a:p>
          <a:p>
            <a:r>
              <a:rPr lang="en-US" dirty="0"/>
              <a:t>5G </a:t>
            </a:r>
            <a:r>
              <a:rPr lang="en-US" dirty="0" err="1"/>
              <a:t>Femto</a:t>
            </a:r>
            <a:endParaRPr lang="en-US" dirty="0"/>
          </a:p>
          <a:p>
            <a:pPr marL="411480" lvl="1">
              <a:lnSpc>
                <a:spcPct val="100000"/>
              </a:lnSpc>
              <a:spcBef>
                <a:spcPts val="1200"/>
              </a:spcBef>
            </a:pPr>
            <a:r>
              <a:rPr lang="en-US" sz="1800" dirty="0"/>
              <a:t>In TSG RAN#101, the 5G </a:t>
            </a:r>
            <a:r>
              <a:rPr lang="en-US" sz="1800" dirty="0" err="1"/>
              <a:t>Femto</a:t>
            </a:r>
            <a:r>
              <a:rPr lang="en-US" sz="1800" dirty="0"/>
              <a:t> was discussed as a separate sub-topic. </a:t>
            </a:r>
          </a:p>
          <a:p>
            <a:pPr marL="411480" lvl="1">
              <a:lnSpc>
                <a:spcPct val="100000"/>
              </a:lnSpc>
              <a:spcBef>
                <a:spcPts val="1200"/>
              </a:spcBef>
            </a:pPr>
            <a:r>
              <a:rPr lang="en-US" sz="1800" dirty="0"/>
              <a:t>Since the 5G </a:t>
            </a:r>
            <a:r>
              <a:rPr lang="en-US" sz="1800" dirty="0" err="1"/>
              <a:t>Femto</a:t>
            </a:r>
            <a:r>
              <a:rPr lang="en-US" sz="1800" dirty="0"/>
              <a:t> addresses different use cases and issues than WAB/VMR/IAB, it should have separate objectives in the SID.</a:t>
            </a:r>
          </a:p>
          <a:p>
            <a:pPr marL="411480" lvl="1">
              <a:lnSpc>
                <a:spcPct val="100000"/>
              </a:lnSpc>
              <a:spcBef>
                <a:spcPts val="1800"/>
              </a:spcBef>
            </a:pPr>
            <a:endParaRPr lang="en-US" sz="1800" dirty="0"/>
          </a:p>
          <a:p>
            <a:pPr marL="411480" lvl="1">
              <a:lnSpc>
                <a:spcPct val="100000"/>
              </a:lnSpc>
              <a:spcBef>
                <a:spcPts val="1200"/>
              </a:spcBef>
            </a:pPr>
            <a:endParaRPr lang="en-US" sz="100" dirty="0"/>
          </a:p>
        </p:txBody>
      </p:sp>
      <p:sp>
        <p:nvSpPr>
          <p:cNvPr id="289" name="Title 1">
            <a:extLst>
              <a:ext uri="{FF2B5EF4-FFF2-40B4-BE49-F238E27FC236}">
                <a16:creationId xmlns:a16="http://schemas.microsoft.com/office/drawing/2014/main" id="{F3A701F8-CCA4-3E8A-C177-D023C342014B}"/>
              </a:ext>
            </a:extLst>
          </p:cNvPr>
          <p:cNvSpPr txBox="1">
            <a:spLocks/>
          </p:cNvSpPr>
          <p:nvPr/>
        </p:nvSpPr>
        <p:spPr>
          <a:xfrm>
            <a:off x="213064" y="237316"/>
            <a:ext cx="12045611" cy="930768"/>
          </a:xfrm>
          <a:prstGeom prst="rect">
            <a:avLst/>
          </a:prstGeom>
        </p:spPr>
        <p:txBody>
          <a:bodyPr lIns="91440" tIns="45720" rIns="91440" bIns="45720" anchor="t"/>
          <a:lst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a:lstStyle>
          <a:p>
            <a:r>
              <a:rPr lang="en-US" sz="2800" dirty="0"/>
              <a:t>Rel-19 Additional Topology Enhancements: </a:t>
            </a:r>
            <a:r>
              <a:rPr lang="en-US" sz="2800" dirty="0">
                <a:solidFill>
                  <a:schemeClr val="accent1"/>
                </a:solidFill>
              </a:rPr>
              <a:t>Sub-topics</a:t>
            </a:r>
          </a:p>
        </p:txBody>
      </p:sp>
    </p:spTree>
    <p:extLst>
      <p:ext uri="{BB962C8B-B14F-4D97-AF65-F5344CB8AC3E}">
        <p14:creationId xmlns:p14="http://schemas.microsoft.com/office/powerpoint/2010/main" val="24807409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7CE289B-FB33-4291-6F8F-704935D45869}"/>
              </a:ext>
            </a:extLst>
          </p:cNvPr>
          <p:cNvSpPr>
            <a:spLocks noGrp="1"/>
          </p:cNvSpPr>
          <p:nvPr>
            <p:ph type="ftr" sz="quarter" idx="11"/>
          </p:nvPr>
        </p:nvSpPr>
        <p:spPr/>
        <p:txBody>
          <a:bodyPr/>
          <a:lstStyle/>
          <a:p>
            <a:r>
              <a:rPr lang="en-US"/>
              <a:t>Source sample text</a:t>
            </a:r>
          </a:p>
        </p:txBody>
      </p:sp>
      <p:sp>
        <p:nvSpPr>
          <p:cNvPr id="4" name="Title 3">
            <a:extLst>
              <a:ext uri="{FF2B5EF4-FFF2-40B4-BE49-F238E27FC236}">
                <a16:creationId xmlns:a16="http://schemas.microsoft.com/office/drawing/2014/main" id="{0A3B439D-6450-33CC-3FDD-412392575C94}"/>
              </a:ext>
            </a:extLst>
          </p:cNvPr>
          <p:cNvSpPr>
            <a:spLocks noGrp="1"/>
          </p:cNvSpPr>
          <p:nvPr>
            <p:ph type="title"/>
          </p:nvPr>
        </p:nvSpPr>
        <p:spPr>
          <a:xfrm>
            <a:off x="495297" y="2853097"/>
            <a:ext cx="5368470" cy="736355"/>
          </a:xfrm>
        </p:spPr>
        <p:txBody>
          <a:bodyPr/>
          <a:lstStyle/>
          <a:p>
            <a:r>
              <a:rPr lang="en-US" dirty="0"/>
              <a:t>WAB/VMR</a:t>
            </a:r>
          </a:p>
        </p:txBody>
      </p:sp>
    </p:spTree>
    <p:extLst>
      <p:ext uri="{BB962C8B-B14F-4D97-AF65-F5344CB8AC3E}">
        <p14:creationId xmlns:p14="http://schemas.microsoft.com/office/powerpoint/2010/main" val="7359794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 name="Content Placeholder 3">
            <a:extLst>
              <a:ext uri="{FF2B5EF4-FFF2-40B4-BE49-F238E27FC236}">
                <a16:creationId xmlns:a16="http://schemas.microsoft.com/office/drawing/2014/main" id="{3278E3AC-71CF-CA38-E818-0ACD2FD05668}"/>
              </a:ext>
            </a:extLst>
          </p:cNvPr>
          <p:cNvSpPr txBox="1">
            <a:spLocks/>
          </p:cNvSpPr>
          <p:nvPr/>
        </p:nvSpPr>
        <p:spPr>
          <a:xfrm>
            <a:off x="306244" y="950478"/>
            <a:ext cx="11885755" cy="5396798"/>
          </a:xfrm>
          <a:prstGeom prst="rect">
            <a:avLst/>
          </a:prstGeom>
          <a:noFill/>
          <a:ln>
            <a:noFill/>
          </a:ln>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192024">
              <a:lnSpc>
                <a:spcPct val="100000"/>
              </a:lnSpc>
              <a:spcBef>
                <a:spcPts val="1800"/>
              </a:spcBef>
            </a:pPr>
            <a:r>
              <a:rPr lang="en-US" sz="2000" dirty="0"/>
              <a:t>5G access for UEs onboard </a:t>
            </a:r>
            <a:r>
              <a:rPr lang="en-US" sz="2000" b="1" dirty="0">
                <a:solidFill>
                  <a:schemeClr val="accent2">
                    <a:lumMod val="75000"/>
                  </a:schemeClr>
                </a:solidFill>
              </a:rPr>
              <a:t>aircrafts</a:t>
            </a:r>
            <a:r>
              <a:rPr lang="en-US" sz="2000" dirty="0">
                <a:solidFill>
                  <a:schemeClr val="accent2">
                    <a:lumMod val="75000"/>
                  </a:schemeClr>
                </a:solidFill>
              </a:rPr>
              <a:t>, </a:t>
            </a:r>
            <a:r>
              <a:rPr lang="en-US" sz="2000" b="1" dirty="0">
                <a:solidFill>
                  <a:schemeClr val="accent2">
                    <a:lumMod val="75000"/>
                  </a:schemeClr>
                </a:solidFill>
              </a:rPr>
              <a:t>cruise ships</a:t>
            </a:r>
            <a:r>
              <a:rPr lang="en-US" sz="2000" dirty="0">
                <a:solidFill>
                  <a:schemeClr val="accent2">
                    <a:lumMod val="75000"/>
                  </a:schemeClr>
                </a:solidFill>
              </a:rPr>
              <a:t>, </a:t>
            </a:r>
            <a:r>
              <a:rPr lang="en-US" sz="2000" b="1" dirty="0">
                <a:solidFill>
                  <a:schemeClr val="accent2">
                    <a:lumMod val="75000"/>
                  </a:schemeClr>
                </a:solidFill>
              </a:rPr>
              <a:t>helicopters</a:t>
            </a:r>
            <a:r>
              <a:rPr lang="en-US" sz="2000" dirty="0">
                <a:solidFill>
                  <a:schemeClr val="accent2">
                    <a:lumMod val="75000"/>
                  </a:schemeClr>
                </a:solidFill>
              </a:rPr>
              <a:t> </a:t>
            </a:r>
            <a:r>
              <a:rPr lang="en-US" sz="2000" dirty="0"/>
              <a:t>and </a:t>
            </a:r>
            <a:r>
              <a:rPr lang="en-US" sz="2000" b="1" dirty="0">
                <a:solidFill>
                  <a:schemeClr val="accent2">
                    <a:lumMod val="75000"/>
                  </a:schemeClr>
                </a:solidFill>
              </a:rPr>
              <a:t>vehicles in remote areas </a:t>
            </a:r>
            <a:r>
              <a:rPr lang="en-US" sz="2000" dirty="0"/>
              <a:t>with limited sky visibility</a:t>
            </a:r>
          </a:p>
          <a:p>
            <a:pPr marL="192024">
              <a:lnSpc>
                <a:spcPct val="100000"/>
              </a:lnSpc>
              <a:spcBef>
                <a:spcPts val="1800"/>
              </a:spcBef>
            </a:pPr>
            <a:r>
              <a:rPr lang="en-US" sz="2000" dirty="0"/>
              <a:t>Backhauling via </a:t>
            </a:r>
            <a:r>
              <a:rPr lang="en-US" sz="2000" b="1" dirty="0">
                <a:solidFill>
                  <a:schemeClr val="accent2">
                    <a:lumMod val="75000"/>
                  </a:schemeClr>
                </a:solidFill>
              </a:rPr>
              <a:t>NTN</a:t>
            </a:r>
            <a:r>
              <a:rPr lang="en-US" sz="2000" dirty="0"/>
              <a:t>, and </a:t>
            </a:r>
            <a:r>
              <a:rPr lang="en-US" sz="2000" dirty="0" err="1"/>
              <a:t>Xn</a:t>
            </a:r>
            <a:r>
              <a:rPr lang="en-US" sz="2000" dirty="0"/>
              <a:t>-/NG-based </a:t>
            </a:r>
            <a:r>
              <a:rPr lang="en-US" sz="2000" b="1" dirty="0">
                <a:solidFill>
                  <a:schemeClr val="accent2">
                    <a:lumMod val="75000"/>
                  </a:schemeClr>
                </a:solidFill>
              </a:rPr>
              <a:t>NTN</a:t>
            </a:r>
            <a:r>
              <a:rPr lang="en-US" sz="2000" b="1" dirty="0">
                <a:solidFill>
                  <a:schemeClr val="accent2">
                    <a:lumMod val="75000"/>
                  </a:schemeClr>
                </a:solidFill>
                <a:sym typeface="Wingdings" panose="05000000000000000000" pitchFamily="2" charset="2"/>
              </a:rPr>
              <a:t></a:t>
            </a:r>
            <a:r>
              <a:rPr lang="en-US" sz="2000" b="1" dirty="0">
                <a:solidFill>
                  <a:schemeClr val="accent2">
                    <a:lumMod val="75000"/>
                  </a:schemeClr>
                </a:solidFill>
              </a:rPr>
              <a:t>TN handover </a:t>
            </a:r>
            <a:r>
              <a:rPr lang="en-US" sz="2000" dirty="0"/>
              <a:t>for backhaul.</a:t>
            </a:r>
          </a:p>
          <a:p>
            <a:pPr marL="192024">
              <a:lnSpc>
                <a:spcPct val="100000"/>
              </a:lnSpc>
              <a:spcBef>
                <a:spcPts val="1800"/>
              </a:spcBef>
            </a:pPr>
            <a:r>
              <a:rPr lang="en-US" sz="2000" dirty="0"/>
              <a:t>Support for </a:t>
            </a:r>
            <a:r>
              <a:rPr lang="en-US" sz="2000" b="1" dirty="0">
                <a:solidFill>
                  <a:schemeClr val="accent2">
                    <a:lumMod val="75000"/>
                  </a:schemeClr>
                </a:solidFill>
              </a:rPr>
              <a:t>onboard/on-site MEC, local services</a:t>
            </a:r>
            <a:r>
              <a:rPr lang="en-US" sz="2000" dirty="0"/>
              <a:t>, and</a:t>
            </a:r>
            <a:r>
              <a:rPr lang="en-US" sz="2000" b="1" dirty="0">
                <a:solidFill>
                  <a:schemeClr val="bg2"/>
                </a:solidFill>
              </a:rPr>
              <a:t> </a:t>
            </a:r>
            <a:r>
              <a:rPr lang="en-US" sz="2000" b="1" dirty="0">
                <a:solidFill>
                  <a:schemeClr val="accent2">
                    <a:lumMod val="75000"/>
                  </a:schemeClr>
                </a:solidFill>
              </a:rPr>
              <a:t>direct local inter-UE communications</a:t>
            </a:r>
            <a:r>
              <a:rPr lang="en-US" sz="2000" dirty="0"/>
              <a:t>.</a:t>
            </a:r>
          </a:p>
          <a:p>
            <a:pPr marL="192024">
              <a:lnSpc>
                <a:spcPct val="100000"/>
              </a:lnSpc>
              <a:spcBef>
                <a:spcPts val="1800"/>
              </a:spcBef>
            </a:pPr>
            <a:r>
              <a:rPr lang="en-US" sz="2000" dirty="0"/>
              <a:t>Support for backhauling </a:t>
            </a:r>
            <a:r>
              <a:rPr lang="en-US" sz="2000" b="1" dirty="0">
                <a:solidFill>
                  <a:schemeClr val="accent2">
                    <a:lumMod val="75000"/>
                  </a:schemeClr>
                </a:solidFill>
              </a:rPr>
              <a:t>without RAN-sharing or roaming agreements </a:t>
            </a:r>
            <a:r>
              <a:rPr lang="en-US" sz="2000" dirty="0"/>
              <a:t>between access PLMN(s) and backhaul PLMN(s). </a:t>
            </a:r>
          </a:p>
          <a:p>
            <a:pPr marL="192024">
              <a:lnSpc>
                <a:spcPct val="100000"/>
              </a:lnSpc>
              <a:spcBef>
                <a:spcPts val="1800"/>
              </a:spcBef>
            </a:pPr>
            <a:r>
              <a:rPr lang="en-US" sz="2000" dirty="0"/>
              <a:t>Backhauling for local </a:t>
            </a:r>
            <a:r>
              <a:rPr lang="en-US" sz="2000" dirty="0" err="1"/>
              <a:t>gNB</a:t>
            </a:r>
            <a:r>
              <a:rPr lang="en-US" sz="2000" dirty="0"/>
              <a:t> deployed in </a:t>
            </a:r>
            <a:r>
              <a:rPr lang="en-US" sz="2000" b="1" dirty="0">
                <a:solidFill>
                  <a:schemeClr val="accent2">
                    <a:lumMod val="75000"/>
                  </a:schemeClr>
                </a:solidFill>
              </a:rPr>
              <a:t>public safety </a:t>
            </a:r>
            <a:r>
              <a:rPr lang="en-US" sz="2000" dirty="0"/>
              <a:t>or </a:t>
            </a:r>
            <a:r>
              <a:rPr lang="en-US" sz="2000" b="1" dirty="0">
                <a:solidFill>
                  <a:schemeClr val="accent2">
                    <a:lumMod val="75000"/>
                  </a:schemeClr>
                </a:solidFill>
              </a:rPr>
              <a:t>disaster recovery </a:t>
            </a:r>
            <a:r>
              <a:rPr lang="en-US" sz="2000" dirty="0"/>
              <a:t>scenarios</a:t>
            </a:r>
            <a:r>
              <a:rPr lang="en-US" sz="2000" b="1" dirty="0">
                <a:solidFill>
                  <a:schemeClr val="bg2"/>
                </a:solidFill>
              </a:rPr>
              <a:t>.</a:t>
            </a:r>
          </a:p>
          <a:p>
            <a:pPr marL="192024">
              <a:lnSpc>
                <a:spcPct val="100000"/>
              </a:lnSpc>
              <a:spcBef>
                <a:spcPts val="1800"/>
              </a:spcBef>
            </a:pPr>
            <a:r>
              <a:rPr lang="en-US" sz="2000" b="1" dirty="0">
                <a:solidFill>
                  <a:schemeClr val="accent2">
                    <a:lumMod val="75000"/>
                  </a:schemeClr>
                </a:solidFill>
              </a:rPr>
              <a:t>Single-hop backhauling </a:t>
            </a:r>
            <a:r>
              <a:rPr lang="en-US" sz="2000" dirty="0"/>
              <a:t>is sufficient.</a:t>
            </a:r>
          </a:p>
          <a:p>
            <a:pPr marL="192024">
              <a:lnSpc>
                <a:spcPct val="100000"/>
              </a:lnSpc>
              <a:spcBef>
                <a:spcPts val="1800"/>
              </a:spcBef>
            </a:pPr>
            <a:r>
              <a:rPr lang="en-US" sz="2000" b="1" dirty="0">
                <a:solidFill>
                  <a:schemeClr val="accent2">
                    <a:lumMod val="75000"/>
                  </a:schemeClr>
                </a:solidFill>
              </a:rPr>
              <a:t>No impact to</a:t>
            </a:r>
            <a:r>
              <a:rPr lang="en-US" sz="2000" dirty="0">
                <a:solidFill>
                  <a:schemeClr val="accent2">
                    <a:lumMod val="75000"/>
                  </a:schemeClr>
                </a:solidFill>
              </a:rPr>
              <a:t> </a:t>
            </a:r>
            <a:r>
              <a:rPr lang="en-US" sz="2000" b="1" dirty="0">
                <a:solidFill>
                  <a:schemeClr val="accent2">
                    <a:lumMod val="75000"/>
                  </a:schemeClr>
                </a:solidFill>
              </a:rPr>
              <a:t>UEs</a:t>
            </a:r>
            <a:r>
              <a:rPr lang="en-US" sz="2000" dirty="0">
                <a:solidFill>
                  <a:schemeClr val="accent2">
                    <a:lumMod val="75000"/>
                  </a:schemeClr>
                </a:solidFill>
              </a:rPr>
              <a:t> </a:t>
            </a:r>
            <a:r>
              <a:rPr lang="en-US" sz="2000" dirty="0"/>
              <a:t>at this late state of 5G.</a:t>
            </a:r>
          </a:p>
          <a:p>
            <a:pPr marL="411480" lvl="1">
              <a:lnSpc>
                <a:spcPct val="100000"/>
              </a:lnSpc>
              <a:spcBef>
                <a:spcPts val="1200"/>
              </a:spcBef>
            </a:pPr>
            <a:endParaRPr lang="en-US" sz="100" dirty="0"/>
          </a:p>
        </p:txBody>
      </p:sp>
      <p:sp>
        <p:nvSpPr>
          <p:cNvPr id="289" name="Title 1">
            <a:extLst>
              <a:ext uri="{FF2B5EF4-FFF2-40B4-BE49-F238E27FC236}">
                <a16:creationId xmlns:a16="http://schemas.microsoft.com/office/drawing/2014/main" id="{F3A701F8-CCA4-3E8A-C177-D023C342014B}"/>
              </a:ext>
            </a:extLst>
          </p:cNvPr>
          <p:cNvSpPr txBox="1">
            <a:spLocks/>
          </p:cNvSpPr>
          <p:nvPr/>
        </p:nvSpPr>
        <p:spPr>
          <a:xfrm>
            <a:off x="213064" y="237316"/>
            <a:ext cx="7208667" cy="653230"/>
          </a:xfrm>
          <a:prstGeom prst="rect">
            <a:avLst/>
          </a:prstGeom>
        </p:spPr>
        <p:txBody>
          <a:bodyPr lIns="91440" tIns="45720" rIns="91440" bIns="45720" anchor="t"/>
          <a:lst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a:lstStyle>
          <a:p>
            <a:r>
              <a:rPr lang="en-US" sz="2800" dirty="0"/>
              <a:t>Use cases to be supported by </a:t>
            </a:r>
            <a:r>
              <a:rPr lang="en-US" sz="2800" dirty="0">
                <a:solidFill>
                  <a:schemeClr val="accent2">
                    <a:lumMod val="75000"/>
                  </a:schemeClr>
                </a:solidFill>
              </a:rPr>
              <a:t>WAB/VMR</a:t>
            </a:r>
          </a:p>
        </p:txBody>
      </p:sp>
    </p:spTree>
    <p:extLst>
      <p:ext uri="{BB962C8B-B14F-4D97-AF65-F5344CB8AC3E}">
        <p14:creationId xmlns:p14="http://schemas.microsoft.com/office/powerpoint/2010/main" val="667239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9" name="Group 348">
            <a:extLst>
              <a:ext uri="{FF2B5EF4-FFF2-40B4-BE49-F238E27FC236}">
                <a16:creationId xmlns:a16="http://schemas.microsoft.com/office/drawing/2014/main" id="{BEA5F95C-39E3-7027-1472-D0B1E47C1384}"/>
              </a:ext>
            </a:extLst>
          </p:cNvPr>
          <p:cNvGrpSpPr/>
          <p:nvPr/>
        </p:nvGrpSpPr>
        <p:grpSpPr>
          <a:xfrm>
            <a:off x="6403202" y="288151"/>
            <a:ext cx="533400" cy="533400"/>
            <a:chOff x="5891852" y="1530824"/>
            <a:chExt cx="533400" cy="533400"/>
          </a:xfrm>
        </p:grpSpPr>
        <p:pic>
          <p:nvPicPr>
            <p:cNvPr id="350" name="Picture 349" descr="A black cell phone with a white screen&#10;&#10;Description automatically generated with low confidence">
              <a:extLst>
                <a:ext uri="{FF2B5EF4-FFF2-40B4-BE49-F238E27FC236}">
                  <a16:creationId xmlns:a16="http://schemas.microsoft.com/office/drawing/2014/main" id="{80C15565-11D8-F6A3-89D0-38A2B7A3E862}"/>
                </a:ext>
              </a:extLst>
            </p:cNvPr>
            <p:cNvPicPr>
              <a:picLocks noChangeAspect="1"/>
            </p:cNvPicPr>
            <p:nvPr/>
          </p:nvPicPr>
          <p:blipFill>
            <a:blip r:embed="rId3">
              <a:duotone>
                <a:prstClr val="black"/>
                <a:schemeClr val="accent4">
                  <a:tint val="45000"/>
                  <a:satMod val="400000"/>
                </a:schemeClr>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tretch>
              <a:fillRect/>
            </a:stretch>
          </p:blipFill>
          <p:spPr>
            <a:xfrm>
              <a:off x="5891852" y="1530824"/>
              <a:ext cx="533400" cy="533400"/>
            </a:xfrm>
            <a:prstGeom prst="rect">
              <a:avLst/>
            </a:prstGeom>
          </p:spPr>
        </p:pic>
        <p:sp>
          <p:nvSpPr>
            <p:cNvPr id="351" name="Rectangle: Rounded Corners 350">
              <a:extLst>
                <a:ext uri="{FF2B5EF4-FFF2-40B4-BE49-F238E27FC236}">
                  <a16:creationId xmlns:a16="http://schemas.microsoft.com/office/drawing/2014/main" id="{051B5AE3-FE47-F221-B9FB-361B09AC8342}"/>
                </a:ext>
              </a:extLst>
            </p:cNvPr>
            <p:cNvSpPr/>
            <p:nvPr/>
          </p:nvSpPr>
          <p:spPr>
            <a:xfrm>
              <a:off x="5905500" y="1676400"/>
              <a:ext cx="492031" cy="347239"/>
            </a:xfrm>
            <a:prstGeom prst="round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a:solidFill>
                    <a:srgbClr val="00B050"/>
                  </a:solidFill>
                  <a:latin typeface="Microsoft Sans Serif"/>
                  <a:cs typeface="Microsoft Sans Serif" panose="020B0604020202020204" pitchFamily="34" charset="0"/>
                </a:rPr>
                <a:t>UE</a:t>
              </a:r>
            </a:p>
          </p:txBody>
        </p:sp>
      </p:grpSp>
      <p:sp>
        <p:nvSpPr>
          <p:cNvPr id="288" name="Content Placeholder 3">
            <a:extLst>
              <a:ext uri="{FF2B5EF4-FFF2-40B4-BE49-F238E27FC236}">
                <a16:creationId xmlns:a16="http://schemas.microsoft.com/office/drawing/2014/main" id="{3278E3AC-71CF-CA38-E818-0ACD2FD05668}"/>
              </a:ext>
            </a:extLst>
          </p:cNvPr>
          <p:cNvSpPr txBox="1">
            <a:spLocks/>
          </p:cNvSpPr>
          <p:nvPr/>
        </p:nvSpPr>
        <p:spPr>
          <a:xfrm>
            <a:off x="228600" y="850349"/>
            <a:ext cx="5418034" cy="1110255"/>
          </a:xfrm>
          <a:prstGeom prst="rect">
            <a:avLst/>
          </a:prstGeom>
          <a:noFill/>
          <a:ln>
            <a:noFill/>
          </a:ln>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192024">
              <a:lnSpc>
                <a:spcPct val="100000"/>
              </a:lnSpc>
              <a:spcBef>
                <a:spcPts val="600"/>
              </a:spcBef>
            </a:pPr>
            <a:r>
              <a:rPr lang="en-US" sz="2000" dirty="0"/>
              <a:t>Baseline: Rel-18 mobile IAB  </a:t>
            </a:r>
          </a:p>
          <a:p>
            <a:pPr marL="411480" lvl="1">
              <a:lnSpc>
                <a:spcPct val="100000"/>
              </a:lnSpc>
              <a:spcBef>
                <a:spcPts val="600"/>
              </a:spcBef>
            </a:pPr>
            <a:r>
              <a:rPr lang="en-US" dirty="0"/>
              <a:t>Relay holds mobile IAB-DU and mobile IAB-MT. </a:t>
            </a:r>
          </a:p>
          <a:p>
            <a:pPr marL="411480" lvl="1">
              <a:lnSpc>
                <a:spcPct val="100000"/>
              </a:lnSpc>
              <a:spcBef>
                <a:spcPts val="600"/>
              </a:spcBef>
            </a:pPr>
            <a:r>
              <a:rPr lang="en-US" dirty="0"/>
              <a:t>Backhauling via dedicated BAP sublayer on L2.</a:t>
            </a:r>
          </a:p>
        </p:txBody>
      </p:sp>
      <p:sp>
        <p:nvSpPr>
          <p:cNvPr id="289" name="Title 1">
            <a:extLst>
              <a:ext uri="{FF2B5EF4-FFF2-40B4-BE49-F238E27FC236}">
                <a16:creationId xmlns:a16="http://schemas.microsoft.com/office/drawing/2014/main" id="{F3A701F8-CCA4-3E8A-C177-D023C342014B}"/>
              </a:ext>
            </a:extLst>
          </p:cNvPr>
          <p:cNvSpPr txBox="1">
            <a:spLocks/>
          </p:cNvSpPr>
          <p:nvPr/>
        </p:nvSpPr>
        <p:spPr>
          <a:xfrm>
            <a:off x="213064" y="237316"/>
            <a:ext cx="11496583" cy="930768"/>
          </a:xfrm>
          <a:prstGeom prst="rect">
            <a:avLst/>
          </a:prstGeom>
        </p:spPr>
        <p:txBody>
          <a:bodyPr lIns="91440" tIns="45720" rIns="91440" bIns="45720" anchor="t"/>
          <a:lst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a:lstStyle>
          <a:p>
            <a:r>
              <a:rPr lang="en-US" sz="2800" dirty="0"/>
              <a:t>GAP analysis for </a:t>
            </a:r>
            <a:r>
              <a:rPr lang="en-US" sz="2800" dirty="0">
                <a:solidFill>
                  <a:schemeClr val="accent2">
                    <a:lumMod val="75000"/>
                  </a:schemeClr>
                </a:solidFill>
              </a:rPr>
              <a:t>WAB/VMR</a:t>
            </a:r>
          </a:p>
        </p:txBody>
      </p:sp>
      <p:sp>
        <p:nvSpPr>
          <p:cNvPr id="10" name="Rectangle: Rounded Corners 9">
            <a:extLst>
              <a:ext uri="{FF2B5EF4-FFF2-40B4-BE49-F238E27FC236}">
                <a16:creationId xmlns:a16="http://schemas.microsoft.com/office/drawing/2014/main" id="{7FCB0AEE-6BA6-84C1-DD9E-3F24E32992FC}"/>
              </a:ext>
            </a:extLst>
          </p:cNvPr>
          <p:cNvSpPr/>
          <p:nvPr/>
        </p:nvSpPr>
        <p:spPr>
          <a:xfrm>
            <a:off x="7440551" y="469900"/>
            <a:ext cx="1349296" cy="1104900"/>
          </a:xfrm>
          <a:prstGeom prst="roundRect">
            <a:avLst>
              <a:gd name="adj" fmla="val 4825"/>
            </a:avLst>
          </a:prstGeom>
          <a:solidFill>
            <a:srgbClr val="FFFFE5"/>
          </a:solidFill>
          <a:ln w="19050">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1600" dirty="0">
              <a:solidFill>
                <a:schemeClr val="tx1"/>
              </a:solidFill>
              <a:latin typeface="Microsoft Sans Serif"/>
              <a:cs typeface="Microsoft Sans Serif" panose="020B0604020202020204" pitchFamily="34" charset="0"/>
            </a:endParaRPr>
          </a:p>
        </p:txBody>
      </p:sp>
      <p:sp>
        <p:nvSpPr>
          <p:cNvPr id="18" name="Rectangle: Rounded Corners 17">
            <a:extLst>
              <a:ext uri="{FF2B5EF4-FFF2-40B4-BE49-F238E27FC236}">
                <a16:creationId xmlns:a16="http://schemas.microsoft.com/office/drawing/2014/main" id="{11A5B58D-A5D8-291B-E35E-5A2E3334EB20}"/>
              </a:ext>
            </a:extLst>
          </p:cNvPr>
          <p:cNvSpPr/>
          <p:nvPr/>
        </p:nvSpPr>
        <p:spPr>
          <a:xfrm>
            <a:off x="10821680" y="198571"/>
            <a:ext cx="625909" cy="914400"/>
          </a:xfrm>
          <a:prstGeom prst="roundRect">
            <a:avLst/>
          </a:prstGeom>
          <a:solidFill>
            <a:srgbClr val="CAF8F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a:solidFill>
                  <a:srgbClr val="00B050"/>
                </a:solidFill>
                <a:latin typeface="Arial" panose="020B0604020202020204" pitchFamily="34" charset="0"/>
                <a:cs typeface="Arial" panose="020B0604020202020204" pitchFamily="34" charset="0"/>
              </a:rPr>
              <a:t>UE’s</a:t>
            </a:r>
          </a:p>
          <a:p>
            <a:pPr algn="ctr">
              <a:lnSpc>
                <a:spcPct val="96000"/>
              </a:lnSpc>
            </a:pPr>
            <a:r>
              <a:rPr lang="en-US" sz="1200" b="1" dirty="0">
                <a:solidFill>
                  <a:srgbClr val="00B050"/>
                </a:solidFill>
                <a:latin typeface="Arial" panose="020B0604020202020204" pitchFamily="34" charset="0"/>
                <a:cs typeface="Arial" panose="020B0604020202020204" pitchFamily="34" charset="0"/>
              </a:rPr>
              <a:t>5GC</a:t>
            </a:r>
          </a:p>
        </p:txBody>
      </p:sp>
      <p:sp>
        <p:nvSpPr>
          <p:cNvPr id="47" name="Rectangle: Rounded Corners 46">
            <a:extLst>
              <a:ext uri="{FF2B5EF4-FFF2-40B4-BE49-F238E27FC236}">
                <a16:creationId xmlns:a16="http://schemas.microsoft.com/office/drawing/2014/main" id="{70E5F5E1-92F2-2A0B-0A0C-166234056CD9}"/>
              </a:ext>
            </a:extLst>
          </p:cNvPr>
          <p:cNvSpPr/>
          <p:nvPr/>
        </p:nvSpPr>
        <p:spPr>
          <a:xfrm>
            <a:off x="7535431" y="554646"/>
            <a:ext cx="587844" cy="457200"/>
          </a:xfrm>
          <a:prstGeom prst="roundRect">
            <a:avLst/>
          </a:prstGeom>
          <a:solidFill>
            <a:srgbClr val="CAF8F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a:solidFill>
                  <a:srgbClr val="00B050"/>
                </a:solidFill>
                <a:latin typeface="Arial" panose="020B0604020202020204" pitchFamily="34" charset="0"/>
                <a:cs typeface="Arial" panose="020B0604020202020204" pitchFamily="34" charset="0"/>
              </a:rPr>
              <a:t>IAB</a:t>
            </a:r>
          </a:p>
          <a:p>
            <a:pPr algn="ctr">
              <a:lnSpc>
                <a:spcPct val="96000"/>
              </a:lnSpc>
            </a:pPr>
            <a:r>
              <a:rPr lang="en-US" sz="1200" b="1" dirty="0">
                <a:solidFill>
                  <a:srgbClr val="00B050"/>
                </a:solidFill>
                <a:latin typeface="Arial" panose="020B0604020202020204" pitchFamily="34" charset="0"/>
                <a:cs typeface="Arial" panose="020B0604020202020204" pitchFamily="34" charset="0"/>
              </a:rPr>
              <a:t>DU</a:t>
            </a:r>
          </a:p>
        </p:txBody>
      </p:sp>
      <p:cxnSp>
        <p:nvCxnSpPr>
          <p:cNvPr id="48" name="Straight Arrow Connector 47">
            <a:extLst>
              <a:ext uri="{FF2B5EF4-FFF2-40B4-BE49-F238E27FC236}">
                <a16:creationId xmlns:a16="http://schemas.microsoft.com/office/drawing/2014/main" id="{2A927F78-D16F-18EE-BCF3-E816C38564E8}"/>
              </a:ext>
            </a:extLst>
          </p:cNvPr>
          <p:cNvCxnSpPr>
            <a:cxnSpLocks/>
          </p:cNvCxnSpPr>
          <p:nvPr/>
        </p:nvCxnSpPr>
        <p:spPr>
          <a:xfrm flipH="1">
            <a:off x="6747402" y="707046"/>
            <a:ext cx="783056" cy="0"/>
          </a:xfrm>
          <a:prstGeom prst="straightConnector1">
            <a:avLst/>
          </a:prstGeom>
          <a:ln w="12700" cap="rnd">
            <a:solidFill>
              <a:srgbClr val="00B050"/>
            </a:solidFill>
            <a:round/>
            <a:headEnd type="triangle" w="sm" len="med"/>
            <a:tailEnd type="triangle" w="sm" len="med"/>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D6C08882-4A32-E03E-9073-2C17B061BE09}"/>
              </a:ext>
            </a:extLst>
          </p:cNvPr>
          <p:cNvSpPr txBox="1"/>
          <p:nvPr/>
        </p:nvSpPr>
        <p:spPr>
          <a:xfrm>
            <a:off x="7090518" y="616277"/>
            <a:ext cx="221214" cy="177293"/>
          </a:xfrm>
          <a:prstGeom prst="rect">
            <a:avLst/>
          </a:prstGeom>
          <a:solidFill>
            <a:srgbClr val="FFFFFF"/>
          </a:solidFill>
        </p:spPr>
        <p:txBody>
          <a:bodyPr wrap="none" lIns="0" tIns="0" rIns="0" bIns="0" rtlCol="0">
            <a:spAutoFit/>
          </a:bodyPr>
          <a:lstStyle/>
          <a:p>
            <a:pPr algn="l">
              <a:lnSpc>
                <a:spcPct val="96000"/>
              </a:lnSpc>
            </a:pPr>
            <a:r>
              <a:rPr lang="en-US" sz="1200" dirty="0">
                <a:solidFill>
                  <a:srgbClr val="00B050"/>
                </a:solidFill>
                <a:latin typeface="Microsoft Sans Serif"/>
                <a:cs typeface="Microsoft Sans Serif" panose="020B0604020202020204" pitchFamily="34" charset="0"/>
              </a:rPr>
              <a:t>NR</a:t>
            </a:r>
          </a:p>
        </p:txBody>
      </p:sp>
      <p:cxnSp>
        <p:nvCxnSpPr>
          <p:cNvPr id="62" name="Straight Arrow Connector 61">
            <a:extLst>
              <a:ext uri="{FF2B5EF4-FFF2-40B4-BE49-F238E27FC236}">
                <a16:creationId xmlns:a16="http://schemas.microsoft.com/office/drawing/2014/main" id="{9C636952-29A4-EC54-92D7-A2304F570732}"/>
              </a:ext>
            </a:extLst>
          </p:cNvPr>
          <p:cNvCxnSpPr>
            <a:cxnSpLocks/>
          </p:cNvCxnSpPr>
          <p:nvPr/>
        </p:nvCxnSpPr>
        <p:spPr>
          <a:xfrm flipH="1">
            <a:off x="6801942" y="381238"/>
            <a:ext cx="4021804" cy="0"/>
          </a:xfrm>
          <a:prstGeom prst="straightConnector1">
            <a:avLst/>
          </a:prstGeom>
          <a:ln w="28575" cap="rnd">
            <a:solidFill>
              <a:srgbClr val="00B050"/>
            </a:solidFill>
            <a:roun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58" name="TextBox 257">
            <a:extLst>
              <a:ext uri="{FF2B5EF4-FFF2-40B4-BE49-F238E27FC236}">
                <a16:creationId xmlns:a16="http://schemas.microsoft.com/office/drawing/2014/main" id="{D7781C2E-F264-EF12-20AC-8F32635CFB64}"/>
              </a:ext>
            </a:extLst>
          </p:cNvPr>
          <p:cNvSpPr txBox="1"/>
          <p:nvPr/>
        </p:nvSpPr>
        <p:spPr>
          <a:xfrm>
            <a:off x="7560354" y="1126146"/>
            <a:ext cx="896207" cy="413703"/>
          </a:xfrm>
          <a:prstGeom prst="rect">
            <a:avLst/>
          </a:prstGeom>
        </p:spPr>
        <p:txBody>
          <a:bodyPr wrap="square" lIns="0" tIns="0" rIns="0" bIns="0" rtlCol="0">
            <a:spAutoFit/>
          </a:bodyPr>
          <a:lstStyle/>
          <a:p>
            <a:pPr algn="l">
              <a:lnSpc>
                <a:spcPct val="96000"/>
              </a:lnSpc>
            </a:pPr>
            <a:r>
              <a:rPr lang="en-US" sz="1400" dirty="0">
                <a:latin typeface="Microsoft Sans Serif"/>
                <a:cs typeface="Microsoft Sans Serif" panose="020B0604020202020204" pitchFamily="34" charset="0"/>
              </a:rPr>
              <a:t>Mobile </a:t>
            </a:r>
          </a:p>
          <a:p>
            <a:pPr algn="l">
              <a:lnSpc>
                <a:spcPct val="96000"/>
              </a:lnSpc>
            </a:pPr>
            <a:r>
              <a:rPr lang="en-US" sz="1400" dirty="0">
                <a:latin typeface="Microsoft Sans Serif"/>
                <a:cs typeface="Microsoft Sans Serif" panose="020B0604020202020204" pitchFamily="34" charset="0"/>
              </a:rPr>
              <a:t>IAB-node</a:t>
            </a:r>
          </a:p>
        </p:txBody>
      </p:sp>
      <p:sp>
        <p:nvSpPr>
          <p:cNvPr id="261" name="TextBox 260">
            <a:extLst>
              <a:ext uri="{FF2B5EF4-FFF2-40B4-BE49-F238E27FC236}">
                <a16:creationId xmlns:a16="http://schemas.microsoft.com/office/drawing/2014/main" id="{0AD46083-5638-D356-BEB0-6E6B07DCF0FD}"/>
              </a:ext>
            </a:extLst>
          </p:cNvPr>
          <p:cNvSpPr txBox="1"/>
          <p:nvPr/>
        </p:nvSpPr>
        <p:spPr>
          <a:xfrm>
            <a:off x="8574136" y="152638"/>
            <a:ext cx="1676400" cy="177293"/>
          </a:xfrm>
          <a:prstGeom prst="rect">
            <a:avLst/>
          </a:prstGeom>
        </p:spPr>
        <p:txBody>
          <a:bodyPr wrap="square" lIns="0" tIns="0" rIns="0" bIns="0" rtlCol="0">
            <a:spAutoFit/>
          </a:bodyPr>
          <a:lstStyle/>
          <a:p>
            <a:pPr algn="l">
              <a:lnSpc>
                <a:spcPct val="96000"/>
              </a:lnSpc>
            </a:pPr>
            <a:r>
              <a:rPr lang="en-US" sz="1200" dirty="0">
                <a:solidFill>
                  <a:srgbClr val="00B050"/>
                </a:solidFill>
                <a:latin typeface="Microsoft Sans Serif"/>
                <a:cs typeface="Microsoft Sans Serif" panose="020B0604020202020204" pitchFamily="34" charset="0"/>
              </a:rPr>
              <a:t>Access PDU session</a:t>
            </a:r>
          </a:p>
        </p:txBody>
      </p:sp>
      <p:sp>
        <p:nvSpPr>
          <p:cNvPr id="263" name="Rectangle: Rounded Corners 262">
            <a:extLst>
              <a:ext uri="{FF2B5EF4-FFF2-40B4-BE49-F238E27FC236}">
                <a16:creationId xmlns:a16="http://schemas.microsoft.com/office/drawing/2014/main" id="{0BED5CB4-FEAB-C803-DA52-BD2CF6154F68}"/>
              </a:ext>
            </a:extLst>
          </p:cNvPr>
          <p:cNvSpPr/>
          <p:nvPr/>
        </p:nvSpPr>
        <p:spPr>
          <a:xfrm>
            <a:off x="7492243" y="2240222"/>
            <a:ext cx="1326874" cy="1066800"/>
          </a:xfrm>
          <a:prstGeom prst="roundRect">
            <a:avLst>
              <a:gd name="adj" fmla="val 4825"/>
            </a:avLst>
          </a:prstGeom>
          <a:solidFill>
            <a:srgbClr val="FFFFE5"/>
          </a:solidFill>
          <a:ln w="19050">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1600" dirty="0">
              <a:solidFill>
                <a:schemeClr val="tx1"/>
              </a:solidFill>
              <a:latin typeface="Microsoft Sans Serif"/>
              <a:cs typeface="Microsoft Sans Serif" panose="020B0604020202020204" pitchFamily="34" charset="0"/>
            </a:endParaRPr>
          </a:p>
        </p:txBody>
      </p:sp>
      <p:sp>
        <p:nvSpPr>
          <p:cNvPr id="265" name="Rectangle: Rounded Corners 264">
            <a:extLst>
              <a:ext uri="{FF2B5EF4-FFF2-40B4-BE49-F238E27FC236}">
                <a16:creationId xmlns:a16="http://schemas.microsoft.com/office/drawing/2014/main" id="{04A53982-0198-1F55-B0EE-C3DFC5A5398F}"/>
              </a:ext>
            </a:extLst>
          </p:cNvPr>
          <p:cNvSpPr/>
          <p:nvPr/>
        </p:nvSpPr>
        <p:spPr>
          <a:xfrm>
            <a:off x="8229555" y="2778939"/>
            <a:ext cx="492031" cy="478175"/>
          </a:xfrm>
          <a:prstGeom prst="roundRect">
            <a:avLst/>
          </a:prstGeom>
          <a:solidFill>
            <a:srgbClr val="FFEBEB"/>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a:solidFill>
                  <a:srgbClr val="FF0000"/>
                </a:solidFill>
                <a:latin typeface="Arial" panose="020B0604020202020204" pitchFamily="34" charset="0"/>
                <a:cs typeface="Arial" panose="020B0604020202020204" pitchFamily="34" charset="0"/>
              </a:rPr>
              <a:t>WAB</a:t>
            </a:r>
          </a:p>
          <a:p>
            <a:pPr algn="ctr">
              <a:lnSpc>
                <a:spcPct val="96000"/>
              </a:lnSpc>
            </a:pPr>
            <a:r>
              <a:rPr lang="en-US" sz="1200" b="1" dirty="0">
                <a:solidFill>
                  <a:srgbClr val="FF0000"/>
                </a:solidFill>
                <a:latin typeface="Arial" panose="020B0604020202020204" pitchFamily="34" charset="0"/>
                <a:cs typeface="Arial" panose="020B0604020202020204" pitchFamily="34" charset="0"/>
              </a:rPr>
              <a:t>MT</a:t>
            </a:r>
          </a:p>
        </p:txBody>
      </p:sp>
      <p:sp>
        <p:nvSpPr>
          <p:cNvPr id="266" name="Rectangle: Rounded Corners 265">
            <a:extLst>
              <a:ext uri="{FF2B5EF4-FFF2-40B4-BE49-F238E27FC236}">
                <a16:creationId xmlns:a16="http://schemas.microsoft.com/office/drawing/2014/main" id="{35B9B91F-CBB8-F6D9-B7D0-1F916E5B7B86}"/>
              </a:ext>
            </a:extLst>
          </p:cNvPr>
          <p:cNvSpPr/>
          <p:nvPr/>
        </p:nvSpPr>
        <p:spPr>
          <a:xfrm>
            <a:off x="9512675" y="2952314"/>
            <a:ext cx="479852" cy="342900"/>
          </a:xfrm>
          <a:prstGeom prst="roundRect">
            <a:avLst/>
          </a:prstGeom>
          <a:solidFill>
            <a:srgbClr val="FFEBEB"/>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err="1">
                <a:solidFill>
                  <a:srgbClr val="FF0000"/>
                </a:solidFill>
                <a:latin typeface="Arial" panose="020B0604020202020204" pitchFamily="34" charset="0"/>
                <a:cs typeface="Arial" panose="020B0604020202020204" pitchFamily="34" charset="0"/>
              </a:rPr>
              <a:t>gNB</a:t>
            </a:r>
            <a:endParaRPr lang="en-US" sz="1200" b="1" dirty="0">
              <a:solidFill>
                <a:srgbClr val="FF0000"/>
              </a:solidFill>
              <a:latin typeface="Arial" panose="020B0604020202020204" pitchFamily="34" charset="0"/>
              <a:cs typeface="Arial" panose="020B0604020202020204" pitchFamily="34" charset="0"/>
            </a:endParaRPr>
          </a:p>
        </p:txBody>
      </p:sp>
      <p:sp>
        <p:nvSpPr>
          <p:cNvPr id="267" name="Rectangle: Rounded Corners 266">
            <a:extLst>
              <a:ext uri="{FF2B5EF4-FFF2-40B4-BE49-F238E27FC236}">
                <a16:creationId xmlns:a16="http://schemas.microsoft.com/office/drawing/2014/main" id="{930091F2-5210-BB73-E342-E61CD39582A0}"/>
              </a:ext>
            </a:extLst>
          </p:cNvPr>
          <p:cNvSpPr/>
          <p:nvPr/>
        </p:nvSpPr>
        <p:spPr>
          <a:xfrm>
            <a:off x="10050090" y="2634392"/>
            <a:ext cx="506458" cy="351056"/>
          </a:xfrm>
          <a:prstGeom prst="roundRect">
            <a:avLst/>
          </a:prstGeom>
          <a:solidFill>
            <a:srgbClr val="FFEBEB"/>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a:solidFill>
                  <a:srgbClr val="FF0000"/>
                </a:solidFill>
                <a:latin typeface="Arial" panose="020B0604020202020204" pitchFamily="34" charset="0"/>
                <a:cs typeface="Arial" panose="020B0604020202020204" pitchFamily="34" charset="0"/>
              </a:rPr>
              <a:t>BH</a:t>
            </a:r>
          </a:p>
          <a:p>
            <a:pPr algn="ctr">
              <a:lnSpc>
                <a:spcPct val="96000"/>
              </a:lnSpc>
            </a:pPr>
            <a:r>
              <a:rPr lang="en-US" sz="1200" b="1" dirty="0">
                <a:solidFill>
                  <a:srgbClr val="FF0000"/>
                </a:solidFill>
                <a:latin typeface="Arial" panose="020B0604020202020204" pitchFamily="34" charset="0"/>
                <a:cs typeface="Arial" panose="020B0604020202020204" pitchFamily="34" charset="0"/>
              </a:rPr>
              <a:t>UPF</a:t>
            </a:r>
          </a:p>
        </p:txBody>
      </p:sp>
      <p:cxnSp>
        <p:nvCxnSpPr>
          <p:cNvPr id="269" name="Straight Arrow Connector 268">
            <a:extLst>
              <a:ext uri="{FF2B5EF4-FFF2-40B4-BE49-F238E27FC236}">
                <a16:creationId xmlns:a16="http://schemas.microsoft.com/office/drawing/2014/main" id="{FD4ECE36-E525-D4B9-D671-2707395FF7D7}"/>
              </a:ext>
            </a:extLst>
          </p:cNvPr>
          <p:cNvCxnSpPr>
            <a:cxnSpLocks/>
            <a:stCxn id="266" idx="1"/>
          </p:cNvCxnSpPr>
          <p:nvPr/>
        </p:nvCxnSpPr>
        <p:spPr>
          <a:xfrm flipH="1" flipV="1">
            <a:off x="8718867" y="3122914"/>
            <a:ext cx="793808" cy="850"/>
          </a:xfrm>
          <a:prstGeom prst="straightConnector1">
            <a:avLst/>
          </a:prstGeom>
          <a:ln w="12700" cap="rnd">
            <a:solidFill>
              <a:srgbClr val="FF0000"/>
            </a:solidFill>
            <a:round/>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270" name="Straight Arrow Connector 269">
            <a:extLst>
              <a:ext uri="{FF2B5EF4-FFF2-40B4-BE49-F238E27FC236}">
                <a16:creationId xmlns:a16="http://schemas.microsoft.com/office/drawing/2014/main" id="{AC191FD9-C299-967F-F344-24D870F2633D}"/>
              </a:ext>
            </a:extLst>
          </p:cNvPr>
          <p:cNvCxnSpPr>
            <a:cxnSpLocks/>
          </p:cNvCxnSpPr>
          <p:nvPr/>
        </p:nvCxnSpPr>
        <p:spPr>
          <a:xfrm flipH="1">
            <a:off x="8707176" y="2874314"/>
            <a:ext cx="1328079" cy="0"/>
          </a:xfrm>
          <a:prstGeom prst="straightConnector1">
            <a:avLst/>
          </a:prstGeom>
          <a:ln w="28575" cap="rnd">
            <a:solidFill>
              <a:srgbClr val="FF0000"/>
            </a:solidFill>
            <a:roun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71" name="TextBox 270">
            <a:extLst>
              <a:ext uri="{FF2B5EF4-FFF2-40B4-BE49-F238E27FC236}">
                <a16:creationId xmlns:a16="http://schemas.microsoft.com/office/drawing/2014/main" id="{0ED3CE41-9168-EB91-0F78-4D92CF0B957F}"/>
              </a:ext>
            </a:extLst>
          </p:cNvPr>
          <p:cNvSpPr txBox="1"/>
          <p:nvPr/>
        </p:nvSpPr>
        <p:spPr>
          <a:xfrm>
            <a:off x="8864000" y="2686150"/>
            <a:ext cx="1458908" cy="177293"/>
          </a:xfrm>
          <a:prstGeom prst="rect">
            <a:avLst/>
          </a:prstGeom>
        </p:spPr>
        <p:txBody>
          <a:bodyPr wrap="square" lIns="0" tIns="0" rIns="0" bIns="0" rtlCol="0">
            <a:spAutoFit/>
          </a:bodyPr>
          <a:lstStyle/>
          <a:p>
            <a:pPr algn="l">
              <a:lnSpc>
                <a:spcPct val="96000"/>
              </a:lnSpc>
            </a:pPr>
            <a:r>
              <a:rPr lang="en-US" sz="1200" dirty="0">
                <a:solidFill>
                  <a:srgbClr val="FF0000"/>
                </a:solidFill>
                <a:latin typeface="Microsoft Sans Serif"/>
                <a:cs typeface="Microsoft Sans Serif" panose="020B0604020202020204" pitchFamily="34" charset="0"/>
              </a:rPr>
              <a:t>BH PDU session</a:t>
            </a:r>
          </a:p>
        </p:txBody>
      </p:sp>
      <p:cxnSp>
        <p:nvCxnSpPr>
          <p:cNvPr id="272" name="Straight Connector 271">
            <a:extLst>
              <a:ext uri="{FF2B5EF4-FFF2-40B4-BE49-F238E27FC236}">
                <a16:creationId xmlns:a16="http://schemas.microsoft.com/office/drawing/2014/main" id="{376D760F-2DDA-7B48-9A28-9766D3FA02BA}"/>
              </a:ext>
            </a:extLst>
          </p:cNvPr>
          <p:cNvCxnSpPr>
            <a:cxnSpLocks/>
            <a:stCxn id="267" idx="3"/>
          </p:cNvCxnSpPr>
          <p:nvPr/>
        </p:nvCxnSpPr>
        <p:spPr>
          <a:xfrm>
            <a:off x="10556548" y="2809920"/>
            <a:ext cx="273466" cy="0"/>
          </a:xfrm>
          <a:prstGeom prst="line">
            <a:avLst/>
          </a:prstGeom>
          <a:ln w="22225" cap="rnd">
            <a:solidFill>
              <a:schemeClr val="tx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273" name="TextBox 272">
            <a:extLst>
              <a:ext uri="{FF2B5EF4-FFF2-40B4-BE49-F238E27FC236}">
                <a16:creationId xmlns:a16="http://schemas.microsoft.com/office/drawing/2014/main" id="{9A66314A-8E7C-A125-4B7A-EE99790E20D8}"/>
              </a:ext>
            </a:extLst>
          </p:cNvPr>
          <p:cNvSpPr txBox="1"/>
          <p:nvPr/>
        </p:nvSpPr>
        <p:spPr>
          <a:xfrm>
            <a:off x="9018980" y="3028514"/>
            <a:ext cx="221214" cy="177293"/>
          </a:xfrm>
          <a:prstGeom prst="rect">
            <a:avLst/>
          </a:prstGeom>
          <a:solidFill>
            <a:srgbClr val="FFFFFF"/>
          </a:solidFill>
        </p:spPr>
        <p:txBody>
          <a:bodyPr wrap="none" lIns="0" tIns="0" rIns="0" bIns="0" rtlCol="0">
            <a:spAutoFit/>
          </a:bodyPr>
          <a:lstStyle/>
          <a:p>
            <a:pPr algn="l">
              <a:lnSpc>
                <a:spcPct val="96000"/>
              </a:lnSpc>
            </a:pPr>
            <a:r>
              <a:rPr lang="en-US" sz="1200" dirty="0">
                <a:solidFill>
                  <a:srgbClr val="FF0000"/>
                </a:solidFill>
                <a:latin typeface="Microsoft Sans Serif"/>
                <a:cs typeface="Microsoft Sans Serif" panose="020B0604020202020204" pitchFamily="34" charset="0"/>
              </a:rPr>
              <a:t>NR</a:t>
            </a:r>
          </a:p>
        </p:txBody>
      </p:sp>
      <p:sp>
        <p:nvSpPr>
          <p:cNvPr id="275" name="Rectangle: Rounded Corners 274">
            <a:extLst>
              <a:ext uri="{FF2B5EF4-FFF2-40B4-BE49-F238E27FC236}">
                <a16:creationId xmlns:a16="http://schemas.microsoft.com/office/drawing/2014/main" id="{EE3FC59A-BE7F-C9E8-3261-93550C2BF543}"/>
              </a:ext>
            </a:extLst>
          </p:cNvPr>
          <p:cNvSpPr/>
          <p:nvPr/>
        </p:nvSpPr>
        <p:spPr>
          <a:xfrm>
            <a:off x="7568443" y="2256671"/>
            <a:ext cx="612193" cy="489397"/>
          </a:xfrm>
          <a:prstGeom prst="roundRect">
            <a:avLst/>
          </a:prstGeom>
          <a:solidFill>
            <a:srgbClr val="CAF8F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err="1">
                <a:solidFill>
                  <a:srgbClr val="00B050"/>
                </a:solidFill>
                <a:latin typeface="Arial" panose="020B0604020202020204" pitchFamily="34" charset="0"/>
                <a:cs typeface="Arial" panose="020B0604020202020204" pitchFamily="34" charset="0"/>
              </a:rPr>
              <a:t>gNB</a:t>
            </a:r>
            <a:endParaRPr lang="en-US" sz="1200" b="1" dirty="0">
              <a:solidFill>
                <a:srgbClr val="00B050"/>
              </a:solidFill>
              <a:latin typeface="Arial" panose="020B0604020202020204" pitchFamily="34" charset="0"/>
              <a:cs typeface="Arial" panose="020B0604020202020204" pitchFamily="34" charset="0"/>
            </a:endParaRPr>
          </a:p>
        </p:txBody>
      </p:sp>
      <p:cxnSp>
        <p:nvCxnSpPr>
          <p:cNvPr id="276" name="Straight Arrow Connector 275">
            <a:extLst>
              <a:ext uri="{FF2B5EF4-FFF2-40B4-BE49-F238E27FC236}">
                <a16:creationId xmlns:a16="http://schemas.microsoft.com/office/drawing/2014/main" id="{589F7298-74DF-E5D6-5200-7ACD11699098}"/>
              </a:ext>
            </a:extLst>
          </p:cNvPr>
          <p:cNvCxnSpPr>
            <a:cxnSpLocks/>
          </p:cNvCxnSpPr>
          <p:nvPr/>
        </p:nvCxnSpPr>
        <p:spPr>
          <a:xfrm flipH="1">
            <a:off x="6794542" y="2430536"/>
            <a:ext cx="773901" cy="0"/>
          </a:xfrm>
          <a:prstGeom prst="straightConnector1">
            <a:avLst/>
          </a:prstGeom>
          <a:ln w="12700" cap="rnd">
            <a:solidFill>
              <a:srgbClr val="00B050"/>
            </a:solidFill>
            <a:round/>
            <a:headEnd type="triangle" w="sm" len="med"/>
            <a:tailEnd type="triangle" w="sm" len="med"/>
          </a:ln>
        </p:spPr>
        <p:style>
          <a:lnRef idx="1">
            <a:schemeClr val="accent1"/>
          </a:lnRef>
          <a:fillRef idx="0">
            <a:schemeClr val="accent1"/>
          </a:fillRef>
          <a:effectRef idx="0">
            <a:schemeClr val="accent1"/>
          </a:effectRef>
          <a:fontRef idx="minor">
            <a:schemeClr val="tx1"/>
          </a:fontRef>
        </p:style>
      </p:cxnSp>
      <p:sp>
        <p:nvSpPr>
          <p:cNvPr id="277" name="TextBox 276">
            <a:extLst>
              <a:ext uri="{FF2B5EF4-FFF2-40B4-BE49-F238E27FC236}">
                <a16:creationId xmlns:a16="http://schemas.microsoft.com/office/drawing/2014/main" id="{2F59A486-A9D2-05F3-EFE8-78638F82A7C2}"/>
              </a:ext>
            </a:extLst>
          </p:cNvPr>
          <p:cNvSpPr txBox="1"/>
          <p:nvPr/>
        </p:nvSpPr>
        <p:spPr>
          <a:xfrm>
            <a:off x="7035043" y="2354522"/>
            <a:ext cx="221214" cy="177293"/>
          </a:xfrm>
          <a:prstGeom prst="rect">
            <a:avLst/>
          </a:prstGeom>
          <a:solidFill>
            <a:schemeClr val="bg1"/>
          </a:solidFill>
        </p:spPr>
        <p:txBody>
          <a:bodyPr wrap="none" lIns="0" tIns="0" rIns="0" bIns="0" rtlCol="0">
            <a:spAutoFit/>
          </a:bodyPr>
          <a:lstStyle/>
          <a:p>
            <a:pPr algn="l">
              <a:lnSpc>
                <a:spcPct val="96000"/>
              </a:lnSpc>
            </a:pPr>
            <a:r>
              <a:rPr lang="en-US" sz="1200" dirty="0">
                <a:solidFill>
                  <a:srgbClr val="00B050"/>
                </a:solidFill>
                <a:latin typeface="Microsoft Sans Serif"/>
                <a:cs typeface="Microsoft Sans Serif" panose="020B0604020202020204" pitchFamily="34" charset="0"/>
              </a:rPr>
              <a:t>NR</a:t>
            </a:r>
          </a:p>
        </p:txBody>
      </p:sp>
      <p:cxnSp>
        <p:nvCxnSpPr>
          <p:cNvPr id="278" name="Straight Arrow Connector 277">
            <a:extLst>
              <a:ext uri="{FF2B5EF4-FFF2-40B4-BE49-F238E27FC236}">
                <a16:creationId xmlns:a16="http://schemas.microsoft.com/office/drawing/2014/main" id="{AAE95DE2-E9CA-25F7-98D1-022C7BD26E8A}"/>
              </a:ext>
            </a:extLst>
          </p:cNvPr>
          <p:cNvCxnSpPr>
            <a:cxnSpLocks/>
          </p:cNvCxnSpPr>
          <p:nvPr/>
        </p:nvCxnSpPr>
        <p:spPr>
          <a:xfrm flipH="1">
            <a:off x="8189363" y="2425224"/>
            <a:ext cx="2666287" cy="0"/>
          </a:xfrm>
          <a:prstGeom prst="straightConnector1">
            <a:avLst/>
          </a:prstGeom>
          <a:ln w="22225" cap="rnd">
            <a:solidFill>
              <a:srgbClr val="00B050"/>
            </a:solidFill>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81" name="TextBox 280">
            <a:extLst>
              <a:ext uri="{FF2B5EF4-FFF2-40B4-BE49-F238E27FC236}">
                <a16:creationId xmlns:a16="http://schemas.microsoft.com/office/drawing/2014/main" id="{D1CB7513-ECA0-37D0-FFFE-063B42914E88}"/>
              </a:ext>
            </a:extLst>
          </p:cNvPr>
          <p:cNvSpPr txBox="1"/>
          <p:nvPr/>
        </p:nvSpPr>
        <p:spPr>
          <a:xfrm>
            <a:off x="7567184" y="2811722"/>
            <a:ext cx="458459" cy="413703"/>
          </a:xfrm>
          <a:prstGeom prst="rect">
            <a:avLst/>
          </a:prstGeom>
        </p:spPr>
        <p:txBody>
          <a:bodyPr wrap="none" lIns="0" tIns="0" rIns="0" bIns="0" rtlCol="0">
            <a:spAutoFit/>
          </a:bodyPr>
          <a:lstStyle/>
          <a:p>
            <a:pPr algn="l">
              <a:lnSpc>
                <a:spcPct val="96000"/>
              </a:lnSpc>
            </a:pPr>
            <a:r>
              <a:rPr lang="en-US" sz="1400" dirty="0">
                <a:solidFill>
                  <a:schemeClr val="tx2"/>
                </a:solidFill>
                <a:latin typeface="Microsoft Sans Serif"/>
                <a:cs typeface="Microsoft Sans Serif" panose="020B0604020202020204" pitchFamily="34" charset="0"/>
              </a:rPr>
              <a:t>WAB </a:t>
            </a:r>
          </a:p>
          <a:p>
            <a:pPr algn="l">
              <a:lnSpc>
                <a:spcPct val="96000"/>
              </a:lnSpc>
            </a:pPr>
            <a:r>
              <a:rPr lang="en-US" sz="1400" dirty="0">
                <a:solidFill>
                  <a:schemeClr val="tx2"/>
                </a:solidFill>
                <a:latin typeface="Microsoft Sans Serif"/>
                <a:cs typeface="Microsoft Sans Serif" panose="020B0604020202020204" pitchFamily="34" charset="0"/>
              </a:rPr>
              <a:t>node</a:t>
            </a:r>
          </a:p>
        </p:txBody>
      </p:sp>
      <p:sp>
        <p:nvSpPr>
          <p:cNvPr id="282" name="TextBox 281">
            <a:extLst>
              <a:ext uri="{FF2B5EF4-FFF2-40B4-BE49-F238E27FC236}">
                <a16:creationId xmlns:a16="http://schemas.microsoft.com/office/drawing/2014/main" id="{8DB606FC-A759-EC76-BDC6-CC65D8BE83F8}"/>
              </a:ext>
            </a:extLst>
          </p:cNvPr>
          <p:cNvSpPr txBox="1"/>
          <p:nvPr/>
        </p:nvSpPr>
        <p:spPr>
          <a:xfrm>
            <a:off x="8572459" y="1954740"/>
            <a:ext cx="1676400" cy="177293"/>
          </a:xfrm>
          <a:prstGeom prst="rect">
            <a:avLst/>
          </a:prstGeom>
        </p:spPr>
        <p:txBody>
          <a:bodyPr wrap="square" lIns="0" tIns="0" rIns="0" bIns="0" rtlCol="0">
            <a:spAutoFit/>
          </a:bodyPr>
          <a:lstStyle/>
          <a:p>
            <a:pPr algn="l">
              <a:lnSpc>
                <a:spcPct val="96000"/>
              </a:lnSpc>
            </a:pPr>
            <a:r>
              <a:rPr lang="en-US" sz="1200" dirty="0">
                <a:solidFill>
                  <a:srgbClr val="00B050"/>
                </a:solidFill>
                <a:latin typeface="Microsoft Sans Serif"/>
                <a:cs typeface="Microsoft Sans Serif" panose="020B0604020202020204" pitchFamily="34" charset="0"/>
              </a:rPr>
              <a:t>Access PDU session</a:t>
            </a:r>
          </a:p>
        </p:txBody>
      </p:sp>
      <p:sp>
        <p:nvSpPr>
          <p:cNvPr id="284" name="Rectangle: Rounded Corners 283">
            <a:extLst>
              <a:ext uri="{FF2B5EF4-FFF2-40B4-BE49-F238E27FC236}">
                <a16:creationId xmlns:a16="http://schemas.microsoft.com/office/drawing/2014/main" id="{757798D2-4DFC-8075-DB3B-E0B4AC62C9EB}"/>
              </a:ext>
            </a:extLst>
          </p:cNvPr>
          <p:cNvSpPr/>
          <p:nvPr/>
        </p:nvSpPr>
        <p:spPr>
          <a:xfrm>
            <a:off x="8167069" y="554646"/>
            <a:ext cx="477500" cy="457200"/>
          </a:xfrm>
          <a:prstGeom prst="roundRect">
            <a:avLst/>
          </a:prstGeom>
          <a:solidFill>
            <a:srgbClr val="CAF8F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a:solidFill>
                  <a:srgbClr val="00B050"/>
                </a:solidFill>
                <a:latin typeface="Arial" panose="020B0604020202020204" pitchFamily="34" charset="0"/>
                <a:cs typeface="Arial" panose="020B0604020202020204" pitchFamily="34" charset="0"/>
              </a:rPr>
              <a:t>IAB</a:t>
            </a:r>
          </a:p>
          <a:p>
            <a:pPr algn="ctr">
              <a:lnSpc>
                <a:spcPct val="96000"/>
              </a:lnSpc>
            </a:pPr>
            <a:r>
              <a:rPr lang="en-US" sz="1200" b="1" dirty="0">
                <a:solidFill>
                  <a:srgbClr val="00B050"/>
                </a:solidFill>
                <a:latin typeface="Arial" panose="020B0604020202020204" pitchFamily="34" charset="0"/>
                <a:cs typeface="Arial" panose="020B0604020202020204" pitchFamily="34" charset="0"/>
              </a:rPr>
              <a:t>MT</a:t>
            </a:r>
          </a:p>
        </p:txBody>
      </p:sp>
      <p:sp>
        <p:nvSpPr>
          <p:cNvPr id="16" name="Rectangle: Rounded Corners 15">
            <a:extLst>
              <a:ext uri="{FF2B5EF4-FFF2-40B4-BE49-F238E27FC236}">
                <a16:creationId xmlns:a16="http://schemas.microsoft.com/office/drawing/2014/main" id="{E31ADC17-8702-0861-D8D6-762656D247DF}"/>
              </a:ext>
            </a:extLst>
          </p:cNvPr>
          <p:cNvSpPr/>
          <p:nvPr/>
        </p:nvSpPr>
        <p:spPr>
          <a:xfrm>
            <a:off x="9526201" y="558401"/>
            <a:ext cx="878801" cy="449689"/>
          </a:xfrm>
          <a:prstGeom prst="roundRect">
            <a:avLst/>
          </a:prstGeom>
          <a:solidFill>
            <a:srgbClr val="CAF8F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a:solidFill>
                  <a:srgbClr val="00B050"/>
                </a:solidFill>
                <a:latin typeface="Arial" panose="020B0604020202020204" pitchFamily="34" charset="0"/>
                <a:cs typeface="Arial" panose="020B0604020202020204" pitchFamily="34" charset="0"/>
              </a:rPr>
              <a:t>Rel-18 IAB-donor</a:t>
            </a:r>
          </a:p>
        </p:txBody>
      </p:sp>
      <p:cxnSp>
        <p:nvCxnSpPr>
          <p:cNvPr id="296" name="Straight Arrow Connector 295">
            <a:extLst>
              <a:ext uri="{FF2B5EF4-FFF2-40B4-BE49-F238E27FC236}">
                <a16:creationId xmlns:a16="http://schemas.microsoft.com/office/drawing/2014/main" id="{9A764253-32BF-EF57-5EC4-C647E3342CA1}"/>
              </a:ext>
            </a:extLst>
          </p:cNvPr>
          <p:cNvCxnSpPr>
            <a:cxnSpLocks/>
          </p:cNvCxnSpPr>
          <p:nvPr/>
        </p:nvCxnSpPr>
        <p:spPr>
          <a:xfrm flipH="1">
            <a:off x="10426399" y="617671"/>
            <a:ext cx="395281" cy="0"/>
          </a:xfrm>
          <a:prstGeom prst="straightConnector1">
            <a:avLst/>
          </a:prstGeom>
          <a:ln w="22225" cap="rnd">
            <a:solidFill>
              <a:srgbClr val="00B050"/>
            </a:solidFill>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99" name="TextBox 298">
            <a:extLst>
              <a:ext uri="{FF2B5EF4-FFF2-40B4-BE49-F238E27FC236}">
                <a16:creationId xmlns:a16="http://schemas.microsoft.com/office/drawing/2014/main" id="{CABB8E43-555C-2A71-E66F-7D932EAA0DA9}"/>
              </a:ext>
            </a:extLst>
          </p:cNvPr>
          <p:cNvSpPr txBox="1"/>
          <p:nvPr/>
        </p:nvSpPr>
        <p:spPr>
          <a:xfrm>
            <a:off x="10520099" y="535569"/>
            <a:ext cx="241151" cy="177293"/>
          </a:xfrm>
          <a:prstGeom prst="rect">
            <a:avLst/>
          </a:prstGeom>
          <a:solidFill>
            <a:srgbClr val="FFFFFF"/>
          </a:solidFill>
        </p:spPr>
        <p:txBody>
          <a:bodyPr wrap="square" lIns="0" tIns="0" rIns="0" bIns="0" rtlCol="0">
            <a:spAutoFit/>
          </a:bodyPr>
          <a:lstStyle/>
          <a:p>
            <a:pPr algn="l">
              <a:lnSpc>
                <a:spcPct val="96000"/>
              </a:lnSpc>
            </a:pPr>
            <a:r>
              <a:rPr lang="en-US" sz="1200" dirty="0">
                <a:solidFill>
                  <a:srgbClr val="00B050"/>
                </a:solidFill>
                <a:latin typeface="Microsoft Sans Serif"/>
                <a:cs typeface="Microsoft Sans Serif" panose="020B0604020202020204" pitchFamily="34" charset="0"/>
              </a:rPr>
              <a:t>NG</a:t>
            </a:r>
          </a:p>
        </p:txBody>
      </p:sp>
      <p:sp>
        <p:nvSpPr>
          <p:cNvPr id="301" name="TextBox 300">
            <a:extLst>
              <a:ext uri="{FF2B5EF4-FFF2-40B4-BE49-F238E27FC236}">
                <a16:creationId xmlns:a16="http://schemas.microsoft.com/office/drawing/2014/main" id="{A3598BEC-B379-D491-B265-AE8FFD2CC3A3}"/>
              </a:ext>
            </a:extLst>
          </p:cNvPr>
          <p:cNvSpPr txBox="1"/>
          <p:nvPr/>
        </p:nvSpPr>
        <p:spPr>
          <a:xfrm>
            <a:off x="9303952" y="2320338"/>
            <a:ext cx="304800" cy="177293"/>
          </a:xfrm>
          <a:prstGeom prst="rect">
            <a:avLst/>
          </a:prstGeom>
          <a:solidFill>
            <a:srgbClr val="FFFFFF"/>
          </a:solidFill>
        </p:spPr>
        <p:txBody>
          <a:bodyPr wrap="square" lIns="0" tIns="0" rIns="0" bIns="0" rtlCol="0">
            <a:spAutoFit/>
          </a:bodyPr>
          <a:lstStyle/>
          <a:p>
            <a:pPr algn="l">
              <a:lnSpc>
                <a:spcPct val="96000"/>
              </a:lnSpc>
            </a:pPr>
            <a:r>
              <a:rPr lang="en-US" sz="1200" dirty="0">
                <a:solidFill>
                  <a:srgbClr val="00B050"/>
                </a:solidFill>
                <a:latin typeface="Microsoft Sans Serif"/>
                <a:cs typeface="Microsoft Sans Serif" panose="020B0604020202020204" pitchFamily="34" charset="0"/>
              </a:rPr>
              <a:t>NG</a:t>
            </a:r>
          </a:p>
        </p:txBody>
      </p:sp>
      <p:sp>
        <p:nvSpPr>
          <p:cNvPr id="354" name="Rectangle: Rounded Corners 353">
            <a:extLst>
              <a:ext uri="{FF2B5EF4-FFF2-40B4-BE49-F238E27FC236}">
                <a16:creationId xmlns:a16="http://schemas.microsoft.com/office/drawing/2014/main" id="{1312B36D-F7F1-0C8D-CDBB-739627D7114C}"/>
              </a:ext>
            </a:extLst>
          </p:cNvPr>
          <p:cNvSpPr/>
          <p:nvPr/>
        </p:nvSpPr>
        <p:spPr>
          <a:xfrm>
            <a:off x="10043463" y="3025332"/>
            <a:ext cx="506458" cy="268228"/>
          </a:xfrm>
          <a:prstGeom prst="roundRect">
            <a:avLst/>
          </a:prstGeom>
          <a:solidFill>
            <a:srgbClr val="FFEBEB"/>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a:solidFill>
                  <a:srgbClr val="FF0000"/>
                </a:solidFill>
                <a:latin typeface="Arial" panose="020B0604020202020204" pitchFamily="34" charset="0"/>
                <a:cs typeface="Arial" panose="020B0604020202020204" pitchFamily="34" charset="0"/>
              </a:rPr>
              <a:t>AMF</a:t>
            </a:r>
          </a:p>
        </p:txBody>
      </p:sp>
      <p:grpSp>
        <p:nvGrpSpPr>
          <p:cNvPr id="348" name="Group 347">
            <a:extLst>
              <a:ext uri="{FF2B5EF4-FFF2-40B4-BE49-F238E27FC236}">
                <a16:creationId xmlns:a16="http://schemas.microsoft.com/office/drawing/2014/main" id="{9B36E0D8-F5D0-154A-F9B0-901A0472C48E}"/>
              </a:ext>
            </a:extLst>
          </p:cNvPr>
          <p:cNvGrpSpPr/>
          <p:nvPr/>
        </p:nvGrpSpPr>
        <p:grpSpPr>
          <a:xfrm>
            <a:off x="6424674" y="2030788"/>
            <a:ext cx="533400" cy="533400"/>
            <a:chOff x="5891852" y="1530824"/>
            <a:chExt cx="533400" cy="533400"/>
          </a:xfrm>
        </p:grpSpPr>
        <p:pic>
          <p:nvPicPr>
            <p:cNvPr id="347" name="Picture 346" descr="A black cell phone with a white screen&#10;&#10;Description automatically generated with low confidence">
              <a:extLst>
                <a:ext uri="{FF2B5EF4-FFF2-40B4-BE49-F238E27FC236}">
                  <a16:creationId xmlns:a16="http://schemas.microsoft.com/office/drawing/2014/main" id="{996697CA-6633-F748-C336-C0AFA10C145E}"/>
                </a:ext>
              </a:extLst>
            </p:cNvPr>
            <p:cNvPicPr>
              <a:picLocks noChangeAspect="1"/>
            </p:cNvPicPr>
            <p:nvPr/>
          </p:nvPicPr>
          <p:blipFill>
            <a:blip r:embed="rId3">
              <a:duotone>
                <a:prstClr val="black"/>
                <a:schemeClr val="accent4">
                  <a:tint val="45000"/>
                  <a:satMod val="400000"/>
                </a:schemeClr>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tretch>
              <a:fillRect/>
            </a:stretch>
          </p:blipFill>
          <p:spPr>
            <a:xfrm>
              <a:off x="5891852" y="1530824"/>
              <a:ext cx="533400" cy="533400"/>
            </a:xfrm>
            <a:prstGeom prst="rect">
              <a:avLst/>
            </a:prstGeom>
          </p:spPr>
        </p:pic>
        <p:sp>
          <p:nvSpPr>
            <p:cNvPr id="332" name="Rectangle: Rounded Corners 331">
              <a:extLst>
                <a:ext uri="{FF2B5EF4-FFF2-40B4-BE49-F238E27FC236}">
                  <a16:creationId xmlns:a16="http://schemas.microsoft.com/office/drawing/2014/main" id="{3EC195D8-15CD-17DF-C958-BA6F72D8AFCD}"/>
                </a:ext>
              </a:extLst>
            </p:cNvPr>
            <p:cNvSpPr/>
            <p:nvPr/>
          </p:nvSpPr>
          <p:spPr>
            <a:xfrm>
              <a:off x="5905500" y="1676400"/>
              <a:ext cx="492031" cy="347239"/>
            </a:xfrm>
            <a:prstGeom prst="round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a:solidFill>
                    <a:srgbClr val="00B050"/>
                  </a:solidFill>
                  <a:latin typeface="Microsoft Sans Serif"/>
                  <a:cs typeface="Microsoft Sans Serif" panose="020B0604020202020204" pitchFamily="34" charset="0"/>
                </a:rPr>
                <a:t>UE</a:t>
              </a:r>
            </a:p>
          </p:txBody>
        </p:sp>
      </p:grpSp>
      <p:cxnSp>
        <p:nvCxnSpPr>
          <p:cNvPr id="280" name="Straight Arrow Connector 279">
            <a:extLst>
              <a:ext uri="{FF2B5EF4-FFF2-40B4-BE49-F238E27FC236}">
                <a16:creationId xmlns:a16="http://schemas.microsoft.com/office/drawing/2014/main" id="{BE070C92-7215-9BD0-D79F-F7C832193855}"/>
              </a:ext>
            </a:extLst>
          </p:cNvPr>
          <p:cNvCxnSpPr>
            <a:cxnSpLocks/>
          </p:cNvCxnSpPr>
          <p:nvPr/>
        </p:nvCxnSpPr>
        <p:spPr>
          <a:xfrm flipH="1">
            <a:off x="6827482" y="2164022"/>
            <a:ext cx="3993986" cy="0"/>
          </a:xfrm>
          <a:prstGeom prst="straightConnector1">
            <a:avLst/>
          </a:prstGeom>
          <a:ln w="28575" cap="rnd">
            <a:solidFill>
              <a:srgbClr val="00B050"/>
            </a:solidFill>
            <a:roun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53AD3ADF-97B5-4646-B335-BE0008AA0B58}"/>
              </a:ext>
            </a:extLst>
          </p:cNvPr>
          <p:cNvSpPr txBox="1"/>
          <p:nvPr/>
        </p:nvSpPr>
        <p:spPr>
          <a:xfrm>
            <a:off x="6936630" y="760451"/>
            <a:ext cx="495328" cy="177293"/>
          </a:xfrm>
          <a:prstGeom prst="rect">
            <a:avLst/>
          </a:prstGeom>
        </p:spPr>
        <p:txBody>
          <a:bodyPr wrap="none" lIns="0" tIns="0" rIns="0" bIns="0" rtlCol="0">
            <a:spAutoFit/>
          </a:bodyPr>
          <a:lstStyle/>
          <a:p>
            <a:pPr algn="l">
              <a:lnSpc>
                <a:spcPct val="96000"/>
              </a:lnSpc>
            </a:pPr>
            <a:r>
              <a:rPr lang="en-US" sz="1200" dirty="0">
                <a:solidFill>
                  <a:srgbClr val="00B050"/>
                </a:solidFill>
                <a:latin typeface="Microsoft Sans Serif"/>
                <a:cs typeface="Microsoft Sans Serif" panose="020B0604020202020204" pitchFamily="34" charset="0"/>
              </a:rPr>
              <a:t>Access</a:t>
            </a:r>
          </a:p>
        </p:txBody>
      </p:sp>
      <p:sp>
        <p:nvSpPr>
          <p:cNvPr id="4" name="TextBox 3">
            <a:extLst>
              <a:ext uri="{FF2B5EF4-FFF2-40B4-BE49-F238E27FC236}">
                <a16:creationId xmlns:a16="http://schemas.microsoft.com/office/drawing/2014/main" id="{701BAEE6-C53A-EDAA-8404-F5A1FE4A1B9A}"/>
              </a:ext>
            </a:extLst>
          </p:cNvPr>
          <p:cNvSpPr txBox="1"/>
          <p:nvPr/>
        </p:nvSpPr>
        <p:spPr>
          <a:xfrm>
            <a:off x="6897269" y="2498394"/>
            <a:ext cx="495328" cy="177293"/>
          </a:xfrm>
          <a:prstGeom prst="rect">
            <a:avLst/>
          </a:prstGeom>
        </p:spPr>
        <p:txBody>
          <a:bodyPr wrap="none" lIns="0" tIns="0" rIns="0" bIns="0" rtlCol="0">
            <a:spAutoFit/>
          </a:bodyPr>
          <a:lstStyle/>
          <a:p>
            <a:pPr algn="l">
              <a:lnSpc>
                <a:spcPct val="96000"/>
              </a:lnSpc>
            </a:pPr>
            <a:r>
              <a:rPr lang="en-US" sz="1200" dirty="0">
                <a:solidFill>
                  <a:srgbClr val="00B050"/>
                </a:solidFill>
                <a:latin typeface="Microsoft Sans Serif"/>
                <a:cs typeface="Microsoft Sans Serif" panose="020B0604020202020204" pitchFamily="34" charset="0"/>
              </a:rPr>
              <a:t>Access</a:t>
            </a:r>
          </a:p>
        </p:txBody>
      </p:sp>
      <p:sp>
        <p:nvSpPr>
          <p:cNvPr id="5" name="TextBox 4">
            <a:extLst>
              <a:ext uri="{FF2B5EF4-FFF2-40B4-BE49-F238E27FC236}">
                <a16:creationId xmlns:a16="http://schemas.microsoft.com/office/drawing/2014/main" id="{799AF5E2-5181-38BB-F7FC-AA4813FD0BFE}"/>
              </a:ext>
            </a:extLst>
          </p:cNvPr>
          <p:cNvSpPr txBox="1"/>
          <p:nvPr/>
        </p:nvSpPr>
        <p:spPr>
          <a:xfrm>
            <a:off x="9020810" y="3176155"/>
            <a:ext cx="213200" cy="177293"/>
          </a:xfrm>
          <a:prstGeom prst="rect">
            <a:avLst/>
          </a:prstGeom>
        </p:spPr>
        <p:txBody>
          <a:bodyPr wrap="none" lIns="0" tIns="0" rIns="0" bIns="0" rtlCol="0">
            <a:spAutoFit/>
          </a:bodyPr>
          <a:lstStyle/>
          <a:p>
            <a:pPr algn="l">
              <a:lnSpc>
                <a:spcPct val="96000"/>
              </a:lnSpc>
            </a:pPr>
            <a:r>
              <a:rPr lang="en-US" sz="1200" dirty="0">
                <a:solidFill>
                  <a:srgbClr val="FF0000"/>
                </a:solidFill>
                <a:latin typeface="Microsoft Sans Serif"/>
                <a:cs typeface="Microsoft Sans Serif" panose="020B0604020202020204" pitchFamily="34" charset="0"/>
              </a:rPr>
              <a:t>BH</a:t>
            </a:r>
          </a:p>
        </p:txBody>
      </p:sp>
      <p:cxnSp>
        <p:nvCxnSpPr>
          <p:cNvPr id="17" name="Straight Arrow Connector 16">
            <a:extLst>
              <a:ext uri="{FF2B5EF4-FFF2-40B4-BE49-F238E27FC236}">
                <a16:creationId xmlns:a16="http://schemas.microsoft.com/office/drawing/2014/main" id="{CE7A06F0-E064-ACB3-FC9A-717DA5738D80}"/>
              </a:ext>
            </a:extLst>
          </p:cNvPr>
          <p:cNvCxnSpPr>
            <a:cxnSpLocks/>
            <a:stCxn id="16" idx="1"/>
            <a:endCxn id="284" idx="3"/>
          </p:cNvCxnSpPr>
          <p:nvPr/>
        </p:nvCxnSpPr>
        <p:spPr>
          <a:xfrm flipH="1">
            <a:off x="8644569" y="783246"/>
            <a:ext cx="881632" cy="0"/>
          </a:xfrm>
          <a:prstGeom prst="straightConnector1">
            <a:avLst/>
          </a:prstGeom>
          <a:ln w="12700" cap="rnd">
            <a:solidFill>
              <a:srgbClr val="00B050"/>
            </a:solidFill>
            <a:round/>
            <a:headEnd type="triangle" w="sm" len="med"/>
            <a:tailEnd type="triangle" w="sm" len="med"/>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E3BD0EC7-7B5B-8435-B30E-3CCB91E88A2F}"/>
              </a:ext>
            </a:extLst>
          </p:cNvPr>
          <p:cNvSpPr txBox="1"/>
          <p:nvPr/>
        </p:nvSpPr>
        <p:spPr>
          <a:xfrm>
            <a:off x="9011838" y="686831"/>
            <a:ext cx="221214" cy="177293"/>
          </a:xfrm>
          <a:prstGeom prst="rect">
            <a:avLst/>
          </a:prstGeom>
          <a:solidFill>
            <a:srgbClr val="FFFFFF"/>
          </a:solidFill>
        </p:spPr>
        <p:txBody>
          <a:bodyPr wrap="none" lIns="0" tIns="0" rIns="0" bIns="0" rtlCol="0">
            <a:spAutoFit/>
          </a:bodyPr>
          <a:lstStyle/>
          <a:p>
            <a:pPr algn="l">
              <a:lnSpc>
                <a:spcPct val="96000"/>
              </a:lnSpc>
            </a:pPr>
            <a:r>
              <a:rPr lang="en-US" sz="1200" dirty="0">
                <a:solidFill>
                  <a:srgbClr val="00B050"/>
                </a:solidFill>
                <a:latin typeface="Microsoft Sans Serif"/>
                <a:cs typeface="Microsoft Sans Serif" panose="020B0604020202020204" pitchFamily="34" charset="0"/>
              </a:rPr>
              <a:t>NR</a:t>
            </a:r>
          </a:p>
        </p:txBody>
      </p:sp>
      <p:sp>
        <p:nvSpPr>
          <p:cNvPr id="27" name="TextBox 26">
            <a:extLst>
              <a:ext uri="{FF2B5EF4-FFF2-40B4-BE49-F238E27FC236}">
                <a16:creationId xmlns:a16="http://schemas.microsoft.com/office/drawing/2014/main" id="{B20F7159-F5A2-6840-EFDA-0A20B15EF17D}"/>
              </a:ext>
            </a:extLst>
          </p:cNvPr>
          <p:cNvSpPr txBox="1"/>
          <p:nvPr/>
        </p:nvSpPr>
        <p:spPr>
          <a:xfrm>
            <a:off x="9027481" y="831004"/>
            <a:ext cx="213200" cy="177293"/>
          </a:xfrm>
          <a:prstGeom prst="rect">
            <a:avLst/>
          </a:prstGeom>
        </p:spPr>
        <p:txBody>
          <a:bodyPr wrap="none" lIns="0" tIns="0" rIns="0" bIns="0" rtlCol="0">
            <a:spAutoFit/>
          </a:bodyPr>
          <a:lstStyle/>
          <a:p>
            <a:pPr algn="l">
              <a:lnSpc>
                <a:spcPct val="96000"/>
              </a:lnSpc>
            </a:pPr>
            <a:r>
              <a:rPr lang="en-US" sz="1200" dirty="0">
                <a:solidFill>
                  <a:srgbClr val="00B050"/>
                </a:solidFill>
                <a:latin typeface="Microsoft Sans Serif"/>
                <a:cs typeface="Microsoft Sans Serif" panose="020B0604020202020204" pitchFamily="34" charset="0"/>
              </a:rPr>
              <a:t>BH</a:t>
            </a:r>
          </a:p>
        </p:txBody>
      </p:sp>
      <p:sp>
        <p:nvSpPr>
          <p:cNvPr id="8" name="Oval 7">
            <a:extLst>
              <a:ext uri="{FF2B5EF4-FFF2-40B4-BE49-F238E27FC236}">
                <a16:creationId xmlns:a16="http://schemas.microsoft.com/office/drawing/2014/main" id="{4D7ABDEF-152E-85DC-F95C-58520BB6A0E2}"/>
              </a:ext>
            </a:extLst>
          </p:cNvPr>
          <p:cNvSpPr/>
          <p:nvPr/>
        </p:nvSpPr>
        <p:spPr>
          <a:xfrm>
            <a:off x="11324102" y="232755"/>
            <a:ext cx="462471" cy="342900"/>
          </a:xfrm>
          <a:prstGeom prst="ellipse">
            <a:avLst/>
          </a:prstGeom>
          <a:solidFill>
            <a:srgbClr val="FFFFFF"/>
          </a:solidFill>
          <a:ln w="12700" cap="rnd">
            <a:solidFill>
              <a:schemeClr val="tx1"/>
            </a:solidFill>
            <a:round/>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0" tIns="0" rIns="0" bIns="0" rtlCol="0" anchor="ctr"/>
          <a:lstStyle/>
          <a:p>
            <a:pPr algn="ctr"/>
            <a:r>
              <a:rPr lang="en-US" sz="1100"/>
              <a:t>DN</a:t>
            </a:r>
          </a:p>
        </p:txBody>
      </p:sp>
      <p:sp>
        <p:nvSpPr>
          <p:cNvPr id="55" name="Content Placeholder 3">
            <a:extLst>
              <a:ext uri="{FF2B5EF4-FFF2-40B4-BE49-F238E27FC236}">
                <a16:creationId xmlns:a16="http://schemas.microsoft.com/office/drawing/2014/main" id="{08102E0F-960D-278B-D4DB-729E91AF4818}"/>
              </a:ext>
            </a:extLst>
          </p:cNvPr>
          <p:cNvSpPr txBox="1">
            <a:spLocks/>
          </p:cNvSpPr>
          <p:nvPr/>
        </p:nvSpPr>
        <p:spPr>
          <a:xfrm>
            <a:off x="307649" y="3302357"/>
            <a:ext cx="11759013" cy="3312087"/>
          </a:xfrm>
          <a:prstGeom prst="rect">
            <a:avLst/>
          </a:prstGeom>
          <a:noFill/>
          <a:ln>
            <a:noFill/>
          </a:ln>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192024">
              <a:lnSpc>
                <a:spcPct val="100000"/>
              </a:lnSpc>
              <a:spcBef>
                <a:spcPts val="600"/>
              </a:spcBef>
            </a:pPr>
            <a:r>
              <a:rPr lang="en-US" sz="2000" dirty="0"/>
              <a:t>WAB/VMR vs. mobile IAB</a:t>
            </a:r>
          </a:p>
          <a:p>
            <a:pPr marL="411480" lvl="1">
              <a:lnSpc>
                <a:spcPct val="100000"/>
              </a:lnSpc>
              <a:spcBef>
                <a:spcPts val="600"/>
              </a:spcBef>
            </a:pPr>
            <a:r>
              <a:rPr lang="en-US" dirty="0"/>
              <a:t>WAB introduces mobility of the BH </a:t>
            </a:r>
            <a:r>
              <a:rPr lang="en-US" dirty="0" err="1"/>
              <a:t>gNB</a:t>
            </a:r>
            <a:r>
              <a:rPr lang="en-US" dirty="0"/>
              <a:t>-CU, which has impact on ANR and SON functionality. For mobile IAB, the IAB-donor-CU remains stationary.</a:t>
            </a:r>
          </a:p>
          <a:p>
            <a:pPr marL="411480" lvl="1">
              <a:lnSpc>
                <a:spcPct val="100000"/>
              </a:lnSpc>
              <a:spcBef>
                <a:spcPts val="600"/>
              </a:spcBef>
            </a:pPr>
            <a:r>
              <a:rPr lang="en-US" dirty="0"/>
              <a:t>WAB can support local services at the relay by co-locating a UPF with the </a:t>
            </a:r>
            <a:r>
              <a:rPr lang="en-US" dirty="0" err="1"/>
              <a:t>gNB</a:t>
            </a:r>
            <a:r>
              <a:rPr lang="en-US" dirty="0"/>
              <a:t>. The need for potential enhancements should be studied. Mobile IAB cannot support local services since the mobile IAB-node does not hold a CU function.</a:t>
            </a:r>
          </a:p>
          <a:p>
            <a:pPr marL="411480" lvl="1">
              <a:lnSpc>
                <a:spcPct val="100000"/>
              </a:lnSpc>
              <a:spcBef>
                <a:spcPts val="600"/>
              </a:spcBef>
            </a:pPr>
            <a:r>
              <a:rPr lang="en-US" dirty="0"/>
              <a:t>Mobile IAB supports QoS across access and backhaul. Support for equivalent functionality should be studied for WAB.</a:t>
            </a:r>
          </a:p>
          <a:p>
            <a:pPr marL="411480" lvl="1">
              <a:lnSpc>
                <a:spcPct val="100000"/>
              </a:lnSpc>
              <a:spcBef>
                <a:spcPts val="600"/>
              </a:spcBef>
            </a:pPr>
            <a:r>
              <a:rPr lang="en-US" dirty="0"/>
              <a:t>Mobile IAB supports in-band operation for access and backhaul. Rel-19 may consider adopting this solution WAB.</a:t>
            </a:r>
          </a:p>
          <a:p>
            <a:pPr marL="411480" lvl="1">
              <a:lnSpc>
                <a:spcPct val="100000"/>
              </a:lnSpc>
              <a:spcBef>
                <a:spcPts val="600"/>
              </a:spcBef>
            </a:pPr>
            <a:r>
              <a:rPr lang="en-US" dirty="0"/>
              <a:t>WAB does not require RAN sharing or roaming agreements between access PLMN and BH PLMN since backhauling is conducted over PDU session, i.e., transparent to BH PLMN. Mobile IAB requires RAN sharing due to backhauling on L2.</a:t>
            </a:r>
          </a:p>
          <a:p>
            <a:pPr marL="411480" lvl="1">
              <a:lnSpc>
                <a:spcPct val="100000"/>
              </a:lnSpc>
              <a:spcBef>
                <a:spcPts val="600"/>
              </a:spcBef>
            </a:pPr>
            <a:r>
              <a:rPr lang="en-US" dirty="0"/>
              <a:t>WAB can apply all legacy </a:t>
            </a:r>
            <a:r>
              <a:rPr lang="en-US" dirty="0" err="1"/>
              <a:t>Uu</a:t>
            </a:r>
            <a:r>
              <a:rPr lang="en-US" dirty="0"/>
              <a:t> mobility procedures on the BH including DC. Mobile IAB cannot support DC.</a:t>
            </a:r>
          </a:p>
          <a:p>
            <a:pPr marL="411480" lvl="1">
              <a:lnSpc>
                <a:spcPct val="100000"/>
              </a:lnSpc>
              <a:spcBef>
                <a:spcPts val="600"/>
              </a:spcBef>
            </a:pPr>
            <a:endParaRPr lang="en-US" dirty="0"/>
          </a:p>
          <a:p>
            <a:pPr marL="246888" lvl="1" indent="0">
              <a:lnSpc>
                <a:spcPct val="100000"/>
              </a:lnSpc>
              <a:spcBef>
                <a:spcPts val="600"/>
              </a:spcBef>
              <a:buNone/>
            </a:pPr>
            <a:endParaRPr lang="en-US" dirty="0"/>
          </a:p>
        </p:txBody>
      </p:sp>
      <p:sp>
        <p:nvSpPr>
          <p:cNvPr id="58" name="TextBox 57">
            <a:extLst>
              <a:ext uri="{FF2B5EF4-FFF2-40B4-BE49-F238E27FC236}">
                <a16:creationId xmlns:a16="http://schemas.microsoft.com/office/drawing/2014/main" id="{35312AB5-C6EC-4462-5F68-75FDB55CEE0C}"/>
              </a:ext>
            </a:extLst>
          </p:cNvPr>
          <p:cNvSpPr txBox="1"/>
          <p:nvPr/>
        </p:nvSpPr>
        <p:spPr>
          <a:xfrm>
            <a:off x="10574603" y="1283263"/>
            <a:ext cx="1115690" cy="265907"/>
          </a:xfrm>
          <a:prstGeom prst="rect">
            <a:avLst/>
          </a:prstGeom>
        </p:spPr>
        <p:txBody>
          <a:bodyPr wrap="none" lIns="0" tIns="0" rIns="0" bIns="0" rtlCol="0">
            <a:spAutoFit/>
          </a:bodyPr>
          <a:lstStyle/>
          <a:p>
            <a:pPr algn="l">
              <a:lnSpc>
                <a:spcPct val="96000"/>
              </a:lnSpc>
            </a:pPr>
            <a:r>
              <a:rPr lang="en-US" b="1" dirty="0">
                <a:solidFill>
                  <a:schemeClr val="tx2"/>
                </a:solidFill>
                <a:latin typeface="Microsoft Sans Serif"/>
                <a:cs typeface="Microsoft Sans Serif" panose="020B0604020202020204" pitchFamily="34" charset="0"/>
              </a:rPr>
              <a:t>Mobile IAB</a:t>
            </a:r>
          </a:p>
        </p:txBody>
      </p:sp>
      <p:sp>
        <p:nvSpPr>
          <p:cNvPr id="59" name="TextBox 58">
            <a:extLst>
              <a:ext uri="{FF2B5EF4-FFF2-40B4-BE49-F238E27FC236}">
                <a16:creationId xmlns:a16="http://schemas.microsoft.com/office/drawing/2014/main" id="{42E3A617-5ABB-0A83-1FB7-2302E91DE55C}"/>
              </a:ext>
            </a:extLst>
          </p:cNvPr>
          <p:cNvSpPr txBox="1"/>
          <p:nvPr/>
        </p:nvSpPr>
        <p:spPr>
          <a:xfrm>
            <a:off x="10782845" y="3088871"/>
            <a:ext cx="1102866" cy="265907"/>
          </a:xfrm>
          <a:prstGeom prst="rect">
            <a:avLst/>
          </a:prstGeom>
        </p:spPr>
        <p:txBody>
          <a:bodyPr wrap="none" lIns="0" tIns="0" rIns="0" bIns="0" rtlCol="0">
            <a:spAutoFit/>
          </a:bodyPr>
          <a:lstStyle/>
          <a:p>
            <a:pPr algn="l">
              <a:lnSpc>
                <a:spcPct val="96000"/>
              </a:lnSpc>
            </a:pPr>
            <a:r>
              <a:rPr lang="en-US" b="1" dirty="0">
                <a:solidFill>
                  <a:schemeClr val="tx2"/>
                </a:solidFill>
                <a:latin typeface="Microsoft Sans Serif"/>
                <a:cs typeface="Microsoft Sans Serif" panose="020B0604020202020204" pitchFamily="34" charset="0"/>
              </a:rPr>
              <a:t>WAB/VMR</a:t>
            </a:r>
          </a:p>
        </p:txBody>
      </p:sp>
      <p:sp>
        <p:nvSpPr>
          <p:cNvPr id="268" name="Rectangle: Rounded Corners 267">
            <a:extLst>
              <a:ext uri="{FF2B5EF4-FFF2-40B4-BE49-F238E27FC236}">
                <a16:creationId xmlns:a16="http://schemas.microsoft.com/office/drawing/2014/main" id="{CA525EC3-757D-0CF8-C0A6-0C272BAA74DB}"/>
              </a:ext>
            </a:extLst>
          </p:cNvPr>
          <p:cNvSpPr/>
          <p:nvPr/>
        </p:nvSpPr>
        <p:spPr>
          <a:xfrm>
            <a:off x="10830855" y="1990614"/>
            <a:ext cx="625909" cy="990600"/>
          </a:xfrm>
          <a:prstGeom prst="roundRect">
            <a:avLst/>
          </a:prstGeom>
          <a:solidFill>
            <a:srgbClr val="CAF8F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a:solidFill>
                  <a:srgbClr val="00B050"/>
                </a:solidFill>
                <a:latin typeface="Arial" panose="020B0604020202020204" pitchFamily="34" charset="0"/>
                <a:cs typeface="Arial" panose="020B0604020202020204" pitchFamily="34" charset="0"/>
              </a:rPr>
              <a:t>UE’s</a:t>
            </a:r>
          </a:p>
          <a:p>
            <a:pPr algn="ctr">
              <a:lnSpc>
                <a:spcPct val="96000"/>
              </a:lnSpc>
            </a:pPr>
            <a:r>
              <a:rPr lang="en-US" sz="1200" b="1" dirty="0">
                <a:solidFill>
                  <a:srgbClr val="00B050"/>
                </a:solidFill>
                <a:latin typeface="Arial" panose="020B0604020202020204" pitchFamily="34" charset="0"/>
                <a:cs typeface="Arial" panose="020B0604020202020204" pitchFamily="34" charset="0"/>
              </a:rPr>
              <a:t>5GC</a:t>
            </a:r>
          </a:p>
        </p:txBody>
      </p:sp>
      <p:sp>
        <p:nvSpPr>
          <p:cNvPr id="262" name="Oval 261">
            <a:extLst>
              <a:ext uri="{FF2B5EF4-FFF2-40B4-BE49-F238E27FC236}">
                <a16:creationId xmlns:a16="http://schemas.microsoft.com/office/drawing/2014/main" id="{4A04BD4A-05A2-2214-8987-89EAD38F71C9}"/>
              </a:ext>
            </a:extLst>
          </p:cNvPr>
          <p:cNvSpPr/>
          <p:nvPr/>
        </p:nvSpPr>
        <p:spPr>
          <a:xfrm>
            <a:off x="11376005" y="2054350"/>
            <a:ext cx="462471" cy="342900"/>
          </a:xfrm>
          <a:prstGeom prst="ellipse">
            <a:avLst/>
          </a:prstGeom>
          <a:solidFill>
            <a:srgbClr val="FFFFFF"/>
          </a:solidFill>
          <a:ln w="12700" cap="rnd">
            <a:solidFill>
              <a:schemeClr val="tx1"/>
            </a:solidFill>
            <a:round/>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0" tIns="0" rIns="0" bIns="0" rtlCol="0" anchor="ctr"/>
          <a:lstStyle/>
          <a:p>
            <a:pPr algn="ctr"/>
            <a:r>
              <a:rPr lang="en-US" sz="1100"/>
              <a:t>DN</a:t>
            </a:r>
          </a:p>
        </p:txBody>
      </p:sp>
      <p:sp>
        <p:nvSpPr>
          <p:cNvPr id="33" name="Content Placeholder 3">
            <a:extLst>
              <a:ext uri="{FF2B5EF4-FFF2-40B4-BE49-F238E27FC236}">
                <a16:creationId xmlns:a16="http://schemas.microsoft.com/office/drawing/2014/main" id="{E793E7D5-6727-A353-5342-4D9282634658}"/>
              </a:ext>
            </a:extLst>
          </p:cNvPr>
          <p:cNvSpPr txBox="1">
            <a:spLocks/>
          </p:cNvSpPr>
          <p:nvPr/>
        </p:nvSpPr>
        <p:spPr>
          <a:xfrm>
            <a:off x="233466" y="2021780"/>
            <a:ext cx="6167602" cy="1205682"/>
          </a:xfrm>
          <a:prstGeom prst="rect">
            <a:avLst/>
          </a:prstGeom>
          <a:noFill/>
          <a:ln>
            <a:noFill/>
          </a:ln>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192024">
              <a:lnSpc>
                <a:spcPct val="100000"/>
              </a:lnSpc>
              <a:spcBef>
                <a:spcPts val="600"/>
              </a:spcBef>
            </a:pPr>
            <a:r>
              <a:rPr lang="en-US" sz="2000" dirty="0"/>
              <a:t>WAB/VMR</a:t>
            </a:r>
          </a:p>
          <a:p>
            <a:pPr marL="411480" lvl="1">
              <a:lnSpc>
                <a:spcPct val="100000"/>
              </a:lnSpc>
              <a:spcBef>
                <a:spcPts val="600"/>
              </a:spcBef>
            </a:pPr>
            <a:r>
              <a:rPr lang="en-US" dirty="0"/>
              <a:t>Relay holds full </a:t>
            </a:r>
            <a:r>
              <a:rPr lang="en-US" dirty="0" err="1"/>
              <a:t>gNB</a:t>
            </a:r>
            <a:r>
              <a:rPr lang="en-US" dirty="0"/>
              <a:t> function and UE function (“WAB-MT”). </a:t>
            </a:r>
          </a:p>
          <a:p>
            <a:pPr marL="411480" lvl="1">
              <a:lnSpc>
                <a:spcPct val="100000"/>
              </a:lnSpc>
              <a:spcBef>
                <a:spcPts val="600"/>
              </a:spcBef>
            </a:pPr>
            <a:r>
              <a:rPr lang="en-US" dirty="0"/>
              <a:t>Backhauling over PDU session </a:t>
            </a:r>
            <a:r>
              <a:rPr lang="en-US" dirty="0" err="1"/>
              <a:t>betw</a:t>
            </a:r>
            <a:r>
              <a:rPr lang="en-US" dirty="0"/>
              <a:t>. WAB-MT and BH UPF.</a:t>
            </a:r>
          </a:p>
        </p:txBody>
      </p:sp>
    </p:spTree>
    <p:extLst>
      <p:ext uri="{BB962C8B-B14F-4D97-AF65-F5344CB8AC3E}">
        <p14:creationId xmlns:p14="http://schemas.microsoft.com/office/powerpoint/2010/main" val="3550525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 name="Content Placeholder 3">
            <a:extLst>
              <a:ext uri="{FF2B5EF4-FFF2-40B4-BE49-F238E27FC236}">
                <a16:creationId xmlns:a16="http://schemas.microsoft.com/office/drawing/2014/main" id="{3278E3AC-71CF-CA38-E818-0ACD2FD05668}"/>
              </a:ext>
            </a:extLst>
          </p:cNvPr>
          <p:cNvSpPr txBox="1">
            <a:spLocks/>
          </p:cNvSpPr>
          <p:nvPr/>
        </p:nvSpPr>
        <p:spPr>
          <a:xfrm>
            <a:off x="351580" y="947021"/>
            <a:ext cx="11660536" cy="5326311"/>
          </a:xfrm>
          <a:prstGeom prst="rect">
            <a:avLst/>
          </a:prstGeom>
          <a:noFill/>
          <a:ln>
            <a:noFill/>
          </a:ln>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192024">
              <a:lnSpc>
                <a:spcPct val="100000"/>
              </a:lnSpc>
            </a:pPr>
            <a:r>
              <a:rPr lang="en-US" sz="2000" dirty="0"/>
              <a:t>Study enhancements for the support of WAB including (RAN3-led, RAN2):</a:t>
            </a:r>
          </a:p>
          <a:p>
            <a:pPr marL="411480" lvl="1">
              <a:lnSpc>
                <a:spcPct val="100000"/>
              </a:lnSpc>
              <a:spcBef>
                <a:spcPts val="1200"/>
              </a:spcBef>
            </a:pPr>
            <a:r>
              <a:rPr lang="en-US" sz="1800" dirty="0"/>
              <a:t>Study impact of </a:t>
            </a:r>
            <a:r>
              <a:rPr lang="en-US" sz="1800" dirty="0" err="1"/>
              <a:t>gNB</a:t>
            </a:r>
            <a:r>
              <a:rPr lang="en-US" sz="1800" dirty="0"/>
              <a:t> mobility within a stationary RAN and in proximity to other mobile </a:t>
            </a:r>
            <a:r>
              <a:rPr lang="en-US" sz="1800" dirty="0" err="1"/>
              <a:t>gNBs</a:t>
            </a:r>
            <a:r>
              <a:rPr lang="en-US" sz="1800" dirty="0"/>
              <a:t>: </a:t>
            </a:r>
          </a:p>
          <a:p>
            <a:pPr marL="777240" lvl="2" indent="-285750">
              <a:lnSpc>
                <a:spcPct val="100000"/>
              </a:lnSpc>
              <a:spcBef>
                <a:spcPts val="600"/>
              </a:spcBef>
              <a:buFont typeface="Microsoft Sans Serif" panose="020B0604020202020204" pitchFamily="34" charset="0"/>
              <a:buChar char="̵"/>
            </a:pPr>
            <a:r>
              <a:rPr lang="en-US" sz="1800" dirty="0"/>
              <a:t>Identify the issues of dynamic inter-</a:t>
            </a:r>
            <a:r>
              <a:rPr lang="en-US" sz="1800" dirty="0" err="1"/>
              <a:t>gNB</a:t>
            </a:r>
            <a:r>
              <a:rPr lang="en-US" sz="1800" dirty="0"/>
              <a:t> neighbor relations resulting from </a:t>
            </a:r>
            <a:r>
              <a:rPr lang="en-US" sz="1800" dirty="0" err="1"/>
              <a:t>gNB</a:t>
            </a:r>
            <a:r>
              <a:rPr lang="en-US" sz="1800" dirty="0"/>
              <a:t> mobility, e.g., ANR, inter-</a:t>
            </a:r>
            <a:r>
              <a:rPr lang="en-US" sz="1800" dirty="0" err="1"/>
              <a:t>gNB</a:t>
            </a:r>
            <a:r>
              <a:rPr lang="en-US" sz="1800" dirty="0"/>
              <a:t> HO/DC and SON. </a:t>
            </a:r>
          </a:p>
          <a:p>
            <a:pPr marL="777240" lvl="2" indent="-285750">
              <a:lnSpc>
                <a:spcPct val="100000"/>
              </a:lnSpc>
              <a:spcBef>
                <a:spcPts val="600"/>
              </a:spcBef>
              <a:buFont typeface="Microsoft Sans Serif" panose="020B0604020202020204" pitchFamily="34" charset="0"/>
              <a:buChar char="̵"/>
            </a:pPr>
            <a:r>
              <a:rPr lang="en-US" sz="1800" dirty="0"/>
              <a:t>Identify potential RAN-related issues when collocating a UPF with the </a:t>
            </a:r>
            <a:r>
              <a:rPr lang="en-US" sz="1800" dirty="0" err="1"/>
              <a:t>gNB</a:t>
            </a:r>
            <a:r>
              <a:rPr lang="en-US" sz="1800" dirty="0"/>
              <a:t> for MEC, local services and/or local inter-UE communications.</a:t>
            </a:r>
          </a:p>
          <a:p>
            <a:pPr marL="777240" lvl="2" indent="-285750">
              <a:lnSpc>
                <a:spcPct val="100000"/>
              </a:lnSpc>
              <a:spcBef>
                <a:spcPts val="600"/>
              </a:spcBef>
              <a:buFont typeface="Microsoft Sans Serif" panose="020B0604020202020204" pitchFamily="34" charset="0"/>
              <a:buChar char="̵"/>
            </a:pPr>
            <a:r>
              <a:rPr lang="en-US" sz="1800" dirty="0"/>
              <a:t>Identify necessary inter-</a:t>
            </a:r>
            <a:r>
              <a:rPr lang="en-US" sz="1800" dirty="0" err="1"/>
              <a:t>gNB</a:t>
            </a:r>
            <a:r>
              <a:rPr lang="en-US" sz="1800" dirty="0"/>
              <a:t>- and </a:t>
            </a:r>
            <a:r>
              <a:rPr lang="en-US" sz="1800" dirty="0" err="1"/>
              <a:t>gNB</a:t>
            </a:r>
            <a:r>
              <a:rPr lang="en-US" sz="1800" dirty="0"/>
              <a:t>-to-CN signaling to address these issues.</a:t>
            </a:r>
          </a:p>
          <a:p>
            <a:pPr marL="411480" lvl="1">
              <a:lnSpc>
                <a:spcPct val="100000"/>
              </a:lnSpc>
              <a:spcBef>
                <a:spcPts val="1200"/>
              </a:spcBef>
            </a:pPr>
            <a:r>
              <a:rPr lang="en-US" sz="1800" dirty="0"/>
              <a:t>Study the signaling enhancements for the authorization of WAB nodes.</a:t>
            </a:r>
          </a:p>
          <a:p>
            <a:pPr marL="411480" lvl="1">
              <a:lnSpc>
                <a:spcPct val="100000"/>
              </a:lnSpc>
              <a:spcBef>
                <a:spcPts val="1200"/>
              </a:spcBef>
            </a:pPr>
            <a:r>
              <a:rPr lang="en-US" sz="1800" dirty="0"/>
              <a:t>Study signaling enhancements to extend the IAB resource multiplexing framework to WAB, as necessary.</a:t>
            </a:r>
          </a:p>
          <a:p>
            <a:pPr marL="411480" lvl="1">
              <a:lnSpc>
                <a:spcPct val="100000"/>
              </a:lnSpc>
              <a:spcBef>
                <a:spcPts val="1200"/>
              </a:spcBef>
            </a:pPr>
            <a:r>
              <a:rPr lang="en-US" sz="1800" dirty="0"/>
              <a:t>Study enhancements to QoS support on WAB backhaul, as necessary (subject to interaction with SA2).</a:t>
            </a:r>
          </a:p>
          <a:p>
            <a:pPr marL="411480" lvl="1">
              <a:lnSpc>
                <a:spcPct val="100000"/>
              </a:lnSpc>
              <a:spcBef>
                <a:spcPts val="1200"/>
              </a:spcBef>
            </a:pPr>
            <a:endParaRPr lang="en-US" sz="800" dirty="0"/>
          </a:p>
          <a:p>
            <a:pPr marL="0" marR="0">
              <a:lnSpc>
                <a:spcPct val="107000"/>
              </a:lnSpc>
              <a:spcBef>
                <a:spcPts val="0"/>
              </a:spcBef>
              <a:spcAft>
                <a:spcPts val="800"/>
              </a:spcAft>
            </a:pPr>
            <a:r>
              <a:rPr lang="en-US" sz="2000" dirty="0"/>
              <a:t>Note: </a:t>
            </a:r>
            <a:r>
              <a:rPr lang="en-GB" sz="2000" dirty="0"/>
              <a:t>WAB backhaul </a:t>
            </a:r>
            <a:r>
              <a:rPr lang="en-GB" sz="2000" b="1" u="sng" dirty="0"/>
              <a:t>link</a:t>
            </a:r>
            <a:r>
              <a:rPr lang="en-GB" sz="2000" dirty="0"/>
              <a:t> can be TN or NTN.</a:t>
            </a:r>
            <a:endParaRPr lang="en-US" sz="2000" dirty="0"/>
          </a:p>
          <a:p>
            <a:pPr marL="192024">
              <a:lnSpc>
                <a:spcPct val="100000"/>
              </a:lnSpc>
            </a:pPr>
            <a:r>
              <a:rPr lang="en-US" sz="2000" dirty="0"/>
              <a:t>Note: No impact on the UE.</a:t>
            </a:r>
          </a:p>
          <a:p>
            <a:pPr marL="192024">
              <a:lnSpc>
                <a:spcPct val="100000"/>
              </a:lnSpc>
            </a:pPr>
            <a:endParaRPr lang="en-US" sz="2000" dirty="0"/>
          </a:p>
        </p:txBody>
      </p:sp>
      <p:sp>
        <p:nvSpPr>
          <p:cNvPr id="289" name="Title 1">
            <a:extLst>
              <a:ext uri="{FF2B5EF4-FFF2-40B4-BE49-F238E27FC236}">
                <a16:creationId xmlns:a16="http://schemas.microsoft.com/office/drawing/2014/main" id="{F3A701F8-CCA4-3E8A-C177-D023C342014B}"/>
              </a:ext>
            </a:extLst>
          </p:cNvPr>
          <p:cNvSpPr txBox="1">
            <a:spLocks/>
          </p:cNvSpPr>
          <p:nvPr/>
        </p:nvSpPr>
        <p:spPr>
          <a:xfrm>
            <a:off x="272885" y="280045"/>
            <a:ext cx="11496583" cy="522848"/>
          </a:xfrm>
          <a:prstGeom prst="rect">
            <a:avLst/>
          </a:prstGeom>
        </p:spPr>
        <p:txBody>
          <a:bodyPr lIns="91440" tIns="45720" rIns="91440" bIns="45720" anchor="t"/>
          <a:lst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a:lstStyle>
          <a:p>
            <a:r>
              <a:rPr lang="en-US" sz="3200" dirty="0"/>
              <a:t>Potential Objectives for </a:t>
            </a:r>
            <a:r>
              <a:rPr lang="en-US" sz="3200" dirty="0">
                <a:solidFill>
                  <a:schemeClr val="accent2">
                    <a:lumMod val="75000"/>
                  </a:schemeClr>
                </a:solidFill>
              </a:rPr>
              <a:t>WAB/VMR</a:t>
            </a:r>
          </a:p>
        </p:txBody>
      </p:sp>
    </p:spTree>
    <p:extLst>
      <p:ext uri="{BB962C8B-B14F-4D97-AF65-F5344CB8AC3E}">
        <p14:creationId xmlns:p14="http://schemas.microsoft.com/office/powerpoint/2010/main" val="2397957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7CE289B-FB33-4291-6F8F-704935D45869}"/>
              </a:ext>
            </a:extLst>
          </p:cNvPr>
          <p:cNvSpPr>
            <a:spLocks noGrp="1"/>
          </p:cNvSpPr>
          <p:nvPr>
            <p:ph type="ftr" sz="quarter" idx="11"/>
          </p:nvPr>
        </p:nvSpPr>
        <p:spPr/>
        <p:txBody>
          <a:bodyPr/>
          <a:lstStyle/>
          <a:p>
            <a:r>
              <a:rPr lang="en-US"/>
              <a:t>Source sample text</a:t>
            </a:r>
          </a:p>
        </p:txBody>
      </p:sp>
      <p:sp>
        <p:nvSpPr>
          <p:cNvPr id="4" name="Title 3">
            <a:extLst>
              <a:ext uri="{FF2B5EF4-FFF2-40B4-BE49-F238E27FC236}">
                <a16:creationId xmlns:a16="http://schemas.microsoft.com/office/drawing/2014/main" id="{0A3B439D-6450-33CC-3FDD-412392575C94}"/>
              </a:ext>
            </a:extLst>
          </p:cNvPr>
          <p:cNvSpPr>
            <a:spLocks noGrp="1"/>
          </p:cNvSpPr>
          <p:nvPr>
            <p:ph type="title"/>
          </p:nvPr>
        </p:nvSpPr>
        <p:spPr>
          <a:xfrm>
            <a:off x="495297" y="2853097"/>
            <a:ext cx="5368470" cy="736355"/>
          </a:xfrm>
        </p:spPr>
        <p:txBody>
          <a:bodyPr/>
          <a:lstStyle/>
          <a:p>
            <a:r>
              <a:rPr lang="en-US" dirty="0"/>
              <a:t>Rel-19 IAB</a:t>
            </a:r>
          </a:p>
        </p:txBody>
      </p:sp>
    </p:spTree>
    <p:extLst>
      <p:ext uri="{BB962C8B-B14F-4D97-AF65-F5344CB8AC3E}">
        <p14:creationId xmlns:p14="http://schemas.microsoft.com/office/powerpoint/2010/main" val="807127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 name="Content Placeholder 3">
            <a:extLst>
              <a:ext uri="{FF2B5EF4-FFF2-40B4-BE49-F238E27FC236}">
                <a16:creationId xmlns:a16="http://schemas.microsoft.com/office/drawing/2014/main" id="{3278E3AC-71CF-CA38-E818-0ACD2FD05668}"/>
              </a:ext>
            </a:extLst>
          </p:cNvPr>
          <p:cNvSpPr txBox="1">
            <a:spLocks/>
          </p:cNvSpPr>
          <p:nvPr/>
        </p:nvSpPr>
        <p:spPr>
          <a:xfrm>
            <a:off x="306244" y="950478"/>
            <a:ext cx="11885755" cy="5396798"/>
          </a:xfrm>
          <a:prstGeom prst="rect">
            <a:avLst/>
          </a:prstGeom>
          <a:noFill/>
          <a:ln>
            <a:noFill/>
          </a:ln>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192024">
              <a:lnSpc>
                <a:spcPct val="100000"/>
              </a:lnSpc>
              <a:spcBef>
                <a:spcPts val="1800"/>
              </a:spcBef>
            </a:pPr>
            <a:r>
              <a:rPr lang="en-US" sz="2000" dirty="0"/>
              <a:t>Single-donor IAB in support of </a:t>
            </a:r>
            <a:r>
              <a:rPr lang="en-US" sz="2000" b="1" dirty="0">
                <a:solidFill>
                  <a:schemeClr val="accent2">
                    <a:lumMod val="75000"/>
                  </a:schemeClr>
                </a:solidFill>
              </a:rPr>
              <a:t>public safety </a:t>
            </a:r>
            <a:r>
              <a:rPr lang="en-US" sz="2000" dirty="0"/>
              <a:t>or </a:t>
            </a:r>
            <a:r>
              <a:rPr lang="en-US" sz="2000" b="1" dirty="0">
                <a:solidFill>
                  <a:schemeClr val="accent2">
                    <a:lumMod val="75000"/>
                  </a:schemeClr>
                </a:solidFill>
              </a:rPr>
              <a:t>disaster recovery </a:t>
            </a:r>
            <a:r>
              <a:rPr lang="en-US" sz="2000" dirty="0"/>
              <a:t>scenarios</a:t>
            </a:r>
            <a:r>
              <a:rPr lang="en-US" sz="2000" b="1" dirty="0">
                <a:solidFill>
                  <a:schemeClr val="bg2"/>
                </a:solidFill>
              </a:rPr>
              <a:t>.</a:t>
            </a:r>
          </a:p>
          <a:p>
            <a:pPr marL="192024">
              <a:lnSpc>
                <a:spcPct val="100000"/>
              </a:lnSpc>
              <a:spcBef>
                <a:spcPts val="1800"/>
              </a:spcBef>
            </a:pPr>
            <a:r>
              <a:rPr lang="en-US" sz="2000" dirty="0"/>
              <a:t>Support for </a:t>
            </a:r>
            <a:r>
              <a:rPr lang="en-US" sz="2000" b="1" dirty="0">
                <a:solidFill>
                  <a:schemeClr val="accent2">
                    <a:lumMod val="75000"/>
                  </a:schemeClr>
                </a:solidFill>
              </a:rPr>
              <a:t>multi-hop redundant transport </a:t>
            </a:r>
            <a:r>
              <a:rPr lang="en-US" sz="2000" dirty="0"/>
              <a:t>in backhaul.</a:t>
            </a:r>
          </a:p>
          <a:p>
            <a:pPr marL="192024">
              <a:lnSpc>
                <a:spcPct val="100000"/>
              </a:lnSpc>
              <a:spcBef>
                <a:spcPts val="1800"/>
              </a:spcBef>
            </a:pPr>
            <a:r>
              <a:rPr lang="en-US" sz="2000" dirty="0"/>
              <a:t>Support for </a:t>
            </a:r>
            <a:r>
              <a:rPr lang="en-US" sz="2000" b="1" dirty="0">
                <a:solidFill>
                  <a:schemeClr val="accent2">
                    <a:lumMod val="75000"/>
                  </a:schemeClr>
                </a:solidFill>
              </a:rPr>
              <a:t>IAB-node mobility </a:t>
            </a:r>
            <a:r>
              <a:rPr lang="en-US" sz="2000" dirty="0"/>
              <a:t>underneath the same IAB-donor.</a:t>
            </a:r>
          </a:p>
          <a:p>
            <a:pPr marL="192024">
              <a:lnSpc>
                <a:spcPct val="100000"/>
              </a:lnSpc>
              <a:spcBef>
                <a:spcPts val="1800"/>
              </a:spcBef>
            </a:pPr>
            <a:r>
              <a:rPr lang="en-US" sz="2000" b="1" dirty="0">
                <a:solidFill>
                  <a:schemeClr val="accent2">
                    <a:lumMod val="75000"/>
                  </a:schemeClr>
                </a:solidFill>
              </a:rPr>
              <a:t>No impact to UEs </a:t>
            </a:r>
            <a:r>
              <a:rPr lang="en-US" sz="2000" dirty="0"/>
              <a:t>at this late state of 5G.</a:t>
            </a:r>
          </a:p>
          <a:p>
            <a:pPr marL="192024">
              <a:lnSpc>
                <a:spcPct val="100000"/>
              </a:lnSpc>
              <a:spcBef>
                <a:spcPts val="1800"/>
              </a:spcBef>
            </a:pPr>
            <a:endParaRPr lang="en-US" sz="2000" dirty="0"/>
          </a:p>
          <a:p>
            <a:pPr marL="411480" lvl="1">
              <a:lnSpc>
                <a:spcPct val="100000"/>
              </a:lnSpc>
              <a:spcBef>
                <a:spcPts val="1200"/>
              </a:spcBef>
            </a:pPr>
            <a:endParaRPr lang="en-US" sz="100" dirty="0"/>
          </a:p>
        </p:txBody>
      </p:sp>
      <p:sp>
        <p:nvSpPr>
          <p:cNvPr id="289" name="Title 1">
            <a:extLst>
              <a:ext uri="{FF2B5EF4-FFF2-40B4-BE49-F238E27FC236}">
                <a16:creationId xmlns:a16="http://schemas.microsoft.com/office/drawing/2014/main" id="{F3A701F8-CCA4-3E8A-C177-D023C342014B}"/>
              </a:ext>
            </a:extLst>
          </p:cNvPr>
          <p:cNvSpPr txBox="1">
            <a:spLocks/>
          </p:cNvSpPr>
          <p:nvPr/>
        </p:nvSpPr>
        <p:spPr>
          <a:xfrm>
            <a:off x="213064" y="237316"/>
            <a:ext cx="12045611" cy="930768"/>
          </a:xfrm>
          <a:prstGeom prst="rect">
            <a:avLst/>
          </a:prstGeom>
        </p:spPr>
        <p:txBody>
          <a:bodyPr lIns="91440" tIns="45720" rIns="91440" bIns="45720" anchor="t"/>
          <a:lst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a:lstStyle>
          <a:p>
            <a:r>
              <a:rPr lang="en-US" sz="2800" dirty="0"/>
              <a:t>Use cases to be supported by </a:t>
            </a:r>
            <a:r>
              <a:rPr lang="en-US" sz="2800" dirty="0">
                <a:solidFill>
                  <a:schemeClr val="accent2">
                    <a:lumMod val="75000"/>
                  </a:schemeClr>
                </a:solidFill>
              </a:rPr>
              <a:t>Rel-19 IAB</a:t>
            </a:r>
          </a:p>
        </p:txBody>
      </p:sp>
    </p:spTree>
    <p:extLst>
      <p:ext uri="{BB962C8B-B14F-4D97-AF65-F5344CB8AC3E}">
        <p14:creationId xmlns:p14="http://schemas.microsoft.com/office/powerpoint/2010/main" val="2591100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1_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w="19050" cap="rnd">
          <a:solidFill>
            <a:srgbClr val="00B050"/>
          </a:solidFill>
          <a:round/>
          <a:headEnd type="oval" w="med" len="med"/>
          <a:tailEnd type="oval" w="med" len="med"/>
        </a:ln>
      </a:spPr>
      <a:bodyPr rtlCol="0" anchor="ctr"/>
      <a:lstStyle>
        <a:defPPr algn="ctr">
          <a:defRPr/>
        </a:defPPr>
      </a:lstStyle>
      <a:style>
        <a:lnRef idx="1">
          <a:schemeClr val="accent1"/>
        </a:lnRef>
        <a:fillRef idx="0">
          <a:schemeClr val="accent1"/>
        </a:fillRef>
        <a:effectRef idx="0">
          <a:schemeClr val="accent1"/>
        </a:effectRef>
        <a:fontRef idx="minor">
          <a:schemeClr val="tx1"/>
        </a:fontRef>
      </a:style>
    </a:spDef>
    <a:lnDef>
      <a:spPr>
        <a:ln w="12700" cap="rnd">
          <a:solidFill>
            <a:schemeClr val="tx1"/>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5" id="{3E1FF87E-8DD1-9743-97A4-A4E694DB3A1F}" vid="{2EDF2CA8-8F06-3E4B-8E5B-EB2CFACD5DA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4FC21B95FDDC14EA5A0590F935619D0" ma:contentTypeVersion="8" ma:contentTypeDescription="Create a new document." ma:contentTypeScope="" ma:versionID="e82318aa058cb29129b920fa5c8be431">
  <xsd:schema xmlns:xsd="http://www.w3.org/2001/XMLSchema" xmlns:xs="http://www.w3.org/2001/XMLSchema" xmlns:p="http://schemas.microsoft.com/office/2006/metadata/properties" xmlns:ns2="59341b7b-2ed7-44dc-8679-71dde30480b1" xmlns:ns3="941e23cb-dad9-498e-b38f-7f09bac0cd70" targetNamespace="http://schemas.microsoft.com/office/2006/metadata/properties" ma:root="true" ma:fieldsID="ed15476738d34f9873750d3365bb71f1" ns2:_="" ns3:_="">
    <xsd:import namespace="59341b7b-2ed7-44dc-8679-71dde30480b1"/>
    <xsd:import namespace="941e23cb-dad9-498e-b38f-7f09bac0cd70"/>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341b7b-2ed7-44dc-8679-71dde30480b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941e23cb-dad9-498e-b38f-7f09bac0cd70"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8488D9-4F45-4013-9BE8-164D92F7457E}">
  <ds:schemaRefs>
    <ds:schemaRef ds:uri="http://schemas.microsoft.com/office/2006/documentManagement/types"/>
    <ds:schemaRef ds:uri="http://schemas.openxmlformats.org/package/2006/metadata/core-properties"/>
    <ds:schemaRef ds:uri="http://schemas.microsoft.com/office/infopath/2007/PartnerControls"/>
    <ds:schemaRef ds:uri="http://purl.org/dc/terms/"/>
    <ds:schemaRef ds:uri="http://schemas.microsoft.com/office/2006/metadata/properties"/>
    <ds:schemaRef ds:uri="http://www.w3.org/XML/1998/namespace"/>
    <ds:schemaRef ds:uri="941e23cb-dad9-498e-b38f-7f09bac0cd70"/>
    <ds:schemaRef ds:uri="59341b7b-2ed7-44dc-8679-71dde30480b1"/>
    <ds:schemaRef ds:uri="http://purl.org/dc/dcmitype/"/>
    <ds:schemaRef ds:uri="http://purl.org/dc/elements/1.1/"/>
  </ds:schemaRefs>
</ds:datastoreItem>
</file>

<file path=customXml/itemProps2.xml><?xml version="1.0" encoding="utf-8"?>
<ds:datastoreItem xmlns:ds="http://schemas.openxmlformats.org/officeDocument/2006/customXml" ds:itemID="{FBC3C26E-D72F-4BE0-BBB0-95EFF97A7BC5}">
  <ds:schemaRefs>
    <ds:schemaRef ds:uri="59341b7b-2ed7-44dc-8679-71dde30480b1"/>
    <ds:schemaRef ds:uri="941e23cb-dad9-498e-b38f-7f09bac0cd7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02A55BCA-BF43-4FDB-932D-E017C8D319E6}">
  <ds:schemaRefs>
    <ds:schemaRef ds:uri="http://schemas.microsoft.com/sharepoint/v3/contenttype/forms"/>
  </ds:schemaRefs>
</ds:datastoreItem>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otalTime>6149</TotalTime>
  <Words>1365</Words>
  <Application>Microsoft Office PowerPoint</Application>
  <PresentationFormat>Widescreen</PresentationFormat>
  <Paragraphs>191</Paragraphs>
  <Slides>15</Slides>
  <Notes>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15</vt:i4>
      </vt:variant>
    </vt:vector>
  </HeadingPairs>
  <TitlesOfParts>
    <vt:vector size="24" baseType="lpstr">
      <vt:lpstr>Arial</vt:lpstr>
      <vt:lpstr>Calibri</vt:lpstr>
      <vt:lpstr>Century Gothic</vt:lpstr>
      <vt:lpstr>Courier New</vt:lpstr>
      <vt:lpstr>Microsoft Sans Serif</vt:lpstr>
      <vt:lpstr>Symbol</vt:lpstr>
      <vt:lpstr>TimesNewRomanPSMT</vt:lpstr>
      <vt:lpstr>Wingdings</vt:lpstr>
      <vt:lpstr>1_Qualcomm Executive External</vt:lpstr>
      <vt:lpstr>Rel-19 Views on Additional  Topology Enhancements</vt:lpstr>
      <vt:lpstr>PowerPoint Presentation</vt:lpstr>
      <vt:lpstr>PowerPoint Presentation</vt:lpstr>
      <vt:lpstr>WAB/VMR</vt:lpstr>
      <vt:lpstr>PowerPoint Presentation</vt:lpstr>
      <vt:lpstr>PowerPoint Presentation</vt:lpstr>
      <vt:lpstr>PowerPoint Presentation</vt:lpstr>
      <vt:lpstr>Rel-19 IAB</vt:lpstr>
      <vt:lpstr>PowerPoint Presentation</vt:lpstr>
      <vt:lpstr>PowerPoint Presentation</vt:lpstr>
      <vt:lpstr>PowerPoint Presentation</vt:lpstr>
      <vt:lpstr>5G Femto</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SA2 Rel-19 planning</dc:title>
  <dc:creator>Miguel Griot</dc:creator>
  <cp:lastModifiedBy>Prasad_QC</cp:lastModifiedBy>
  <cp:revision>309</cp:revision>
  <dcterms:created xsi:type="dcterms:W3CDTF">2022-12-13T17:57:06Z</dcterms:created>
  <dcterms:modified xsi:type="dcterms:W3CDTF">2023-12-04T15:55:07Z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0x01010054FC21B95FDDC14EA5A0590F935619D0</vt:lpwstr>
  </property>
  <property fmtid="{D5CDD505-2E9C-101B-9397-08002B2CF9AE}" pid="3" name="_dlc_DocIdItemGuid">
    <vt:lpwstr>1776cb89-a62f-4e06-aad2-6bb228342125</vt:lpwstr>
  </property>
  <property fmtid="{D5CDD505-2E9C-101B-9397-08002B2CF9AE}" pid="4" name="_NewReviewCycle">
    <vt:lpwstr/>
  </property>
</Properties>
</file>