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autoCompressPictures="0">
  <p:sldMasterIdLst>
    <p:sldMasterId id="2147483648" r:id="rId1"/>
    <p:sldMasterId id="2147483656" r:id="rId3"/>
    <p:sldMasterId id="2147483663" r:id="rId4"/>
  </p:sldMasterIdLst>
  <p:notesMasterIdLst>
    <p:notesMasterId r:id="rId6"/>
  </p:notesMasterIdLst>
  <p:handoutMasterIdLst>
    <p:handoutMasterId r:id="rId12"/>
  </p:handoutMasterIdLst>
  <p:sldIdLst>
    <p:sldId id="262" r:id="rId5"/>
    <p:sldId id="487" r:id="rId7"/>
    <p:sldId id="498" r:id="rId8"/>
    <p:sldId id="502" r:id="rId9"/>
    <p:sldId id="490" r:id="rId10"/>
    <p:sldId id="261" r:id="rId11"/>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B1"/>
    <a:srgbClr val="008FD4"/>
    <a:srgbClr val="5ACBF5"/>
    <a:srgbClr val="90D8A2"/>
    <a:srgbClr val="00AEEF"/>
    <a:srgbClr val="00ABBD"/>
    <a:srgbClr val="0089CF"/>
    <a:srgbClr val="005BAA"/>
    <a:srgbClr val="8CC6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2" autoAdjust="0"/>
    <p:restoredTop sz="50000" autoAdjust="0"/>
  </p:normalViewPr>
  <p:slideViewPr>
    <p:cSldViewPr snapToGrid="0" snapToObjects="1">
      <p:cViewPr varScale="1">
        <p:scale>
          <a:sx n="86" d="100"/>
          <a:sy n="86" d="100"/>
        </p:scale>
        <p:origin x="268" y="52"/>
      </p:cViewPr>
      <p:guideLst>
        <p:guide orient="horz" pos="1903"/>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D7B1F9-E82C-4289-810D-22272FC3DBEB}"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1B44DB-93D9-4413-9809-D5C2D0D02A6B}"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：32-</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16-</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10" name="组 5"/>
          <p:cNvGrpSpPr/>
          <p:nvPr/>
        </p:nvGrpSpPr>
        <p:grpSpPr bwMode="auto">
          <a:xfrm>
            <a:off x="9364663" y="3851275"/>
            <a:ext cx="1392237" cy="989013"/>
            <a:chOff x="9286278" y="1725515"/>
            <a:chExt cx="1392554" cy="989008"/>
          </a:xfrm>
        </p:grpSpPr>
        <p:grpSp>
          <p:nvGrpSpPr>
            <p:cNvPr id="11"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2"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：32-</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zh-CN" sz="800" noProof="1">
                <a:solidFill>
                  <a:srgbClr val="FFFFFF"/>
                </a:solidFill>
                <a:latin typeface="Arial" panose="020B0604020202020204" pitchFamily="34" charset="0"/>
                <a:ea typeface="Heiti SC Light"/>
                <a:cs typeface="Heiti SC Light"/>
              </a:rPr>
              <a:t>16-</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image" Target="../media/image6.jpeg"/><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4"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G143, B212</a:t>
                </a:r>
                <a:endParaRPr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R140,G198, B62</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R90,G203, B245</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pPr>
              <a:buFont typeface="Arial" panose="020B0604020202020204" pitchFamily="34" charset="0"/>
              <a:buNone/>
            </a:pPr>
            <a:r>
              <a:rPr lang="en-US" sz="600" dirty="0">
                <a:solidFill>
                  <a:srgbClr val="7F7F7F"/>
                </a:solidFill>
                <a:latin typeface="Arial" panose="020B0604020202020204" pitchFamily="34" charset="0"/>
                <a:cs typeface="Arial" panose="020B0604020202020204" pitchFamily="34" charset="0"/>
              </a:rPr>
              <a:t>© ZTE All rights reserved</a:t>
            </a:r>
            <a:endParaRPr lang="en-US" sz="600" dirty="0">
              <a:solidFill>
                <a:srgbClr val="7F7F7F"/>
              </a:solidFill>
              <a:latin typeface="Arial" panose="020B0604020202020204" pitchFamily="34" charset="0"/>
              <a:cs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pPr>
              <a:buFont typeface="Arial" panose="020B0604020202020204" pitchFamily="34" charset="0"/>
              <a:buNone/>
            </a:pPr>
            <a:fld id="{63A232AC-B835-42C1-99DB-2C459B2C1403}"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
        <p:nvSpPr>
          <p:cNvPr id="4113" name="TextBox 17"/>
          <p:cNvSpPr txBox="1">
            <a:spLocks noChangeArrowheads="1"/>
          </p:cNvSpPr>
          <p:nvPr/>
        </p:nvSpPr>
        <p:spPr bwMode="auto">
          <a:xfrm>
            <a:off x="8210408" y="110548"/>
            <a:ext cx="777737" cy="230765"/>
          </a:xfrm>
          <a:prstGeom prst="rect">
            <a:avLst/>
          </a:prstGeom>
          <a:noFill/>
          <a:ln w="9525" cap="flat" cmpd="sng">
            <a:noFill/>
            <a:bevel/>
          </a:ln>
          <a:effectLst/>
        </p:spPr>
        <p:txBody>
          <a:bodyPr lIns="0" tIns="0" rIns="0" bIns="0"/>
          <a:lstStyle/>
          <a:p>
            <a:pPr>
              <a:buFont typeface="Arial" panose="020B0604020202020204" pitchFamily="34" charset="0"/>
              <a:buNone/>
            </a:pPr>
            <a:r>
              <a:rPr lang="zh-CN" altLang="en-US" sz="1000" dirty="0">
                <a:solidFill>
                  <a:srgbClr val="404040"/>
                </a:solidFill>
                <a:latin typeface="微软雅黑" panose="020B0503020204020204" charset="-122"/>
                <a:ea typeface="微软雅黑" panose="020B0503020204020204" charset="-122"/>
                <a:cs typeface="Heiti SC Light"/>
              </a:rPr>
              <a:t>内部公开</a:t>
            </a:r>
            <a:r>
              <a:rPr lang="en-US" sz="1000" dirty="0">
                <a:solidFill>
                  <a:srgbClr val="404040"/>
                </a:solidFill>
                <a:latin typeface="微软雅黑" panose="020B0503020204020204" charset="-122"/>
                <a:ea typeface="Heiti SC Light"/>
                <a:cs typeface="Heiti SC Light"/>
              </a:rPr>
              <a:t>▲</a:t>
            </a:r>
            <a:endParaRPr lang="en-US" sz="1000" dirty="0">
              <a:solidFill>
                <a:srgbClr val="404040"/>
              </a:solidFill>
              <a:latin typeface="微软雅黑" panose="020B0503020204020204" charset="-122"/>
              <a:ea typeface="Heiti SC Light"/>
              <a:cs typeface="Heiti SC Light"/>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8" name="正方形/長方形 7"/>
          <p:cNvSpPr/>
          <p:nvPr/>
        </p:nvSpPr>
        <p:spPr>
          <a:xfrm>
            <a:off x="135890" y="76200"/>
            <a:ext cx="8816975" cy="1476375"/>
          </a:xfrm>
          <a:prstGeom prst="rect">
            <a:avLst/>
          </a:prstGeom>
        </p:spPr>
        <p:txBody>
          <a:bodyPr wrap="square">
            <a:spAutoFit/>
          </a:bodyPr>
          <a:lstStyle/>
          <a:p>
            <a:pPr lvl="0"/>
            <a:r>
              <a:rPr lang="en-US" altLang="en-GB" sz="1800" dirty="0">
                <a:solidFill>
                  <a:schemeClr val="bg1"/>
                </a:solidFill>
                <a:latin typeface="Arial" panose="020B0604020202020204" pitchFamily="34" charset="0"/>
              </a:rPr>
              <a:t>3GPP TSG RAN Meeting #102								RP-232926</a:t>
            </a:r>
            <a:endParaRPr lang="en-US" altLang="en-GB" sz="1800" dirty="0">
              <a:solidFill>
                <a:schemeClr val="bg1"/>
              </a:solidFill>
              <a:latin typeface="Arial" panose="020B0604020202020204" pitchFamily="34" charset="0"/>
            </a:endParaRPr>
          </a:p>
          <a:p>
            <a:pPr lvl="0"/>
            <a:r>
              <a:rPr lang="en-US" altLang="en-GB" sz="1800" dirty="0">
                <a:solidFill>
                  <a:schemeClr val="bg1"/>
                </a:solidFill>
                <a:latin typeface="Arial" panose="020B0604020202020204" pitchFamily="34" charset="0"/>
              </a:rPr>
              <a:t>Edinburgh, Scotland, December 11-15, 2023</a:t>
            </a:r>
            <a:endParaRPr lang="en-US" altLang="en-GB" sz="1800" dirty="0">
              <a:solidFill>
                <a:schemeClr val="bg1"/>
              </a:solidFill>
              <a:latin typeface="Arial" panose="020B0604020202020204" pitchFamily="34" charset="0"/>
            </a:endParaRPr>
          </a:p>
          <a:p>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Source: 		ZTE, China Telecom, OPPO, Sanechips</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Agenda Item:	</a:t>
            </a:r>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sym typeface="+mn-ea"/>
              </a:rPr>
              <a:t>9.4.5.7</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2" name="Title 7"/>
          <p:cNvSpPr>
            <a:spLocks noGrp="1"/>
          </p:cNvSpPr>
          <p:nvPr/>
        </p:nvSpPr>
        <p:spPr>
          <a:xfrm>
            <a:off x="391795" y="1998345"/>
            <a:ext cx="8361045" cy="1022985"/>
          </a:xfrm>
          <a:prstGeom prst="rect">
            <a:avLst/>
          </a:prstGeom>
          <a:noFill/>
          <a:ln w="9525">
            <a:noFill/>
            <a:miter lim="800000"/>
          </a:ln>
        </p:spPr>
        <p:txBody>
          <a:bodyPr vert="horz" wrap="square" lIns="0" tIns="0" rIns="0" bIns="0" numCol="1" anchor="t" anchorCtr="0" compatLnSpc="1">
            <a:noAutofit/>
          </a:bodyPr>
          <a:lstStyle>
            <a:lvl1pPr algn="l" defTabSz="457200" rtl="0" eaLnBrk="1" fontAlgn="base" hangingPunct="1">
              <a:spcBef>
                <a:spcPct val="0"/>
              </a:spcBef>
              <a:spcAft>
                <a:spcPct val="0"/>
              </a:spcAft>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a:lstStyle>
          <a:p>
            <a:pPr eaLnBrk="1" hangingPunct="1"/>
            <a:r>
              <a:rPr lang="en-US" dirty="0"/>
              <a:t>Motivation on basket WID on </a:t>
            </a:r>
            <a:r>
              <a:rPr lang="en-US" dirty="0" smtClean="0"/>
              <a:t>4Rx support for low frquency (&lt;1GHz)</a:t>
            </a:r>
            <a:r>
              <a:rPr lang="en-US" dirty="0"/>
              <a:t> NR bands for handheld UE</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6277" y="213904"/>
            <a:ext cx="3956331" cy="329275"/>
          </a:xfrm>
        </p:spPr>
        <p:txBody>
          <a:bodyPr/>
          <a:lstStyle/>
          <a:p>
            <a:r>
              <a:rPr lang="en-US" dirty="0"/>
              <a:t>Backgroud</a:t>
            </a:r>
            <a:endParaRPr lang="en-US" dirty="0"/>
          </a:p>
        </p:txBody>
      </p:sp>
      <p:sp>
        <p:nvSpPr>
          <p:cNvPr id="6" name="文本框 5"/>
          <p:cNvSpPr txBox="1"/>
          <p:nvPr/>
        </p:nvSpPr>
        <p:spPr>
          <a:xfrm>
            <a:off x="198755" y="734060"/>
            <a:ext cx="8639810" cy="4274185"/>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In Rel18, there are two WIDs includes FR1 band supports 4Rx operation, which are:</a:t>
            </a:r>
            <a:endParaRPr lang="en-US" altLang="en-US" sz="14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WID of 4Rx_low_NR_band_handheld_3Tx_NR_CA_ENDC [1]: </a:t>
            </a:r>
            <a:endParaRPr lang="en-US" altLang="en-US" sz="14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Arial" panose="020B0604020202020204" pitchFamily="34" charset="0"/>
              <a:buChar char="•"/>
            </a:pPr>
            <a:r>
              <a:rPr lang="en-US" altLang="en-US" sz="1400" dirty="0">
                <a:latin typeface="Arial" panose="020B0604020202020204" pitchFamily="34" charset="0"/>
                <a:cs typeface="Arial" panose="020B0604020202020204" pitchFamily="34" charset="0"/>
                <a:sym typeface="+mn-ea"/>
              </a:rPr>
              <a:t>4Rx for low frequency NR bands (</a:t>
            </a:r>
            <a:r>
              <a:rPr lang="en-US" altLang="en-US" sz="1400" dirty="0">
                <a:latin typeface="Arial" panose="020B0604020202020204" pitchFamily="34" charset="0"/>
                <a:cs typeface="Arial" panose="020B0604020202020204" pitchFamily="34" charset="0"/>
                <a:sym typeface="+mn-ea"/>
              </a:rPr>
              <a:t>&lt;1GHz</a:t>
            </a:r>
            <a:r>
              <a:rPr lang="en-US" altLang="en-US" sz="1400" dirty="0">
                <a:latin typeface="Arial" panose="020B0604020202020204" pitchFamily="34" charset="0"/>
                <a:cs typeface="Arial" panose="020B0604020202020204" pitchFamily="34" charset="0"/>
                <a:sym typeface="+mn-ea"/>
              </a:rPr>
              <a:t>) for handheld UE</a:t>
            </a:r>
            <a:endParaRPr lang="en-US" altLang="en-US" sz="1400" dirty="0">
              <a:latin typeface="Arial" panose="020B0604020202020204" pitchFamily="34" charset="0"/>
              <a:cs typeface="Arial" panose="020B0604020202020204" pitchFamily="34" charset="0"/>
              <a:sym typeface="+mn-ea"/>
            </a:endParaRPr>
          </a:p>
          <a:p>
            <a:pPr marL="1657350" lvl="3" indent="-285750" algn="l" eaLnBrk="1" latinLnBrk="0" hangingPunct="1">
              <a:spcAft>
                <a:spcPts val="600"/>
              </a:spcAft>
              <a:buClrTx/>
              <a:buSzTx/>
              <a:buFont typeface="Arial" panose="020B0604020202020204" pitchFamily="34" charset="0"/>
              <a:buChar char="•"/>
            </a:pPr>
            <a:r>
              <a:rPr lang="en-US" altLang="en-US" sz="1100" dirty="0">
                <a:latin typeface="Arial" panose="020B0604020202020204" pitchFamily="34" charset="0"/>
                <a:cs typeface="Arial" panose="020B0604020202020204" pitchFamily="34" charset="0"/>
                <a:sym typeface="+mn-ea"/>
              </a:rPr>
              <a:t>Several &lt;1GHz bands were included: n5, n8, n20, n28, n20, n26, n71</a:t>
            </a:r>
            <a:endParaRPr lang="en-US" altLang="en-US" sz="1100" dirty="0">
              <a:latin typeface="Arial" panose="020B0604020202020204" pitchFamily="34" charset="0"/>
              <a:cs typeface="Arial" panose="020B0604020202020204" pitchFamily="34" charset="0"/>
              <a:sym typeface="+mn-ea"/>
            </a:endParaRPr>
          </a:p>
          <a:p>
            <a:pPr marL="1657350" lvl="3" indent="-285750" algn="l" eaLnBrk="1" latinLnBrk="0" hangingPunct="1">
              <a:spcAft>
                <a:spcPts val="600"/>
              </a:spcAft>
              <a:buClrTx/>
              <a:buSzTx/>
              <a:buFont typeface="Arial" panose="020B0604020202020204" pitchFamily="34" charset="0"/>
              <a:buChar char="•"/>
            </a:pPr>
            <a:r>
              <a:rPr lang="en-US" altLang="en-US" sz="1100" dirty="0">
                <a:latin typeface="Arial" panose="020B0604020202020204" pitchFamily="34" charset="0"/>
                <a:cs typeface="Arial" panose="020B0604020202020204" pitchFamily="34" charset="0"/>
                <a:sym typeface="+mn-ea"/>
              </a:rPr>
              <a:t>Related RF requirements have already been completed and included in the TS38.101-1 specification.</a:t>
            </a:r>
            <a:endParaRPr lang="en-US" altLang="en-US" sz="11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Arial" panose="020B0604020202020204" pitchFamily="34" charset="0"/>
              <a:buChar char="•"/>
            </a:pPr>
            <a:r>
              <a:rPr lang="en-US" altLang="en-US" sz="1400" dirty="0">
                <a:latin typeface="Arial" panose="020B0604020202020204" pitchFamily="34" charset="0"/>
                <a:cs typeface="Arial" panose="020B0604020202020204" pitchFamily="34" charset="0"/>
                <a:sym typeface="+mn-ea"/>
              </a:rPr>
              <a:t>It is not a basket WID, and the target completion time is RAN#102 meeting.</a:t>
            </a:r>
            <a:endParaRPr lang="en-US" altLang="en-US" sz="14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WID of 4Rx_NR_bands_R18 [2]:</a:t>
            </a:r>
            <a:endParaRPr lang="en-US" altLang="en-US" sz="14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Arial" panose="020B0604020202020204" pitchFamily="34" charset="0"/>
              <a:buChar char="•"/>
            </a:pPr>
            <a:r>
              <a:rPr lang="en-US" altLang="en-US" sz="1400" dirty="0">
                <a:latin typeface="Arial" panose="020B0604020202020204" pitchFamily="34" charset="0"/>
                <a:cs typeface="Arial" panose="020B0604020202020204" pitchFamily="34" charset="0"/>
                <a:sym typeface="+mn-ea"/>
              </a:rPr>
              <a:t>4Rx for NR bands (&lt;2.6GHz) for FWA UE, and 4Rx for NR bands (1GHz to 2.6GHz) for handheld UE</a:t>
            </a:r>
            <a:endParaRPr lang="en-US" altLang="en-US" sz="1400" dirty="0">
              <a:latin typeface="Arial" panose="020B0604020202020204" pitchFamily="34" charset="0"/>
              <a:cs typeface="Arial" panose="020B0604020202020204" pitchFamily="34" charset="0"/>
              <a:sym typeface="+mn-ea"/>
            </a:endParaRPr>
          </a:p>
          <a:p>
            <a:pPr marL="1828800" lvl="7" indent="-285750" eaLnBrk="1" latinLnBrk="0" hangingPunct="1">
              <a:spcAft>
                <a:spcPts val="900"/>
              </a:spcAft>
              <a:buFont typeface="Arial" panose="020B0604020202020204" pitchFamily="34" charset="0"/>
              <a:buChar char="•"/>
            </a:pPr>
            <a:r>
              <a:rPr lang="en-US" altLang="en-US" sz="1100" dirty="0">
                <a:latin typeface="Arial" panose="020B0604020202020204" pitchFamily="34" charset="0"/>
                <a:cs typeface="Arial" panose="020B0604020202020204" pitchFamily="34" charset="0"/>
                <a:sym typeface="+mn-ea"/>
              </a:rPr>
              <a:t>Several &lt;1GHz bands were included but for FWA UE: n5, n13, n26, n85</a:t>
            </a:r>
            <a:endParaRPr lang="en-US" altLang="en-US" sz="1100" dirty="0">
              <a:latin typeface="Arial" panose="020B0604020202020204" pitchFamily="34" charset="0"/>
              <a:cs typeface="Arial" panose="020B0604020202020204" pitchFamily="34" charset="0"/>
              <a:sym typeface="+mn-ea"/>
            </a:endParaRPr>
          </a:p>
          <a:p>
            <a:pPr marL="1371600" lvl="6" indent="-285750" eaLnBrk="1" latinLnBrk="0" hangingPunct="1">
              <a:spcAft>
                <a:spcPts val="900"/>
              </a:spcAft>
              <a:buFont typeface="Arial" panose="020B0604020202020204" pitchFamily="34" charset="0"/>
              <a:buChar char="•"/>
            </a:pPr>
            <a:r>
              <a:rPr lang="en-US" altLang="en-US" sz="1400" dirty="0">
                <a:latin typeface="Arial" panose="020B0604020202020204" pitchFamily="34" charset="0"/>
                <a:cs typeface="Arial" panose="020B0604020202020204" pitchFamily="34" charset="0"/>
                <a:sym typeface="+mn-ea"/>
              </a:rPr>
              <a:t>It is a basket WID, the original target completion time is RAN#102 meeting</a:t>
            </a:r>
            <a:endParaRPr lang="en-US" altLang="en-US" sz="1400" dirty="0">
              <a:latin typeface="Arial" panose="020B0604020202020204" pitchFamily="34" charset="0"/>
              <a:cs typeface="Arial" panose="020B0604020202020204" pitchFamily="34" charset="0"/>
              <a:sym typeface="+mn-ea"/>
            </a:endParaRPr>
          </a:p>
          <a:p>
            <a:pPr marL="0" lvl="1" indent="0" eaLnBrk="1" latinLnBrk="0" hangingPunct="1">
              <a:spcAft>
                <a:spcPts val="900"/>
              </a:spcAft>
              <a:buFont typeface="Wingdings" panose="05000000000000000000" charset="0"/>
              <a:buNone/>
            </a:pPr>
            <a:r>
              <a:rPr lang="en-US" altLang="en-US" sz="1400" dirty="0">
                <a:latin typeface="Arial" panose="020B0604020202020204" pitchFamily="34" charset="0"/>
                <a:cs typeface="Arial" panose="020B0604020202020204" pitchFamily="34" charset="0"/>
                <a:sym typeface="+mn-ea"/>
              </a:rPr>
              <a:t>Reference:</a:t>
            </a:r>
            <a:endParaRPr lang="en-US" altLang="en-US" sz="14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1. RP-231013, Revised WID for Low NR band 4Rx and 3Tx, OPPO</a:t>
            </a:r>
            <a:endParaRPr lang="en-US" altLang="en-US" sz="10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2. RP-231844, Revised WID: Rel-18 4Rx for NR bands for FWA (Fixed Wireless Access) UEs (&lt;2.6GHz) and handheld UEs (1GHz to 2.6GHz), ZTE, China Telecom</a:t>
            </a:r>
            <a:endParaRPr lang="en-US" altLang="en-US" sz="10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dirty="0"/>
          </a:p>
          <a:p>
            <a:pPr marL="0" indent="0">
              <a:buFont typeface="Arial" panose="020B0604020202020204" pitchFamily="34" charset="0"/>
              <a:buNone/>
            </a:pPr>
            <a:endParaRPr kumimoji="1" lang="zh-CN" altLang="en-US" sz="1000" dirty="0">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5352" y="214312"/>
            <a:ext cx="8799195" cy="329565"/>
          </a:xfrm>
        </p:spPr>
        <p:txBody>
          <a:bodyPr/>
          <a:lstStyle/>
          <a:p>
            <a:r>
              <a:rPr lang="en-US" dirty="0"/>
              <a:t>Motivation </a:t>
            </a:r>
            <a:endParaRPr lang="en-US" dirty="0"/>
          </a:p>
        </p:txBody>
      </p:sp>
      <p:sp>
        <p:nvSpPr>
          <p:cNvPr id="6" name="文本框 5"/>
          <p:cNvSpPr txBox="1"/>
          <p:nvPr/>
        </p:nvSpPr>
        <p:spPr>
          <a:xfrm>
            <a:off x="251847" y="768211"/>
            <a:ext cx="8639810" cy="4224020"/>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The impacted RF requirements for 4Rx for handheld UE and FWA UE are the same, which are the ΔR</a:t>
            </a:r>
            <a:r>
              <a:rPr lang="en-US" altLang="en-US" sz="1400" baseline="-25000" dirty="0">
                <a:latin typeface="Arial" panose="020B0604020202020204" pitchFamily="34" charset="0"/>
                <a:cs typeface="Arial" panose="020B0604020202020204" pitchFamily="34" charset="0"/>
                <a:sym typeface="+mn-ea"/>
              </a:rPr>
              <a:t>IB,4R</a:t>
            </a:r>
            <a:r>
              <a:rPr lang="en-US" altLang="en-US" sz="1400" dirty="0">
                <a:latin typeface="Arial" panose="020B0604020202020204" pitchFamily="34" charset="0"/>
                <a:cs typeface="Arial" panose="020B0604020202020204" pitchFamily="34" charset="0"/>
                <a:sym typeface="+mn-ea"/>
              </a:rPr>
              <a:t> requirements in Table 7.3.2-2 in TS38.101-1.</a:t>
            </a:r>
            <a:endParaRPr lang="en-US" altLang="en-US" sz="14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All of the general RF requirements related to 4Rx for low frequency NR bands for handheld UE have already been completed. </a:t>
            </a:r>
            <a:endParaRPr lang="en-US" altLang="en-US" sz="10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Supporting 4Rx in low bands for handheld UE is an optional feature.</a:t>
            </a:r>
            <a:endParaRPr lang="en-US" altLang="en-US" sz="10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For a certain &lt;1GHz band, the </a:t>
            </a:r>
            <a:r>
              <a:rPr lang="en-US" altLang="en-US" sz="1000" dirty="0">
                <a:latin typeface="Arial" panose="020B0604020202020204" pitchFamily="34" charset="0"/>
                <a:cs typeface="Arial" panose="020B0604020202020204" pitchFamily="34" charset="0"/>
                <a:sym typeface="+mn-ea"/>
              </a:rPr>
              <a:t> ΔR</a:t>
            </a:r>
            <a:r>
              <a:rPr lang="en-US" altLang="en-US" sz="1000" baseline="-25000" dirty="0">
                <a:latin typeface="Arial" panose="020B0604020202020204" pitchFamily="34" charset="0"/>
                <a:cs typeface="Arial" panose="020B0604020202020204" pitchFamily="34" charset="0"/>
                <a:sym typeface="+mn-ea"/>
              </a:rPr>
              <a:t>IB,4R</a:t>
            </a:r>
            <a:r>
              <a:rPr lang="en-US" altLang="en-US" sz="1000" dirty="0">
                <a:latin typeface="Arial" panose="020B0604020202020204" pitchFamily="34" charset="0"/>
                <a:cs typeface="Arial" panose="020B0604020202020204" pitchFamily="34" charset="0"/>
                <a:sym typeface="+mn-ea"/>
              </a:rPr>
              <a:t> </a:t>
            </a:r>
            <a:r>
              <a:rPr lang="en-US" altLang="en-US" sz="1000" dirty="0">
                <a:latin typeface="Arial" panose="020B0604020202020204" pitchFamily="34" charset="0"/>
                <a:cs typeface="Arial" panose="020B0604020202020204" pitchFamily="34" charset="0"/>
                <a:sym typeface="+mn-ea"/>
              </a:rPr>
              <a:t>requirements are different when 4Rx operation is supported by FWA form factor UE and handheld UE.</a:t>
            </a:r>
            <a:r>
              <a:rPr lang="en-US" altLang="en-US" sz="1200" dirty="0">
                <a:latin typeface="Arial" panose="020B0604020202020204" pitchFamily="34" charset="0"/>
                <a:cs typeface="Arial" panose="020B0604020202020204" pitchFamily="34" charset="0"/>
                <a:sym typeface="+mn-ea"/>
              </a:rPr>
              <a:t>  </a:t>
            </a: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The WID of 4Rx_low_NR_band_handheld_3Tx_NR_CA_ENDC is not a basket WID, which means the new low frequency NR bands are requested for handheld UE from operators cannot be included.</a:t>
            </a:r>
            <a:endParaRPr lang="en-US" altLang="en-US" sz="14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Low frequency bands are valuable for their large coverage but with the drawback of lower throughput due to smaller BW (typically not larger than 30MHz) and less antennas in handheld UE (now only 2Rx). </a:t>
            </a:r>
            <a:endParaRPr lang="en-US" altLang="en-US" sz="10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Increasing antennas number (from 2Rx to 4Rx) can provide higher throughput and better coverage</a:t>
            </a:r>
            <a:endParaRPr lang="en-US" altLang="en-US" sz="10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Urgent demands for 4Rx for low frequency NR band for handheld UE from operators can be found in the following:</a:t>
            </a: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742950" lvl="1" indent="-285750" algn="l">
              <a:spcAft>
                <a:spcPts val="900"/>
              </a:spcAft>
              <a:buClrTx/>
              <a:buSzTx/>
              <a:buFont typeface="Arial" panose="020B0604020202020204" pitchFamily="34" charset="0"/>
              <a:buChar char="•"/>
            </a:pPr>
            <a:endParaRPr lang="en-US" altLang="en-US" sz="1200" dirty="0">
              <a:latin typeface="Arial" panose="020B0604020202020204" pitchFamily="34" charset="0"/>
              <a:cs typeface="Arial" panose="020B0604020202020204" pitchFamily="34" charset="0"/>
            </a:endParaRPr>
          </a:p>
        </p:txBody>
      </p:sp>
      <p:graphicFrame>
        <p:nvGraphicFramePr>
          <p:cNvPr id="5" name="表格 4"/>
          <p:cNvGraphicFramePr/>
          <p:nvPr>
            <p:custDataLst>
              <p:tags r:id="rId1"/>
            </p:custDataLst>
          </p:nvPr>
        </p:nvGraphicFramePr>
        <p:xfrm>
          <a:off x="403860" y="4075430"/>
          <a:ext cx="8428990" cy="457200"/>
        </p:xfrm>
        <a:graphic>
          <a:graphicData uri="http://schemas.openxmlformats.org/drawingml/2006/table">
            <a:tbl>
              <a:tblPr firstRow="1" bandRow="1">
                <a:tableStyleId>{5940675A-B579-460E-94D1-54222C63F5DA}</a:tableStyleId>
              </a:tblPr>
              <a:tblGrid>
                <a:gridCol w="466725"/>
                <a:gridCol w="1744345"/>
                <a:gridCol w="1913255"/>
                <a:gridCol w="2417445"/>
                <a:gridCol w="1887220"/>
              </a:tblGrid>
              <a:tr h="152400">
                <a:tc>
                  <a:txBody>
                    <a:bodyPr/>
                    <a:p>
                      <a:pPr indent="0" algn="ctr">
                        <a:buNone/>
                      </a:pPr>
                      <a:endParaRPr lang="en-US" altLang="en-US" sz="1000" b="1">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1000" b="1">
                          <a:solidFill>
                            <a:srgbClr val="000000"/>
                          </a:solidFill>
                          <a:latin typeface="Arial" panose="020B0604020202020204" pitchFamily="34" charset="0"/>
                          <a:cs typeface="Arial" panose="020B0604020202020204" pitchFamily="34" charset="0"/>
                        </a:rPr>
                        <a:t>Contact name, company</a:t>
                      </a:r>
                      <a:endParaRPr lang="en-US" altLang="en-US" sz="1000" b="1">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1000" b="1">
                          <a:solidFill>
                            <a:srgbClr val="000000"/>
                          </a:solidFill>
                          <a:latin typeface="Arial" panose="020B0604020202020204" pitchFamily="34" charset="0"/>
                          <a:cs typeface="Arial" panose="020B0604020202020204" pitchFamily="34" charset="0"/>
                        </a:rPr>
                        <a:t>Contact email</a:t>
                      </a:r>
                      <a:endParaRPr lang="en-US" altLang="en-US" sz="1000" b="1">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1000" b="1">
                          <a:solidFill>
                            <a:srgbClr val="000000"/>
                          </a:solidFill>
                          <a:latin typeface="Arial" panose="020B0604020202020204" pitchFamily="34" charset="0"/>
                          <a:cs typeface="Arial" panose="020B0604020202020204" pitchFamily="34" charset="0"/>
                        </a:rPr>
                        <a:t>Other supporting companies</a:t>
                      </a:r>
                      <a:endParaRPr lang="en-US" altLang="en-US" sz="1000" b="1">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1000" b="1">
                          <a:solidFill>
                            <a:srgbClr val="000000"/>
                          </a:solidFill>
                          <a:latin typeface="Arial" panose="020B0604020202020204" pitchFamily="34" charset="0"/>
                          <a:cs typeface="Arial" panose="020B0604020202020204" pitchFamily="34" charset="0"/>
                        </a:rPr>
                        <a:t>Additional information</a:t>
                      </a:r>
                      <a:endParaRPr lang="en-US" altLang="en-US" sz="1000" b="1">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9D9D9"/>
                    </a:solidFill>
                  </a:tcPr>
                </a:tc>
              </a:tr>
              <a:tr h="152400">
                <a:tc>
                  <a:txBody>
                    <a:bodyPr/>
                    <a:p>
                      <a:pPr indent="0">
                        <a:buNone/>
                      </a:pPr>
                      <a:r>
                        <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rPr>
                        <a:t>n85</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000" b="0">
                          <a:solidFill>
                            <a:srgbClr val="000000"/>
                          </a:solidFill>
                          <a:latin typeface="Arial" panose="020B0604020202020204" pitchFamily="34" charset="0"/>
                          <a:cs typeface="Arial" panose="020B0604020202020204" pitchFamily="34" charset="0"/>
                        </a:rPr>
                        <a:t>Bill Shvodian, T-Mobile USA</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000" b="0">
                          <a:solidFill>
                            <a:srgbClr val="000000"/>
                          </a:solidFill>
                          <a:latin typeface="Arial" panose="020B0604020202020204" pitchFamily="34" charset="0"/>
                          <a:cs typeface="Arial" panose="020B0604020202020204" pitchFamily="34" charset="0"/>
                        </a:rPr>
                        <a:t>Bill.shvodian@t-mobile.com</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000" b="0">
                          <a:solidFill>
                            <a:srgbClr val="000000"/>
                          </a:solidFill>
                          <a:latin typeface="Arial" panose="020B0604020202020204" pitchFamily="34" charset="0"/>
                          <a:cs typeface="Arial" panose="020B0604020202020204" pitchFamily="34" charset="0"/>
                        </a:rPr>
                        <a:t>Ericsson, Nokia, Deutsche Telekom</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000" b="0">
                          <a:solidFill>
                            <a:srgbClr val="000000"/>
                          </a:solidFill>
                          <a:latin typeface="Arial" panose="020B0604020202020204" pitchFamily="34" charset="0"/>
                          <a:cs typeface="Arial" panose="020B0604020202020204" pitchFamily="34" charset="0"/>
                        </a:rPr>
                        <a:t>Note:4Rx is for handheld UE</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52400">
                <a:tc>
                  <a:txBody>
                    <a:bodyPr/>
                    <a:p>
                      <a:pPr indent="0">
                        <a:buNone/>
                      </a:pPr>
                      <a:r>
                        <a:rPr lang="en-US" sz="1000" b="0">
                          <a:solidFill>
                            <a:srgbClr val="000000"/>
                          </a:solidFill>
                          <a:latin typeface="Arial" panose="020B0604020202020204" pitchFamily="34" charset="0"/>
                          <a:cs typeface="Arial" panose="020B0604020202020204" pitchFamily="34" charset="0"/>
                        </a:rPr>
                        <a:t>n13</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000" b="0">
                          <a:solidFill>
                            <a:srgbClr val="000000"/>
                          </a:solidFill>
                          <a:latin typeface="Arial" panose="020B0604020202020204" pitchFamily="34" charset="0"/>
                          <a:cs typeface="Arial" panose="020B0604020202020204" pitchFamily="34" charset="0"/>
                        </a:rPr>
                        <a:t>Yuanyuan Zhang, Samsung</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000" b="0">
                          <a:solidFill>
                            <a:srgbClr val="000000"/>
                          </a:solidFill>
                          <a:latin typeface="Arial" panose="020B0604020202020204" pitchFamily="34" charset="0"/>
                          <a:cs typeface="Arial" panose="020B0604020202020204" pitchFamily="34" charset="0"/>
                        </a:rPr>
                        <a:t>tina55.zhang@samsung.com</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000" b="0">
                          <a:solidFill>
                            <a:srgbClr val="000000"/>
                          </a:solidFill>
                          <a:latin typeface="Arial" panose="020B0604020202020204" pitchFamily="34" charset="0"/>
                          <a:cs typeface="Arial" panose="020B0604020202020204" pitchFamily="34" charset="0"/>
                        </a:rPr>
                        <a:t>Bell Mobility, TELUS, Nokia, Ericsson</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000" b="0">
                          <a:solidFill>
                            <a:srgbClr val="000000"/>
                          </a:solidFill>
                          <a:latin typeface="Arial" panose="020B0604020202020204" pitchFamily="34" charset="0"/>
                          <a:cs typeface="Arial" panose="020B0604020202020204" pitchFamily="34" charset="0"/>
                        </a:rPr>
                        <a:t>Note:4Rx is for handheld UE </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5352" y="214312"/>
            <a:ext cx="8799195" cy="329565"/>
          </a:xfrm>
        </p:spPr>
        <p:txBody>
          <a:bodyPr/>
          <a:lstStyle/>
          <a:p>
            <a:r>
              <a:rPr lang="en-US" dirty="0"/>
              <a:t>Motivation(Cont’d) </a:t>
            </a:r>
            <a:endParaRPr lang="en-US" dirty="0"/>
          </a:p>
        </p:txBody>
      </p:sp>
      <p:sp>
        <p:nvSpPr>
          <p:cNvPr id="6" name="文本框 5"/>
          <p:cNvSpPr txBox="1"/>
          <p:nvPr/>
        </p:nvSpPr>
        <p:spPr>
          <a:xfrm>
            <a:off x="251847" y="768211"/>
            <a:ext cx="8639810" cy="4224020"/>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Considering the urgent demands from operators, and more low frequency NR bands may be requested by operators to support 4Rx for handheld UE in future, by using the current approach,</a:t>
            </a:r>
            <a:r>
              <a:rPr lang="en-US" altLang="en-US" sz="1400" dirty="0">
                <a:solidFill>
                  <a:srgbClr val="FF0000"/>
                </a:solidFill>
                <a:latin typeface="Arial" panose="020B0604020202020204" pitchFamily="34" charset="0"/>
                <a:cs typeface="Arial" panose="020B0604020202020204" pitchFamily="34" charset="0"/>
                <a:sym typeface="+mn-ea"/>
              </a:rPr>
              <a:t> </a:t>
            </a:r>
            <a:r>
              <a:rPr lang="en-US" altLang="en-US" sz="1400" dirty="0">
                <a:latin typeface="Arial" panose="020B0604020202020204" pitchFamily="34" charset="0"/>
                <a:cs typeface="Arial" panose="020B0604020202020204" pitchFamily="34" charset="0"/>
                <a:sym typeface="+mn-ea"/>
              </a:rPr>
              <a:t>individual WIDs will be needed for different bands, which is not an efficient way for RAN4 WIDs management.</a:t>
            </a: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Using Basket WID appoarch is an </a:t>
            </a:r>
            <a:r>
              <a:rPr lang="en-US" altLang="en-US" sz="1400" dirty="0">
                <a:latin typeface="Arial" panose="020B0604020202020204" pitchFamily="34" charset="0"/>
                <a:cs typeface="Arial" panose="020B0604020202020204" pitchFamily="34" charset="0"/>
                <a:sym typeface="+mn-ea"/>
              </a:rPr>
              <a:t>efficient and routine way, however, to bulit a separate basket WID only for 4Rx for low frequency(&lt;1GHz) NR bands for handheld UE would cause redundancy and fragment due to there was already a basekt WID of 4Rx_NR_bands_R18 to do the similar work.</a:t>
            </a: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Therefore, it is proposed to </a:t>
            </a:r>
            <a:r>
              <a:rPr lang="en-US" altLang="en-US" sz="1400" dirty="0" smtClean="0">
                <a:latin typeface="Arial" panose="020B0604020202020204" pitchFamily="34" charset="0"/>
                <a:cs typeface="Arial" panose="020B0604020202020204" pitchFamily="34" charset="0"/>
                <a:sym typeface="+mn-ea"/>
              </a:rPr>
              <a:t>extend the scope of the existing </a:t>
            </a:r>
            <a:r>
              <a:rPr lang="en-US" altLang="en-US" sz="1400" dirty="0">
                <a:latin typeface="Arial" panose="020B0604020202020204" pitchFamily="34" charset="0"/>
                <a:cs typeface="Arial" panose="020B0604020202020204" pitchFamily="34" charset="0"/>
                <a:sym typeface="+mn-ea"/>
              </a:rPr>
              <a:t>4Rx_NR_bands_R18 </a:t>
            </a:r>
            <a:r>
              <a:rPr lang="en-US" altLang="en-US" sz="1400" dirty="0">
                <a:latin typeface="Arial" panose="020B0604020202020204" pitchFamily="34" charset="0"/>
                <a:cs typeface="Arial" panose="020B0604020202020204" pitchFamily="34" charset="0"/>
                <a:sym typeface="+mn-ea"/>
              </a:rPr>
              <a:t>basket WID to include new low frequency (&lt;1GHz) NR bands requested by operators to </a:t>
            </a:r>
            <a:r>
              <a:rPr lang="en-US" altLang="en-US" sz="1400" dirty="0" smtClean="0">
                <a:latin typeface="Arial" panose="020B0604020202020204" pitchFamily="34" charset="0"/>
                <a:cs typeface="Arial" panose="020B0604020202020204" pitchFamily="34" charset="0"/>
                <a:sym typeface="+mn-ea"/>
              </a:rPr>
              <a:t>support </a:t>
            </a:r>
            <a:r>
              <a:rPr lang="en-US" altLang="en-US" sz="1400" dirty="0">
                <a:latin typeface="Arial" panose="020B0604020202020204" pitchFamily="34" charset="0"/>
                <a:cs typeface="Arial" panose="020B0604020202020204" pitchFamily="34" charset="0"/>
                <a:sym typeface="+mn-ea"/>
              </a:rPr>
              <a:t>4Rx for handheld UE.</a:t>
            </a:r>
            <a:endParaRPr lang="en-US" altLang="en-US" sz="14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200" dirty="0">
                <a:latin typeface="Arial" panose="020B0604020202020204" pitchFamily="34" charset="0"/>
                <a:cs typeface="Arial" panose="020B0604020202020204" pitchFamily="34" charset="0"/>
                <a:sym typeface="+mn-ea"/>
              </a:rPr>
              <a:t>Same as the other basket WIDs, the target completion time is extended from 12/2023 to 03/2024.</a:t>
            </a: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742950" lvl="1" indent="-285750" algn="l">
              <a:spcAft>
                <a:spcPts val="900"/>
              </a:spcAft>
              <a:buClrTx/>
              <a:buSzTx/>
              <a:buFont typeface="Arial" panose="020B0604020202020204" pitchFamily="34" charset="0"/>
              <a:buChar char="•"/>
            </a:pPr>
            <a:endParaRPr lang="en-US" altLang="en-US" sz="1200" dirty="0">
              <a:latin typeface="Arial" panose="020B0604020202020204" pitchFamily="34" charset="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237" y="138477"/>
            <a:ext cx="3956331" cy="329275"/>
          </a:xfrm>
        </p:spPr>
        <p:txBody>
          <a:bodyPr/>
          <a:lstStyle/>
          <a:p>
            <a:r>
              <a:rPr lang="en-US" dirty="0"/>
              <a:t>Proposals</a:t>
            </a:r>
            <a:endParaRPr lang="en-US" sz="2000" dirty="0"/>
          </a:p>
        </p:txBody>
      </p:sp>
      <p:sp>
        <p:nvSpPr>
          <p:cNvPr id="4" name="内容占位符 3"/>
          <p:cNvSpPr>
            <a:spLocks noGrp="1"/>
          </p:cNvSpPr>
          <p:nvPr>
            <p:ph idx="12"/>
          </p:nvPr>
        </p:nvSpPr>
        <p:spPr>
          <a:xfrm>
            <a:off x="274237" y="904209"/>
            <a:ext cx="8327070" cy="3763645"/>
          </a:xfrm>
        </p:spPr>
        <p:txBody>
          <a:bodyPr/>
          <a:lstStyle/>
          <a:p>
            <a:pPr marL="285750" indent="-285750" latinLnBrk="0">
              <a:spcBef>
                <a:spcPts val="0"/>
              </a:spcBef>
              <a:spcAft>
                <a:spcPts val="900"/>
              </a:spcAft>
              <a:buFont typeface="Wingdings" panose="05000000000000000000" charset="0"/>
              <a:buChar char="n"/>
            </a:pPr>
            <a:r>
              <a:rPr lang="en-US" sz="1400" b="1" dirty="0">
                <a:solidFill>
                  <a:schemeClr val="tx1"/>
                </a:solidFill>
                <a:sym typeface="+mn-ea"/>
              </a:rPr>
              <a:t>Proposal 1: I</a:t>
            </a:r>
            <a:r>
              <a:rPr lang="en-US" sz="1400" b="1">
                <a:sym typeface="+mn-ea"/>
              </a:rPr>
              <a:t>t is pr</a:t>
            </a:r>
            <a:r>
              <a:rPr lang="en-US" sz="1400" b="1">
                <a:solidFill>
                  <a:schemeClr val="tx1"/>
                </a:solidFill>
                <a:sym typeface="+mn-ea"/>
              </a:rPr>
              <a:t>oposed to extend the scope of the existing 4Rx_NR_bands_R18 basket WID to include new low frequency (&lt;1GHz) NR bands requested by operators to support 4Rx for handheld UE.</a:t>
            </a:r>
            <a:endParaRPr lang="en-US" altLang="en-US" sz="1400" dirty="0">
              <a:latin typeface="Arial" panose="020B0604020202020204" pitchFamily="34" charset="0"/>
              <a:cs typeface="Arial" panose="020B0604020202020204" pitchFamily="34" charset="0"/>
              <a:sym typeface="+mn-ea"/>
            </a:endParaRPr>
          </a:p>
          <a:p>
            <a:pPr marL="285750" indent="-285750" latinLnBrk="0">
              <a:spcBef>
                <a:spcPts val="0"/>
              </a:spcBef>
              <a:spcAft>
                <a:spcPts val="900"/>
              </a:spcAft>
              <a:buFont typeface="Wingdings" panose="05000000000000000000" charset="0"/>
              <a:buChar char="n"/>
            </a:pPr>
            <a:r>
              <a:rPr lang="en-US" sz="1400" b="1">
                <a:sym typeface="+mn-ea"/>
              </a:rPr>
              <a:t>Proposal 2: The objection is proposed to be </a:t>
            </a:r>
            <a:r>
              <a:rPr lang="en-US" sz="1400" b="1">
                <a:sym typeface="+mn-ea"/>
              </a:rPr>
              <a:t>updated as follow:     </a:t>
            </a:r>
            <a:endParaRPr lang="en-US" sz="1400" b="1">
              <a:sym typeface="+mn-ea"/>
            </a:endParaRPr>
          </a:p>
          <a:p>
            <a:pPr marL="285750" indent="-285750" latinLnBrk="0">
              <a:spcBef>
                <a:spcPts val="0"/>
              </a:spcBef>
              <a:spcAft>
                <a:spcPts val="900"/>
              </a:spcAft>
              <a:buFont typeface="Wingdings" panose="05000000000000000000" charset="0"/>
              <a:buChar char="n"/>
            </a:pPr>
            <a:endParaRPr lang="en-US" sz="1400" b="1">
              <a:sym typeface="+mn-ea"/>
            </a:endParaRPr>
          </a:p>
          <a:p>
            <a:pPr marL="285750" indent="-285750" latinLnBrk="0">
              <a:spcBef>
                <a:spcPts val="0"/>
              </a:spcBef>
              <a:spcAft>
                <a:spcPts val="900"/>
              </a:spcAft>
              <a:buFont typeface="Wingdings" panose="05000000000000000000" charset="0"/>
              <a:buChar char="n"/>
            </a:pPr>
            <a:endParaRPr lang="en-US" sz="1400" b="1">
              <a:sym typeface="+mn-ea"/>
            </a:endParaRPr>
          </a:p>
          <a:p>
            <a:pPr marL="285750" indent="-285750" latinLnBrk="0">
              <a:spcBef>
                <a:spcPts val="0"/>
              </a:spcBef>
              <a:spcAft>
                <a:spcPts val="900"/>
              </a:spcAft>
              <a:buFont typeface="Wingdings" panose="05000000000000000000" charset="0"/>
              <a:buChar char="n"/>
            </a:pPr>
            <a:endParaRPr lang="en-US" sz="1400" b="1">
              <a:sym typeface="+mn-ea"/>
            </a:endParaRPr>
          </a:p>
          <a:p>
            <a:pPr marL="285750" indent="-285750" latinLnBrk="0">
              <a:spcBef>
                <a:spcPts val="0"/>
              </a:spcBef>
              <a:spcAft>
                <a:spcPts val="900"/>
              </a:spcAft>
              <a:buFont typeface="Wingdings" panose="05000000000000000000" charset="0"/>
              <a:buChar char="n"/>
            </a:pPr>
            <a:endParaRPr lang="en-US" sz="1400" b="1">
              <a:sym typeface="+mn-ea"/>
            </a:endParaRPr>
          </a:p>
          <a:p>
            <a:pPr marL="457200" lvl="1" indent="0" latinLnBrk="0">
              <a:spcBef>
                <a:spcPts val="0"/>
              </a:spcBef>
              <a:spcAft>
                <a:spcPts val="900"/>
              </a:spcAft>
              <a:buNone/>
            </a:pPr>
            <a:endParaRPr lang="en-US" altLang="zh-CN" dirty="0">
              <a:solidFill>
                <a:schemeClr val="tx1"/>
              </a:solidFill>
            </a:endParaRPr>
          </a:p>
          <a:p>
            <a:pPr marL="457200" lvl="1" indent="0" latinLnBrk="0">
              <a:spcBef>
                <a:spcPts val="0"/>
              </a:spcBef>
              <a:spcAft>
                <a:spcPts val="900"/>
              </a:spcAft>
              <a:buNone/>
            </a:pPr>
            <a:endParaRPr lang="en-US" altLang="zh-CN" dirty="0">
              <a:solidFill>
                <a:schemeClr val="tx1"/>
              </a:solidFill>
            </a:endParaRPr>
          </a:p>
          <a:p>
            <a:pPr marL="457200" lvl="1" indent="0" latinLnBrk="0">
              <a:spcBef>
                <a:spcPts val="0"/>
              </a:spcBef>
              <a:spcAft>
                <a:spcPts val="900"/>
              </a:spcAft>
              <a:buNone/>
            </a:pPr>
            <a:endParaRPr lang="en-US" altLang="zh-CN" dirty="0">
              <a:solidFill>
                <a:schemeClr val="tx1"/>
              </a:solidFill>
            </a:endParaRPr>
          </a:p>
        </p:txBody>
      </p:sp>
      <p:pic>
        <p:nvPicPr>
          <p:cNvPr id="14" name="图片 13"/>
          <p:cNvPicPr>
            <a:picLocks noChangeAspect="1"/>
          </p:cNvPicPr>
          <p:nvPr/>
        </p:nvPicPr>
        <p:blipFill>
          <a:blip r:embed="rId1"/>
          <a:stretch>
            <a:fillRect/>
          </a:stretch>
        </p:blipFill>
        <p:spPr>
          <a:xfrm>
            <a:off x="762000" y="2192020"/>
            <a:ext cx="6441440" cy="11874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3314" name="Title 4"/>
          <p:cNvSpPr>
            <a:spLocks noGrp="1"/>
          </p:cNvSpPr>
          <p:nvPr>
            <p:ph type="title"/>
          </p:nvPr>
        </p:nvSpPr>
        <p:spPr>
          <a:xfrm>
            <a:off x="1196975" y="1493838"/>
            <a:ext cx="6143625" cy="1114425"/>
          </a:xfrm>
        </p:spPr>
        <p:txBody>
          <a:bodyPr/>
          <a:lstStyle/>
          <a:p>
            <a:r>
              <a:rPr dirty="0">
                <a:ea typeface="微软雅黑" panose="020B0503020204020204" charset="-122"/>
              </a:rPr>
              <a:t>Thank you</a:t>
            </a:r>
            <a:endParaRPr sz="2400" dirty="0">
              <a:ea typeface="微软雅黑" panose="020B0503020204020204" charset="-122"/>
            </a:endParaRPr>
          </a:p>
        </p:txBody>
      </p:sp>
    </p:spTree>
  </p:cSld>
  <p:clrMapOvr>
    <a:masterClrMapping/>
  </p:clrMapOvr>
</p:sld>
</file>

<file path=ppt/tags/tag1.xml><?xml version="1.0" encoding="utf-8"?>
<p:tagLst xmlns:p="http://schemas.openxmlformats.org/presentationml/2006/main">
  <p:tag name="TABLE_ENDDRAG_ORIGIN_RECT" val="663*60"/>
  <p:tag name="TABLE_ENDDRAG_RECT" val="28*248*663*60"/>
</p:tagLst>
</file>

<file path=ppt/theme/theme1.xml><?xml version="1.0" encoding="utf-8"?>
<a:theme xmlns:a="http://schemas.openxmlformats.org/drawingml/2006/main" name="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ZTE-Internal use only-16X9</Template>
  <TotalTime>0</TotalTime>
  <Words>3676</Words>
  <Application>WPS 演示</Application>
  <PresentationFormat>全屏显示(16:9)</PresentationFormat>
  <Paragraphs>91</Paragraphs>
  <Slides>6</Slides>
  <Notes>4</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6</vt:i4>
      </vt:variant>
    </vt:vector>
  </HeadingPairs>
  <TitlesOfParts>
    <vt:vector size="19" baseType="lpstr">
      <vt:lpstr>Arial</vt:lpstr>
      <vt:lpstr>宋体</vt:lpstr>
      <vt:lpstr>Wingdings</vt:lpstr>
      <vt:lpstr>Calibri</vt:lpstr>
      <vt:lpstr>微软雅黑</vt:lpstr>
      <vt:lpstr>Arial</vt:lpstr>
      <vt:lpstr>Heiti SC Light</vt:lpstr>
      <vt:lpstr>MS PGothic</vt:lpstr>
      <vt:lpstr>Wingdings</vt:lpstr>
      <vt:lpstr>Arial Unicode MS</vt:lpstr>
      <vt:lpstr>ZTE-Internal use only-16X9</vt:lpstr>
      <vt:lpstr>1_ZTE-Internal use only-16X9</vt:lpstr>
      <vt:lpstr>正文</vt:lpstr>
      <vt:lpstr>PowerPoint 演示文稿</vt:lpstr>
      <vt:lpstr>Backgroud</vt:lpstr>
      <vt:lpstr>Motivation </vt:lpstr>
      <vt:lpstr>Motivation(Cont’d) </vt:lpstr>
      <vt:lpstr>Proposals</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cp:lastModifiedBy>
  <cp:revision>1672</cp:revision>
  <dcterms:created xsi:type="dcterms:W3CDTF">2015-07-28T09:06:00Z</dcterms:created>
  <dcterms:modified xsi:type="dcterms:W3CDTF">2023-12-04T11:57:58Z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5EB02C54A3D34A26A9FB80E923D627C1</vt:lpwstr>
  </property>
</Properties>
</file>