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60" r:id="rId5"/>
    <p:sldId id="392" r:id="rId6"/>
    <p:sldId id="393" r:id="rId7"/>
    <p:sldId id="396" r:id="rId8"/>
    <p:sldId id="397" r:id="rId9"/>
    <p:sldId id="398" r:id="rId10"/>
    <p:sldId id="389" r:id="rId11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e Chen / Samsung" initials="Zhe" lastIdx="1" clrIdx="0">
    <p:extLst>
      <p:ext uri="{19B8F6BF-5375-455C-9EA6-DF929625EA0E}">
        <p15:presenceInfo xmlns:p15="http://schemas.microsoft.com/office/powerpoint/2012/main" userId="Zhe Chen / Samsung" providerId="None"/>
      </p:ext>
    </p:extLst>
  </p:cmAuthor>
  <p:cmAuthor id="2" name="FL-0822" initials="FL0822" lastIdx="1" clrIdx="1">
    <p:extLst>
      <p:ext uri="{19B8F6BF-5375-455C-9EA6-DF929625EA0E}">
        <p15:presenceInfo xmlns:p15="http://schemas.microsoft.com/office/powerpoint/2012/main" userId="FL-082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60" autoAdjust="0"/>
    <p:restoredTop sz="94767" autoAdjust="0"/>
  </p:normalViewPr>
  <p:slideViewPr>
    <p:cSldViewPr snapToGrid="0">
      <p:cViewPr varScale="1">
        <p:scale>
          <a:sx n="101" d="100"/>
          <a:sy n="101" d="100"/>
        </p:scale>
        <p:origin x="269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1505600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60000" y="1296000"/>
            <a:ext cx="11505600" cy="5022000"/>
          </a:xfrm>
          <a:prstGeom prst="rect">
            <a:avLst/>
          </a:prstGeom>
        </p:spPr>
        <p:txBody>
          <a:bodyPr/>
          <a:lstStyle>
            <a:lvl1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1pPr>
            <a:lvl2pPr marL="563012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2pPr>
            <a:lvl3pPr marL="840274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3pPr>
            <a:lvl4pPr marL="1117536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4pPr>
            <a:lvl5pPr marL="1394798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533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729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3gpp.org/ftp/tsg_ran/TSG_RAN/TSGR_102/Docs/RP-232745.zip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837929" cy="2195512"/>
          </a:xfrm>
        </p:spPr>
        <p:txBody>
          <a:bodyPr/>
          <a:lstStyle/>
          <a:p>
            <a:r>
              <a:rPr lang="en-US" sz="4800" dirty="0"/>
              <a:t>Scope of </a:t>
            </a:r>
            <a:r>
              <a:rPr lang="en-US" sz="4800" dirty="0" smtClean="0"/>
              <a:t>AI/ML for Mobility</a:t>
            </a:r>
            <a:br>
              <a:rPr lang="en-US" sz="4800" dirty="0" smtClean="0"/>
            </a:br>
            <a:r>
              <a:rPr lang="en-US" sz="4800" dirty="0" smtClean="0"/>
              <a:t>in </a:t>
            </a:r>
            <a:r>
              <a:rPr lang="en-US" sz="4800" dirty="0"/>
              <a:t>Rel-19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kern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9.1.2.4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  <a:cs typeface="+mn-cs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RAN#102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Edinburgh</a:t>
            </a:r>
            <a:r>
              <a:rPr kumimoji="1" lang="en-US" altLang="ja-JP" sz="1500" baseline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, </a:t>
            </a:r>
            <a:r>
              <a:rPr kumimoji="1" lang="en-US" altLang="ja-JP" sz="150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Scotland, December 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11-15, 2023</a:t>
            </a: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RP-232918</a:t>
            </a:r>
            <a:endParaRPr kumimoji="1" lang="en-US" altLang="ja-JP" sz="1500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Baseline Objectives from RAN Chair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60363" y="1295400"/>
            <a:ext cx="11504612" cy="5022850"/>
          </a:xfrm>
        </p:spPr>
        <p:txBody>
          <a:bodyPr/>
          <a:lstStyle/>
          <a:p>
            <a:r>
              <a:rPr lang="en-US" dirty="0" smtClean="0"/>
              <a:t>RAN chair recently shared his summary for RAN Rel-19 Package in </a:t>
            </a:r>
            <a:r>
              <a:rPr lang="en-US" dirty="0" smtClean="0">
                <a:hlinkClick r:id="rId2"/>
              </a:rPr>
              <a:t>RP-232745</a:t>
            </a:r>
            <a:r>
              <a:rPr lang="en-US" dirty="0" smtClean="0"/>
              <a:t>.</a:t>
            </a:r>
          </a:p>
          <a:p>
            <a:r>
              <a:rPr lang="en-US" dirty="0" smtClean="0"/>
              <a:t>RAN made good progress to shape the scope during the September meeting, but the scope still seems too broad and further down-scoping would be needed.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459" y="2557590"/>
            <a:ext cx="8186419" cy="38554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9703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(1/4)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L3-based and/or L1/L2-triggered mobility (LTM) :</a:t>
            </a:r>
          </a:p>
          <a:p>
            <a:pPr lvl="1"/>
            <a:r>
              <a:rPr lang="en-US" dirty="0" smtClean="0"/>
              <a:t>In general, the study of this item would require thorough evaluation of the proposals and the listed objective already includes various proposals in both network side and UE side.</a:t>
            </a:r>
          </a:p>
          <a:p>
            <a:pPr lvl="1"/>
            <a:r>
              <a:rPr lang="en-US" dirty="0" smtClean="0"/>
              <a:t>Given the TU mainly in RAN2, the scope needs to be adjusted, and it would be good to start the legacy L3-based mobility for Rel-19.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1: The entire SI should focus on L3-based mobility.</a:t>
            </a:r>
            <a:endParaRPr lang="en-US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607752" y="6057608"/>
            <a:ext cx="2408032" cy="2603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aseline="30000" dirty="0" smtClean="0"/>
              <a:t>†</a:t>
            </a:r>
            <a:r>
              <a:rPr lang="en-US" dirty="0" smtClean="0"/>
              <a:t>LCP: Logical </a:t>
            </a:r>
            <a:r>
              <a:rPr lang="en-US" dirty="0"/>
              <a:t>Channel Prioritization </a:t>
            </a:r>
          </a:p>
        </p:txBody>
      </p:sp>
    </p:spTree>
    <p:extLst>
      <p:ext uri="{BB962C8B-B14F-4D97-AF65-F5344CB8AC3E}">
        <p14:creationId xmlns:p14="http://schemas.microsoft.com/office/powerpoint/2010/main" val="352193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(2/4)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</a:t>
            </a:r>
            <a:r>
              <a:rPr lang="en-US" dirty="0"/>
              <a:t>Network side [/UE side]:</a:t>
            </a:r>
            <a:endParaRPr lang="en-US" dirty="0" smtClean="0"/>
          </a:p>
          <a:p>
            <a:pPr lvl="1"/>
            <a:r>
              <a:rPr lang="en-US" dirty="0" smtClean="0"/>
              <a:t>Since RAN already </a:t>
            </a:r>
            <a:r>
              <a:rPr lang="en-US" dirty="0"/>
              <a:t>agree that no intention to change the existing framework for the mobility under connected </a:t>
            </a:r>
            <a:r>
              <a:rPr lang="en-US" dirty="0" smtClean="0"/>
              <a:t>mode, and thus </a:t>
            </a:r>
            <a:r>
              <a:rPr lang="en-US" dirty="0"/>
              <a:t>[/UE side</a:t>
            </a:r>
            <a:r>
              <a:rPr lang="en-US" dirty="0" smtClean="0"/>
              <a:t>] part can be removed.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2: From the baseline objectives, </a:t>
            </a:r>
            <a:r>
              <a:rPr lang="en-US" b="1" strike="sngStrike" dirty="0">
                <a:sym typeface="Wingdings" panose="05000000000000000000" pitchFamily="2" charset="2"/>
              </a:rPr>
              <a:t>[/UE side</a:t>
            </a:r>
            <a:r>
              <a:rPr lang="en-US" b="1" strike="sngStrike" dirty="0" smtClean="0">
                <a:sym typeface="Wingdings" panose="05000000000000000000" pitchFamily="2" charset="2"/>
              </a:rPr>
              <a:t>]</a:t>
            </a:r>
            <a:r>
              <a:rPr lang="en-US" b="1" dirty="0" smtClean="0">
                <a:sym typeface="Wingdings" panose="05000000000000000000" pitchFamily="2" charset="2"/>
              </a:rPr>
              <a:t> part should be removed as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smtClean="0">
                <a:sym typeface="Wingdings" panose="05000000000000000000" pitchFamily="2" charset="2"/>
              </a:rPr>
              <a:t>indicated </a:t>
            </a:r>
            <a:r>
              <a:rPr lang="en-US" b="1" dirty="0">
                <a:sym typeface="Wingdings" panose="05000000000000000000" pitchFamily="2" charset="2"/>
              </a:rPr>
              <a:t>in RP-232745</a:t>
            </a:r>
            <a:r>
              <a:rPr lang="en-US" b="1" dirty="0" smtClean="0">
                <a:sym typeface="Wingdings" panose="05000000000000000000" pitchFamily="2" charset="2"/>
              </a:rPr>
              <a:t> 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91334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(3/4)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</a:t>
            </a:r>
            <a:r>
              <a:rPr lang="en-US" dirty="0"/>
              <a:t>Beam-level measurement prediction and Cell-level measurement prediction:</a:t>
            </a:r>
            <a:endParaRPr lang="en-US" dirty="0" smtClean="0"/>
          </a:p>
          <a:p>
            <a:pPr lvl="1"/>
            <a:r>
              <a:rPr lang="en-US" dirty="0" smtClean="0"/>
              <a:t>We see some overlap between beam-level measurement prediction and the RAN1-led study in Rel-18.</a:t>
            </a:r>
          </a:p>
          <a:p>
            <a:pPr lvl="1"/>
            <a:r>
              <a:rPr lang="en-US" dirty="0" smtClean="0"/>
              <a:t>To avoid the overlap, the initial scope can start with cell-level measurement prediction (which results to the triggering of the existing measurement events) first, and then see whether additional detail needs to be explored.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3: RAN2 </a:t>
            </a:r>
            <a:r>
              <a:rPr lang="en-US" b="1" dirty="0">
                <a:sym typeface="Wingdings" panose="05000000000000000000" pitchFamily="2" charset="2"/>
              </a:rPr>
              <a:t>focuses on Cell-level measurement </a:t>
            </a:r>
            <a:r>
              <a:rPr lang="en-US" b="1" dirty="0" smtClean="0">
                <a:sym typeface="Wingdings" panose="05000000000000000000" pitchFamily="2" charset="2"/>
              </a:rPr>
              <a:t>prediction, </a:t>
            </a:r>
            <a:r>
              <a:rPr lang="en-US" b="1" dirty="0">
                <a:sym typeface="Wingdings" panose="05000000000000000000" pitchFamily="2" charset="2"/>
              </a:rPr>
              <a:t>and beam-level measurement prediction can be postponed until beam management use case is progressed in </a:t>
            </a:r>
            <a:r>
              <a:rPr lang="en-US" b="1" dirty="0" smtClean="0">
                <a:sym typeface="Wingdings" panose="05000000000000000000" pitchFamily="2" charset="2"/>
              </a:rPr>
              <a:t>the RAN1-led WI</a:t>
            </a:r>
            <a:r>
              <a:rPr lang="en-US" b="1" dirty="0">
                <a:sym typeface="Wingdings" panose="05000000000000000000" pitchFamily="2" charset="2"/>
              </a:rPr>
              <a:t>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46879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(4/4)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other aspects:</a:t>
            </a:r>
          </a:p>
          <a:p>
            <a:pPr lvl="1"/>
            <a:r>
              <a:rPr lang="en-US" dirty="0" smtClean="0"/>
              <a:t>For LCM, we are fine with the baseline on Slide 2 as it is, and the conclusion in Rel-18 AL/ML should be used as baseline.</a:t>
            </a:r>
          </a:p>
          <a:p>
            <a:pPr lvl="1"/>
            <a:r>
              <a:rPr lang="en-US" dirty="0" smtClean="0"/>
              <a:t>For RAN4 impacts, this can be removed in this WI, but a separate WI led by RAN4 can be discussed in the next plenary meeting.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4: Agree with the baseline objectives for LCM and RRM aspects as </a:t>
            </a:r>
            <a:r>
              <a:rPr lang="en-US" b="1" dirty="0">
                <a:sym typeface="Wingdings" panose="05000000000000000000" pitchFamily="2" charset="2"/>
              </a:rPr>
              <a:t>indicated in RP-232745</a:t>
            </a:r>
            <a:r>
              <a:rPr lang="en-US" b="1" dirty="0" smtClean="0">
                <a:sym typeface="Wingdings" panose="05000000000000000000" pitchFamily="2" charset="2"/>
              </a:rPr>
              <a:t>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26264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5020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17843</TotalTime>
  <Words>431</Words>
  <Application>Microsoft Office PowerPoint</Application>
  <PresentationFormat>와이드스크린</PresentationFormat>
  <Paragraphs>35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SamsungOne 400</vt:lpstr>
      <vt:lpstr>SamsungOne 700</vt:lpstr>
      <vt:lpstr>SamsungOneKoreanOTF 400</vt:lpstr>
      <vt:lpstr>Yu Gothic</vt:lpstr>
      <vt:lpstr>Arial</vt:lpstr>
      <vt:lpstr>Calibri</vt:lpstr>
      <vt:lpstr>Samsung Sharp Sans Bold</vt:lpstr>
      <vt:lpstr>Wingdings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RWS-230210_Views on Rel-19 AIML for PHY</dc:title>
  <dc:creator>garethw</dc:creator>
  <cp:lastModifiedBy>Hyunjeong Kang (Samsung)</cp:lastModifiedBy>
  <cp:revision>565</cp:revision>
  <cp:lastPrinted>2017-12-18T22:10:10Z</cp:lastPrinted>
  <dcterms:created xsi:type="dcterms:W3CDTF">2017-12-10T01:01:38Z</dcterms:created>
  <dcterms:modified xsi:type="dcterms:W3CDTF">2023-12-01T09:57:30Z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