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360" r:id="rId5"/>
    <p:sldId id="392" r:id="rId6"/>
    <p:sldId id="393" r:id="rId7"/>
    <p:sldId id="396" r:id="rId8"/>
    <p:sldId id="397" r:id="rId9"/>
    <p:sldId id="398" r:id="rId10"/>
    <p:sldId id="389" r:id="rId11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e Chen / Samsung" initials="Zhe" lastIdx="1" clrIdx="0">
    <p:extLst>
      <p:ext uri="{19B8F6BF-5375-455C-9EA6-DF929625EA0E}">
        <p15:presenceInfo xmlns:p15="http://schemas.microsoft.com/office/powerpoint/2012/main" userId="Zhe Chen / Samsung" providerId="None"/>
      </p:ext>
    </p:extLst>
  </p:cmAuthor>
  <p:cmAuthor id="2" name="FL-0822" initials="FL0822" lastIdx="1" clrIdx="1">
    <p:extLst>
      <p:ext uri="{19B8F6BF-5375-455C-9EA6-DF929625EA0E}">
        <p15:presenceInfo xmlns:p15="http://schemas.microsoft.com/office/powerpoint/2012/main" userId="FL-082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60" autoAdjust="0"/>
    <p:restoredTop sz="94767" autoAdjust="0"/>
  </p:normalViewPr>
  <p:slideViewPr>
    <p:cSldViewPr snapToGrid="0">
      <p:cViewPr varScale="1">
        <p:scale>
          <a:sx n="101" d="100"/>
          <a:sy n="101" d="100"/>
        </p:scale>
        <p:origin x="269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456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5260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 </a:t>
            </a:r>
            <a:endParaRPr kumimoji="1" lang="en-US" altLang="ko-KR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33355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8864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895854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06794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5861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2318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35316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88105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97187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en-US" altLang="ko-KR" dirty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6" name="Chart Placeholder 2">
            <a:extLst>
              <a:ext uri="{FF2B5EF4-FFF2-40B4-BE49-F238E27FC236}">
                <a16:creationId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7" name="Chart Placeholder 2">
            <a:extLst>
              <a:ext uri="{FF2B5EF4-FFF2-40B4-BE49-F238E27FC236}">
                <a16:creationId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5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1505600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360000" y="1296000"/>
            <a:ext cx="11505600" cy="5022000"/>
          </a:xfrm>
          <a:prstGeom prst="rect">
            <a:avLst/>
          </a:prstGeom>
        </p:spPr>
        <p:txBody>
          <a:bodyPr/>
          <a:lstStyle>
            <a:lvl1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1pPr>
            <a:lvl2pPr marL="563012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2pPr>
            <a:lvl3pPr marL="840274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3pPr>
            <a:lvl4pPr marL="1117536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4pPr>
            <a:lvl5pPr marL="1394798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533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6596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SamsungOne 400" panose="020B0503030303020204" pitchFamily="34" charset="0"/>
                <a:ea typeface="SamsungOne 400" panose="020B0503030303020204" pitchFamily="34" charset="0"/>
                <a:cs typeface="Samsung Sharp Sans Bold" pitchFamily="2" charset="0"/>
              </a:rPr>
              <a:pPr algn="l"/>
              <a:t>‹#›</a:t>
            </a:fld>
            <a:endParaRPr lang="en-US" sz="750" dirty="0">
              <a:solidFill>
                <a:schemeClr val="tx1"/>
              </a:solidFill>
              <a:latin typeface="SamsungOne 400" panose="020B0503030303020204" pitchFamily="34" charset="0"/>
              <a:ea typeface="SamsungOne 400" panose="020B0503030303020204" pitchFamily="34" charset="0"/>
              <a:cs typeface="Samsung Sharp Sans Bold" pitchFamily="2" charset="0"/>
            </a:endParaRPr>
          </a:p>
        </p:txBody>
      </p:sp>
      <p:sp>
        <p:nvSpPr>
          <p:cNvPr id="79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709" r:id="rId4"/>
    <p:sldLayoutId id="2147483670" r:id="rId5"/>
    <p:sldLayoutId id="2147483729" r:id="rId6"/>
    <p:sldLayoutId id="2147483673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718" r:id="rId14"/>
    <p:sldLayoutId id="2147483720" r:id="rId15"/>
    <p:sldLayoutId id="2147483721" r:id="rId16"/>
    <p:sldLayoutId id="2147483723" r:id="rId17"/>
    <p:sldLayoutId id="2147483724" r:id="rId18"/>
    <p:sldLayoutId id="2147483726" r:id="rId19"/>
    <p:sldLayoutId id="2147483727" r:id="rId20"/>
    <p:sldLayoutId id="2147483728" r:id="rId21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3gpp.org/ftp/tsg_ran/TSG_RAN/TSGR_102/Docs/RP-232745.zip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8837929" cy="2195512"/>
          </a:xfrm>
        </p:spPr>
        <p:txBody>
          <a:bodyPr/>
          <a:lstStyle/>
          <a:p>
            <a:r>
              <a:rPr lang="en-US" sz="4800" dirty="0"/>
              <a:t>Scope of </a:t>
            </a:r>
            <a:r>
              <a:rPr lang="en-US" sz="4800" dirty="0" smtClean="0"/>
              <a:t>XR </a:t>
            </a:r>
            <a:r>
              <a:rPr lang="en-US" sz="4800" dirty="0"/>
              <a:t>Enhancements in Rel-19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49461B-1828-1F46-978E-A17A950A0C44}"/>
              </a:ext>
            </a:extLst>
          </p:cNvPr>
          <p:cNvSpPr txBox="1"/>
          <p:nvPr/>
        </p:nvSpPr>
        <p:spPr>
          <a:xfrm>
            <a:off x="241601" y="5705596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Agenda: 		</a:t>
            </a:r>
            <a:r>
              <a:rPr kumimoji="1" lang="en-US" altLang="ja-JP" sz="1500" kern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9.1.2.2</a:t>
            </a:r>
            <a:endParaRPr kumimoji="1" lang="en-US" altLang="ja-JP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amsungOne 700" panose="020B0803030303020204" pitchFamily="34" charset="0"/>
              <a:ea typeface="SamsungOne 700" panose="020B0803030303020204" pitchFamily="34" charset="0"/>
              <a:cs typeface="+mn-cs"/>
            </a:endParaRP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Source:		Samsung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Document for : 	Discussion and decision</a:t>
            </a:r>
            <a:endParaRPr kumimoji="1" lang="ja-JP" altLang="en-US" sz="1500" dirty="0">
              <a:solidFill>
                <a:schemeClr val="tx1"/>
              </a:solidFill>
              <a:latin typeface="SamsungOne 700" panose="020B0803030303020204" pitchFamily="34" charset="0"/>
              <a:ea typeface="+mn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/>
        </p:nvSpPr>
        <p:spPr>
          <a:xfrm>
            <a:off x="241913" y="254511"/>
            <a:ext cx="38522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3GPP</a:t>
            </a:r>
            <a:r>
              <a:rPr kumimoji="1" lang="en-US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 TSG </a:t>
            </a:r>
            <a:r>
              <a:rPr kumimoji="1" lang="en-US" altLang="ja-JP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RAN#102</a:t>
            </a:r>
            <a:endParaRPr kumimoji="1" lang="en-US" altLang="ja-JP" sz="1500" baseline="0" dirty="0"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r>
              <a:rPr kumimoji="1" lang="en-US" altLang="ja-JP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Edinburgh</a:t>
            </a:r>
            <a:r>
              <a:rPr kumimoji="1" lang="en-US" altLang="ja-JP" sz="1500" baseline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, </a:t>
            </a:r>
            <a:r>
              <a:rPr kumimoji="1" lang="en-US" altLang="ja-JP" sz="150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Scotland, December </a:t>
            </a:r>
            <a:r>
              <a:rPr kumimoji="1" lang="en-US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11-15, 2023</a:t>
            </a:r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/>
        </p:nvSpPr>
        <p:spPr>
          <a:xfrm>
            <a:off x="10781064" y="254511"/>
            <a:ext cx="128901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RP-232917</a:t>
            </a:r>
            <a:endParaRPr kumimoji="1" lang="en-US" altLang="ja-JP" sz="1500" dirty="0"/>
          </a:p>
        </p:txBody>
      </p:sp>
    </p:spTree>
    <p:extLst>
      <p:ext uri="{BB962C8B-B14F-4D97-AF65-F5344CB8AC3E}">
        <p14:creationId xmlns:p14="http://schemas.microsoft.com/office/powerpoint/2010/main" val="226947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Baseline </a:t>
            </a:r>
            <a:r>
              <a:rPr lang="en-US" smtClean="0"/>
              <a:t>Objectives from </a:t>
            </a:r>
            <a:r>
              <a:rPr lang="en-US" dirty="0" smtClean="0"/>
              <a:t>RAN Chair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360363" y="1295400"/>
            <a:ext cx="11504612" cy="5022850"/>
          </a:xfrm>
        </p:spPr>
        <p:txBody>
          <a:bodyPr/>
          <a:lstStyle/>
          <a:p>
            <a:r>
              <a:rPr lang="en-US" dirty="0" smtClean="0"/>
              <a:t>RAN chair recently shared his summary for RAN Rel-19 Package in </a:t>
            </a:r>
            <a:r>
              <a:rPr lang="en-US" dirty="0" smtClean="0">
                <a:hlinkClick r:id="rId2"/>
              </a:rPr>
              <a:t>RP-232745</a:t>
            </a:r>
            <a:r>
              <a:rPr lang="en-US" dirty="0" smtClean="0"/>
              <a:t>.</a:t>
            </a:r>
          </a:p>
          <a:p>
            <a:r>
              <a:rPr lang="en-US" dirty="0" smtClean="0"/>
              <a:t>During the September meeting, many diverged proposals were discussed, and the summary from RAN chair still contains many proposals which may require further down-scoping.</a:t>
            </a:r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8185" y="2623754"/>
            <a:ext cx="8515631" cy="369449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9703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Discussion Points and Proposals (1/4)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360000" y="966816"/>
            <a:ext cx="11505600" cy="5022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Regarding multi-modal </a:t>
            </a:r>
            <a:r>
              <a:rPr lang="en-US" dirty="0"/>
              <a:t>flows:</a:t>
            </a:r>
            <a:endParaRPr lang="en-US" dirty="0" smtClean="0"/>
          </a:p>
          <a:p>
            <a:pPr lvl="1"/>
            <a:r>
              <a:rPr lang="en-US" dirty="0" smtClean="0"/>
              <a:t>Assuming RAN or UE have the information of multi-modal flows (which is still debatable, and may be subject to input from SA2/SA4), such information would be useful for the uplink scheduling </a:t>
            </a:r>
            <a:r>
              <a:rPr lang="en-US" dirty="0"/>
              <a:t>to allow synchronized transmissions for multi-modal </a:t>
            </a:r>
            <a:r>
              <a:rPr lang="en-US" dirty="0" smtClean="0"/>
              <a:t>flows.</a:t>
            </a:r>
          </a:p>
          <a:p>
            <a:pPr lvl="1"/>
            <a:r>
              <a:rPr lang="en-US" altLang="ko-KR" dirty="0" smtClean="0"/>
              <a:t>As for UL XR traffic handling in R18, even </a:t>
            </a:r>
            <a:r>
              <a:rPr lang="en-US" altLang="ko-KR" dirty="0"/>
              <a:t>if </a:t>
            </a:r>
            <a:r>
              <a:rPr lang="en-US" altLang="ko-KR" dirty="0" smtClean="0"/>
              <a:t>the information of multi-modal flows </a:t>
            </a:r>
            <a:r>
              <a:rPr lang="en-US" altLang="ko-KR" dirty="0"/>
              <a:t>is not available in </a:t>
            </a:r>
            <a:r>
              <a:rPr lang="en-US" altLang="ko-KR" dirty="0" smtClean="0"/>
              <a:t>RAN, </a:t>
            </a:r>
            <a:r>
              <a:rPr lang="en-US" dirty="0" smtClean="0"/>
              <a:t>UE </a:t>
            </a:r>
            <a:r>
              <a:rPr lang="en-US" dirty="0"/>
              <a:t>can handle </a:t>
            </a:r>
            <a:r>
              <a:rPr lang="en-US" dirty="0" smtClean="0"/>
              <a:t>e.g., LCP </a:t>
            </a:r>
            <a:r>
              <a:rPr lang="en-US" dirty="0"/>
              <a:t>with consideration of synchronization transmission among multi-modal flows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RAN can further study XR awareness on multi-modal flows which may a need of SA2/SA4 coordination.</a:t>
            </a:r>
          </a:p>
          <a:p>
            <a:pPr lvl="1"/>
            <a:r>
              <a:rPr lang="en-US" dirty="0" smtClean="0"/>
              <a:t>Regarding </a:t>
            </a:r>
            <a:r>
              <a:rPr lang="en-US" dirty="0"/>
              <a:t>DRX </a:t>
            </a:r>
            <a:r>
              <a:rPr lang="en-US" dirty="0" smtClean="0"/>
              <a:t>aspects, no enhancement would be needed. No </a:t>
            </a:r>
            <a:r>
              <a:rPr lang="en-US" dirty="0"/>
              <a:t>justification was given during the </a:t>
            </a:r>
            <a:r>
              <a:rPr lang="en-US" dirty="0" smtClean="0"/>
              <a:t>discussion so far, and the </a:t>
            </a:r>
            <a:r>
              <a:rPr lang="en-US" dirty="0"/>
              <a:t>DRX operation is already complex </a:t>
            </a:r>
            <a:r>
              <a:rPr lang="en-US" dirty="0" smtClean="0"/>
              <a:t>enough.</a:t>
            </a:r>
          </a:p>
          <a:p>
            <a:pPr lvl="1"/>
            <a:endParaRPr lang="en-US" dirty="0" smtClean="0"/>
          </a:p>
          <a:p>
            <a:pPr marL="561600" lvl="1" indent="-360000">
              <a:buNone/>
            </a:pPr>
            <a:r>
              <a:rPr lang="en-US" b="1" dirty="0" smtClean="0">
                <a:sym typeface="Wingdings" panose="05000000000000000000" pitchFamily="2" charset="2"/>
              </a:rPr>
              <a:t> Proposal 1: For the multi-modality, RAN can start the discussion abou</a:t>
            </a:r>
            <a:r>
              <a:rPr lang="en-US" b="1" dirty="0">
                <a:sym typeface="Wingdings" panose="05000000000000000000" pitchFamily="2" charset="2"/>
              </a:rPr>
              <a:t>t </a:t>
            </a:r>
            <a:r>
              <a:rPr lang="en-US" b="1" dirty="0" smtClean="0">
                <a:sym typeface="Wingdings" panose="05000000000000000000" pitchFamily="2" charset="2"/>
              </a:rPr>
              <a:t>enhancements for the synchronized </a:t>
            </a:r>
            <a:r>
              <a:rPr lang="en-US" b="1" dirty="0">
                <a:sym typeface="Wingdings" panose="05000000000000000000" pitchFamily="2" charset="2"/>
              </a:rPr>
              <a:t>transmissions for multi-modal flows </a:t>
            </a:r>
            <a:r>
              <a:rPr lang="en-US" b="1" dirty="0" smtClean="0">
                <a:sym typeface="Wingdings" panose="05000000000000000000" pitchFamily="2" charset="2"/>
              </a:rPr>
              <a:t>by e.g., </a:t>
            </a:r>
            <a:r>
              <a:rPr lang="en-US" b="1" dirty="0">
                <a:sym typeface="Wingdings" panose="05000000000000000000" pitchFamily="2" charset="2"/>
              </a:rPr>
              <a:t>by </a:t>
            </a:r>
            <a:r>
              <a:rPr lang="en-US" b="1" dirty="0" smtClean="0">
                <a:sym typeface="Wingdings" panose="05000000000000000000" pitchFamily="2" charset="2"/>
              </a:rPr>
              <a:t>scheduling or LCP and additional awareness requirements on multi-modal flows.</a:t>
            </a:r>
            <a:endParaRPr lang="en-US" b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607752" y="6331928"/>
            <a:ext cx="2408032" cy="2603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aseline="30000" dirty="0" smtClean="0"/>
              <a:t>†</a:t>
            </a:r>
            <a:r>
              <a:rPr lang="en-US" dirty="0" smtClean="0"/>
              <a:t>LCP: Logical </a:t>
            </a:r>
            <a:r>
              <a:rPr lang="en-US" dirty="0"/>
              <a:t>Channel Prioritization </a:t>
            </a:r>
          </a:p>
        </p:txBody>
      </p:sp>
    </p:spTree>
    <p:extLst>
      <p:ext uri="{BB962C8B-B14F-4D97-AF65-F5344CB8AC3E}">
        <p14:creationId xmlns:p14="http://schemas.microsoft.com/office/powerpoint/2010/main" val="352193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Discussion Points and Proposals (2/4)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 smtClean="0"/>
              <a:t>Regarding measurement gap:</a:t>
            </a:r>
          </a:p>
          <a:p>
            <a:pPr lvl="1"/>
            <a:r>
              <a:rPr lang="en-US" dirty="0" smtClean="0"/>
              <a:t>We are fine with the proposal, and </a:t>
            </a:r>
            <a:r>
              <a:rPr lang="en-US" dirty="0"/>
              <a:t>think </a:t>
            </a:r>
            <a:r>
              <a:rPr lang="en-US" dirty="0" smtClean="0"/>
              <a:t>there </a:t>
            </a:r>
            <a:r>
              <a:rPr lang="en-US" dirty="0"/>
              <a:t>is identifiable benefit to XR from reducing the scheduling impact associated with </a:t>
            </a:r>
            <a:r>
              <a:rPr lang="en-US" dirty="0" smtClean="0"/>
              <a:t>measurement gap.</a:t>
            </a:r>
          </a:p>
          <a:p>
            <a:pPr lvl="1"/>
            <a:endParaRPr lang="en-US" dirty="0" smtClean="0"/>
          </a:p>
          <a:p>
            <a:pPr marL="561600" lvl="1" indent="-360000">
              <a:buNone/>
            </a:pPr>
            <a:r>
              <a:rPr lang="en-US" b="1" dirty="0" smtClean="0">
                <a:sym typeface="Wingdings" panose="05000000000000000000" pitchFamily="2" charset="2"/>
              </a:rPr>
              <a:t> Proposal 2: For measurement gap, agree the baseline proposal in Slide 2 as it is.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91334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Discussion Points and Proposals (3/4)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 smtClean="0"/>
              <a:t>Regarding </a:t>
            </a:r>
            <a:r>
              <a:rPr lang="en-US" dirty="0"/>
              <a:t>UTO-UCI and CQI/CSI:</a:t>
            </a:r>
            <a:endParaRPr lang="en-US" dirty="0" smtClean="0"/>
          </a:p>
          <a:p>
            <a:pPr lvl="1"/>
            <a:r>
              <a:rPr lang="en-US" dirty="0" smtClean="0"/>
              <a:t>The UTO-UCI proposal </a:t>
            </a:r>
            <a:r>
              <a:rPr lang="en-US" dirty="0"/>
              <a:t>was already discussed in Rel-18 and was not agreed. There is no benefit as UTO-UCI per CG configuration is supported and as UTO-UCI overhead is already trivial for any possible overhead reduction mechanisms to have any impact on </a:t>
            </a:r>
            <a:r>
              <a:rPr lang="en-US" dirty="0" smtClean="0"/>
              <a:t>throughput.</a:t>
            </a:r>
          </a:p>
          <a:p>
            <a:pPr lvl="1"/>
            <a:r>
              <a:rPr lang="en-US" dirty="0"/>
              <a:t>For CQI/CSI, </a:t>
            </a:r>
            <a:r>
              <a:rPr lang="en-US" dirty="0" smtClean="0"/>
              <a:t>the proposal which contains many small different </a:t>
            </a:r>
            <a:r>
              <a:rPr lang="en-US" dirty="0"/>
              <a:t>proposals </a:t>
            </a:r>
            <a:r>
              <a:rPr lang="en-US" dirty="0" smtClean="0"/>
              <a:t>were already </a:t>
            </a:r>
            <a:r>
              <a:rPr lang="en-US" dirty="0"/>
              <a:t>extensively </a:t>
            </a:r>
            <a:r>
              <a:rPr lang="en-US" dirty="0" smtClean="0"/>
              <a:t>considered in past releases, or is </a:t>
            </a:r>
            <a:r>
              <a:rPr lang="en-US" dirty="0"/>
              <a:t>not beneficial/necessary. We do not see a need for continuing study or specifications in Rel-19</a:t>
            </a:r>
            <a:r>
              <a:rPr lang="en-US" dirty="0" smtClean="0"/>
              <a:t>.</a:t>
            </a:r>
          </a:p>
          <a:p>
            <a:pPr lvl="1"/>
            <a:endParaRPr lang="en-US" dirty="0" smtClean="0"/>
          </a:p>
          <a:p>
            <a:pPr marL="561600" lvl="1" indent="-360000">
              <a:buNone/>
            </a:pPr>
            <a:r>
              <a:rPr lang="en-US" b="1" dirty="0" smtClean="0">
                <a:sym typeface="Wingdings" panose="05000000000000000000" pitchFamily="2" charset="2"/>
              </a:rPr>
              <a:t> Proposal 3: For UTO-UCI and CQI/CSI, remove them from Rel-19 objectives.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46879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Discussion Points and Proposals (4/4)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 smtClean="0"/>
              <a:t>Regarding delay aware/adaptive scheduling:</a:t>
            </a:r>
          </a:p>
          <a:p>
            <a:pPr lvl="1"/>
            <a:r>
              <a:rPr lang="en-US" dirty="0" smtClean="0"/>
              <a:t>The scope needs to be clarified that it tries to enhance LCP procedure e.g., in congested situation for the uplink. </a:t>
            </a:r>
          </a:p>
          <a:p>
            <a:pPr lvl="1"/>
            <a:r>
              <a:rPr lang="en-US" dirty="0" smtClean="0"/>
              <a:t>Even for the DL, such delay information, if available, can be utilized for the scheduling, and this would be beneficial.</a:t>
            </a:r>
          </a:p>
          <a:p>
            <a:pPr lvl="1"/>
            <a:endParaRPr lang="en-US" dirty="0" smtClean="0"/>
          </a:p>
          <a:p>
            <a:pPr marL="561600" lvl="1" indent="-360000">
              <a:buNone/>
            </a:pPr>
            <a:r>
              <a:rPr lang="en-US" b="1" dirty="0" smtClean="0">
                <a:sym typeface="Wingdings" panose="05000000000000000000" pitchFamily="2" charset="2"/>
              </a:rPr>
              <a:t> Proposal 4: For </a:t>
            </a:r>
            <a:r>
              <a:rPr lang="en-US" b="1" dirty="0" smtClean="0"/>
              <a:t>delay aware/adaptive scheduling, the scope needs to be clarified that it is mainly to specify LCP enhancements. DL aspects can also be addressed in Rel-19</a:t>
            </a:r>
            <a:r>
              <a:rPr lang="en-US" b="1" dirty="0" smtClean="0">
                <a:sym typeface="Wingdings" panose="05000000000000000000" pitchFamily="2" charset="2"/>
              </a:rPr>
              <a:t>.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26264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 anchor="ctr"/>
          <a:lstStyle/>
          <a:p>
            <a:r>
              <a:rPr lang="en-US" sz="4800" dirty="0" smtClean="0"/>
              <a:t>Thank you!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5020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04C05A0-4031-458C-93F9-657B34B48EEA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18204</TotalTime>
  <Words>518</Words>
  <Application>Microsoft Office PowerPoint</Application>
  <PresentationFormat>와이드스크린</PresentationFormat>
  <Paragraphs>37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6" baseType="lpstr">
      <vt:lpstr>SamsungOne 400</vt:lpstr>
      <vt:lpstr>SamsungOne 700</vt:lpstr>
      <vt:lpstr>SamsungOneKoreanOTF 400</vt:lpstr>
      <vt:lpstr>Yu Gothic</vt:lpstr>
      <vt:lpstr>Arial</vt:lpstr>
      <vt:lpstr>Calibri</vt:lpstr>
      <vt:lpstr>Samsung Sharp Sans Bold</vt:lpstr>
      <vt:lpstr>Wingdings</vt:lpstr>
      <vt:lpstr>Samsung Master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RWS-230210_Views on Rel-19 AIML for PHY</dc:title>
  <dc:creator>garethw</dc:creator>
  <cp:lastModifiedBy>Hyunjeong Kang (Samsung)</cp:lastModifiedBy>
  <cp:revision>560</cp:revision>
  <cp:lastPrinted>2017-12-18T22:10:10Z</cp:lastPrinted>
  <dcterms:created xsi:type="dcterms:W3CDTF">2017-12-10T01:01:38Z</dcterms:created>
  <dcterms:modified xsi:type="dcterms:W3CDTF">2023-12-01T09:57:11Z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