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8"/>
  </p:notesMasterIdLst>
  <p:sldIdLst>
    <p:sldId id="256" r:id="rId3"/>
    <p:sldId id="499" r:id="rId4"/>
    <p:sldId id="500" r:id="rId5"/>
    <p:sldId id="501" r:id="rId6"/>
    <p:sldId id="439" r:id="rId7"/>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499"/>
            <p14:sldId id="500"/>
            <p14:sldId id="501"/>
            <p14:sldId id="439"/>
          </p14:sldIdLst>
        </p14:section>
      </p14:sectionLst>
    </p:ex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 id="2" name="Zhongda Du" initials="ZD" lastIdx="0" clrIdx="1"/>
  <p:cmAuthor id="3" name="OPPO(Zonda)" initials="ZD"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FFFFFF"/>
    <a:srgbClr val="2DC84D"/>
    <a:srgbClr val="5E5E5E"/>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p:restoredTop sz="94826" autoAdjust="0"/>
  </p:normalViewPr>
  <p:slideViewPr>
    <p:cSldViewPr snapToGrid="0" snapToObjects="1">
      <p:cViewPr varScale="1">
        <p:scale>
          <a:sx n="63" d="100"/>
          <a:sy n="63" d="100"/>
        </p:scale>
        <p:origin x="4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cstate="print"/>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2023/12/4</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734182" y="5781042"/>
            <a:ext cx="20288465" cy="3318932"/>
          </a:xfrm>
        </p:spPr>
        <p:txBody>
          <a:bodyPr/>
          <a:lstStyle/>
          <a:p>
            <a:pPr algn="ctr"/>
            <a:r>
              <a:rPr lang="en-US" altLang="zh-CN" dirty="0">
                <a:solidFill>
                  <a:srgbClr val="0B945F"/>
                </a:solidFill>
              </a:rPr>
              <a:t>Discussion on 6G timeline</a:t>
            </a:r>
            <a:br>
              <a:rPr lang="en-US" altLang="zh-CN" dirty="0">
                <a:solidFill>
                  <a:srgbClr val="0B945F"/>
                </a:solidFill>
              </a:rPr>
            </a:br>
            <a:br>
              <a:rPr lang="en-US" altLang="zh-CN" dirty="0">
                <a:solidFill>
                  <a:srgbClr val="0B945F"/>
                </a:solidFill>
              </a:rPr>
            </a:br>
            <a:r>
              <a:rPr lang="en-US" altLang="zh-CN" sz="3200" dirty="0">
                <a:solidFill>
                  <a:srgbClr val="0B945F"/>
                </a:solidFill>
              </a:rPr>
              <a:t>OPPO</a:t>
            </a:r>
            <a:endParaRPr kumimoji="1" lang="zh-CN" altLang="en-US" i="1" dirty="0"/>
          </a:p>
        </p:txBody>
      </p:sp>
      <p:sp>
        <p:nvSpPr>
          <p:cNvPr id="2" name="文本框 1">
            <a:extLst>
              <a:ext uri="{FF2B5EF4-FFF2-40B4-BE49-F238E27FC236}">
                <a16:creationId xmlns:a16="http://schemas.microsoft.com/office/drawing/2014/main" id="{33F6A55D-991B-43DC-BD68-EBB82BC258F2}"/>
              </a:ext>
            </a:extLst>
          </p:cNvPr>
          <p:cNvSpPr txBox="1"/>
          <p:nvPr/>
        </p:nvSpPr>
        <p:spPr>
          <a:xfrm>
            <a:off x="1874520" y="396600"/>
            <a:ext cx="21808440" cy="36574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hangingPunct="0">
              <a:spcAft>
                <a:spcPts val="600"/>
              </a:spcAft>
            </a:pPr>
            <a:r>
              <a:rPr lang="en-GB"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3GPP TSG RAN Meeting #102	                                                                                                                             					RP-232912</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GB"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Edinburgh, Scotland, December 11-15, 2023</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US"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 </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US"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Agenda Item:		9.9</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GB"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Source:			OPPO</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GB"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Title:				Discussion on  6G timeline</a:t>
            </a:r>
            <a:endParaRPr lang="zh-CN" altLang="zh-CN" sz="2800"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endParaRPr>
          </a:p>
          <a:p>
            <a:pPr algn="just" hangingPunct="0">
              <a:spcAft>
                <a:spcPts val="600"/>
              </a:spcAft>
            </a:pPr>
            <a:r>
              <a:rPr lang="en-GB" altLang="zh-CN" sz="2800" b="1" dirty="0">
                <a:solidFill>
                  <a:schemeClr val="accent3">
                    <a:lumMod val="50000"/>
                  </a:schemeClr>
                </a:solidFill>
                <a:effectLst/>
                <a:latin typeface="OPPO Sans" panose="00020600040101010101" pitchFamily="18" charset="-122"/>
                <a:ea typeface="OPPO Sans" panose="00020600040101010101" pitchFamily="18" charset="-122"/>
                <a:cs typeface="OPPO Sans" panose="00020600040101010101" pitchFamily="18" charset="-122"/>
              </a:rPr>
              <a:t>Document for:		Discussion &amp; Decision</a:t>
            </a:r>
            <a:endParaRPr kumimoji="0" lang="zh-CN" altLang="en-US" sz="4000" b="1" i="0" u="none" strike="noStrike" cap="none" spc="0" normalizeH="0" baseline="0" dirty="0">
              <a:ln>
                <a:noFill/>
              </a:ln>
              <a:solidFill>
                <a:schemeClr val="accent3">
                  <a:lumMod val="50000"/>
                </a:schemeClr>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E79620-BC5E-4DEE-BA0E-99C9970FDE31}"/>
              </a:ext>
            </a:extLst>
          </p:cNvPr>
          <p:cNvSpPr>
            <a:spLocks noGrp="1"/>
          </p:cNvSpPr>
          <p:nvPr>
            <p:ph type="title"/>
          </p:nvPr>
        </p:nvSpPr>
        <p:spPr/>
        <p:txBody>
          <a:bodyPr/>
          <a:lstStyle/>
          <a:p>
            <a:r>
              <a:rPr lang="en-US" altLang="zh-CN" dirty="0"/>
              <a:t>Potential approaches</a:t>
            </a:r>
            <a:endParaRPr lang="zh-CN" altLang="en-US" dirty="0"/>
          </a:p>
        </p:txBody>
      </p:sp>
      <p:sp>
        <p:nvSpPr>
          <p:cNvPr id="3" name="文本占位符 2">
            <a:extLst>
              <a:ext uri="{FF2B5EF4-FFF2-40B4-BE49-F238E27FC236}">
                <a16:creationId xmlns:a16="http://schemas.microsoft.com/office/drawing/2014/main" id="{44F3F4CF-35B6-4FC2-AA97-4E21C176930E}"/>
              </a:ext>
            </a:extLst>
          </p:cNvPr>
          <p:cNvSpPr>
            <a:spLocks noGrp="1"/>
          </p:cNvSpPr>
          <p:nvPr>
            <p:ph type="body" sz="quarter" idx="10"/>
          </p:nvPr>
        </p:nvSpPr>
        <p:spPr>
          <a:xfrm>
            <a:off x="776506" y="2724913"/>
            <a:ext cx="22841774" cy="3310128"/>
          </a:xfrm>
        </p:spPr>
        <p:txBody>
          <a:bodyPr>
            <a:normAutofit fontScale="85000" lnSpcReduction="10000"/>
          </a:bodyPr>
          <a:lstStyle/>
          <a:p>
            <a:r>
              <a:rPr lang="en-US" altLang="zh-CN" dirty="0"/>
              <a:t>2 possible approaches for 6G work in 3GPP:</a:t>
            </a:r>
          </a:p>
          <a:p>
            <a:pPr lvl="1"/>
            <a:r>
              <a:rPr lang="en-US" altLang="zh-CN" dirty="0"/>
              <a:t>One release SID + two release WID with short release cycle, or</a:t>
            </a:r>
          </a:p>
          <a:p>
            <a:pPr lvl="1"/>
            <a:r>
              <a:rPr lang="en-US" altLang="zh-CN" dirty="0"/>
              <a:t>One release SID+ one release WID</a:t>
            </a:r>
          </a:p>
          <a:p>
            <a:pPr lvl="1"/>
            <a:r>
              <a:rPr lang="en-US" altLang="zh-CN" dirty="0"/>
              <a:t>Both are targeting commercial deployment around 2030</a:t>
            </a:r>
            <a:endParaRPr lang="zh-CN" altLang="en-US" dirty="0"/>
          </a:p>
        </p:txBody>
      </p:sp>
      <p:graphicFrame>
        <p:nvGraphicFramePr>
          <p:cNvPr id="4" name="Table 3">
            <a:extLst>
              <a:ext uri="{FF2B5EF4-FFF2-40B4-BE49-F238E27FC236}">
                <a16:creationId xmlns:a16="http://schemas.microsoft.com/office/drawing/2014/main" id="{FE150D4F-F491-4BAC-A0AB-33EA66B5D760}"/>
              </a:ext>
            </a:extLst>
          </p:cNvPr>
          <p:cNvGraphicFramePr>
            <a:graphicFrameLocks noGrp="1"/>
          </p:cNvGraphicFramePr>
          <p:nvPr>
            <p:extLst>
              <p:ext uri="{D42A27DB-BD31-4B8C-83A1-F6EECF244321}">
                <p14:modId xmlns:p14="http://schemas.microsoft.com/office/powerpoint/2010/main" val="1143785457"/>
              </p:ext>
            </p:extLst>
          </p:nvPr>
        </p:nvGraphicFramePr>
        <p:xfrm>
          <a:off x="1268408" y="6639560"/>
          <a:ext cx="18238791" cy="5284047"/>
        </p:xfrm>
        <a:graphic>
          <a:graphicData uri="http://schemas.openxmlformats.org/drawingml/2006/table">
            <a:tbl>
              <a:tblPr firstRow="1" bandRow="1"/>
              <a:tblGrid>
                <a:gridCol w="6079597">
                  <a:extLst>
                    <a:ext uri="{9D8B030D-6E8A-4147-A177-3AD203B41FA5}">
                      <a16:colId xmlns:a16="http://schemas.microsoft.com/office/drawing/2014/main" val="3375452394"/>
                    </a:ext>
                  </a:extLst>
                </a:gridCol>
                <a:gridCol w="6079597">
                  <a:extLst>
                    <a:ext uri="{9D8B030D-6E8A-4147-A177-3AD203B41FA5}">
                      <a16:colId xmlns:a16="http://schemas.microsoft.com/office/drawing/2014/main" val="344262018"/>
                    </a:ext>
                  </a:extLst>
                </a:gridCol>
                <a:gridCol w="6079597">
                  <a:extLst>
                    <a:ext uri="{9D8B030D-6E8A-4147-A177-3AD203B41FA5}">
                      <a16:colId xmlns:a16="http://schemas.microsoft.com/office/drawing/2014/main" val="509791934"/>
                    </a:ext>
                  </a:extLst>
                </a:gridCol>
              </a:tblGrid>
              <a:tr h="496296">
                <a:tc>
                  <a:txBody>
                    <a:bodyPr/>
                    <a:lstStyle>
                      <a:lvl1pPr marL="0" marR="0" indent="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9pPr>
                    </a:lstStyle>
                    <a:p>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marR="0" indent="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9pPr>
                    </a:lstStyle>
                    <a:p>
                      <a:r>
                        <a:rPr lang="en-US" sz="3200" dirty="0"/>
                        <a:t>Pros</a:t>
                      </a:r>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marR="0" indent="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1" i="0" u="none" strike="noStrike" cap="none" spc="0" baseline="0">
                          <a:ln>
                            <a:noFill/>
                          </a:ln>
                          <a:solidFill>
                            <a:schemeClr val="lt1"/>
                          </a:solidFill>
                          <a:uFillTx/>
                          <a:latin typeface="Calibri" panose="020F0502020204030204"/>
                          <a:sym typeface="Helvetica Neue Light"/>
                        </a:defRPr>
                      </a:lvl9pPr>
                    </a:lstStyle>
                    <a:p>
                      <a:r>
                        <a:rPr lang="en-US" sz="3200" dirty="0"/>
                        <a:t>Cons</a:t>
                      </a:r>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2767409579"/>
                  </a:ext>
                </a:extLst>
              </a:tr>
              <a:tr h="1687407">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1</a:t>
                      </a:r>
                      <a:r>
                        <a:rPr lang="en-US" sz="3200" baseline="30000" dirty="0"/>
                        <a:t>st</a:t>
                      </a:r>
                      <a:r>
                        <a:rPr lang="en-US" sz="3200" dirty="0"/>
                        <a:t> approach</a:t>
                      </a:r>
                      <a:endParaRPr lang="en-IL" sz="32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Earlier provided initial 6G “drop” </a:t>
                      </a:r>
                      <a:endParaRPr lang="en-IL" sz="32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Less time to consider wider requirements/architecture aspects and unique 6G differentiation</a:t>
                      </a:r>
                      <a:endParaRPr lang="en-IL" sz="32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860358649"/>
                  </a:ext>
                </a:extLst>
              </a:tr>
              <a:tr h="2878517">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2</a:t>
                      </a:r>
                      <a:r>
                        <a:rPr lang="en-US" sz="3200" baseline="30000" dirty="0"/>
                        <a:t>nd</a:t>
                      </a:r>
                      <a:r>
                        <a:rPr lang="en-US" sz="3200" dirty="0"/>
                        <a:t> approach </a:t>
                      </a:r>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More thorough approach, possibility to consider all regional activities outcomes; full solutions and unique differentiation; Overall alignment with all industry trends (e.g. AI-Native etc.)</a:t>
                      </a:r>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dk1"/>
                          </a:solidFill>
                          <a:uFillTx/>
                          <a:latin typeface="Calibri" panose="020F0502020204030204"/>
                          <a:sym typeface="Helvetica Neue Light"/>
                        </a:defRPr>
                      </a:lvl9pPr>
                    </a:lstStyle>
                    <a:p>
                      <a:r>
                        <a:rPr lang="en-US" sz="3200" dirty="0"/>
                        <a:t>No early drops targeting “6G 3GPP-compliant market solutions”</a:t>
                      </a:r>
                      <a:endParaRPr lang="en-IL" sz="32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998846481"/>
                  </a:ext>
                </a:extLst>
              </a:tr>
            </a:tbl>
          </a:graphicData>
        </a:graphic>
      </p:graphicFrame>
    </p:spTree>
    <p:extLst>
      <p:ext uri="{BB962C8B-B14F-4D97-AF65-F5344CB8AC3E}">
        <p14:creationId xmlns:p14="http://schemas.microsoft.com/office/powerpoint/2010/main" val="591428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8A11CF-FA93-47F0-8A4B-60129DBE73AA}"/>
              </a:ext>
            </a:extLst>
          </p:cNvPr>
          <p:cNvSpPr>
            <a:spLocks noGrp="1"/>
          </p:cNvSpPr>
          <p:nvPr>
            <p:ph type="title"/>
          </p:nvPr>
        </p:nvSpPr>
        <p:spPr/>
        <p:txBody>
          <a:bodyPr/>
          <a:lstStyle/>
          <a:p>
            <a:r>
              <a:rPr lang="en-US" altLang="zh-CN" dirty="0"/>
              <a:t>OPPO’s view on the preferrable way forward</a:t>
            </a:r>
            <a:endParaRPr lang="zh-CN" altLang="en-US" dirty="0"/>
          </a:p>
        </p:txBody>
      </p:sp>
      <p:sp>
        <p:nvSpPr>
          <p:cNvPr id="3" name="文本占位符 2">
            <a:extLst>
              <a:ext uri="{FF2B5EF4-FFF2-40B4-BE49-F238E27FC236}">
                <a16:creationId xmlns:a16="http://schemas.microsoft.com/office/drawing/2014/main" id="{90449BA5-C61B-417D-968B-133D687345DA}"/>
              </a:ext>
            </a:extLst>
          </p:cNvPr>
          <p:cNvSpPr>
            <a:spLocks noGrp="1"/>
          </p:cNvSpPr>
          <p:nvPr>
            <p:ph type="body" sz="quarter" idx="10"/>
          </p:nvPr>
        </p:nvSpPr>
        <p:spPr/>
        <p:txBody>
          <a:bodyPr>
            <a:normAutofit fontScale="92500" lnSpcReduction="20000"/>
          </a:bodyPr>
          <a:lstStyle/>
          <a:p>
            <a:pPr lvl="1"/>
            <a:r>
              <a:rPr lang="en-US" altLang="zh-CN" dirty="0"/>
              <a:t>3GPP is encouraged to go for realistic and comprehensive timeline</a:t>
            </a:r>
          </a:p>
          <a:p>
            <a:pPr lvl="1"/>
            <a:r>
              <a:rPr lang="en-US" altLang="zh-CN" dirty="0"/>
              <a:t>OPPO believes 2nd approach is more balanced, more thorough, comprehensive, more quality-assurance-thinking, while also meets IMT-2030 commercial deployment timelines</a:t>
            </a:r>
          </a:p>
          <a:p>
            <a:pPr lvl="2"/>
            <a:r>
              <a:rPr lang="en-US" altLang="zh-CN" dirty="0"/>
              <a:t>The approach assumes two rather longer 3GPP releases to be planned for initial 6G development (i.e. 3GPP Releases’ timelines for 6G might be different from the same Releases’ timelines for 5GA), or, alternatively, there will be 3GPP Releases with no 6G expected outcomes</a:t>
            </a:r>
          </a:p>
          <a:p>
            <a:pPr lvl="2"/>
            <a:r>
              <a:rPr lang="en-US" altLang="zh-CN" dirty="0"/>
              <a:t>The detailed 3GPP timelines are to be agreed ASAP, this would bring a clear message to the industry on 3GPP commitment and concrete steps towards 6G</a:t>
            </a:r>
          </a:p>
          <a:p>
            <a:pPr lvl="2"/>
            <a:r>
              <a:rPr lang="en-US" altLang="zh-CN" dirty="0"/>
              <a:t>Close SA/RAN collaboration and out-of-the-box thinking is expected; the 6G dedicated activities (studies and normative work) might apply across RAN/SA existing groups</a:t>
            </a:r>
          </a:p>
          <a:p>
            <a:endParaRPr lang="zh-CN" altLang="en-US" dirty="0"/>
          </a:p>
        </p:txBody>
      </p:sp>
    </p:spTree>
    <p:extLst>
      <p:ext uri="{BB962C8B-B14F-4D97-AF65-F5344CB8AC3E}">
        <p14:creationId xmlns:p14="http://schemas.microsoft.com/office/powerpoint/2010/main" val="4279444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E0AAA8-3B51-46CE-B341-BA7D9EB8B5DB}"/>
              </a:ext>
            </a:extLst>
          </p:cNvPr>
          <p:cNvSpPr>
            <a:spLocks noGrp="1"/>
          </p:cNvSpPr>
          <p:nvPr>
            <p:ph type="title"/>
          </p:nvPr>
        </p:nvSpPr>
        <p:spPr/>
        <p:txBody>
          <a:bodyPr/>
          <a:lstStyle/>
          <a:p>
            <a:r>
              <a:rPr lang="en-US" altLang="zh-CN" dirty="0"/>
              <a:t>6G </a:t>
            </a:r>
            <a:r>
              <a:rPr lang="en-US" altLang="zh-CN"/>
              <a:t>timeline proposal</a:t>
            </a:r>
            <a:endParaRPr lang="zh-CN" altLang="en-US" dirty="0"/>
          </a:p>
        </p:txBody>
      </p:sp>
      <p:pic>
        <p:nvPicPr>
          <p:cNvPr id="5" name="图片 4">
            <a:extLst>
              <a:ext uri="{FF2B5EF4-FFF2-40B4-BE49-F238E27FC236}">
                <a16:creationId xmlns:a16="http://schemas.microsoft.com/office/drawing/2014/main" id="{50546492-6016-4C70-8C19-BD353D79AD42}"/>
              </a:ext>
            </a:extLst>
          </p:cNvPr>
          <p:cNvPicPr>
            <a:picLocks noChangeAspect="1"/>
          </p:cNvPicPr>
          <p:nvPr/>
        </p:nvPicPr>
        <p:blipFill>
          <a:blip r:embed="rId2"/>
          <a:stretch>
            <a:fillRect/>
          </a:stretch>
        </p:blipFill>
        <p:spPr>
          <a:xfrm>
            <a:off x="4259580" y="3039302"/>
            <a:ext cx="15864840" cy="8948909"/>
          </a:xfrm>
          <a:prstGeom prst="rect">
            <a:avLst/>
          </a:prstGeom>
        </p:spPr>
      </p:pic>
    </p:spTree>
    <p:extLst>
      <p:ext uri="{BB962C8B-B14F-4D97-AF65-F5344CB8AC3E}">
        <p14:creationId xmlns:p14="http://schemas.microsoft.com/office/powerpoint/2010/main" val="102135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TotalTime>
  <Words>317</Words>
  <Application>Microsoft Office PowerPoint</Application>
  <PresentationFormat>自定义</PresentationFormat>
  <Paragraphs>28</Paragraphs>
  <Slides>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vt:i4>
      </vt:variant>
    </vt:vector>
  </HeadingPairs>
  <TitlesOfParts>
    <vt:vector size="16" baseType="lpstr">
      <vt:lpstr>Helvetica Neue</vt:lpstr>
      <vt:lpstr>Helvetica Neue Medium</vt:lpstr>
      <vt:lpstr>OPPO Sans</vt:lpstr>
      <vt:lpstr>OPPOSans B</vt:lpstr>
      <vt:lpstr>OPPOSans M</vt:lpstr>
      <vt:lpstr>OPPOSans R</vt:lpstr>
      <vt:lpstr>Arial</vt:lpstr>
      <vt:lpstr>Calibri</vt:lpstr>
      <vt:lpstr>Wingdings</vt:lpstr>
      <vt:lpstr>White 白底</vt:lpstr>
      <vt:lpstr>Black 黑底</vt:lpstr>
      <vt:lpstr>Discussion on 6G timeline  OPPO</vt:lpstr>
      <vt:lpstr>Potential approaches</vt:lpstr>
      <vt:lpstr>OPPO’s view on the preferrable way forward</vt:lpstr>
      <vt:lpstr>6G timeline proposal</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OPPO-Zonda</cp:lastModifiedBy>
  <cp:revision>1679</cp:revision>
  <cp:lastPrinted>2023-06-26T09:38:34Z</cp:lastPrinted>
  <dcterms:created xsi:type="dcterms:W3CDTF">2023-06-01T23:19:23Z</dcterms:created>
  <dcterms:modified xsi:type="dcterms:W3CDTF">2023-12-04T03:37:29Z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1033-11.1.0.11698</vt:lpwstr>
  </property>
  <property fmtid="{D5CDD505-2E9C-101B-9397-08002B2CF9AE}" pid="3" name="ICV">
    <vt:lpwstr/>
  </property>
</Properties>
</file>