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707" r:id="rId5"/>
  </p:sldMasterIdLst>
  <p:notesMasterIdLst>
    <p:notesMasterId r:id="rId13"/>
  </p:notesMasterIdLst>
  <p:handoutMasterIdLst>
    <p:handoutMasterId r:id="rId14"/>
  </p:handoutMasterIdLst>
  <p:sldIdLst>
    <p:sldId id="256" r:id="rId6"/>
    <p:sldId id="1259" r:id="rId7"/>
    <p:sldId id="2147472425" r:id="rId8"/>
    <p:sldId id="2147472427" r:id="rId9"/>
    <p:sldId id="2147472428" r:id="rId10"/>
    <p:sldId id="2147472421" r:id="rId11"/>
    <p:sldId id="261" r:id="rId12"/>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Ericsson Hilda" panose="00000500000000000000" pitchFamily="2" charset="0"/>
      <p:regular r:id="rId19"/>
      <p:bold r:id="rId20"/>
      <p:italic r:id="rId21"/>
      <p:boldItalic r:id="rId22"/>
    </p:embeddedFont>
    <p:embeddedFont>
      <p:font typeface="Ericsson Hilda Light" panose="00000400000000000000" pitchFamily="2" charset="0"/>
      <p:regular r:id="rId23"/>
      <p:italic r:id="rId24"/>
    </p:embeddedFont>
    <p:embeddedFont>
      <p:font typeface="Ericsson Technical Icons" panose="020B0604020202020204" charset="0"/>
      <p:regular r:id="rId25"/>
      <p:bold r:id="rId26"/>
      <p:italic r:id="rId27"/>
      <p:boldItalic r:id="rId2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02A9F36-47C9-EA13-BE8A-F5135EEBCF83}" name="Mattias Bergström A" initials="MA" userId="S::mattias.a.bergstrom@ericsson.com::c58df720-3711-42b6-ade6-a50cc3541ff4" providerId="AD"/>
  <p188:author id="{53972459-B91E-695B-3836-D239EB99E9A0}" name="R2-2313576, TEI" initials="M" userId="R2-2313576, TEI" providerId="None"/>
  <p188:author id="{9966A2A6-5881-1C10-022B-CF23072EA62D}" name="Pontus Wallentin" initials="PW" userId="Pontus Wallentin" providerId="None"/>
  <p188:author id="{DFF0A5B6-56BF-ED9E-BF94-636A727817EE}" name="Ericsson - Tuomas" initials="Eri" userId="Ericsson - Tuomas" providerId="None"/>
  <p188:author id="{17581ABB-2867-7CA3-F536-0FC907587245}" name="Ericsson - Tony" initials="E" userId="Ericsson - Tony" providerId="None"/>
  <p188:author id="{3CD8C4D1-EE92-7837-30B0-410C1F7A451C}" name="Alessio Terzani" initials="AT" userId="Alessio Terzani" providerId="None"/>
  <p188:author id="{0A9094D7-FD4A-8623-B5B8-3B654255A953}" name="Daniel Chen Larsson" initials="DCL" userId="Daniel Chen Larsson" providerId="None"/>
  <p188:author id="{B351E9EC-963B-2033-5D76-BE0D53D1BF60}" name="Jianmei Li" initials="JL" userId="S::jianmei.li@ericsson.com::64d8c03a-1b91-409a-9540-58582863567f" providerId="AD"/>
  <p188:author id="{74A1EBF8-FFE4-1C58-FE83-1F8333526C49}" name="Mattias" initials="M" userId="Mattias"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dreas Höglund" initials="AH" lastIdx="8" clrIdx="0">
    <p:extLst>
      <p:ext uri="{19B8F6BF-5375-455C-9EA6-DF929625EA0E}">
        <p15:presenceInfo xmlns:p15="http://schemas.microsoft.com/office/powerpoint/2012/main" userId="S::andreas.hoglund@ericsson.com::d99e0641-3871-4731-9b6d-658b834f8d9b" providerId="AD"/>
      </p:ext>
    </p:extLst>
  </p:cmAuthor>
  <p:cmAuthor id="2" name="Pontus" initials="PW" lastIdx="24" clrIdx="1">
    <p:extLst>
      <p:ext uri="{19B8F6BF-5375-455C-9EA6-DF929625EA0E}">
        <p15:presenceInfo xmlns:p15="http://schemas.microsoft.com/office/powerpoint/2012/main" userId="Pontus" providerId="None"/>
      </p:ext>
    </p:extLst>
  </p:cmAuthor>
  <p:cmAuthor id="3" name="Mattias" initials="M" lastIdx="7" clrIdx="2">
    <p:extLst>
      <p:ext uri="{19B8F6BF-5375-455C-9EA6-DF929625EA0E}">
        <p15:presenceInfo xmlns:p15="http://schemas.microsoft.com/office/powerpoint/2012/main" userId="Mattias" providerId="None"/>
      </p:ext>
    </p:extLst>
  </p:cmAuthor>
  <p:cmAuthor id="4" name="Icaro" initials="E" lastIdx="7" clrIdx="3">
    <p:extLst>
      <p:ext uri="{19B8F6BF-5375-455C-9EA6-DF929625EA0E}">
        <p15:presenceInfo xmlns:p15="http://schemas.microsoft.com/office/powerpoint/2012/main" userId="Icaro" providerId="None"/>
      </p:ext>
    </p:extLst>
  </p:cmAuthor>
  <p:cmAuthor id="5" name="UAI approach" initials="U" lastIdx="6" clrIdx="4">
    <p:extLst>
      <p:ext uri="{19B8F6BF-5375-455C-9EA6-DF929625EA0E}">
        <p15:presenceInfo xmlns:p15="http://schemas.microsoft.com/office/powerpoint/2012/main" userId="UAI approac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F819D8-2786-4424-9E94-485D0E9E5EFF}" v="433" dt="2023-12-04T13:38:52.6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69" autoAdjust="0"/>
    <p:restoredTop sz="94728"/>
  </p:normalViewPr>
  <p:slideViewPr>
    <p:cSldViewPr snapToGrid="0">
      <p:cViewPr varScale="1">
        <p:scale>
          <a:sx n="88" d="100"/>
          <a:sy n="88" d="100"/>
        </p:scale>
        <p:origin x="110" y="31"/>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font" Target="fonts/font12.fntdata"/><Relationship Id="rId3" Type="http://schemas.openxmlformats.org/officeDocument/2006/relationships/customXml" Target="../customXml/item3.xml"/><Relationship Id="rId21" Type="http://schemas.openxmlformats.org/officeDocument/2006/relationships/font" Target="fonts/font7.fntdata"/><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0.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10" Type="http://schemas.openxmlformats.org/officeDocument/2006/relationships/slide" Target="slides/slide5.xml"/><Relationship Id="rId19" Type="http://schemas.openxmlformats.org/officeDocument/2006/relationships/font" Target="fonts/font5.fntdata"/><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p>
        </p:txBody>
      </p:sp>
      <p:sp>
        <p:nvSpPr>
          <p:cNvPr id="5" name="Date Placeholder 4"/>
          <p:cNvSpPr>
            <a:spLocks noGrp="1"/>
          </p:cNvSpPr>
          <p:nvPr>
            <p:ph type="dt" idx="1"/>
          </p:nvPr>
        </p:nvSpPr>
        <p:spPr/>
        <p:txBody>
          <a:bodyPr/>
          <a:lstStyle/>
          <a:p>
            <a:r>
              <a:rPr lang="en-US"/>
              <a:t>2018-02-21 </a:t>
            </a:r>
          </a:p>
        </p:txBody>
      </p:sp>
      <p:sp>
        <p:nvSpPr>
          <p:cNvPr id="6" name="Footer Placeholder 5"/>
          <p:cNvSpPr>
            <a:spLocks noGrp="1"/>
          </p:cNvSpPr>
          <p:nvPr>
            <p:ph type="ftr" sz="quarter" idx="4"/>
          </p:nvPr>
        </p:nvSpPr>
        <p:spPr/>
        <p:txBody>
          <a:bodyPr/>
          <a:lstStyle/>
          <a:p>
            <a:r>
              <a:rPr lang="en-US"/>
              <a:t> </a:t>
            </a:r>
          </a:p>
        </p:txBody>
      </p:sp>
      <p:sp>
        <p:nvSpPr>
          <p:cNvPr id="7" name="Slide Number Placeholder 6"/>
          <p:cNvSpPr>
            <a:spLocks noGrp="1"/>
          </p:cNvSpPr>
          <p:nvPr>
            <p:ph type="sldNum" sz="quarter" idx="5"/>
          </p:nvPr>
        </p:nvSpPr>
        <p:spPr/>
        <p:txBody>
          <a:bodyPr/>
          <a:lstStyle/>
          <a:p>
            <a:fld id="{F949BC75-2359-4F98-918A-7033C92AD487}" type="slidenum">
              <a:rPr lang="en-US" smtClean="0"/>
              <a:pPr/>
              <a:t>1</a:t>
            </a:fld>
            <a:endParaRPr lang="en-US"/>
          </a:p>
        </p:txBody>
      </p:sp>
    </p:spTree>
    <p:extLst>
      <p:ext uri="{BB962C8B-B14F-4D97-AF65-F5344CB8AC3E}">
        <p14:creationId xmlns:p14="http://schemas.microsoft.com/office/powerpoint/2010/main" val="2328361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92AC96B-4D67-4510-9E86-C4D3070C1282}" type="slidenum">
              <a:rPr lang="en-US" smtClean="0"/>
              <a:t>7</a:t>
            </a:fld>
            <a:endParaRPr lang="en-US"/>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1374575616"/>
      </p:ext>
    </p:extLst>
  </p:cSld>
  <p:clrMapOvr>
    <a:masterClrMapping/>
  </p:clrMapOvr>
  <p:hf sldNum="0" hdr="0" ft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a:t>Chapter/section divider or Statement/fact/quote, </a:t>
            </a:r>
            <a:br>
              <a:rPr lang="en-US"/>
            </a:br>
            <a:r>
              <a:rPr lang="en-US"/>
              <a:t>Ericsson Hilda Light 60pt, </a:t>
            </a:r>
            <a:br>
              <a:rPr lang="en-US"/>
            </a:br>
            <a:r>
              <a:rPr lang="en-US"/>
              <a:t>Ericsson Black, </a:t>
            </a:r>
            <a:br>
              <a:rPr lang="en-US"/>
            </a:br>
            <a:r>
              <a:rPr lang="en-US"/>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Statement/quote source, </a:t>
            </a:r>
          </a:p>
          <a:p>
            <a:r>
              <a:rPr lang="en-US"/>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a:t>Chapter/section, </a:t>
            </a:r>
            <a:br>
              <a:rPr lang="en-US"/>
            </a:br>
            <a:r>
              <a:rPr lang="en-US"/>
              <a:t>Ericsson Hilda Light 60pt, Ericsson Black, </a:t>
            </a:r>
            <a:br>
              <a:rPr lang="en-US"/>
            </a:br>
            <a:r>
              <a:rPr lang="en-US"/>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a:t>Presentation title,</a:t>
            </a:r>
            <a:br>
              <a:rPr lang="en-US"/>
            </a:br>
            <a:r>
              <a:rPr lang="en-US"/>
              <a:t>Ericsson Hilda Light 60pt,</a:t>
            </a:r>
            <a:br>
              <a:rPr lang="en-US"/>
            </a:br>
            <a:r>
              <a:rPr lang="en-US"/>
              <a:t>Ericsson Black,</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Presentation description/subtitle</a:t>
            </a:r>
            <a:br>
              <a:rPr lang="en-US"/>
            </a:br>
            <a:r>
              <a:rPr lang="en-US"/>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a:t>YYYY-MM-DD</a:t>
            </a:r>
          </a:p>
        </p:txBody>
      </p:sp>
    </p:spTree>
    <p:extLst>
      <p:ext uri="{BB962C8B-B14F-4D97-AF65-F5344CB8AC3E}">
        <p14:creationId xmlns:p14="http://schemas.microsoft.com/office/powerpoint/2010/main" val="3999758604"/>
      </p:ext>
    </p:extLst>
  </p:cSld>
  <p:clrMapOvr>
    <a:masterClrMapping/>
  </p:clrMapOvr>
  <p:hf sldNum="0" hdr="0" ftr="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1"/>
            <a:r>
              <a:rPr lang="en-US"/>
              <a:t>First level</a:t>
            </a:r>
          </a:p>
          <a:p>
            <a:pPr lvl="2"/>
            <a:r>
              <a:rPr lang="en-US"/>
              <a:t>Second level</a:t>
            </a:r>
          </a:p>
          <a:p>
            <a:pPr lvl="3"/>
            <a:r>
              <a:rPr lang="en-US"/>
              <a:t>Third level</a:t>
            </a:r>
          </a:p>
          <a:p>
            <a:pPr lvl="4"/>
            <a:r>
              <a:rPr lang="en-US"/>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 Hilda Light 40pt, </a:t>
            </a:r>
            <a:r>
              <a:rPr lang="en-US" err="1"/>
              <a:t>Eri</a:t>
            </a:r>
            <a:r>
              <a:rPr lang="en-US"/>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a:t>Presentation title,</a:t>
            </a:r>
            <a:br>
              <a:rPr lang="en-US"/>
            </a:br>
            <a:r>
              <a:rPr lang="en-US"/>
              <a:t>Ericsson Hilda Light 60pt,</a:t>
            </a:r>
            <a:br>
              <a:rPr lang="en-US"/>
            </a:br>
            <a:r>
              <a:rPr lang="en-US"/>
              <a:t>Ericsson White,</a:t>
            </a:r>
            <a:br>
              <a:rPr lang="en-US"/>
            </a:br>
            <a:r>
              <a:rPr lang="en-US"/>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Presentation description/subtitle</a:t>
            </a:r>
            <a:br>
              <a:rPr lang="en-US"/>
            </a:br>
            <a:r>
              <a:rPr lang="en-US"/>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a:t>YYYY-MM-DD</a:t>
            </a:r>
          </a:p>
        </p:txBody>
      </p:sp>
    </p:spTree>
    <p:extLst>
      <p:ext uri="{BB962C8B-B14F-4D97-AF65-F5344CB8AC3E}">
        <p14:creationId xmlns:p14="http://schemas.microsoft.com/office/powerpoint/2010/main" val="787326472"/>
      </p:ext>
    </p:extLst>
  </p:cSld>
  <p:clrMapOvr>
    <a:masterClrMapping/>
  </p:clrMapOvr>
  <p:hf sldNum="0" hdr="0" ftr="0"/>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Preamble text, </a:t>
            </a:r>
            <a:r>
              <a:rPr lang="en-US"/>
              <a:t>Ericsson </a:t>
            </a:r>
            <a:r>
              <a:rPr kumimoji="0" lang="en-US" sz="2500" b="0" i="0" u="none" strike="noStrike" kern="1200" cap="none" spc="0" normalizeH="0" baseline="0" noProof="0">
                <a:ln>
                  <a:noFill/>
                </a:ln>
                <a:solidFill>
                  <a:srgbClr val="181818"/>
                </a:solidFill>
                <a:effectLst/>
                <a:uLnTx/>
                <a:uFillTx/>
                <a:ea typeface="+mn-ea"/>
                <a:cs typeface="Ericsson Hilda Light" panose="020B0604020202020204" pitchFamily="34" charset="0"/>
              </a:rPr>
              <a:t>Hilda 25pt, Ericsson Black</a:t>
            </a:r>
            <a:endParaRPr lang="en-US"/>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ericsson.com/related-</a:t>
            </a:r>
            <a:r>
              <a:rPr lang="en-US" err="1"/>
              <a:t>url</a:t>
            </a:r>
            <a:endParaRPr lang="en-US"/>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a:t>ericsson.com/related-</a:t>
            </a:r>
            <a:r>
              <a:rPr lang="en-US" err="1"/>
              <a:t>url</a:t>
            </a:r>
            <a:endParaRPr lang="en-US"/>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a:solidFill>
                <a:schemeClr val="tx1"/>
              </a:solidFill>
            </a:endParaRPr>
          </a:p>
          <a:p>
            <a:pPr marL="0" indent="0">
              <a:buClr>
                <a:schemeClr val="tx1"/>
              </a:buClr>
              <a:buFont typeface="Ericsson Hilda Light" panose="00000400000000000000" pitchFamily="2" charset="0"/>
              <a:buNone/>
            </a:pPr>
            <a:r>
              <a:rPr lang="en-US" sz="1400">
                <a:solidFill>
                  <a:schemeClr val="tx1"/>
                </a:solidFill>
              </a:rPr>
              <a:t>!"#$%&amp;'()*+,./0123456789:;&lt;=&gt;?@ABCDEFGHIJKLMNOPQRSTUVWXYZ[\]^_`</a:t>
            </a:r>
            <a:r>
              <a:rPr lang="en-US" sz="1400" err="1">
                <a:solidFill>
                  <a:schemeClr val="tx1"/>
                </a:solidFill>
              </a:rPr>
              <a:t>abcdefghijklmnopqrstuvwxyz</a:t>
            </a:r>
            <a:r>
              <a:rPr lang="en-US" sz="140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err="1">
                <a:solidFill>
                  <a:schemeClr val="tx1"/>
                </a:solidFill>
              </a:rPr>
              <a:t>ẀẁẃẄẅỲỳ</a:t>
            </a:r>
            <a:r>
              <a:rPr lang="en-US" sz="1400">
                <a:solidFill>
                  <a:schemeClr val="tx1"/>
                </a:solidFill>
              </a:rPr>
              <a:t>‘’‚“”„†‡•…‰‹›⁄€™ĀĀĂĂĄĄĆĆĊĊČČĎĎĐĐĒĒĖĖĘĘĚĚĞĞĠĠĢĢĪĪĮĮİĶĶĹĹĻĻĽĽŃŃŅŅŇŇŌŌŐŐŔŔŖŖŘŘŚŚŞŞŢŢŤŤŪŪŮŮŰŰŲŲŴŴŶŶŹŹŻŻȘș−≤≥</a:t>
            </a:r>
            <a:r>
              <a:rPr lang="en-US" sz="1400" err="1">
                <a:solidFill>
                  <a:schemeClr val="tx1"/>
                </a:solidFill>
              </a:rPr>
              <a:t>ﬁﬂΆΈΉΊΌΎΏΐΑΒΓΕΖΗΘΙΚΛΜΝΞΟΠΡΣΤΥΦΧΨΪΫΆΈΉΊΰ</a:t>
            </a:r>
            <a:r>
              <a:rPr lang="en-US" sz="140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rPr>
              <a:t>!"#$%&amp;'()*+,./0123456789:;&lt;=&gt;?@ABCDEFGHIJKLMNOPQRSTUVWXYZ[\]^_`</a:t>
            </a:r>
            <a:r>
              <a:rPr lang="en-US" sz="1400" b="1" err="1">
                <a:solidFill>
                  <a:schemeClr val="tx1"/>
                </a:solidFill>
              </a:rPr>
              <a:t>abcdefghijklmnopqrstuvwxyz</a:t>
            </a:r>
            <a:r>
              <a:rPr lang="en-US" sz="1400" b="1">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err="1">
                <a:solidFill>
                  <a:schemeClr val="tx1"/>
                </a:solidFill>
              </a:rPr>
              <a:t>ẀẁẃẄẅỲỳ</a:t>
            </a:r>
            <a:r>
              <a:rPr lang="en-US" sz="1400" b="1">
                <a:solidFill>
                  <a:schemeClr val="tx1"/>
                </a:solidFill>
              </a:rPr>
              <a:t>‘’‚“”„†‡•…‰‹›⁄€™ĀĀĂĂĄĄĆĆĊĊČČĎĎĐĐĒĒĖĖĘĘĚĚĞĞĠĠĢĢĪĪĮĮİĶĶĹĹĻĻĽĽŃŃŅŅŇŇŌŌŐŐŔŔŖŖŘŘŚŚŞŞŢŢŤŤŪŪŮŮŰŰŲŲŴŴŶŶŹŹŻŻȘș−≤≥</a:t>
            </a:r>
            <a:r>
              <a:rPr lang="en-US" sz="1400" b="1" err="1">
                <a:solidFill>
                  <a:schemeClr val="tx1"/>
                </a:solidFill>
              </a:rPr>
              <a:t>ﬁﬂΆΈΉΊΌΎΏΐΑΒΓΕΖΗΘΙΚΛΜΝΞΟΠΡΣΤΥΦΧΨΪΫΆΈΉΊΰ</a:t>
            </a:r>
            <a:r>
              <a:rPr lang="en-US" sz="1400" b="1">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a:solidFill>
                  <a:schemeClr val="tx1"/>
                </a:solidFill>
                <a:latin typeface="+mj-lt"/>
              </a:rPr>
              <a:t>!"#$%&amp;'()*+,./0123456789:;&lt;=&gt;?@ABCDEFGHIJKLMNOPQRSTUVWXYZ[\]^_`</a:t>
            </a:r>
            <a:r>
              <a:rPr lang="en-US" sz="1400" err="1">
                <a:solidFill>
                  <a:schemeClr val="tx1"/>
                </a:solidFill>
                <a:latin typeface="+mj-lt"/>
              </a:rPr>
              <a:t>abcdefghijklmnopqrstuvwxyz</a:t>
            </a:r>
            <a:r>
              <a:rPr lang="en-US" sz="1400">
                <a:solidFill>
                  <a:schemeClr val="tx1"/>
                </a:solidFill>
                <a:latin typeface="+mj-lt"/>
              </a:rPr>
              <a:t>{|}~¡¢£¤¥¦§¨©ª«¬®¯°±²³´¶·¸¹º»¼½ÀÁÂÃÄÅÆÇÈËÌÍÎÏÐÑÒÓÔÕÖ×ØÙÚÛÜÝÞßàáâãäåæçèéêëìíîïðñòóôõö÷øùúûüýþÿĀāĂăąĆćĊċ</a:t>
            </a:r>
            <a:r>
              <a:rPr lang="en-US" sz="1400" kern="1200">
                <a:solidFill>
                  <a:schemeClr val="tx1"/>
                </a:solidFill>
                <a:latin typeface="+mn-lt"/>
                <a:ea typeface="+mn-ea"/>
                <a:cs typeface="+mn-cs"/>
              </a:rPr>
              <a:t>Čč</a:t>
            </a:r>
            <a:r>
              <a:rPr lang="en-US" sz="1400">
                <a:solidFill>
                  <a:schemeClr val="tx1"/>
                </a:solidFill>
                <a:latin typeface="+mj-lt"/>
              </a:rPr>
              <a:t>ĎďĐđĒĖėĘęĚěĞğĠġĢģĪīĮįİıĶķĹĺĻļĽľŁłŃńŅņŇňŌŐőŒœŔŕŖŗŘřŚśŞşŠšŢţŤťŪūŮůŰűŲųŴŵŶŷŸŹźŻżŽžƒȘșˆˇ˘˙˚˛˜˝</a:t>
            </a:r>
            <a:r>
              <a:rPr lang="en-US" sz="1400" err="1">
                <a:solidFill>
                  <a:schemeClr val="tx1"/>
                </a:solidFill>
                <a:latin typeface="+mj-lt"/>
              </a:rPr>
              <a:t>ẀẁẃẄẅỲỳ</a:t>
            </a:r>
            <a:r>
              <a:rPr lang="en-US" sz="1400">
                <a:solidFill>
                  <a:schemeClr val="tx1"/>
                </a:solidFill>
                <a:latin typeface="+mj-lt"/>
              </a:rPr>
              <a:t>‘’‚“”„†‡•…‰‹›⁄€™ĀĀĂĂĄĄĆĆĊĊČČĎĎĐĐĒĒĖĖĘĘĚĚĞĞĠĠĢĢĪĪĮĮİĶĶĹĹĻĻĽĽŃŃŅŅŇŇŌŌŐŐŔŔŖŖŘŘŚŚŞŞŢŢŤŤŪŪŮŮŰŰŲŲŴŴŶŶŹŹŻŻȘș−≤≥</a:t>
            </a:r>
            <a:r>
              <a:rPr lang="en-US" sz="1400" err="1">
                <a:solidFill>
                  <a:schemeClr val="tx1"/>
                </a:solidFill>
                <a:latin typeface="+mj-lt"/>
              </a:rPr>
              <a:t>ﬁﬂΆΈΉΊΌΎΏΐΑΒΓΕΖΗΘΙΚΛΜΝΞΟΠΡΣΤΥΦΧΨΪΫΆΈΉΊΰ</a:t>
            </a:r>
            <a:r>
              <a:rPr lang="en-US" sz="14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mj-lt"/>
              </a:rPr>
              <a:t>!"#$%&amp;'()*+,./0123456789:;&lt;=&gt;?@ABCDEFGHIJKLMNOPQRSTUVWXYZ[\]^_`</a:t>
            </a:r>
            <a:r>
              <a:rPr lang="en-US" sz="1400" b="1" err="1">
                <a:solidFill>
                  <a:schemeClr val="tx1"/>
                </a:solidFill>
                <a:latin typeface="+mj-lt"/>
              </a:rPr>
              <a:t>abcdefghijklmnopqrstuvwxyz</a:t>
            </a:r>
            <a:r>
              <a:rPr lang="en-US" sz="1400" b="1">
                <a:solidFill>
                  <a:schemeClr val="tx1"/>
                </a:solidFill>
                <a:latin typeface="+mj-lt"/>
              </a:rPr>
              <a:t>{|}~¡¢£¤¥¦§¨©ª«¬®¯°±²³´¶·¸¹º»¼½ÀÁÂÃÄÅÆÇÈËÌÍÎÏÐÑÒÓÔÕÖ×ØÙÚÛÜÝÞßàáâãäåæçèéêëìíîïðñòóôõö÷øùúûüýþÿĀāĂăąĆćĊċ</a:t>
            </a:r>
            <a:r>
              <a:rPr lang="en-US" sz="1400" b="1" kern="1200">
                <a:solidFill>
                  <a:schemeClr val="tx1"/>
                </a:solidFill>
                <a:latin typeface="+mn-lt"/>
                <a:ea typeface="+mn-ea"/>
                <a:cs typeface="+mn-cs"/>
              </a:rPr>
              <a:t>Čč</a:t>
            </a:r>
            <a:r>
              <a:rPr lang="en-US" sz="1400" b="1">
                <a:solidFill>
                  <a:schemeClr val="tx1"/>
                </a:solidFill>
                <a:latin typeface="+mj-lt"/>
              </a:rPr>
              <a:t>ĎďĐđĒĖėĘęĚěĞğĠġĢģĪīĮįİıĶķĹĺĻļĽľŁłŃńŅņŇňŌŐőŒœŔŕŖŗŘřŚśŞşŠšŢţŤťŪūŮůŰűŲųŴŵŶŷŸŹźŻżŽžƒȘșˆˇ˘˙˚˛˜˝</a:t>
            </a:r>
            <a:r>
              <a:rPr lang="en-US" sz="1400" b="1" err="1">
                <a:solidFill>
                  <a:schemeClr val="tx1"/>
                </a:solidFill>
                <a:latin typeface="+mj-lt"/>
              </a:rPr>
              <a:t>ẀẁẃẄẅỲỳ</a:t>
            </a:r>
            <a:r>
              <a:rPr lang="en-US" sz="1400" b="1">
                <a:solidFill>
                  <a:schemeClr val="tx1"/>
                </a:solidFill>
                <a:latin typeface="+mj-lt"/>
              </a:rPr>
              <a:t>‘’‚“”„†‡•…‰‹›⁄€™ĀĀĂĂĄĄĆĆĊĊČČĎĎĐĐĒĒĖĖĘĘĚĚĞĞĠĠĢĢĪĪĮĮİĶĶĹĹĻĻĽĽŃŃŅŅŇŇŌŌŐŐŔŔŖŖŘŘŚŚŞŞŢŢŤŤŪŪŮŮŰŰŲŲŴŴŶŶŹŹŻŻȘș−≤≥</a:t>
            </a:r>
            <a:r>
              <a:rPr lang="en-US" sz="1400" b="1" err="1">
                <a:solidFill>
                  <a:schemeClr val="tx1"/>
                </a:solidFill>
                <a:latin typeface="+mj-lt"/>
              </a:rPr>
              <a:t>ﬁﬂΆΈΉΊΌΎΏΐΑΒΓΕΖΗΘΙΚΛΜΝΞΟΠΡΣΤΥΦΧΨΪΫΆΈΉΊΰ</a:t>
            </a:r>
            <a:r>
              <a:rPr lang="en-US" sz="14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a:solidFill>
                  <a:schemeClr val="tx1"/>
                </a:solidFill>
                <a:latin typeface="Ericsson Technical Icons" panose="00000500000000000000" pitchFamily="2" charset="0"/>
              </a:rPr>
              <a:t>B C D F G H I L M O P R S W X b c d f g h I l m o p r s w x</a:t>
            </a:r>
            <a:endParaRPr lang="en-US" sz="1400" b="1">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F6704-186D-4307-9201-33C0BF4492D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D1F812EF-B313-4749-BDF4-6190D29EB6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B17B9E58-06A3-4030-9294-0B729702FDCC}"/>
              </a:ext>
            </a:extLst>
          </p:cNvPr>
          <p:cNvSpPr>
            <a:spLocks noGrp="1"/>
          </p:cNvSpPr>
          <p:nvPr>
            <p:ph type="dt" sz="half" idx="10"/>
          </p:nvPr>
        </p:nvSpPr>
        <p:spPr/>
        <p:txBody>
          <a:bodyPr/>
          <a:lstStyle/>
          <a:p>
            <a:fld id="{D65B110F-F7D6-4AB5-8A16-5D3D00B96C6B}" type="datetimeFigureOut">
              <a:rPr lang="sv-SE" smtClean="0"/>
              <a:t>2023-11-29</a:t>
            </a:fld>
            <a:endParaRPr lang="sv-SE"/>
          </a:p>
        </p:txBody>
      </p:sp>
      <p:sp>
        <p:nvSpPr>
          <p:cNvPr id="5" name="Footer Placeholder 4">
            <a:extLst>
              <a:ext uri="{FF2B5EF4-FFF2-40B4-BE49-F238E27FC236}">
                <a16:creationId xmlns:a16="http://schemas.microsoft.com/office/drawing/2014/main" id="{0F2AC60E-E579-46A5-86B4-2A31256B0B9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2FA52D1D-2FE4-4383-BFB8-38438495107A}"/>
              </a:ext>
            </a:extLst>
          </p:cNvPr>
          <p:cNvSpPr>
            <a:spLocks noGrp="1"/>
          </p:cNvSpPr>
          <p:nvPr>
            <p:ph type="sldNum" sz="quarter" idx="12"/>
          </p:nvPr>
        </p:nvSpPr>
        <p:spPr/>
        <p:txBody>
          <a:bodyPr/>
          <a:lstStyle/>
          <a:p>
            <a:fld id="{157D544A-E307-4D36-B802-F293B7E72A38}" type="slidenum">
              <a:rPr lang="sv-SE" smtClean="0"/>
              <a:t>‹#›</a:t>
            </a:fld>
            <a:endParaRPr lang="sv-SE"/>
          </a:p>
        </p:txBody>
      </p:sp>
    </p:spTree>
    <p:extLst>
      <p:ext uri="{BB962C8B-B14F-4D97-AF65-F5344CB8AC3E}">
        <p14:creationId xmlns:p14="http://schemas.microsoft.com/office/powerpoint/2010/main" val="41376283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9169717"/>
      </p:ext>
    </p:extLst>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68987001"/>
      </p:ext>
    </p:extLst>
  </p:cSld>
  <p:clrMapOvr>
    <a:masterClrMapping/>
  </p:clrMapOvr>
  <p:transition spd="slow"/>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8151567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a:t>Keynote cover page, </a:t>
            </a:r>
            <a:br>
              <a:rPr lang="en-US"/>
            </a:br>
            <a:r>
              <a:rPr lang="en-US"/>
              <a:t>Ericsson Hilda Light 60pt, </a:t>
            </a:r>
            <a:br>
              <a:rPr lang="en-US"/>
            </a:br>
            <a:r>
              <a:rPr lang="en-US"/>
              <a:t>Ericsson Black,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Speaker,</a:t>
            </a:r>
            <a:br>
              <a:rPr lang="en-US"/>
            </a:br>
            <a:r>
              <a:rPr lang="en-US"/>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a:t>Keynote cover cage, </a:t>
            </a:r>
            <a:br>
              <a:rPr lang="en-US"/>
            </a:br>
            <a:r>
              <a:rPr lang="en-US"/>
              <a:t>Ericsson Hilda Light 60pt, </a:t>
            </a:r>
            <a:br>
              <a:rPr lang="en-US"/>
            </a:br>
            <a:r>
              <a:rPr lang="en-US"/>
              <a:t>Ericsson White, </a:t>
            </a:r>
            <a:br>
              <a:rPr lang="en-US"/>
            </a:br>
            <a:r>
              <a:rPr lang="en-US"/>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Speaker,</a:t>
            </a:r>
            <a:br>
              <a:rPr lang="en-US"/>
            </a:br>
            <a:r>
              <a:rPr lang="en-US"/>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a:t>Chapter/section divider or Statement/fact/quote, </a:t>
            </a:r>
            <a:br>
              <a:rPr lang="en-US"/>
            </a:br>
            <a:r>
              <a:rPr lang="en-US"/>
              <a:t>Ericsson Hilda Light 60pt, </a:t>
            </a:r>
            <a:br>
              <a:rPr lang="en-US"/>
            </a:br>
            <a:r>
              <a:rPr lang="en-US"/>
              <a:t>Ericsson White, </a:t>
            </a:r>
            <a:br>
              <a:rPr lang="en-US"/>
            </a:br>
            <a:r>
              <a:rPr lang="en-US"/>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a:t>Statement/quote source, </a:t>
            </a:r>
          </a:p>
          <a:p>
            <a:r>
              <a:rPr lang="en-US"/>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 Id="rId5" Type="http://schemas.openxmlformats.org/officeDocument/2006/relationships/image" Target="../media/image5.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a:p>
            <a:pPr lvl="4"/>
            <a:r>
              <a:rPr lang="en-US"/>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10107ACB-6C9C-4721-BBBF-F429AA9FB76B}"/>
              </a:ext>
            </a:extLst>
          </p:cNvPr>
          <p:cNvSpPr txBox="1">
            <a:spLocks/>
          </p:cNvSpPr>
          <p:nvPr userDrawn="1"/>
        </p:nvSpPr>
        <p:spPr>
          <a:xfrm>
            <a:off x="558805" y="6452039"/>
            <a:ext cx="528828" cy="133563"/>
          </a:xfrm>
          <a:prstGeom prst="rect">
            <a:avLst/>
          </a:prstGeom>
        </p:spPr>
        <p:txBody>
          <a:bodyPr wrap="square"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868" dirty="0">
                <a:solidFill>
                  <a:schemeClr val="tx2"/>
                </a:solidFill>
                <a:latin typeface="Arial" panose="020B0604020202020204" pitchFamily="34" charset="0"/>
                <a:ea typeface="Nokia Pure Text Light" panose="020B0304040602060303" pitchFamily="34" charset="0"/>
                <a:cs typeface="Arial" panose="020B0604020202020204" pitchFamily="34" charset="0"/>
              </a:rPr>
              <a:t>Slide </a:t>
            </a: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3480539487"/>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Lst>
  <p:transition spd="slow"/>
  <p:hf sldNum="0" hd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TSG_RAN/TSGR_101/Docs/RP-231540.zip" TargetMode="External"/><Relationship Id="rId2" Type="http://schemas.openxmlformats.org/officeDocument/2006/relationships/hyperlink" Target="http://www.3gpp.org/ftp/tsg_ran/TSG_RAN/TSGR_AHs/2023_06_RAN_Rel19_WS/Docs/RWS-230488.zip" TargetMode="External"/><Relationship Id="rId1" Type="http://schemas.openxmlformats.org/officeDocument/2006/relationships/slideLayout" Target="../slideLayouts/slideLayout48.xml"/><Relationship Id="rId6" Type="http://schemas.openxmlformats.org/officeDocument/2006/relationships/hyperlink" Target="https://www.3gpp.org/ftp/tsg_ran/TSG_RAN/TSGR_102/Docs/RP-232745.zip" TargetMode="External"/><Relationship Id="rId5" Type="http://schemas.openxmlformats.org/officeDocument/2006/relationships/hyperlink" Target="http://www.3gpp.org/ftp/tsg_ran/TSG_RAN/TSGR_101/Docs/RP-232622.zip" TargetMode="External"/><Relationship Id="rId4" Type="http://schemas.openxmlformats.org/officeDocument/2006/relationships/hyperlink" Target="http://www.3gpp.org/ftp/tsg_ran/TSG_RAN/TSGR_101/Docs/RP-232621.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ran/TSG_RAN/TSGR_102/Docs/RP-232745.zip" TargetMode="Externa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ran/TSG_RAN/TSGR_102/Docs/RP-232745.zip" TargetMode="Externa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9C6C2-BE62-4343-85FB-AF94732C2436}"/>
              </a:ext>
            </a:extLst>
          </p:cNvPr>
          <p:cNvSpPr>
            <a:spLocks noGrp="1"/>
          </p:cNvSpPr>
          <p:nvPr>
            <p:ph type="ctrTitle"/>
          </p:nvPr>
        </p:nvSpPr>
        <p:spPr>
          <a:xfrm>
            <a:off x="1578186" y="2688060"/>
            <a:ext cx="8710507" cy="908579"/>
          </a:xfrm>
        </p:spPr>
        <p:txBody>
          <a:bodyPr/>
          <a:lstStyle/>
          <a:p>
            <a:r>
              <a:rPr lang="en-US" dirty="0"/>
              <a:t>Study on AI/ML for mobility</a:t>
            </a:r>
            <a:endParaRPr lang="sv-SE" dirty="0"/>
          </a:p>
        </p:txBody>
      </p:sp>
      <p:sp>
        <p:nvSpPr>
          <p:cNvPr id="3" name="Subtitle 2">
            <a:extLst>
              <a:ext uri="{FF2B5EF4-FFF2-40B4-BE49-F238E27FC236}">
                <a16:creationId xmlns:a16="http://schemas.microsoft.com/office/drawing/2014/main" id="{5E292CD8-FDCA-4849-BCA4-C507C9513116}"/>
              </a:ext>
            </a:extLst>
          </p:cNvPr>
          <p:cNvSpPr>
            <a:spLocks noGrp="1"/>
          </p:cNvSpPr>
          <p:nvPr>
            <p:ph type="subTitle" idx="1"/>
          </p:nvPr>
        </p:nvSpPr>
        <p:spPr>
          <a:xfrm>
            <a:off x="4064000" y="4241024"/>
            <a:ext cx="3596640" cy="516149"/>
          </a:xfrm>
        </p:spPr>
        <p:txBody>
          <a:bodyPr/>
          <a:lstStyle/>
          <a:p>
            <a:r>
              <a:rPr lang="sv-SE" dirty="0"/>
              <a:t>Ericsson</a:t>
            </a:r>
          </a:p>
        </p:txBody>
      </p:sp>
      <p:sp>
        <p:nvSpPr>
          <p:cNvPr id="4" name="Google Shape;87;p13">
            <a:extLst>
              <a:ext uri="{FF2B5EF4-FFF2-40B4-BE49-F238E27FC236}">
                <a16:creationId xmlns:a16="http://schemas.microsoft.com/office/drawing/2014/main" id="{2375DAB2-590C-4938-8058-2B80E2AC3929}"/>
              </a:ext>
            </a:extLst>
          </p:cNvPr>
          <p:cNvSpPr/>
          <p:nvPr/>
        </p:nvSpPr>
        <p:spPr>
          <a:xfrm>
            <a:off x="0" y="0"/>
            <a:ext cx="6096000" cy="120032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spcBef>
                <a:spcPts val="0"/>
              </a:spcBef>
              <a:spcAft>
                <a:spcPts val="0"/>
              </a:spcAft>
              <a:buNone/>
            </a:pPr>
            <a:r>
              <a:rPr lang="en-US" sz="1800" b="0" i="0" u="none" strike="noStrike" cap="none" dirty="0">
                <a:solidFill>
                  <a:schemeClr val="dk1"/>
                </a:solidFill>
                <a:latin typeface="+mn-lt"/>
                <a:ea typeface="Calibri"/>
                <a:cs typeface="Calibri"/>
                <a:sym typeface="Calibri"/>
              </a:rPr>
              <a:t>3GPP TSG RAN#102</a:t>
            </a:r>
            <a:endParaRPr dirty="0">
              <a:latin typeface="+mn-lt"/>
            </a:endParaRPr>
          </a:p>
          <a:p>
            <a:pPr lvl="0"/>
            <a:r>
              <a:rPr lang="en-US" sz="1800" dirty="0">
                <a:solidFill>
                  <a:schemeClr val="dk1"/>
                </a:solidFill>
                <a:latin typeface="+mn-lt"/>
                <a:ea typeface="Calibri"/>
                <a:cs typeface="Calibri"/>
                <a:sym typeface="Calibri"/>
              </a:rPr>
              <a:t>Edinburgh, UK</a:t>
            </a:r>
          </a:p>
          <a:p>
            <a:pPr lvl="0"/>
            <a:r>
              <a:rPr lang="en-US" sz="1800" dirty="0">
                <a:solidFill>
                  <a:schemeClr val="dk1"/>
                </a:solidFill>
                <a:latin typeface="+mn-lt"/>
                <a:ea typeface="Calibri"/>
                <a:cs typeface="Calibri"/>
                <a:sym typeface="Calibri"/>
              </a:rPr>
              <a:t>2023-12-11 - 2023-12-15</a:t>
            </a:r>
          </a:p>
          <a:p>
            <a:pPr lvl="0"/>
            <a:r>
              <a:rPr lang="en-US" sz="1800" dirty="0">
                <a:solidFill>
                  <a:schemeClr val="dk1"/>
                </a:solidFill>
                <a:latin typeface="+mn-lt"/>
                <a:ea typeface="Calibri"/>
                <a:cs typeface="Calibri"/>
                <a:sym typeface="Calibri"/>
              </a:rPr>
              <a:t>Agenda Item: 9.1.2.4</a:t>
            </a:r>
            <a:endParaRPr lang="en-US" sz="1800" b="0" i="0" u="none" strike="noStrike" cap="none" dirty="0">
              <a:solidFill>
                <a:schemeClr val="dk1"/>
              </a:solidFill>
              <a:latin typeface="+mn-lt"/>
              <a:ea typeface="Calibri"/>
              <a:cs typeface="Calibri"/>
              <a:sym typeface="Calibri"/>
            </a:endParaRPr>
          </a:p>
        </p:txBody>
      </p:sp>
      <p:sp>
        <p:nvSpPr>
          <p:cNvPr id="6" name="Google Shape;86;p13">
            <a:extLst>
              <a:ext uri="{FF2B5EF4-FFF2-40B4-BE49-F238E27FC236}">
                <a16:creationId xmlns:a16="http://schemas.microsoft.com/office/drawing/2014/main" id="{7D93193D-CEB5-4A27-9F29-EA8F160B6877}"/>
              </a:ext>
            </a:extLst>
          </p:cNvPr>
          <p:cNvSpPr txBox="1"/>
          <p:nvPr/>
        </p:nvSpPr>
        <p:spPr>
          <a:xfrm>
            <a:off x="10016128" y="183461"/>
            <a:ext cx="1907752" cy="25181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lvl="0" algn="r"/>
            <a:r>
              <a:rPr lang="sv-SE" b="1" dirty="0">
                <a:latin typeface="+mn-lt"/>
              </a:rPr>
              <a:t>RP-232780</a:t>
            </a:r>
            <a:endParaRPr lang="sv-SE" dirty="0">
              <a:latin typeface="+mn-lt"/>
            </a:endParaRPr>
          </a:p>
        </p:txBody>
      </p:sp>
    </p:spTree>
    <p:extLst>
      <p:ext uri="{BB962C8B-B14F-4D97-AF65-F5344CB8AC3E}">
        <p14:creationId xmlns:p14="http://schemas.microsoft.com/office/powerpoint/2010/main" val="1218855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818118" y="674563"/>
            <a:ext cx="9247863" cy="850634"/>
          </a:xfrm>
        </p:spPr>
        <p:txBody>
          <a:bodyPr/>
          <a:lstStyle/>
          <a:p>
            <a:r>
              <a:rPr lang="en-US" sz="3252" b="1" dirty="0"/>
              <a:t>AI/ML for Air Interface (Mobility) SI</a:t>
            </a:r>
          </a:p>
        </p:txBody>
      </p:sp>
      <p:sp>
        <p:nvSpPr>
          <p:cNvPr id="3" name="Content Placeholder 2">
            <a:extLst>
              <a:ext uri="{FF2B5EF4-FFF2-40B4-BE49-F238E27FC236}">
                <a16:creationId xmlns:a16="http://schemas.microsoft.com/office/drawing/2014/main" id="{ED097699-AEE1-40AC-85E4-6E4DE0A4133F}"/>
              </a:ext>
            </a:extLst>
          </p:cNvPr>
          <p:cNvSpPr>
            <a:spLocks noGrp="1"/>
          </p:cNvSpPr>
          <p:nvPr>
            <p:ph idx="1"/>
          </p:nvPr>
        </p:nvSpPr>
        <p:spPr>
          <a:xfrm>
            <a:off x="523434" y="1465408"/>
            <a:ext cx="6563623" cy="3927185"/>
          </a:xfrm>
        </p:spPr>
        <p:txBody>
          <a:bodyPr/>
          <a:lstStyle/>
          <a:p>
            <a:r>
              <a:rPr lang="en-US" sz="1951" dirty="0">
                <a:latin typeface="TimesNewRomanPSMT"/>
              </a:rPr>
              <a:t>References: </a:t>
            </a:r>
            <a:r>
              <a:rPr lang="en-US" sz="1951" dirty="0">
                <a:hlinkClick r:id="rId2" tooltip="http://www.3gpp.org/ftp/tsg_ran/tsg_ran/tsgr_ahs/2021_06_ran_rel18_ws/docs/rws-210659.zip"/>
              </a:rPr>
              <a:t>RWS-230488</a:t>
            </a:r>
            <a:r>
              <a:rPr lang="en-US" sz="1951" dirty="0"/>
              <a:t>, </a:t>
            </a:r>
            <a:r>
              <a:rPr lang="en-US" sz="1951" dirty="0">
                <a:hlinkClick r:id="rId3"/>
              </a:rPr>
              <a:t>RP-231540</a:t>
            </a:r>
            <a:r>
              <a:rPr lang="en-US" sz="1951" dirty="0"/>
              <a:t>, </a:t>
            </a:r>
            <a:r>
              <a:rPr lang="en-US" sz="1951" dirty="0">
                <a:hlinkClick r:id="rId4"/>
              </a:rPr>
              <a:t>RP-</a:t>
            </a:r>
            <a:r>
              <a:rPr lang="en-US" sz="1951" dirty="0">
                <a:hlinkClick r:id="rId5"/>
              </a:rPr>
              <a:t>232622</a:t>
            </a:r>
            <a:endParaRPr lang="en-US" sz="1951" dirty="0">
              <a:solidFill>
                <a:srgbClr val="000000"/>
              </a:solidFill>
              <a:latin typeface="Calibri" panose="020F0502020204030204" pitchFamily="34" charset="0"/>
            </a:endParaRPr>
          </a:p>
          <a:p>
            <a:r>
              <a:rPr lang="en-US" sz="1951" dirty="0">
                <a:latin typeface="TimesNewRomanPSMT"/>
              </a:rPr>
              <a:t>Potential objectives: </a:t>
            </a:r>
            <a:r>
              <a:rPr lang="en-US" sz="1951" dirty="0">
                <a:highlight>
                  <a:srgbClr val="FFFF00"/>
                </a:highlight>
                <a:latin typeface="TimesNewRomanPSMT"/>
              </a:rPr>
              <a:t>possible down-scoping in RAN#102</a:t>
            </a:r>
          </a:p>
          <a:p>
            <a:pPr lvl="1"/>
            <a:r>
              <a:rPr lang="en-US" sz="1519" dirty="0">
                <a:latin typeface="TimesNewRomanPSMT"/>
              </a:rPr>
              <a:t>Type of mobility</a:t>
            </a:r>
          </a:p>
          <a:p>
            <a:pPr lvl="2"/>
            <a:r>
              <a:rPr lang="en-US" sz="1463" dirty="0">
                <a:highlight>
                  <a:srgbClr val="FFFF00"/>
                </a:highlight>
                <a:latin typeface="TimesNewRomanPSMT"/>
              </a:rPr>
              <a:t>L3-based mobility and L1/L2-triggered mobility (LTM) are both considered</a:t>
            </a:r>
          </a:p>
          <a:p>
            <a:pPr lvl="1"/>
            <a:r>
              <a:rPr lang="en-US" sz="1519" dirty="0">
                <a:latin typeface="TimesNewRomanPSMT"/>
              </a:rPr>
              <a:t>HO optimization in Network side </a:t>
            </a:r>
            <a:r>
              <a:rPr lang="en-US" sz="1519" strike="sngStrike" dirty="0">
                <a:solidFill>
                  <a:srgbClr val="FF0000"/>
                </a:solidFill>
                <a:highlight>
                  <a:srgbClr val="FFFF00"/>
                </a:highlight>
                <a:latin typeface="TimesNewRomanPSMT"/>
              </a:rPr>
              <a:t>[/UE side</a:t>
            </a:r>
            <a:r>
              <a:rPr lang="en-US" sz="1519" strike="sngStrike" dirty="0">
                <a:solidFill>
                  <a:srgbClr val="FF0000"/>
                </a:solidFill>
                <a:latin typeface="TimesNewRomanPSMT"/>
              </a:rPr>
              <a:t>]</a:t>
            </a:r>
            <a:r>
              <a:rPr lang="en-US" sz="1519" dirty="0">
                <a:latin typeface="TimesNewRomanPSMT"/>
              </a:rPr>
              <a:t>, including </a:t>
            </a:r>
          </a:p>
          <a:p>
            <a:pPr lvl="2"/>
            <a:r>
              <a:rPr lang="en-US" sz="1463" dirty="0">
                <a:latin typeface="TimesNewRomanPSMT"/>
              </a:rPr>
              <a:t>Candidate/target cell prediction in L3-based mobility, or, candidate/target beam(s) and cell(s) prediction in LTM</a:t>
            </a:r>
            <a:endParaRPr lang="en-US" sz="976" dirty="0">
              <a:latin typeface="TimesNewRomanPSMT"/>
            </a:endParaRPr>
          </a:p>
          <a:p>
            <a:pPr lvl="1"/>
            <a:r>
              <a:rPr lang="en-US" sz="1519" dirty="0">
                <a:latin typeface="TimesNewRomanPSMT"/>
              </a:rPr>
              <a:t>RRM measurement and event prediction, including</a:t>
            </a:r>
          </a:p>
          <a:p>
            <a:pPr lvl="2"/>
            <a:r>
              <a:rPr lang="en-US" sz="1463" dirty="0">
                <a:highlight>
                  <a:srgbClr val="FFFF00"/>
                </a:highlight>
                <a:latin typeface="TimesNewRomanPSMT"/>
              </a:rPr>
              <a:t>Beam-level measurement prediction</a:t>
            </a:r>
          </a:p>
          <a:p>
            <a:pPr lvl="2"/>
            <a:r>
              <a:rPr lang="en-US" sz="1463" dirty="0">
                <a:highlight>
                  <a:srgbClr val="FFFF00"/>
                </a:highlight>
                <a:latin typeface="TimesNewRomanPSMT"/>
              </a:rPr>
              <a:t>Cell-level measurement prediction, e.g., using intra-frequency measurement results to forecast the RRM measurement of inter-frequency/inter-RAT cells</a:t>
            </a:r>
          </a:p>
          <a:p>
            <a:pPr lvl="2"/>
            <a:r>
              <a:rPr lang="en-US" sz="1463" dirty="0">
                <a:latin typeface="TimesNewRomanPSMT"/>
              </a:rPr>
              <a:t>HO failure/RLF prediction</a:t>
            </a:r>
          </a:p>
          <a:p>
            <a:pPr lvl="2"/>
            <a:r>
              <a:rPr lang="en-US" sz="1463" dirty="0">
                <a:latin typeface="TimesNewRomanPSMT"/>
              </a:rPr>
              <a:t>Measurement events prediction</a:t>
            </a:r>
          </a:p>
        </p:txBody>
      </p:sp>
      <p:sp>
        <p:nvSpPr>
          <p:cNvPr id="5" name="TextBox 4">
            <a:extLst>
              <a:ext uri="{FF2B5EF4-FFF2-40B4-BE49-F238E27FC236}">
                <a16:creationId xmlns:a16="http://schemas.microsoft.com/office/drawing/2014/main" id="{822510E1-948C-4720-8E07-E3E48698858F}"/>
              </a:ext>
            </a:extLst>
          </p:cNvPr>
          <p:cNvSpPr txBox="1"/>
          <p:nvPr/>
        </p:nvSpPr>
        <p:spPr>
          <a:xfrm>
            <a:off x="6682786" y="2328614"/>
            <a:ext cx="4934429" cy="2404184"/>
          </a:xfrm>
          <a:prstGeom prst="rect">
            <a:avLst/>
          </a:prstGeom>
          <a:noFill/>
        </p:spPr>
        <p:txBody>
          <a:bodyPr wrap="square">
            <a:spAutoFit/>
          </a:bodyPr>
          <a:lstStyle/>
          <a:p>
            <a:pPr marL="650481" lvl="1" indent="-278778" defTabSz="743407">
              <a:buFont typeface="Arial" panose="020B0604020202020204" pitchFamily="34" charset="0"/>
              <a:buChar char="•"/>
            </a:pPr>
            <a:r>
              <a:rPr lang="en-US" sz="1519" dirty="0">
                <a:solidFill>
                  <a:prstClr val="black"/>
                </a:solidFill>
                <a:highlight>
                  <a:srgbClr val="FFFF00"/>
                </a:highlight>
                <a:latin typeface="TimesNewRomanPSMT"/>
              </a:rPr>
              <a:t>LCM framework and others</a:t>
            </a:r>
          </a:p>
          <a:p>
            <a:pPr marL="975722" lvl="2" indent="-232315" defTabSz="743407">
              <a:buFont typeface="Arial" panose="020B0604020202020204" pitchFamily="34" charset="0"/>
              <a:buChar char="•"/>
            </a:pPr>
            <a:r>
              <a:rPr lang="en-US" sz="1463" dirty="0">
                <a:solidFill>
                  <a:prstClr val="black"/>
                </a:solidFill>
                <a:highlight>
                  <a:srgbClr val="FFFF00"/>
                </a:highlight>
                <a:latin typeface="TimesNewRomanPSMT"/>
              </a:rPr>
              <a:t>The conclusions in Rel-18 AI/ML study should be used as baseline</a:t>
            </a:r>
          </a:p>
          <a:p>
            <a:pPr marL="975722" lvl="2" indent="-232315" defTabSz="743407">
              <a:buFont typeface="Arial" panose="020B0604020202020204" pitchFamily="34" charset="0"/>
              <a:buChar char="•"/>
            </a:pPr>
            <a:r>
              <a:rPr lang="en-US" sz="1463" dirty="0">
                <a:solidFill>
                  <a:prstClr val="black"/>
                </a:solidFill>
                <a:highlight>
                  <a:srgbClr val="FFFF00"/>
                </a:highlight>
                <a:latin typeface="TimesNewRomanPSMT"/>
              </a:rPr>
              <a:t>Other impacts are further studied</a:t>
            </a:r>
          </a:p>
          <a:p>
            <a:pPr marL="650481" lvl="1" indent="-278778" defTabSz="743407">
              <a:buFont typeface="Arial" panose="020B0604020202020204" pitchFamily="34" charset="0"/>
              <a:buChar char="•"/>
            </a:pPr>
            <a:r>
              <a:rPr lang="en-US" sz="1519" strike="sngStrike" dirty="0">
                <a:solidFill>
                  <a:srgbClr val="FF0000"/>
                </a:solidFill>
                <a:highlight>
                  <a:srgbClr val="FFFF00"/>
                </a:highlight>
                <a:latin typeface="TimesNewRomanPSMT"/>
              </a:rPr>
              <a:t>[UE RRM enhancement, RAN4] </a:t>
            </a:r>
          </a:p>
          <a:p>
            <a:pPr marL="650481" lvl="1" indent="-278778" defTabSz="743407">
              <a:buFont typeface="Arial" panose="020B0604020202020204" pitchFamily="34" charset="0"/>
              <a:buChar char="•"/>
            </a:pPr>
            <a:r>
              <a:rPr lang="en-US" sz="1519" dirty="0">
                <a:solidFill>
                  <a:prstClr val="black"/>
                </a:solidFill>
                <a:latin typeface="TimesNewRomanPSMT"/>
              </a:rPr>
              <a:t>Note 1: no intention to change the existing framework for the mobility under connected mode</a:t>
            </a:r>
          </a:p>
          <a:p>
            <a:pPr marL="650481" lvl="1" indent="-278778" defTabSz="743407">
              <a:buFont typeface="Arial" panose="020B0604020202020204" pitchFamily="34" charset="0"/>
              <a:buChar char="•"/>
            </a:pPr>
            <a:r>
              <a:rPr lang="en-US" sz="1519" dirty="0">
                <a:solidFill>
                  <a:prstClr val="black"/>
                </a:solidFill>
                <a:latin typeface="TimesNewRomanPSMT"/>
              </a:rPr>
              <a:t>Note 2: In the SID, target performance metrics and impacts should be clarified</a:t>
            </a:r>
          </a:p>
          <a:p>
            <a:pPr marL="650481" lvl="1" indent="-278778" defTabSz="743407">
              <a:buFont typeface="Arial" panose="020B0604020202020204" pitchFamily="34" charset="0"/>
              <a:buChar char="•"/>
            </a:pPr>
            <a:r>
              <a:rPr lang="en-US" sz="1519" dirty="0">
                <a:solidFill>
                  <a:prstClr val="black"/>
                </a:solidFill>
                <a:latin typeface="TimesNewRomanPSMT"/>
              </a:rPr>
              <a:t>Note 3: Avoid overlap work with RAN3</a:t>
            </a:r>
          </a:p>
        </p:txBody>
      </p:sp>
      <p:sp>
        <p:nvSpPr>
          <p:cNvPr id="4" name="TextBox 3">
            <a:extLst>
              <a:ext uri="{FF2B5EF4-FFF2-40B4-BE49-F238E27FC236}">
                <a16:creationId xmlns:a16="http://schemas.microsoft.com/office/drawing/2014/main" id="{577B3B0D-E54C-B1F6-BDE6-90D6C9D2AC27}"/>
              </a:ext>
            </a:extLst>
          </p:cNvPr>
          <p:cNvSpPr txBox="1"/>
          <p:nvPr/>
        </p:nvSpPr>
        <p:spPr>
          <a:xfrm>
            <a:off x="588157" y="305231"/>
            <a:ext cx="3356816" cy="369332"/>
          </a:xfrm>
          <a:prstGeom prst="rect">
            <a:avLst/>
          </a:prstGeom>
          <a:noFill/>
        </p:spPr>
        <p:txBody>
          <a:bodyPr wrap="none" rtlCol="0">
            <a:spAutoFit/>
          </a:bodyPr>
          <a:lstStyle/>
          <a:p>
            <a:r>
              <a:rPr lang="en-US" dirty="0"/>
              <a:t>From chairman’s input </a:t>
            </a:r>
            <a:r>
              <a:rPr lang="en-US" dirty="0">
                <a:hlinkClick r:id="rId6"/>
              </a:rPr>
              <a:t>RP-232745</a:t>
            </a:r>
            <a:endParaRPr lang="en-US" dirty="0"/>
          </a:p>
        </p:txBody>
      </p:sp>
    </p:spTree>
    <p:extLst>
      <p:ext uri="{BB962C8B-B14F-4D97-AF65-F5344CB8AC3E}">
        <p14:creationId xmlns:p14="http://schemas.microsoft.com/office/powerpoint/2010/main" val="23098234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F8C909-1316-90DC-CAF0-E0B0AF9E6F62}"/>
              </a:ext>
            </a:extLst>
          </p:cNvPr>
          <p:cNvSpPr>
            <a:spLocks noGrp="1"/>
          </p:cNvSpPr>
          <p:nvPr>
            <p:ph type="title"/>
          </p:nvPr>
        </p:nvSpPr>
        <p:spPr>
          <a:xfrm>
            <a:off x="479424" y="483074"/>
            <a:ext cx="8673453" cy="1081088"/>
          </a:xfrm>
        </p:spPr>
        <p:txBody>
          <a:bodyPr/>
          <a:lstStyle/>
          <a:p>
            <a:r>
              <a:rPr lang="en-US" dirty="0"/>
              <a:t>Justification</a:t>
            </a:r>
          </a:p>
        </p:txBody>
      </p:sp>
      <p:sp>
        <p:nvSpPr>
          <p:cNvPr id="2" name="Content Placeholder 5">
            <a:extLst>
              <a:ext uri="{FF2B5EF4-FFF2-40B4-BE49-F238E27FC236}">
                <a16:creationId xmlns:a16="http://schemas.microsoft.com/office/drawing/2014/main" id="{5345E4CA-51FF-4510-1D44-E4DB6BEEFC90}"/>
              </a:ext>
            </a:extLst>
          </p:cNvPr>
          <p:cNvSpPr>
            <a:spLocks noGrp="1"/>
          </p:cNvSpPr>
          <p:nvPr>
            <p:ph sz="half" idx="1"/>
          </p:nvPr>
        </p:nvSpPr>
        <p:spPr>
          <a:xfrm>
            <a:off x="479424" y="1532188"/>
            <a:ext cx="10617361" cy="4669509"/>
          </a:xfrm>
        </p:spPr>
        <p:txBody>
          <a:bodyPr>
            <a:noAutofit/>
          </a:bodyPr>
          <a:lstStyle/>
          <a:p>
            <a:pPr hangingPunct="0">
              <a:spcBef>
                <a:spcPts val="0"/>
              </a:spcBef>
              <a:spcAft>
                <a:spcPts val="900"/>
              </a:spcAft>
            </a:pPr>
            <a:r>
              <a:rPr lang="en-US" sz="1800" dirty="0">
                <a:effectLst/>
                <a:ea typeface="Calibri" panose="020F0502020204030204" pitchFamily="34" charset="0"/>
                <a:cs typeface="Calibri"/>
              </a:rPr>
              <a:t>Conventional handover (L3-based mobility) and L1/L2-triggered mobility (LTM) decisions are made </a:t>
            </a:r>
            <a:r>
              <a:rPr lang="en-US" sz="1800" dirty="0">
                <a:ea typeface="Calibri" panose="020F0502020204030204" pitchFamily="34" charset="0"/>
                <a:cs typeface="Calibri"/>
              </a:rPr>
              <a:t>by the </a:t>
            </a:r>
            <a:r>
              <a:rPr lang="en-US" sz="1800" dirty="0" err="1">
                <a:ea typeface="Calibri" panose="020F0502020204030204" pitchFamily="34" charset="0"/>
                <a:cs typeface="Calibri"/>
              </a:rPr>
              <a:t>gNB</a:t>
            </a:r>
            <a:r>
              <a:rPr lang="en-US" sz="1800" dirty="0">
                <a:ea typeface="Calibri" panose="020F0502020204030204" pitchFamily="34" charset="0"/>
                <a:cs typeface="Calibri"/>
              </a:rPr>
              <a:t> at least partly based</a:t>
            </a:r>
            <a:r>
              <a:rPr lang="en-US" sz="1800" dirty="0">
                <a:effectLst/>
                <a:ea typeface="Calibri" panose="020F0502020204030204" pitchFamily="34" charset="0"/>
                <a:cs typeface="Calibri"/>
              </a:rPr>
              <a:t> on L1/L3 RRM measurements</a:t>
            </a:r>
          </a:p>
          <a:p>
            <a:pPr lvl="1" hangingPunct="0">
              <a:spcBef>
                <a:spcPts val="0"/>
              </a:spcBef>
              <a:spcAft>
                <a:spcPts val="900"/>
              </a:spcAft>
            </a:pPr>
            <a:r>
              <a:rPr lang="en-US" sz="1800" dirty="0">
                <a:ea typeface="Calibri" panose="020F0502020204030204" pitchFamily="34" charset="0"/>
                <a:cs typeface="Calibri"/>
              </a:rPr>
              <a:t>For example, i</a:t>
            </a:r>
            <a:r>
              <a:rPr lang="en-US" sz="1800" dirty="0">
                <a:effectLst/>
                <a:ea typeface="Calibri" panose="020F0502020204030204" pitchFamily="34" charset="0"/>
                <a:cs typeface="Calibri"/>
              </a:rPr>
              <a:t>n case of high-speed UE using FR2 or </a:t>
            </a:r>
            <a:r>
              <a:rPr lang="en-US" sz="1800" dirty="0">
                <a:ea typeface="Calibri" panose="020F0502020204030204" pitchFamily="34" charset="0"/>
                <a:cs typeface="Calibri"/>
              </a:rPr>
              <a:t>in </a:t>
            </a:r>
            <a:r>
              <a:rPr lang="en-US" sz="1800" dirty="0">
                <a:effectLst/>
                <a:ea typeface="Calibri" panose="020F0502020204030204" pitchFamily="34" charset="0"/>
                <a:cs typeface="Calibri"/>
              </a:rPr>
              <a:t>dense deployment/urban area,</a:t>
            </a:r>
            <a:r>
              <a:rPr lang="en-US" sz="1800" dirty="0">
                <a:ea typeface="Calibri" panose="020F0502020204030204" pitchFamily="34" charset="0"/>
                <a:cs typeface="Calibri"/>
              </a:rPr>
              <a:t> there might be a quick fluctuation of cell/beam quality with a risk that the L1/L3 RRM measurement reported by the UE are not up-to-date. This might cause a </a:t>
            </a:r>
            <a:r>
              <a:rPr lang="en-US" sz="1800" dirty="0">
                <a:effectLst/>
                <a:ea typeface="Calibri" panose="020F0502020204030204" pitchFamily="34" charset="0"/>
                <a:cs typeface="Calibri" panose="020F0502020204030204" pitchFamily="34" charset="0"/>
              </a:rPr>
              <a:t>RLF</a:t>
            </a:r>
            <a:r>
              <a:rPr lang="en-US" sz="1800" dirty="0">
                <a:ea typeface="Calibri" panose="020F0502020204030204" pitchFamily="34" charset="0"/>
                <a:cs typeface="Calibri" panose="020F0502020204030204" pitchFamily="34" charset="0"/>
              </a:rPr>
              <a:t>/</a:t>
            </a:r>
            <a:r>
              <a:rPr lang="en-US" sz="1800" dirty="0">
                <a:effectLst/>
                <a:ea typeface="Calibri" panose="020F0502020204030204" pitchFamily="34" charset="0"/>
                <a:cs typeface="Calibri" panose="020F0502020204030204" pitchFamily="34" charset="0"/>
              </a:rPr>
              <a:t>HOF, possible throughput loss, ping-pong handover, etc.</a:t>
            </a:r>
          </a:p>
          <a:p>
            <a:pPr hangingPunct="0">
              <a:spcBef>
                <a:spcPts val="0"/>
              </a:spcBef>
              <a:spcAft>
                <a:spcPts val="900"/>
              </a:spcAft>
            </a:pPr>
            <a:r>
              <a:rPr lang="en-US" sz="1800" dirty="0">
                <a:effectLst/>
                <a:ea typeface="Calibri" panose="020F0502020204030204" pitchFamily="34" charset="0"/>
                <a:cs typeface="Calibri"/>
              </a:rPr>
              <a:t>Additionally, UE performs several </a:t>
            </a:r>
            <a:r>
              <a:rPr lang="en-US" sz="1800" dirty="0">
                <a:ea typeface="Calibri" panose="020F0502020204030204" pitchFamily="34" charset="0"/>
                <a:cs typeface="Calibri"/>
              </a:rPr>
              <a:t>intra-</a:t>
            </a:r>
            <a:r>
              <a:rPr lang="en-US" sz="1800" dirty="0">
                <a:effectLst/>
                <a:ea typeface="Calibri" panose="020F0502020204030204" pitchFamily="34" charset="0"/>
                <a:cs typeface="Calibri"/>
              </a:rPr>
              <a:t> and </a:t>
            </a:r>
            <a:r>
              <a:rPr lang="en-US" sz="1800" dirty="0">
                <a:ea typeface="Calibri" panose="020F0502020204030204" pitchFamily="34" charset="0"/>
                <a:cs typeface="Calibri"/>
              </a:rPr>
              <a:t>inter-frequency</a:t>
            </a:r>
            <a:r>
              <a:rPr lang="en-US" sz="1800" dirty="0">
                <a:effectLst/>
                <a:ea typeface="Calibri" panose="020F0502020204030204" pitchFamily="34" charset="0"/>
                <a:cs typeface="Calibri"/>
              </a:rPr>
              <a:t> measurements which contributes to power consumption and a reduction of the throughput, when measurement gaps are used (for inter-frequency measurements)</a:t>
            </a:r>
          </a:p>
          <a:p>
            <a:pPr hangingPunct="0">
              <a:spcBef>
                <a:spcPts val="0"/>
              </a:spcBef>
              <a:spcAft>
                <a:spcPts val="900"/>
              </a:spcAft>
            </a:pPr>
            <a:endParaRPr lang="en-US" sz="1800" dirty="0">
              <a:effectLst/>
              <a:ea typeface="Calibri" panose="020F0502020204030204" pitchFamily="34" charset="0"/>
              <a:cs typeface="Calibri"/>
            </a:endParaRPr>
          </a:p>
          <a:p>
            <a:pPr hangingPunct="0">
              <a:spcBef>
                <a:spcPts val="0"/>
              </a:spcBef>
              <a:spcAft>
                <a:spcPts val="900"/>
              </a:spcAft>
            </a:pPr>
            <a:r>
              <a:rPr lang="en-US" sz="1800" dirty="0">
                <a:effectLst/>
                <a:ea typeface="Calibri" panose="020F0502020204030204" pitchFamily="34" charset="0"/>
                <a:cs typeface="Calibri"/>
              </a:rPr>
              <a:t>Rel-18 AI/ML study has shown that the usage of AI/ML </a:t>
            </a:r>
            <a:r>
              <a:rPr lang="en-US" sz="1800" dirty="0">
                <a:ea typeface="Calibri" panose="020F0502020204030204" pitchFamily="34" charset="0"/>
                <a:cs typeface="Calibri"/>
              </a:rPr>
              <a:t>predictions for beam management has benefits both to the network and the UE in terms of beam selection, UE processing, power savings, etc.</a:t>
            </a:r>
          </a:p>
          <a:p>
            <a:pPr hangingPunct="0">
              <a:spcBef>
                <a:spcPts val="0"/>
              </a:spcBef>
              <a:spcAft>
                <a:spcPts val="900"/>
              </a:spcAft>
            </a:pPr>
            <a:r>
              <a:rPr lang="en-US" sz="1800" dirty="0">
                <a:ea typeface="Calibri" panose="020F0502020204030204" pitchFamily="34" charset="0"/>
                <a:cs typeface="Calibri"/>
              </a:rPr>
              <a:t>We expect that L3-based and LTM-based mobility might have benefits </a:t>
            </a:r>
            <a:r>
              <a:rPr lang="en-US" sz="1800" dirty="0">
                <a:effectLst/>
                <a:ea typeface="Calibri" panose="020F0502020204030204" pitchFamily="34" charset="0"/>
                <a:cs typeface="Calibri"/>
              </a:rPr>
              <a:t>from using the AI/ML, as well</a:t>
            </a:r>
          </a:p>
          <a:p>
            <a:pPr hangingPunct="0">
              <a:spcBef>
                <a:spcPts val="0"/>
              </a:spcBef>
              <a:spcAft>
                <a:spcPts val="900"/>
              </a:spcAft>
            </a:pPr>
            <a:r>
              <a:rPr lang="en-US" sz="1800" dirty="0">
                <a:effectLst/>
                <a:ea typeface="Calibri" panose="020F0502020204030204" pitchFamily="34" charset="0"/>
                <a:cs typeface="Calibri"/>
              </a:rPr>
              <a:t>In Rel-19, it should be </a:t>
            </a:r>
            <a:r>
              <a:rPr lang="en-US" sz="1800" dirty="0">
                <a:ea typeface="Calibri" panose="020F0502020204030204" pitchFamily="34" charset="0"/>
                <a:cs typeface="Calibri"/>
              </a:rPr>
              <a:t>studied </a:t>
            </a:r>
            <a:r>
              <a:rPr lang="en-US" sz="1800" dirty="0">
                <a:effectLst/>
                <a:ea typeface="Calibri" panose="020F0502020204030204" pitchFamily="34" charset="0"/>
                <a:cs typeface="Calibri"/>
              </a:rPr>
              <a:t>what are the benefit/gains of AI/ML aided L3/LTM-mobility</a:t>
            </a:r>
          </a:p>
          <a:p>
            <a:pPr marL="0" indent="0" hangingPunct="0">
              <a:spcBef>
                <a:spcPts val="0"/>
              </a:spcBef>
              <a:spcAft>
                <a:spcPts val="900"/>
              </a:spcAft>
              <a:buNone/>
            </a:pPr>
            <a:endParaRPr lang="en-SE"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12108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F8C909-1316-90DC-CAF0-E0B0AF9E6F62}"/>
              </a:ext>
            </a:extLst>
          </p:cNvPr>
          <p:cNvSpPr>
            <a:spLocks noGrp="1"/>
          </p:cNvSpPr>
          <p:nvPr>
            <p:ph type="title"/>
          </p:nvPr>
        </p:nvSpPr>
        <p:spPr>
          <a:xfrm>
            <a:off x="479424" y="476250"/>
            <a:ext cx="8673453" cy="1081088"/>
          </a:xfrm>
        </p:spPr>
        <p:txBody>
          <a:bodyPr/>
          <a:lstStyle/>
          <a:p>
            <a:r>
              <a:rPr lang="en-US" dirty="0"/>
              <a:t>Discussion on the potential objectives from chairman’s input </a:t>
            </a:r>
            <a:r>
              <a:rPr lang="en-US" dirty="0">
                <a:hlinkClick r:id="rId2"/>
              </a:rPr>
              <a:t>RP-232745</a:t>
            </a:r>
            <a:endParaRPr lang="en-US" dirty="0"/>
          </a:p>
        </p:txBody>
      </p:sp>
      <p:sp>
        <p:nvSpPr>
          <p:cNvPr id="2" name="Content Placeholder 5">
            <a:extLst>
              <a:ext uri="{FF2B5EF4-FFF2-40B4-BE49-F238E27FC236}">
                <a16:creationId xmlns:a16="http://schemas.microsoft.com/office/drawing/2014/main" id="{5345E4CA-51FF-4510-1D44-E4DB6BEEFC90}"/>
              </a:ext>
            </a:extLst>
          </p:cNvPr>
          <p:cNvSpPr>
            <a:spLocks noGrp="1"/>
          </p:cNvSpPr>
          <p:nvPr>
            <p:ph sz="half" idx="1"/>
          </p:nvPr>
        </p:nvSpPr>
        <p:spPr>
          <a:xfrm>
            <a:off x="479424" y="2039605"/>
            <a:ext cx="10617361" cy="4522019"/>
          </a:xfrm>
        </p:spPr>
        <p:txBody>
          <a:bodyPr>
            <a:noAutofit/>
          </a:bodyPr>
          <a:lstStyle/>
          <a:p>
            <a:pPr hangingPunct="0">
              <a:spcBef>
                <a:spcPts val="0"/>
              </a:spcBef>
              <a:spcAft>
                <a:spcPts val="900"/>
              </a:spcAft>
            </a:pPr>
            <a:r>
              <a:rPr lang="en-US" sz="1600" dirty="0">
                <a:effectLst/>
                <a:ea typeface="Calibri" panose="020F0502020204030204" pitchFamily="34" charset="0"/>
                <a:cs typeface="Times New Roman" panose="02020603050405020304" pitchFamily="18" charset="0"/>
              </a:rPr>
              <a:t>On “possible down-scoping in RAN#102”</a:t>
            </a:r>
          </a:p>
          <a:p>
            <a:pPr lvl="1" hangingPunct="0">
              <a:spcBef>
                <a:spcPts val="0"/>
              </a:spcBef>
              <a:spcAft>
                <a:spcPts val="900"/>
              </a:spcAft>
            </a:pPr>
            <a:r>
              <a:rPr lang="en-US" sz="1600" dirty="0">
                <a:ea typeface="Calibri" panose="020F0502020204030204" pitchFamily="34" charset="0"/>
                <a:cs typeface="Times New Roman" panose="02020603050405020304" pitchFamily="18" charset="0"/>
              </a:rPr>
              <a:t>We think a down-scoping of the activity is not needed, at least not at the SI phase. All the alternatives should be considered in order to have a clearer picture of the benefits in using AI/ML for mobility. If the outcome of the SI indicates that some alternatives do not give enough benefits, then they can be removed from the scope at the next phase (e.g. from the WI) </a:t>
            </a:r>
          </a:p>
          <a:p>
            <a:pPr lvl="1" hangingPunct="0">
              <a:spcBef>
                <a:spcPts val="0"/>
              </a:spcBef>
              <a:spcAft>
                <a:spcPts val="900"/>
              </a:spcAft>
            </a:pPr>
            <a:r>
              <a:rPr lang="en-US" sz="1600" dirty="0">
                <a:ea typeface="Calibri" panose="020F0502020204030204" pitchFamily="34" charset="0"/>
                <a:cs typeface="Times New Roman" panose="02020603050405020304" pitchFamily="18" charset="0"/>
              </a:rPr>
              <a:t>However, if a down-scoping of the activity is agreed, then the SI should at least consider the usage of the temporal predictions in L3-based mobility, since this is  the “basic” and more common scenario</a:t>
            </a:r>
          </a:p>
          <a:p>
            <a:pPr lvl="1" hangingPunct="0">
              <a:spcBef>
                <a:spcPts val="0"/>
              </a:spcBef>
              <a:spcAft>
                <a:spcPts val="900"/>
              </a:spcAft>
            </a:pPr>
            <a:r>
              <a:rPr lang="en-US" sz="1600" dirty="0">
                <a:ea typeface="Calibri" panose="020F0502020204030204" pitchFamily="34" charset="0"/>
                <a:cs typeface="Times New Roman" panose="02020603050405020304" pitchFamily="18" charset="0"/>
              </a:rPr>
              <a:t>Note, we assume that CHO is not part of the scope, and we don’t think it should be added since the scope would be too big</a:t>
            </a:r>
          </a:p>
          <a:p>
            <a:pPr hangingPunct="0">
              <a:spcBef>
                <a:spcPts val="0"/>
              </a:spcBef>
              <a:spcAft>
                <a:spcPts val="900"/>
              </a:spcAft>
            </a:pPr>
            <a:r>
              <a:rPr lang="en-US" sz="1600" dirty="0">
                <a:ea typeface="Calibri" panose="020F0502020204030204" pitchFamily="34" charset="0"/>
                <a:cs typeface="Times New Roman" panose="02020603050405020304" pitchFamily="18" charset="0"/>
              </a:rPr>
              <a:t>On type of mobility</a:t>
            </a:r>
          </a:p>
          <a:p>
            <a:pPr lvl="1" hangingPunct="0">
              <a:spcBef>
                <a:spcPts val="0"/>
              </a:spcBef>
              <a:spcAft>
                <a:spcPts val="900"/>
              </a:spcAft>
            </a:pPr>
            <a:r>
              <a:rPr lang="en-US" sz="1600" dirty="0">
                <a:ea typeface="Calibri" panose="020F0502020204030204" pitchFamily="34" charset="0"/>
                <a:cs typeface="Times New Roman" panose="02020603050405020304" pitchFamily="18" charset="0"/>
              </a:rPr>
              <a:t>We agree that both L3-based mobility and L1/L2-triggered mobility (LTM) should be considered in the SI</a:t>
            </a:r>
          </a:p>
          <a:p>
            <a:pPr hangingPunct="0">
              <a:spcBef>
                <a:spcPts val="0"/>
              </a:spcBef>
              <a:spcAft>
                <a:spcPts val="900"/>
              </a:spcAft>
            </a:pPr>
            <a:r>
              <a:rPr lang="en-US" sz="1600" dirty="0">
                <a:ea typeface="Calibri" panose="020F0502020204030204" pitchFamily="34" charset="0"/>
                <a:cs typeface="Times New Roman" panose="02020603050405020304" pitchFamily="18" charset="0"/>
              </a:rPr>
              <a:t>On “HO optimization in Network side [/UE side]”</a:t>
            </a:r>
          </a:p>
          <a:p>
            <a:pPr lvl="1" hangingPunct="0">
              <a:spcBef>
                <a:spcPts val="0"/>
              </a:spcBef>
              <a:spcAft>
                <a:spcPts val="900"/>
              </a:spcAft>
            </a:pPr>
            <a:r>
              <a:rPr lang="en-US" sz="1600" dirty="0">
                <a:ea typeface="Calibri" panose="020F0502020204030204" pitchFamily="34" charset="0"/>
                <a:cs typeface="Times New Roman" panose="02020603050405020304" pitchFamily="18" charset="0"/>
              </a:rPr>
              <a:t>We think the HO optimization should be done in Network side only (i.e., NW receives the predictions from UE and based on predictions it selects the target cell). RAN WGs should consider existing mobility frameworks in this study and the study is not about specifying new mobility frameworks.</a:t>
            </a:r>
            <a:endParaRPr lang="en-US" sz="1600" dirty="0">
              <a:highlight>
                <a:srgbClr val="FFFF00"/>
              </a:highligh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3089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F8C909-1316-90DC-CAF0-E0B0AF9E6F62}"/>
              </a:ext>
            </a:extLst>
          </p:cNvPr>
          <p:cNvSpPr>
            <a:spLocks noGrp="1"/>
          </p:cNvSpPr>
          <p:nvPr>
            <p:ph type="title"/>
          </p:nvPr>
        </p:nvSpPr>
        <p:spPr>
          <a:xfrm>
            <a:off x="479424" y="476250"/>
            <a:ext cx="8673453" cy="1081088"/>
          </a:xfrm>
        </p:spPr>
        <p:txBody>
          <a:bodyPr/>
          <a:lstStyle/>
          <a:p>
            <a:r>
              <a:rPr lang="en-US" dirty="0"/>
              <a:t>Discussion on the potential objectives from chairman’s input </a:t>
            </a:r>
            <a:r>
              <a:rPr lang="en-US" dirty="0">
                <a:hlinkClick r:id="rId2"/>
              </a:rPr>
              <a:t>RP-232745</a:t>
            </a:r>
            <a:endParaRPr lang="en-US" dirty="0"/>
          </a:p>
        </p:txBody>
      </p:sp>
      <p:sp>
        <p:nvSpPr>
          <p:cNvPr id="2" name="Content Placeholder 5">
            <a:extLst>
              <a:ext uri="{FF2B5EF4-FFF2-40B4-BE49-F238E27FC236}">
                <a16:creationId xmlns:a16="http://schemas.microsoft.com/office/drawing/2014/main" id="{5345E4CA-51FF-4510-1D44-E4DB6BEEFC90}"/>
              </a:ext>
            </a:extLst>
          </p:cNvPr>
          <p:cNvSpPr>
            <a:spLocks noGrp="1"/>
          </p:cNvSpPr>
          <p:nvPr>
            <p:ph sz="half" idx="1"/>
          </p:nvPr>
        </p:nvSpPr>
        <p:spPr>
          <a:xfrm>
            <a:off x="479424" y="2039605"/>
            <a:ext cx="10617361" cy="4522019"/>
          </a:xfrm>
        </p:spPr>
        <p:txBody>
          <a:bodyPr>
            <a:noAutofit/>
          </a:bodyPr>
          <a:lstStyle/>
          <a:p>
            <a:pPr hangingPunct="0">
              <a:spcBef>
                <a:spcPts val="0"/>
              </a:spcBef>
              <a:spcAft>
                <a:spcPts val="900"/>
              </a:spcAft>
            </a:pPr>
            <a:r>
              <a:rPr lang="en-US" sz="1600" dirty="0">
                <a:ea typeface="Calibri" panose="020F0502020204030204" pitchFamily="34" charset="0"/>
                <a:cs typeface="Times New Roman" panose="02020603050405020304" pitchFamily="18" charset="0"/>
              </a:rPr>
              <a:t>On “beam level and cell level measurement prediction”</a:t>
            </a:r>
          </a:p>
          <a:p>
            <a:pPr lvl="1" hangingPunct="0">
              <a:spcBef>
                <a:spcPts val="0"/>
              </a:spcBef>
              <a:spcAft>
                <a:spcPts val="900"/>
              </a:spcAft>
            </a:pPr>
            <a:r>
              <a:rPr lang="en-US" sz="1600" dirty="0">
                <a:ea typeface="Calibri" panose="020F0502020204030204" pitchFamily="34" charset="0"/>
                <a:cs typeface="Times New Roman" panose="02020603050405020304" pitchFamily="18" charset="0"/>
              </a:rPr>
              <a:t>We think that both beam level and cell level measurement prediction should be considered in the SI: beam level predictions are more relevant for LTM, while cell level predictions are more relevant for L3-based mobility.</a:t>
            </a:r>
            <a:br>
              <a:rPr lang="en-US" sz="1600" dirty="0">
                <a:ea typeface="Calibri" panose="020F0502020204030204" pitchFamily="34" charset="0"/>
                <a:cs typeface="Times New Roman" panose="02020603050405020304" pitchFamily="18" charset="0"/>
              </a:rPr>
            </a:br>
            <a:r>
              <a:rPr lang="en-US" sz="1600" dirty="0">
                <a:ea typeface="Calibri" panose="020F0502020204030204" pitchFamily="34" charset="0"/>
                <a:cs typeface="Times New Roman" panose="02020603050405020304" pitchFamily="18" charset="0"/>
              </a:rPr>
              <a:t>Regarding the types of predictions, we think that all three types of prediction (i.e., temporal/spatial/frequency) should be considered</a:t>
            </a:r>
            <a:r>
              <a:rPr lang="en-US" sz="1600">
                <a:ea typeface="Calibri" panose="020F0502020204030204" pitchFamily="34" charset="0"/>
                <a:cs typeface="Times New Roman" panose="02020603050405020304" pitchFamily="18" charset="0"/>
              </a:rPr>
              <a:t> during the SI.</a:t>
            </a:r>
            <a:endParaRPr lang="en-US" sz="1600" dirty="0">
              <a:highlight>
                <a:srgbClr val="FFFF00"/>
              </a:highlight>
              <a:ea typeface="Calibri" panose="020F0502020204030204" pitchFamily="34" charset="0"/>
              <a:cs typeface="Times New Roman" panose="02020603050405020304" pitchFamily="18" charset="0"/>
            </a:endParaRPr>
          </a:p>
          <a:p>
            <a:pPr hangingPunct="0">
              <a:spcBef>
                <a:spcPts val="0"/>
              </a:spcBef>
              <a:spcAft>
                <a:spcPts val="900"/>
              </a:spcAft>
            </a:pPr>
            <a:r>
              <a:rPr lang="en-US" sz="1600" dirty="0">
                <a:ea typeface="Calibri" panose="020F0502020204030204" pitchFamily="34" charset="0"/>
                <a:cs typeface="Times New Roman" panose="02020603050405020304" pitchFamily="18" charset="0"/>
              </a:rPr>
              <a:t>On “LCM framework and others”</a:t>
            </a:r>
          </a:p>
          <a:p>
            <a:pPr lvl="1" hangingPunct="0">
              <a:spcBef>
                <a:spcPts val="0"/>
              </a:spcBef>
              <a:spcAft>
                <a:spcPts val="900"/>
              </a:spcAft>
            </a:pPr>
            <a:r>
              <a:rPr lang="en-US" sz="1600" dirty="0">
                <a:ea typeface="Calibri" panose="020F0502020204030204" pitchFamily="34" charset="0"/>
                <a:cs typeface="Times New Roman" panose="02020603050405020304" pitchFamily="18" charset="0"/>
              </a:rPr>
              <a:t>We agree to use the conclusions from Rel-18 AI/ML activity as baseline (e.g. the data collection framework, performance monitoring, functionality and model activation/deactivation/switching/fallback from Rel-18 can be reused, if applicable)</a:t>
            </a:r>
          </a:p>
          <a:p>
            <a:pPr lvl="1" hangingPunct="0">
              <a:spcBef>
                <a:spcPts val="0"/>
              </a:spcBef>
              <a:spcAft>
                <a:spcPts val="900"/>
              </a:spcAft>
            </a:pPr>
            <a:endParaRPr lang="en-US" sz="1600" dirty="0">
              <a:ea typeface="Calibri" panose="020F0502020204030204" pitchFamily="34" charset="0"/>
              <a:cs typeface="Times New Roman" panose="02020603050405020304" pitchFamily="18" charset="0"/>
            </a:endParaRPr>
          </a:p>
          <a:p>
            <a:pPr hangingPunct="0">
              <a:spcBef>
                <a:spcPts val="0"/>
              </a:spcBef>
              <a:spcAft>
                <a:spcPts val="900"/>
              </a:spcAft>
            </a:pPr>
            <a:endParaRPr lang="en-US" sz="1600" dirty="0">
              <a:ea typeface="Calibri" panose="020F0502020204030204" pitchFamily="34" charset="0"/>
              <a:cs typeface="Times New Roman" panose="02020603050405020304" pitchFamily="18" charset="0"/>
            </a:endParaRPr>
          </a:p>
          <a:p>
            <a:pPr lvl="2" hangingPunct="0">
              <a:spcBef>
                <a:spcPts val="0"/>
              </a:spcBef>
              <a:spcAft>
                <a:spcPts val="900"/>
              </a:spcAft>
            </a:pPr>
            <a:endParaRPr lang="en-US"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3119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1F8C909-1316-90DC-CAF0-E0B0AF9E6F62}"/>
              </a:ext>
            </a:extLst>
          </p:cNvPr>
          <p:cNvSpPr>
            <a:spLocks noGrp="1"/>
          </p:cNvSpPr>
          <p:nvPr>
            <p:ph type="title"/>
          </p:nvPr>
        </p:nvSpPr>
        <p:spPr>
          <a:xfrm>
            <a:off x="479424" y="476250"/>
            <a:ext cx="8673453" cy="1081088"/>
          </a:xfrm>
        </p:spPr>
        <p:txBody>
          <a:bodyPr/>
          <a:lstStyle/>
          <a:p>
            <a:r>
              <a:rPr lang="en-US" dirty="0"/>
              <a:t>Study on AI/ML for Air interface on Mobility</a:t>
            </a:r>
            <a:br>
              <a:rPr lang="en-US" dirty="0"/>
            </a:br>
            <a:r>
              <a:rPr lang="en-US" sz="3200" dirty="0"/>
              <a:t>Proposed objective</a:t>
            </a:r>
            <a:endParaRPr lang="en-US" dirty="0"/>
          </a:p>
        </p:txBody>
      </p:sp>
      <p:sp>
        <p:nvSpPr>
          <p:cNvPr id="2" name="Content Placeholder 5">
            <a:extLst>
              <a:ext uri="{FF2B5EF4-FFF2-40B4-BE49-F238E27FC236}">
                <a16:creationId xmlns:a16="http://schemas.microsoft.com/office/drawing/2014/main" id="{5345E4CA-51FF-4510-1D44-E4DB6BEEFC90}"/>
              </a:ext>
            </a:extLst>
          </p:cNvPr>
          <p:cNvSpPr>
            <a:spLocks noGrp="1"/>
          </p:cNvSpPr>
          <p:nvPr>
            <p:ph sz="half" idx="1"/>
          </p:nvPr>
        </p:nvSpPr>
        <p:spPr>
          <a:xfrm>
            <a:off x="479424" y="1555114"/>
            <a:ext cx="5462030" cy="4952365"/>
          </a:xfrm>
        </p:spPr>
        <p:txBody>
          <a:bodyPr>
            <a:noAutofit/>
          </a:bodyPr>
          <a:lstStyle/>
          <a:p>
            <a:pPr marL="0" indent="0" hangingPunct="0">
              <a:spcBef>
                <a:spcPts val="0"/>
              </a:spcBef>
              <a:spcAft>
                <a:spcPts val="900"/>
              </a:spcAft>
              <a:buNone/>
            </a:pPr>
            <a:r>
              <a:rPr lang="en-US" sz="1200" dirty="0">
                <a:ea typeface="Calibri" panose="020F0502020204030204" pitchFamily="34" charset="0"/>
                <a:cs typeface="Calibri"/>
              </a:rPr>
              <a:t>Study and evaluate potential benefits and gains of AI/ML aided mobility</a:t>
            </a:r>
            <a:r>
              <a:rPr lang="en-US" sz="1200" dirty="0">
                <a:effectLst/>
                <a:ea typeface="Calibri" panose="020F0502020204030204" pitchFamily="34" charset="0"/>
                <a:cs typeface="Calibri"/>
              </a:rPr>
              <a:t> under connected mode, considering the following aspects:</a:t>
            </a:r>
            <a:endParaRPr lang="en-SE" sz="1200" strike="sngStrike" dirty="0">
              <a:effectLst/>
              <a:ea typeface="Calibri" panose="020F0502020204030204" pitchFamily="34" charset="0"/>
              <a:cs typeface="Calibri"/>
            </a:endParaRPr>
          </a:p>
          <a:p>
            <a:pPr marL="342900" lvl="0" indent="-342900" algn="just" hangingPunct="0">
              <a:spcBef>
                <a:spcPts val="0"/>
              </a:spcBef>
              <a:spcAft>
                <a:spcPts val="9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Type of mobility:</a:t>
            </a:r>
            <a:endParaRPr lang="en-SE" sz="1200" dirty="0">
              <a:solidFill>
                <a:schemeClr val="accent2"/>
              </a:solidFill>
              <a:effectLst/>
              <a:ea typeface="Calibri" panose="020F0502020204030204" pitchFamily="34" charset="0"/>
              <a:cs typeface="Times New Roman" panose="02020603050405020304" pitchFamily="18" charset="0"/>
            </a:endParaRPr>
          </a:p>
          <a:p>
            <a:pPr marL="742950" lvl="1" indent="-285750" algn="just">
              <a:spcBef>
                <a:spcPts val="0"/>
              </a:spcBef>
              <a:spcAft>
                <a:spcPts val="8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Network triggered L3-based mobility</a:t>
            </a:r>
          </a:p>
          <a:p>
            <a:pPr marL="742950" lvl="1" indent="-285750" algn="just">
              <a:spcBef>
                <a:spcPts val="0"/>
              </a:spcBef>
              <a:spcAft>
                <a:spcPts val="8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L1/L2-triggered mobility (LTM)</a:t>
            </a:r>
            <a:endParaRPr lang="en-US" sz="1200" strike="sngStrike" dirty="0">
              <a:solidFill>
                <a:srgbClr val="FF0000"/>
              </a:solidFill>
              <a:effectLst/>
              <a:ea typeface="Calibri" panose="020F0502020204030204" pitchFamily="34" charset="0"/>
              <a:cs typeface="Calibri" panose="020F0502020204030204" pitchFamily="34" charset="0"/>
            </a:endParaRPr>
          </a:p>
          <a:p>
            <a:pPr marL="342900" lvl="0" indent="-342900" algn="just" hangingPunct="0">
              <a:spcBef>
                <a:spcPts val="0"/>
              </a:spcBef>
              <a:spcAft>
                <a:spcPts val="9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HO optimization in Network side including:</a:t>
            </a:r>
            <a:endParaRPr lang="en-SE" sz="1200" dirty="0">
              <a:effectLst/>
              <a:ea typeface="Calibri" panose="020F0502020204030204" pitchFamily="34" charset="0"/>
              <a:cs typeface="Times New Roman" panose="02020603050405020304" pitchFamily="18" charset="0"/>
            </a:endParaRPr>
          </a:p>
          <a:p>
            <a:pPr marL="742950" lvl="1" indent="-285750" algn="just">
              <a:spcBef>
                <a:spcPts val="0"/>
              </a:spcBef>
              <a:spcAft>
                <a:spcPts val="8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Candidate/target beam(s) and cell(s) selection based on predictions received from UE, for L3-based mobility and LTM</a:t>
            </a:r>
            <a:endParaRPr lang="en-US" sz="1200" strike="sngStrike" dirty="0">
              <a:effectLst/>
              <a:ea typeface="Calibri" panose="020F0502020204030204" pitchFamily="34" charset="0"/>
              <a:cs typeface="Calibri" panose="020F0502020204030204" pitchFamily="34" charset="0"/>
            </a:endParaRPr>
          </a:p>
          <a:p>
            <a:pPr marL="342900" lvl="0" indent="-342900" algn="just" hangingPunct="0">
              <a:spcBef>
                <a:spcPts val="0"/>
              </a:spcBef>
              <a:spcAft>
                <a:spcPts val="9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Type of predictions:</a:t>
            </a:r>
          </a:p>
          <a:p>
            <a:pPr lvl="1" algn="just" hangingPunct="0">
              <a:spcBef>
                <a:spcPts val="0"/>
              </a:spcBef>
              <a:spcAft>
                <a:spcPts val="9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Temporal predictions</a:t>
            </a:r>
          </a:p>
          <a:p>
            <a:pPr lvl="1" algn="just" hangingPunct="0">
              <a:spcBef>
                <a:spcPts val="0"/>
              </a:spcBef>
              <a:spcAft>
                <a:spcPts val="900"/>
              </a:spcAft>
              <a:buFont typeface="Symbol" panose="05050102010706020507" pitchFamily="18" charset="2"/>
              <a:buChar char=""/>
            </a:pPr>
            <a:r>
              <a:rPr lang="en-US" sz="1200" dirty="0">
                <a:ea typeface="Calibri" panose="020F0502020204030204" pitchFamily="34" charset="0"/>
                <a:cs typeface="Calibri" panose="020F0502020204030204" pitchFamily="34" charset="0"/>
              </a:rPr>
              <a:t>Frequency predictions</a:t>
            </a:r>
          </a:p>
          <a:p>
            <a:pPr lvl="1" algn="just" hangingPunct="0">
              <a:spcBef>
                <a:spcPts val="0"/>
              </a:spcBef>
              <a:spcAft>
                <a:spcPts val="9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Spatial predictions</a:t>
            </a:r>
          </a:p>
          <a:p>
            <a:pPr marL="342900" lvl="0" indent="-342900" algn="just" hangingPunct="0">
              <a:spcBef>
                <a:spcPts val="0"/>
              </a:spcBef>
              <a:spcAft>
                <a:spcPts val="9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RRM measurement and event prediction, including</a:t>
            </a:r>
            <a:endParaRPr lang="en-SE" sz="1200" dirty="0">
              <a:effectLst/>
              <a:ea typeface="Calibri" panose="020F0502020204030204" pitchFamily="34" charset="0"/>
              <a:cs typeface="Times New Roman" panose="02020603050405020304" pitchFamily="18" charset="0"/>
            </a:endParaRPr>
          </a:p>
          <a:p>
            <a:pPr marL="742950" lvl="1" indent="-285750" algn="just">
              <a:spcBef>
                <a:spcPts val="0"/>
              </a:spcBef>
              <a:spcAft>
                <a:spcPts val="8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Beam-level measurement prediction</a:t>
            </a:r>
            <a:endParaRPr lang="en-SE" sz="1200" dirty="0">
              <a:effectLst/>
              <a:ea typeface="Calibri" panose="020F0502020204030204" pitchFamily="34" charset="0"/>
              <a:cs typeface="Times New Roman" panose="02020603050405020304" pitchFamily="18" charset="0"/>
            </a:endParaRPr>
          </a:p>
          <a:p>
            <a:pPr marL="742950" lvl="1" indent="-285750" algn="just">
              <a:spcBef>
                <a:spcPts val="0"/>
              </a:spcBef>
              <a:spcAft>
                <a:spcPts val="8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Cell-level measurement prediction</a:t>
            </a:r>
            <a:endParaRPr lang="en-US" sz="1200" dirty="0">
              <a:ea typeface="Calibri" panose="020F0502020204030204" pitchFamily="34" charset="0"/>
              <a:cs typeface="Calibri" panose="020F0502020204030204" pitchFamily="34" charset="0"/>
            </a:endParaRPr>
          </a:p>
          <a:p>
            <a:pPr marL="742950" lvl="1" indent="-285750" algn="just">
              <a:spcBef>
                <a:spcPts val="0"/>
              </a:spcBef>
              <a:spcAft>
                <a:spcPts val="8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HO failure/RLF prediction</a:t>
            </a:r>
            <a:endParaRPr lang="en-SE" sz="1200" dirty="0">
              <a:effectLst/>
              <a:ea typeface="Calibri" panose="020F0502020204030204" pitchFamily="34" charset="0"/>
              <a:cs typeface="Times New Roman" panose="02020603050405020304" pitchFamily="18" charset="0"/>
            </a:endParaRPr>
          </a:p>
          <a:p>
            <a:pPr marL="742950" lvl="1" indent="-285750" algn="just">
              <a:spcBef>
                <a:spcPts val="0"/>
              </a:spcBef>
              <a:spcAft>
                <a:spcPts val="800"/>
              </a:spcAft>
              <a:buFont typeface="Symbol" panose="05050102010706020507" pitchFamily="18" charset="2"/>
              <a:buChar char=""/>
            </a:pPr>
            <a:r>
              <a:rPr lang="en-US" sz="1200" dirty="0">
                <a:effectLst/>
                <a:ea typeface="Calibri" panose="020F0502020204030204" pitchFamily="34" charset="0"/>
                <a:cs typeface="Calibri" panose="020F0502020204030204" pitchFamily="34" charset="0"/>
              </a:rPr>
              <a:t>Measurement events prediction</a:t>
            </a:r>
            <a:endParaRPr lang="en-US" sz="1200" dirty="0">
              <a:ea typeface="Calibri" panose="020F0502020204030204" pitchFamily="34" charset="0"/>
              <a:cs typeface="Calibri" panose="020F0502020204030204" pitchFamily="34" charset="0"/>
            </a:endParaRPr>
          </a:p>
        </p:txBody>
      </p:sp>
      <p:sp>
        <p:nvSpPr>
          <p:cNvPr id="3" name="Content Placeholder 5">
            <a:extLst>
              <a:ext uri="{FF2B5EF4-FFF2-40B4-BE49-F238E27FC236}">
                <a16:creationId xmlns:a16="http://schemas.microsoft.com/office/drawing/2014/main" id="{0D4CD201-234E-2876-F539-15A3D9719EC5}"/>
              </a:ext>
            </a:extLst>
          </p:cNvPr>
          <p:cNvSpPr txBox="1">
            <a:spLocks/>
          </p:cNvSpPr>
          <p:nvPr/>
        </p:nvSpPr>
        <p:spPr bwMode="auto">
          <a:xfrm>
            <a:off x="6204136" y="1555113"/>
            <a:ext cx="5462030" cy="4952365"/>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373062" indent="-285750" algn="just">
              <a:spcBef>
                <a:spcPts val="0"/>
              </a:spcBef>
              <a:spcAft>
                <a:spcPts val="800"/>
              </a:spcAft>
              <a:buFont typeface="Symbol" panose="05050102010706020507" pitchFamily="18" charset="2"/>
              <a:buChar char=""/>
            </a:pPr>
            <a:r>
              <a:rPr lang="en-US" sz="1200" dirty="0">
                <a:ea typeface="Calibri" panose="020F0502020204030204" pitchFamily="34" charset="0"/>
                <a:cs typeface="Calibri" panose="020F0502020204030204" pitchFamily="34" charset="0"/>
              </a:rPr>
              <a:t>The evaluation of the AI/ML aided mobility benefits should consider at least the following KPIs:</a:t>
            </a:r>
          </a:p>
          <a:p>
            <a:pPr marL="742950" lvl="1" indent="-285750" algn="just">
              <a:spcBef>
                <a:spcPts val="0"/>
              </a:spcBef>
              <a:spcAft>
                <a:spcPts val="800"/>
              </a:spcAft>
              <a:buFont typeface="Symbol" panose="05050102010706020507" pitchFamily="18" charset="2"/>
              <a:buChar char=""/>
            </a:pPr>
            <a:r>
              <a:rPr lang="en-US" sz="1200" dirty="0">
                <a:ea typeface="Calibri" panose="020F0502020204030204" pitchFamily="34" charset="0"/>
                <a:cs typeface="Calibri" panose="020F0502020204030204" pitchFamily="34" charset="0"/>
              </a:rPr>
              <a:t>Too early/too late/ping-pong HO</a:t>
            </a:r>
          </a:p>
          <a:p>
            <a:pPr marL="742950" lvl="1" indent="-285750" algn="just">
              <a:spcBef>
                <a:spcPts val="0"/>
              </a:spcBef>
              <a:spcAft>
                <a:spcPts val="800"/>
              </a:spcAft>
              <a:buFont typeface="Symbol" panose="05050102010706020507" pitchFamily="18" charset="2"/>
              <a:buChar char=""/>
            </a:pPr>
            <a:r>
              <a:rPr lang="en-US" sz="1200" dirty="0">
                <a:ea typeface="Calibri" panose="020F0502020204030204" pitchFamily="34" charset="0"/>
                <a:cs typeface="Calibri" panose="020F0502020204030204" pitchFamily="34" charset="0"/>
              </a:rPr>
              <a:t>UE Throughput</a:t>
            </a:r>
          </a:p>
          <a:p>
            <a:pPr marL="742950" lvl="1" indent="-285750" algn="just">
              <a:spcBef>
                <a:spcPts val="0"/>
              </a:spcBef>
              <a:spcAft>
                <a:spcPts val="800"/>
              </a:spcAft>
              <a:buFont typeface="Symbol" panose="05050102010706020507" pitchFamily="18" charset="2"/>
              <a:buChar char=""/>
            </a:pPr>
            <a:r>
              <a:rPr lang="en-US" sz="1200" dirty="0">
                <a:ea typeface="Calibri" panose="020F0502020204030204" pitchFamily="34" charset="0"/>
                <a:cs typeface="Calibri" panose="020F0502020204030204" pitchFamily="34" charset="0"/>
              </a:rPr>
              <a:t>RLF/HOF</a:t>
            </a:r>
          </a:p>
          <a:p>
            <a:pPr marL="373062" indent="-285750" algn="just">
              <a:spcBef>
                <a:spcPts val="0"/>
              </a:spcBef>
              <a:spcAft>
                <a:spcPts val="800"/>
              </a:spcAft>
              <a:buFont typeface="Symbol" panose="05050102010706020507" pitchFamily="18" charset="2"/>
              <a:buChar char=""/>
            </a:pPr>
            <a:r>
              <a:rPr lang="en-US" sz="1200" dirty="0">
                <a:ea typeface="Calibri" panose="020F0502020204030204" pitchFamily="34" charset="0"/>
                <a:cs typeface="Calibri" panose="020F0502020204030204" pitchFamily="34" charset="0"/>
              </a:rPr>
              <a:t>The conclusions from Rel-18 AI/ML study should be used as baseline (e.g. data collection framework, performance monitoring, functionality and model activation/deactivation/switching/fallback from Rel-18 can be reused, if applicable)</a:t>
            </a:r>
          </a:p>
        </p:txBody>
      </p:sp>
    </p:spTree>
    <p:extLst>
      <p:ext uri="{BB962C8B-B14F-4D97-AF65-F5344CB8AC3E}">
        <p14:creationId xmlns:p14="http://schemas.microsoft.com/office/powerpoint/2010/main" val="27172280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21" ma:contentTypeDescription="Create a new document." ma:contentTypeScope="" ma:versionID="2ccf4b56b599cf8e6ea5ffbb9e7242d2">
  <xsd:schema xmlns:xsd="http://www.w3.org/2001/XMLSchema" xmlns:xs="http://www.w3.org/2001/XMLSchema" xmlns:p="http://schemas.microsoft.com/office/2006/metadata/properties" xmlns:ns1="http://schemas.microsoft.com/sharepoint/v3" xmlns:ns2="2f282d3b-eb4a-4b09-b61f-b9593442e286" xmlns:ns3="9b239327-9e80-40e4-b1b7-4394fed77a33" xmlns:ns4="d8762117-8292-4133-b1c7-eab5c6487cfd" targetNamespace="http://schemas.microsoft.com/office/2006/metadata/properties" ma:root="true" ma:fieldsID="970ffe4eafcd9f4eda3f5040a1e0e65c" ns1:_="" ns2:_="" ns3:_="" ns4:_="">
    <xsd:import namespace="http://schemas.microsoft.com/sharepoint/v3"/>
    <xsd:import namespace="2f282d3b-eb4a-4b09-b61f-b9593442e286"/>
    <xsd:import namespace="9b239327-9e80-40e4-b1b7-4394fed77a33"/>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b887a991-dcc8-442b-9da6-e470cbc3e4a9}" ma:internalName="TaxCatchAll" ma:showField="CatchAllData" ma:web="9b239327-9e80-40e4-b1b7-4394fed77a3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2f282d3b-eb4a-4b09-b61f-b9593442e286">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_Flow_SignoffStatus xmlns="2f282d3b-eb4a-4b09-b61f-b9593442e286" xsi:nil="true"/>
    <MediaLengthInSeconds xmlns="2f282d3b-eb4a-4b09-b61f-b9593442e286" xsi:nil="true"/>
    <SharedWithUsers xmlns="9b239327-9e80-40e4-b1b7-4394fed77a33">
      <UserInfo>
        <DisplayName/>
        <AccountId xsi:nil="true"/>
        <AccountType/>
      </UserInfo>
    </SharedWithUsers>
  </documentManagement>
</p:properties>
</file>

<file path=customXml/itemProps1.xml><?xml version="1.0" encoding="utf-8"?>
<ds:datastoreItem xmlns:ds="http://schemas.openxmlformats.org/officeDocument/2006/customXml" ds:itemID="{7B1807D0-46C7-495B-9E23-C76DBB3A5B1A}">
  <ds:schemaRefs>
    <ds:schemaRef ds:uri="2f282d3b-eb4a-4b09-b61f-b9593442e286"/>
    <ds:schemaRef ds:uri="9b239327-9e80-40e4-b1b7-4394fed77a33"/>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6B28F26-DA19-4986-8CB4-D1FF90EF4E21}">
  <ds:schemaRefs>
    <ds:schemaRef ds:uri="http://schemas.microsoft.com/sharepoint/v3/contenttype/forms"/>
  </ds:schemaRefs>
</ds:datastoreItem>
</file>

<file path=customXml/itemProps3.xml><?xml version="1.0" encoding="utf-8"?>
<ds:datastoreItem xmlns:ds="http://schemas.openxmlformats.org/officeDocument/2006/customXml" ds:itemID="{EE457B1A-8A8C-45CB-A3AE-8B8A34EF878D}">
  <ds:schemaRefs>
    <ds:schemaRef ds:uri="http://schemas.openxmlformats.org/package/2006/metadata/core-properties"/>
    <ds:schemaRef ds:uri="http://purl.org/dc/dcmitype/"/>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www.w3.org/XML/1998/namespace"/>
    <ds:schemaRef ds:uri="http://purl.org/dc/elements/1.1/"/>
    <ds:schemaRef ds:uri="d8762117-8292-4133-b1c7-eab5c6487cfd"/>
    <ds:schemaRef ds:uri="9b239327-9e80-40e4-b1b7-4394fed77a33"/>
    <ds:schemaRef ds:uri="2f282d3b-eb4a-4b09-b61f-b9593442e286"/>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11212</TotalTime>
  <Words>1014</Words>
  <Application>Microsoft Office PowerPoint</Application>
  <PresentationFormat>Widescreen</PresentationFormat>
  <Paragraphs>79</Paragraphs>
  <Slides>7</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7</vt:i4>
      </vt:variant>
    </vt:vector>
  </HeadingPairs>
  <TitlesOfParts>
    <vt:vector size="16" baseType="lpstr">
      <vt:lpstr>Symbol</vt:lpstr>
      <vt:lpstr>Ericsson Technical Icons</vt:lpstr>
      <vt:lpstr>Ericsson Hilda Light</vt:lpstr>
      <vt:lpstr>TimesNewRomanPSMT</vt:lpstr>
      <vt:lpstr>Ericsson Hilda</vt:lpstr>
      <vt:lpstr>Arial</vt:lpstr>
      <vt:lpstr>Calibri</vt:lpstr>
      <vt:lpstr>PresentationTemplate2017</vt:lpstr>
      <vt:lpstr>2_Office Theme</vt:lpstr>
      <vt:lpstr>Study on AI/ML for mobility</vt:lpstr>
      <vt:lpstr>AI/ML for Air Interface (Mobility) SI</vt:lpstr>
      <vt:lpstr>Justification</vt:lpstr>
      <vt:lpstr>Discussion on the potential objectives from chairman’s input RP-232745</vt:lpstr>
      <vt:lpstr>Discussion on the potential objectives from chairman’s input RP-232745</vt:lpstr>
      <vt:lpstr>Study on AI/ML for Air interface on Mobility Proposed objective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Rel-19 AI/ML for mobility SI</dc:title>
  <dc:creator>Alessio Terzani</dc:creator>
  <cp:keywords/>
  <dc:description/>
  <cp:lastModifiedBy>Mattias</cp:lastModifiedBy>
  <cp:revision>4</cp:revision>
  <dcterms:created xsi:type="dcterms:W3CDTF">2019-11-14T13:46:41Z</dcterms:created>
  <dcterms:modified xsi:type="dcterms:W3CDTF">2023-12-04T13:38:54Z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ContentTypeId">
    <vt:lpwstr>0x010100F3E9551B3FDDA24EBF0A209BAAD637CA</vt:lpwstr>
  </property>
  <property fmtid="{D5CDD505-2E9C-101B-9397-08002B2CF9AE}" pid="13" name="_dlc_DocIdItemGuid">
    <vt:lpwstr>72ffc685-0f99-42db-99a7-9063d3400e88</vt:lpwstr>
  </property>
  <property fmtid="{D5CDD505-2E9C-101B-9397-08002B2CF9AE}" pid="14" name="EriCOLLCategory">
    <vt:lpwstr/>
  </property>
  <property fmtid="{D5CDD505-2E9C-101B-9397-08002B2CF9AE}" pid="15" name="TaxKeyword">
    <vt:lpwstr/>
  </property>
  <property fmtid="{D5CDD505-2E9C-101B-9397-08002B2CF9AE}" pid="16" name="EriCOLLCountry">
    <vt:lpwstr/>
  </property>
  <property fmtid="{D5CDD505-2E9C-101B-9397-08002B2CF9AE}" pid="17" name="EriCOLLCompetence">
    <vt:lpwstr/>
  </property>
  <property fmtid="{D5CDD505-2E9C-101B-9397-08002B2CF9AE}" pid="18" name="EriCOLLOrganizationUnit">
    <vt:lpwstr/>
  </property>
  <property fmtid="{D5CDD505-2E9C-101B-9397-08002B2CF9AE}" pid="19" name="EriCOLLProducts">
    <vt:lpwstr/>
  </property>
  <property fmtid="{D5CDD505-2E9C-101B-9397-08002B2CF9AE}" pid="20" name="EriCOLLCustomer">
    <vt:lpwstr/>
  </property>
  <property fmtid="{D5CDD505-2E9C-101B-9397-08002B2CF9AE}" pid="21" name="EriCOLLProjects">
    <vt:lpwstr/>
  </property>
  <property fmtid="{D5CDD505-2E9C-101B-9397-08002B2CF9AE}" pid="22" name="EriCOLLProcess">
    <vt:lpwstr/>
  </property>
  <property fmtid="{D5CDD505-2E9C-101B-9397-08002B2CF9AE}" pid="23" name="MediaServiceImageTags">
    <vt:lpwstr/>
  </property>
  <property fmtid="{D5CDD505-2E9C-101B-9397-08002B2CF9AE}" pid="24" name="Order">
    <vt:r8>56048600</vt:r8>
  </property>
  <property fmtid="{D5CDD505-2E9C-101B-9397-08002B2CF9AE}" pid="25" name="xd_ProgID">
    <vt:lpwstr/>
  </property>
  <property fmtid="{D5CDD505-2E9C-101B-9397-08002B2CF9AE}" pid="26" name="ComplianceAssetId">
    <vt:lpwstr/>
  </property>
  <property fmtid="{D5CDD505-2E9C-101B-9397-08002B2CF9AE}" pid="27" name="TemplateUrl">
    <vt:lpwstr/>
  </property>
  <property fmtid="{D5CDD505-2E9C-101B-9397-08002B2CF9AE}" pid="28" name="_ExtendedDescription">
    <vt:lpwstr/>
  </property>
  <property fmtid="{D5CDD505-2E9C-101B-9397-08002B2CF9AE}" pid="29" name="TriggerFlowInfo">
    <vt:lpwstr/>
  </property>
  <property fmtid="{D5CDD505-2E9C-101B-9397-08002B2CF9AE}" pid="30" name="xd_Signature">
    <vt:bool>false</vt:bool>
  </property>
</Properties>
</file>