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792" r:id="rId3"/>
    <p:sldId id="791" r:id="rId4"/>
    <p:sldId id="793" r:id="rId5"/>
    <p:sldId id="789" r:id="rId6"/>
  </p:sldIdLst>
  <p:sldSz cx="6242050" cy="35099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3" clrIdx="0"/>
  <p:cmAuthor id="1" name="lenovo" initials="l" lastIdx="2" clrIdx="0"/>
  <p:cmAuthor id="2" name="张俊霞" initials="zhjx" lastIdx="17" clrIdx="1"/>
  <p:cmAuthor id="3" name="李楠10047711" initials="李楠10047711" lastIdx="7" clrIdx="2"/>
  <p:cmAuthor id="4" name="Macy Jin" initials="MJ" lastIdx="1" clrIdx="3"/>
  <p:cmAuthor id="5" name="10015127" initials="1" lastIdx="7" clrIdx="4"/>
  <p:cmAuthor id="6" name="10222520" initials="1" lastIdx="4" clrIdx="5"/>
  <p:cmAuthor id="7" name="00070164" initials="0" lastIdx="2" clrIdx="6"/>
  <p:cmAuthor id="8" name="00006891" initials="0" lastIdx="15" clrIdx="8"/>
  <p:cmAuthor id="9" name="熊先奎10009191" initials="熊先奎10009191" lastIdx="1" clrIdx="9"/>
  <p:cmAuthor id="10" name="龙奕飞00227710" initials="龙奕飞00227710" lastIdx="8" clrIdx="9"/>
  <p:cmAuthor id="11" name="bokite" initials="b" lastIdx="2" clrIdx="10"/>
  <p:cmAuthor id="12" name="zhouwd" initials="1" lastIdx="1" clrIdx="11"/>
  <p:cmAuthor id="13" name="Administrator" initials="A" lastIdx="15" clrIdx="0"/>
  <p:cmAuthor id="14" name="John" initials="J" lastIdx="36" clrIdx="13"/>
  <p:cmAuthor id="15" name="10080763" initials="1" lastIdx="2" clrIdx="14"/>
  <p:cmAuthor id="16" name="10078380" initials="1" lastIdx="1" clrIdx="15"/>
  <p:cmAuthor id="17" name="00035181" initials="0" lastIdx="1" clrIdx="16"/>
  <p:cmAuthor id="19" name="Saku Uchikawa" initials="S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6" autoAdjust="0"/>
    <p:restoredTop sz="94645" autoAdjust="0"/>
  </p:normalViewPr>
  <p:slideViewPr>
    <p:cSldViewPr snapToGrid="0">
      <p:cViewPr varScale="1">
        <p:scale>
          <a:sx n="148" d="100"/>
          <a:sy n="148" d="100"/>
        </p:scale>
        <p:origin x="18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528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3AB14576-DF21-4408-B094-48758A67A0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4D19C82-1F94-4F82-BA92-27FE0FE6DF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437EB6-A9F6-478B-BEB2-4862B88EDD80}" type="datetimeFigureOut">
              <a:rPr lang="en-US" smtClean="0"/>
              <a:t>8/31/2023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1830EA3-373F-453F-8D99-6C791B77ED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DB6B570-D4D1-4F44-9C61-41A7BE1BA32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4505E-AA6D-4D82-8B83-827D03C457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1324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C6E7E-B255-4820-B94D-985D0ED8F2CC}" type="datetimeFigureOut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B1BAC1-E831-4310-A7F7-C3E71F68C92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80256" y="1843543"/>
            <a:ext cx="4681538" cy="847428"/>
          </a:xfrm>
        </p:spPr>
        <p:txBody>
          <a:bodyPr/>
          <a:lstStyle>
            <a:lvl1pPr marL="0" indent="0" algn="ctr">
              <a:buNone/>
              <a:defRPr sz="1230"/>
            </a:lvl1pPr>
            <a:lvl2pPr marL="233680" indent="0" algn="ctr">
              <a:buNone/>
              <a:defRPr sz="1025"/>
            </a:lvl2pPr>
            <a:lvl3pPr marL="467995" indent="0" algn="ctr">
              <a:buNone/>
              <a:defRPr sz="920"/>
            </a:lvl3pPr>
            <a:lvl4pPr marL="701675" indent="0" algn="ctr">
              <a:buNone/>
              <a:defRPr sz="820"/>
            </a:lvl4pPr>
            <a:lvl5pPr marL="935990" indent="0" algn="ctr">
              <a:buNone/>
              <a:defRPr sz="820"/>
            </a:lvl5pPr>
            <a:lvl6pPr marL="1169670" indent="0" algn="ctr">
              <a:buNone/>
              <a:defRPr sz="820"/>
            </a:lvl6pPr>
            <a:lvl7pPr marL="1403985" indent="0" algn="ctr">
              <a:buNone/>
              <a:defRPr sz="820"/>
            </a:lvl7pPr>
            <a:lvl8pPr marL="1637665" indent="0" algn="ctr">
              <a:buNone/>
              <a:defRPr sz="820"/>
            </a:lvl8pPr>
            <a:lvl9pPr marL="1871980" indent="0" algn="ctr">
              <a:buNone/>
              <a:defRPr sz="82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13" name="标题 12">
            <a:extLst>
              <a:ext uri="{FF2B5EF4-FFF2-40B4-BE49-F238E27FC236}">
                <a16:creationId xmlns:a16="http://schemas.microsoft.com/office/drawing/2014/main" id="{42CE180F-85B1-411F-B899-7644D7E8B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6CC2D48-EA74-446A-A939-52248D4AF9F3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5"/>
            <a:ext cx="6242050" cy="350901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1837AA1-44FE-4BA1-98EC-1AE1724EC90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876" y="-559217"/>
            <a:ext cx="1647786" cy="16477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9141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610100D9-3C97-4ABC-9D0B-D9B199E1D335}" type="datetime1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67679" y="3253216"/>
            <a:ext cx="2106692" cy="18687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08448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B6BBFDE7-DD97-4F05-886F-347E605A36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66967" y="186873"/>
            <a:ext cx="1345942" cy="297453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29141" y="186873"/>
            <a:ext cx="3959800" cy="2974531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9141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35844BB7-9921-4A24-8EDF-29707DD6350D}" type="datetime1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67679" y="3253216"/>
            <a:ext cx="2106692" cy="18687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08448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B6BBFDE7-DD97-4F05-886F-347E605A36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80256" y="1843543"/>
            <a:ext cx="4681538" cy="847428"/>
          </a:xfrm>
        </p:spPr>
        <p:txBody>
          <a:bodyPr/>
          <a:lstStyle>
            <a:lvl1pPr marL="0" indent="0" algn="ctr">
              <a:buNone/>
              <a:defRPr sz="1230"/>
            </a:lvl1pPr>
            <a:lvl2pPr marL="233680" indent="0" algn="ctr">
              <a:buNone/>
              <a:defRPr sz="1025"/>
            </a:lvl2pPr>
            <a:lvl3pPr marL="467995" indent="0" algn="ctr">
              <a:buNone/>
              <a:defRPr sz="920"/>
            </a:lvl3pPr>
            <a:lvl4pPr marL="701675" indent="0" algn="ctr">
              <a:buNone/>
              <a:defRPr sz="820"/>
            </a:lvl4pPr>
            <a:lvl5pPr marL="935990" indent="0" algn="ctr">
              <a:buNone/>
              <a:defRPr sz="820"/>
            </a:lvl5pPr>
            <a:lvl6pPr marL="1169670" indent="0" algn="ctr">
              <a:buNone/>
              <a:defRPr sz="820"/>
            </a:lvl6pPr>
            <a:lvl7pPr marL="1403985" indent="0" algn="ctr">
              <a:buNone/>
              <a:defRPr sz="820"/>
            </a:lvl7pPr>
            <a:lvl8pPr marL="1637665" indent="0" algn="ctr">
              <a:buNone/>
              <a:defRPr sz="820"/>
            </a:lvl8pPr>
            <a:lvl9pPr marL="1871980" indent="0" algn="ctr">
              <a:buNone/>
              <a:defRPr sz="82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2F5D594-F62B-4C76-B7BE-9416873A5C40}"/>
              </a:ext>
            </a:extLst>
          </p:cNvPr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" y="-635"/>
            <a:ext cx="6239934" cy="350996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68FF798-ED5E-4838-AE82-A6E5094962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805" y="3180583"/>
            <a:ext cx="924629" cy="2850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890" y="875054"/>
            <a:ext cx="5383768" cy="1460047"/>
          </a:xfrm>
        </p:spPr>
        <p:txBody>
          <a:bodyPr anchor="b"/>
          <a:lstStyle>
            <a:lvl1pPr>
              <a:defRPr sz="307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25890" y="2348913"/>
            <a:ext cx="5383768" cy="767804"/>
          </a:xfrm>
        </p:spPr>
        <p:txBody>
          <a:bodyPr/>
          <a:lstStyle>
            <a:lvl1pPr marL="0" indent="0">
              <a:buNone/>
              <a:defRPr sz="1230">
                <a:solidFill>
                  <a:schemeClr val="tx1">
                    <a:tint val="75000"/>
                  </a:schemeClr>
                </a:solidFill>
              </a:defRPr>
            </a:lvl1pPr>
            <a:lvl2pPr marL="233680" indent="0">
              <a:buNone/>
              <a:defRPr sz="1025">
                <a:solidFill>
                  <a:schemeClr val="tx1">
                    <a:tint val="75000"/>
                  </a:schemeClr>
                </a:solidFill>
              </a:defRPr>
            </a:lvl2pPr>
            <a:lvl3pPr marL="467995" indent="0">
              <a:buNone/>
              <a:defRPr sz="920">
                <a:solidFill>
                  <a:schemeClr val="tx1">
                    <a:tint val="75000"/>
                  </a:schemeClr>
                </a:solidFill>
              </a:defRPr>
            </a:lvl3pPr>
            <a:lvl4pPr marL="701675" indent="0">
              <a:buNone/>
              <a:defRPr sz="820">
                <a:solidFill>
                  <a:schemeClr val="tx1">
                    <a:tint val="75000"/>
                  </a:schemeClr>
                </a:solidFill>
              </a:defRPr>
            </a:lvl4pPr>
            <a:lvl5pPr marL="935990" indent="0">
              <a:buNone/>
              <a:defRPr sz="820">
                <a:solidFill>
                  <a:schemeClr val="tx1">
                    <a:tint val="75000"/>
                  </a:schemeClr>
                </a:solidFill>
              </a:defRPr>
            </a:lvl5pPr>
            <a:lvl6pPr marL="1169670" indent="0">
              <a:buNone/>
              <a:defRPr sz="820">
                <a:solidFill>
                  <a:schemeClr val="tx1">
                    <a:tint val="75000"/>
                  </a:schemeClr>
                </a:solidFill>
              </a:defRPr>
            </a:lvl6pPr>
            <a:lvl7pPr marL="1403985" indent="0">
              <a:buNone/>
              <a:defRPr sz="820">
                <a:solidFill>
                  <a:schemeClr val="tx1">
                    <a:tint val="75000"/>
                  </a:schemeClr>
                </a:solidFill>
              </a:defRPr>
            </a:lvl7pPr>
            <a:lvl8pPr marL="1637665" indent="0">
              <a:buNone/>
              <a:defRPr sz="820">
                <a:solidFill>
                  <a:schemeClr val="tx1">
                    <a:tint val="75000"/>
                  </a:schemeClr>
                </a:solidFill>
              </a:defRPr>
            </a:lvl8pPr>
            <a:lvl9pPr marL="1871980" indent="0">
              <a:buNone/>
              <a:defRPr sz="8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C2FFDF9-6CE4-4563-88BD-4F1A30C9768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805" y="3180583"/>
            <a:ext cx="924629" cy="2850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29141" y="934365"/>
            <a:ext cx="2652871" cy="22270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160038" y="934365"/>
            <a:ext cx="2652871" cy="22270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8DD60B63-D3C5-4BC9-82E1-F02A1A72D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E91EB77-27E9-41C6-8F4C-A3C38DCA4A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805" y="3180583"/>
            <a:ext cx="924629" cy="2850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954" y="186873"/>
            <a:ext cx="5383768" cy="67843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29954" y="860429"/>
            <a:ext cx="2640679" cy="421683"/>
          </a:xfrm>
        </p:spPr>
        <p:txBody>
          <a:bodyPr anchor="b"/>
          <a:lstStyle>
            <a:lvl1pPr marL="0" indent="0">
              <a:buNone/>
              <a:defRPr sz="1230" b="1"/>
            </a:lvl1pPr>
            <a:lvl2pPr marL="233680" indent="0">
              <a:buNone/>
              <a:defRPr sz="1025" b="1"/>
            </a:lvl2pPr>
            <a:lvl3pPr marL="467995" indent="0">
              <a:buNone/>
              <a:defRPr sz="920" b="1"/>
            </a:lvl3pPr>
            <a:lvl4pPr marL="701675" indent="0">
              <a:buNone/>
              <a:defRPr sz="820" b="1"/>
            </a:lvl4pPr>
            <a:lvl5pPr marL="935990" indent="0">
              <a:buNone/>
              <a:defRPr sz="820" b="1"/>
            </a:lvl5pPr>
            <a:lvl6pPr marL="1169670" indent="0">
              <a:buNone/>
              <a:defRPr sz="820" b="1"/>
            </a:lvl6pPr>
            <a:lvl7pPr marL="1403985" indent="0">
              <a:buNone/>
              <a:defRPr sz="820" b="1"/>
            </a:lvl7pPr>
            <a:lvl8pPr marL="1637665" indent="0">
              <a:buNone/>
              <a:defRPr sz="820" b="1"/>
            </a:lvl8pPr>
            <a:lvl9pPr marL="1871980" indent="0">
              <a:buNone/>
              <a:defRPr sz="82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29954" y="1282111"/>
            <a:ext cx="2640679" cy="188579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160038" y="860429"/>
            <a:ext cx="2653684" cy="421683"/>
          </a:xfrm>
        </p:spPr>
        <p:txBody>
          <a:bodyPr anchor="b"/>
          <a:lstStyle>
            <a:lvl1pPr marL="0" indent="0">
              <a:buNone/>
              <a:defRPr sz="1230" b="1"/>
            </a:lvl1pPr>
            <a:lvl2pPr marL="233680" indent="0">
              <a:buNone/>
              <a:defRPr sz="1025" b="1"/>
            </a:lvl2pPr>
            <a:lvl3pPr marL="467995" indent="0">
              <a:buNone/>
              <a:defRPr sz="920" b="1"/>
            </a:lvl3pPr>
            <a:lvl4pPr marL="701675" indent="0">
              <a:buNone/>
              <a:defRPr sz="820" b="1"/>
            </a:lvl4pPr>
            <a:lvl5pPr marL="935990" indent="0">
              <a:buNone/>
              <a:defRPr sz="820" b="1"/>
            </a:lvl5pPr>
            <a:lvl6pPr marL="1169670" indent="0">
              <a:buNone/>
              <a:defRPr sz="820" b="1"/>
            </a:lvl6pPr>
            <a:lvl7pPr marL="1403985" indent="0">
              <a:buNone/>
              <a:defRPr sz="820" b="1"/>
            </a:lvl7pPr>
            <a:lvl8pPr marL="1637665" indent="0">
              <a:buNone/>
              <a:defRPr sz="820" b="1"/>
            </a:lvl8pPr>
            <a:lvl9pPr marL="1871980" indent="0">
              <a:buNone/>
              <a:defRPr sz="82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160038" y="1282111"/>
            <a:ext cx="2653684" cy="188579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29141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BE2CB9DF-34BB-4DB9-87C1-46AF018FA08A}" type="datetime1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67679" y="3253216"/>
            <a:ext cx="2106692" cy="18687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408448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B6BBFDE7-DD97-4F05-886F-347E605A36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29141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35231611-FED7-456C-9596-3AB78B018FAA}" type="datetime1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67679" y="3253216"/>
            <a:ext cx="2106692" cy="18687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408448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B6BBFDE7-DD97-4F05-886F-347E605A36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29141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9EDBBDE8-D7F3-4EB9-8BFC-51AFABBA85D3}" type="datetime1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067679" y="3253216"/>
            <a:ext cx="2106692" cy="18687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408448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B6BBFDE7-DD97-4F05-886F-347E605A36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954" y="233998"/>
            <a:ext cx="2013223" cy="818991"/>
          </a:xfrm>
        </p:spPr>
        <p:txBody>
          <a:bodyPr anchor="b"/>
          <a:lstStyle>
            <a:lvl1pPr>
              <a:defRPr sz="16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653684" y="505370"/>
            <a:ext cx="3160038" cy="2494349"/>
          </a:xfrm>
        </p:spPr>
        <p:txBody>
          <a:bodyPr/>
          <a:lstStyle>
            <a:lvl1pPr>
              <a:defRPr sz="1640"/>
            </a:lvl1pPr>
            <a:lvl2pPr>
              <a:defRPr sz="1435"/>
            </a:lvl2pPr>
            <a:lvl3pPr>
              <a:defRPr sz="1230"/>
            </a:lvl3pPr>
            <a:lvl4pPr>
              <a:defRPr sz="1025"/>
            </a:lvl4pPr>
            <a:lvl5pPr>
              <a:defRPr sz="1025"/>
            </a:lvl5pPr>
            <a:lvl6pPr>
              <a:defRPr sz="1025"/>
            </a:lvl6pPr>
            <a:lvl7pPr>
              <a:defRPr sz="1025"/>
            </a:lvl7pPr>
            <a:lvl8pPr>
              <a:defRPr sz="1025"/>
            </a:lvl8pPr>
            <a:lvl9pPr>
              <a:defRPr sz="10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954" y="1052989"/>
            <a:ext cx="2013223" cy="1950792"/>
          </a:xfrm>
        </p:spPr>
        <p:txBody>
          <a:bodyPr/>
          <a:lstStyle>
            <a:lvl1pPr marL="0" indent="0">
              <a:buNone/>
              <a:defRPr sz="820"/>
            </a:lvl1pPr>
            <a:lvl2pPr marL="233680" indent="0">
              <a:buNone/>
              <a:defRPr sz="715"/>
            </a:lvl2pPr>
            <a:lvl3pPr marL="467995" indent="0">
              <a:buNone/>
              <a:defRPr sz="615"/>
            </a:lvl3pPr>
            <a:lvl4pPr marL="701675" indent="0">
              <a:buNone/>
              <a:defRPr sz="510"/>
            </a:lvl4pPr>
            <a:lvl5pPr marL="935990" indent="0">
              <a:buNone/>
              <a:defRPr sz="510"/>
            </a:lvl5pPr>
            <a:lvl6pPr marL="1169670" indent="0">
              <a:buNone/>
              <a:defRPr sz="510"/>
            </a:lvl6pPr>
            <a:lvl7pPr marL="1403985" indent="0">
              <a:buNone/>
              <a:defRPr sz="510"/>
            </a:lvl7pPr>
            <a:lvl8pPr marL="1637665" indent="0">
              <a:buNone/>
              <a:defRPr sz="510"/>
            </a:lvl8pPr>
            <a:lvl9pPr marL="1871980" indent="0">
              <a:buNone/>
              <a:defRPr sz="51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9141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587A87ED-D1F6-4E05-9C76-95F5B5BEF926}" type="datetime1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67679" y="3253216"/>
            <a:ext cx="2106692" cy="18687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408448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B6BBFDE7-DD97-4F05-886F-347E605A36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954" y="233998"/>
            <a:ext cx="2013223" cy="818991"/>
          </a:xfrm>
        </p:spPr>
        <p:txBody>
          <a:bodyPr anchor="b"/>
          <a:lstStyle>
            <a:lvl1pPr>
              <a:defRPr sz="16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53684" y="505370"/>
            <a:ext cx="3160038" cy="2494349"/>
          </a:xfrm>
        </p:spPr>
        <p:txBody>
          <a:bodyPr anchor="t"/>
          <a:lstStyle>
            <a:lvl1pPr marL="0" indent="0">
              <a:buNone/>
              <a:defRPr sz="1640"/>
            </a:lvl1pPr>
            <a:lvl2pPr marL="233680" indent="0">
              <a:buNone/>
              <a:defRPr sz="1435"/>
            </a:lvl2pPr>
            <a:lvl3pPr marL="467995" indent="0">
              <a:buNone/>
              <a:defRPr sz="1230"/>
            </a:lvl3pPr>
            <a:lvl4pPr marL="701675" indent="0">
              <a:buNone/>
              <a:defRPr sz="1025"/>
            </a:lvl4pPr>
            <a:lvl5pPr marL="935990" indent="0">
              <a:buNone/>
              <a:defRPr sz="1025"/>
            </a:lvl5pPr>
            <a:lvl6pPr marL="1169670" indent="0">
              <a:buNone/>
              <a:defRPr sz="1025"/>
            </a:lvl6pPr>
            <a:lvl7pPr marL="1403985" indent="0">
              <a:buNone/>
              <a:defRPr sz="1025"/>
            </a:lvl7pPr>
            <a:lvl8pPr marL="1637665" indent="0">
              <a:buNone/>
              <a:defRPr sz="1025"/>
            </a:lvl8pPr>
            <a:lvl9pPr marL="1871980" indent="0">
              <a:buNone/>
              <a:defRPr sz="102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954" y="1052989"/>
            <a:ext cx="2013223" cy="1950792"/>
          </a:xfrm>
        </p:spPr>
        <p:txBody>
          <a:bodyPr/>
          <a:lstStyle>
            <a:lvl1pPr marL="0" indent="0">
              <a:buNone/>
              <a:defRPr sz="820"/>
            </a:lvl1pPr>
            <a:lvl2pPr marL="233680" indent="0">
              <a:buNone/>
              <a:defRPr sz="715"/>
            </a:lvl2pPr>
            <a:lvl3pPr marL="467995" indent="0">
              <a:buNone/>
              <a:defRPr sz="615"/>
            </a:lvl3pPr>
            <a:lvl4pPr marL="701675" indent="0">
              <a:buNone/>
              <a:defRPr sz="510"/>
            </a:lvl4pPr>
            <a:lvl5pPr marL="935990" indent="0">
              <a:buNone/>
              <a:defRPr sz="510"/>
            </a:lvl5pPr>
            <a:lvl6pPr marL="1169670" indent="0">
              <a:buNone/>
              <a:defRPr sz="510"/>
            </a:lvl6pPr>
            <a:lvl7pPr marL="1403985" indent="0">
              <a:buNone/>
              <a:defRPr sz="510"/>
            </a:lvl7pPr>
            <a:lvl8pPr marL="1637665" indent="0">
              <a:buNone/>
              <a:defRPr sz="510"/>
            </a:lvl8pPr>
            <a:lvl9pPr marL="1871980" indent="0">
              <a:buNone/>
              <a:defRPr sz="51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9141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C3A8A324-1EF3-40DF-8515-96794056F4E3}" type="datetime1">
              <a:rPr lang="zh-CN" altLang="en-US" smtClean="0"/>
              <a:t>2023/8/31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67679" y="3253216"/>
            <a:ext cx="2106692" cy="18687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408448" y="3253216"/>
            <a:ext cx="1404461" cy="186873"/>
          </a:xfrm>
          <a:prstGeom prst="rect">
            <a:avLst/>
          </a:prstGeom>
        </p:spPr>
        <p:txBody>
          <a:bodyPr/>
          <a:lstStyle/>
          <a:p>
            <a:fld id="{B6BBFDE7-DD97-4F05-886F-347E605A36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9141" y="186873"/>
            <a:ext cx="5383768" cy="6784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9141" y="934365"/>
            <a:ext cx="5383768" cy="22270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467995" rtl="0" eaLnBrk="1" latinLnBrk="0" hangingPunct="1">
        <a:lnSpc>
          <a:spcPct val="90000"/>
        </a:lnSpc>
        <a:spcBef>
          <a:spcPct val="0"/>
        </a:spcBef>
        <a:buNone/>
        <a:defRPr sz="22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6840" indent="-116840" algn="l" defTabSz="467995" rtl="0" eaLnBrk="1" latinLnBrk="0" hangingPunct="1">
        <a:lnSpc>
          <a:spcPct val="90000"/>
        </a:lnSpc>
        <a:spcBef>
          <a:spcPts val="510"/>
        </a:spcBef>
        <a:buFont typeface="Arial" panose="020B0604020202020204" pitchFamily="34" charset="0"/>
        <a:buChar char="•"/>
        <a:defRPr sz="1435" kern="1200">
          <a:solidFill>
            <a:schemeClr val="tx1"/>
          </a:solidFill>
          <a:latin typeface="+mn-lt"/>
          <a:ea typeface="+mn-ea"/>
          <a:cs typeface="+mn-cs"/>
        </a:defRPr>
      </a:lvl1pPr>
      <a:lvl2pPr marL="351155" indent="-116840" algn="l" defTabSz="467995" rtl="0" eaLnBrk="1" latinLnBrk="0" hangingPunct="1">
        <a:lnSpc>
          <a:spcPct val="90000"/>
        </a:lnSpc>
        <a:spcBef>
          <a:spcPts val="255"/>
        </a:spcBef>
        <a:buFont typeface="Arial" panose="020B0604020202020204" pitchFamily="34" charset="0"/>
        <a:buChar char="•"/>
        <a:defRPr sz="1230" kern="1200">
          <a:solidFill>
            <a:schemeClr val="tx1"/>
          </a:solidFill>
          <a:latin typeface="+mn-lt"/>
          <a:ea typeface="+mn-ea"/>
          <a:cs typeface="+mn-cs"/>
        </a:defRPr>
      </a:lvl2pPr>
      <a:lvl3pPr marL="584835" indent="-116840" algn="l" defTabSz="467995" rtl="0" eaLnBrk="1" latinLnBrk="0" hangingPunct="1">
        <a:lnSpc>
          <a:spcPct val="90000"/>
        </a:lnSpc>
        <a:spcBef>
          <a:spcPts val="255"/>
        </a:spcBef>
        <a:buFont typeface="Arial" panose="020B0604020202020204" pitchFamily="34" charset="0"/>
        <a:buChar char="•"/>
        <a:defRPr sz="1025" kern="1200">
          <a:solidFill>
            <a:schemeClr val="tx1"/>
          </a:solidFill>
          <a:latin typeface="+mn-lt"/>
          <a:ea typeface="+mn-ea"/>
          <a:cs typeface="+mn-cs"/>
        </a:defRPr>
      </a:lvl3pPr>
      <a:lvl4pPr marL="819150" indent="-116840" algn="l" defTabSz="467995" rtl="0" eaLnBrk="1" latinLnBrk="0" hangingPunct="1">
        <a:lnSpc>
          <a:spcPct val="90000"/>
        </a:lnSpc>
        <a:spcBef>
          <a:spcPts val="255"/>
        </a:spcBef>
        <a:buFont typeface="Arial" panose="020B0604020202020204" pitchFamily="34" charset="0"/>
        <a:buChar char="•"/>
        <a:defRPr sz="920" kern="1200">
          <a:solidFill>
            <a:schemeClr val="tx1"/>
          </a:solidFill>
          <a:latin typeface="+mn-lt"/>
          <a:ea typeface="+mn-ea"/>
          <a:cs typeface="+mn-cs"/>
        </a:defRPr>
      </a:lvl4pPr>
      <a:lvl5pPr marL="1052830" indent="-116840" algn="l" defTabSz="467995" rtl="0" eaLnBrk="1" latinLnBrk="0" hangingPunct="1">
        <a:lnSpc>
          <a:spcPct val="90000"/>
        </a:lnSpc>
        <a:spcBef>
          <a:spcPts val="255"/>
        </a:spcBef>
        <a:buFont typeface="Arial" panose="020B0604020202020204" pitchFamily="34" charset="0"/>
        <a:buChar char="•"/>
        <a:defRPr sz="920" kern="1200">
          <a:solidFill>
            <a:schemeClr val="tx1"/>
          </a:solidFill>
          <a:latin typeface="+mn-lt"/>
          <a:ea typeface="+mn-ea"/>
          <a:cs typeface="+mn-cs"/>
        </a:defRPr>
      </a:lvl5pPr>
      <a:lvl6pPr marL="1287145" indent="-116840" algn="l" defTabSz="467995" rtl="0" eaLnBrk="1" latinLnBrk="0" hangingPunct="1">
        <a:lnSpc>
          <a:spcPct val="90000"/>
        </a:lnSpc>
        <a:spcBef>
          <a:spcPts val="255"/>
        </a:spcBef>
        <a:buFont typeface="Arial" panose="020B0604020202020204" pitchFamily="34" charset="0"/>
        <a:buChar char="•"/>
        <a:defRPr sz="920" kern="1200">
          <a:solidFill>
            <a:schemeClr val="tx1"/>
          </a:solidFill>
          <a:latin typeface="+mn-lt"/>
          <a:ea typeface="+mn-ea"/>
          <a:cs typeface="+mn-cs"/>
        </a:defRPr>
      </a:lvl6pPr>
      <a:lvl7pPr marL="1520825" indent="-116840" algn="l" defTabSz="467995" rtl="0" eaLnBrk="1" latinLnBrk="0" hangingPunct="1">
        <a:lnSpc>
          <a:spcPct val="90000"/>
        </a:lnSpc>
        <a:spcBef>
          <a:spcPts val="255"/>
        </a:spcBef>
        <a:buFont typeface="Arial" panose="020B0604020202020204" pitchFamily="34" charset="0"/>
        <a:buChar char="•"/>
        <a:defRPr sz="920" kern="1200">
          <a:solidFill>
            <a:schemeClr val="tx1"/>
          </a:solidFill>
          <a:latin typeface="+mn-lt"/>
          <a:ea typeface="+mn-ea"/>
          <a:cs typeface="+mn-cs"/>
        </a:defRPr>
      </a:lvl7pPr>
      <a:lvl8pPr marL="1755140" indent="-116840" algn="l" defTabSz="467995" rtl="0" eaLnBrk="1" latinLnBrk="0" hangingPunct="1">
        <a:lnSpc>
          <a:spcPct val="90000"/>
        </a:lnSpc>
        <a:spcBef>
          <a:spcPts val="255"/>
        </a:spcBef>
        <a:buFont typeface="Arial" panose="020B0604020202020204" pitchFamily="34" charset="0"/>
        <a:buChar char="•"/>
        <a:defRPr sz="920" kern="1200">
          <a:solidFill>
            <a:schemeClr val="tx1"/>
          </a:solidFill>
          <a:latin typeface="+mn-lt"/>
          <a:ea typeface="+mn-ea"/>
          <a:cs typeface="+mn-cs"/>
        </a:defRPr>
      </a:lvl8pPr>
      <a:lvl9pPr marL="1988820" indent="-116840" algn="l" defTabSz="467995" rtl="0" eaLnBrk="1" latinLnBrk="0" hangingPunct="1">
        <a:lnSpc>
          <a:spcPct val="90000"/>
        </a:lnSpc>
        <a:spcBef>
          <a:spcPts val="255"/>
        </a:spcBef>
        <a:buFont typeface="Arial" panose="020B0604020202020204" pitchFamily="34" charset="0"/>
        <a:buChar char="•"/>
        <a:defRPr sz="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67995" rtl="0" eaLnBrk="1" latinLnBrk="0" hangingPunct="1">
        <a:defRPr sz="920" kern="1200">
          <a:solidFill>
            <a:schemeClr val="tx1"/>
          </a:solidFill>
          <a:latin typeface="+mn-lt"/>
          <a:ea typeface="+mn-ea"/>
          <a:cs typeface="+mn-cs"/>
        </a:defRPr>
      </a:lvl1pPr>
      <a:lvl2pPr marL="233680" algn="l" defTabSz="467995" rtl="0" eaLnBrk="1" latinLnBrk="0" hangingPunct="1">
        <a:defRPr sz="920" kern="1200">
          <a:solidFill>
            <a:schemeClr val="tx1"/>
          </a:solidFill>
          <a:latin typeface="+mn-lt"/>
          <a:ea typeface="+mn-ea"/>
          <a:cs typeface="+mn-cs"/>
        </a:defRPr>
      </a:lvl2pPr>
      <a:lvl3pPr marL="467995" algn="l" defTabSz="467995" rtl="0" eaLnBrk="1" latinLnBrk="0" hangingPunct="1">
        <a:defRPr sz="920" kern="1200">
          <a:solidFill>
            <a:schemeClr val="tx1"/>
          </a:solidFill>
          <a:latin typeface="+mn-lt"/>
          <a:ea typeface="+mn-ea"/>
          <a:cs typeface="+mn-cs"/>
        </a:defRPr>
      </a:lvl3pPr>
      <a:lvl4pPr marL="701675" algn="l" defTabSz="467995" rtl="0" eaLnBrk="1" latinLnBrk="0" hangingPunct="1">
        <a:defRPr sz="920" kern="1200">
          <a:solidFill>
            <a:schemeClr val="tx1"/>
          </a:solidFill>
          <a:latin typeface="+mn-lt"/>
          <a:ea typeface="+mn-ea"/>
          <a:cs typeface="+mn-cs"/>
        </a:defRPr>
      </a:lvl4pPr>
      <a:lvl5pPr marL="935990" algn="l" defTabSz="467995" rtl="0" eaLnBrk="1" latinLnBrk="0" hangingPunct="1">
        <a:defRPr sz="920" kern="1200">
          <a:solidFill>
            <a:schemeClr val="tx1"/>
          </a:solidFill>
          <a:latin typeface="+mn-lt"/>
          <a:ea typeface="+mn-ea"/>
          <a:cs typeface="+mn-cs"/>
        </a:defRPr>
      </a:lvl5pPr>
      <a:lvl6pPr marL="1169670" algn="l" defTabSz="467995" rtl="0" eaLnBrk="1" latinLnBrk="0" hangingPunct="1">
        <a:defRPr sz="920" kern="1200">
          <a:solidFill>
            <a:schemeClr val="tx1"/>
          </a:solidFill>
          <a:latin typeface="+mn-lt"/>
          <a:ea typeface="+mn-ea"/>
          <a:cs typeface="+mn-cs"/>
        </a:defRPr>
      </a:lvl6pPr>
      <a:lvl7pPr marL="1403985" algn="l" defTabSz="467995" rtl="0" eaLnBrk="1" latinLnBrk="0" hangingPunct="1">
        <a:defRPr sz="920" kern="1200">
          <a:solidFill>
            <a:schemeClr val="tx1"/>
          </a:solidFill>
          <a:latin typeface="+mn-lt"/>
          <a:ea typeface="+mn-ea"/>
          <a:cs typeface="+mn-cs"/>
        </a:defRPr>
      </a:lvl7pPr>
      <a:lvl8pPr marL="1637665" algn="l" defTabSz="467995" rtl="0" eaLnBrk="1" latinLnBrk="0" hangingPunct="1">
        <a:defRPr sz="920" kern="1200">
          <a:solidFill>
            <a:schemeClr val="tx1"/>
          </a:solidFill>
          <a:latin typeface="+mn-lt"/>
          <a:ea typeface="+mn-ea"/>
          <a:cs typeface="+mn-cs"/>
        </a:defRPr>
      </a:lvl8pPr>
      <a:lvl9pPr marL="1871980" algn="l" defTabSz="467995" rtl="0" eaLnBrk="1" latinLnBrk="0" hangingPunct="1">
        <a:defRPr sz="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isalliance.com/LiveVideoServer/risWeb/menu.html" TargetMode="External"/><Relationship Id="rId2" Type="http://schemas.openxmlformats.org/officeDocument/2006/relationships/hyperlink" Target="http://www.risalliance.com/en/riswp2023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5201" y="1076194"/>
            <a:ext cx="3911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Views on the RIS channel model</a:t>
            </a:r>
            <a:endParaRPr lang="zh-CN" altLang="en-US" sz="20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5938" y="1582460"/>
            <a:ext cx="15712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altLang="zh-CN" sz="1600" b="1" dirty="0">
              <a:solidFill>
                <a:schemeClr val="bg1"/>
              </a:solidFill>
              <a:latin typeface="+mn-ea"/>
            </a:endParaRPr>
          </a:p>
          <a:p>
            <a:pPr algn="ctr"/>
            <a:endParaRPr lang="en-US" altLang="zh-CN" sz="1600" b="1" dirty="0">
              <a:solidFill>
                <a:schemeClr val="bg1"/>
              </a:solidFill>
              <a:latin typeface="+mn-ea"/>
            </a:endParaRPr>
          </a:p>
          <a:p>
            <a:pPr algn="ctr"/>
            <a:endParaRPr lang="en-US" altLang="zh-CN" sz="1600" b="1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RISTA</a:t>
            </a:r>
          </a:p>
          <a:p>
            <a:pPr algn="ctr"/>
            <a:r>
              <a:rPr lang="en-US" altLang="zh-CN" sz="1600" b="1">
                <a:solidFill>
                  <a:schemeClr val="bg1">
                    <a:lumMod val="95000"/>
                  </a:schemeClr>
                </a:solidFill>
                <a:latin typeface="+mn-ea"/>
              </a:rPr>
              <a:t>Aug. 16</a:t>
            </a:r>
            <a:r>
              <a:rPr lang="en-US" altLang="zh-CN" sz="1600" b="1" baseline="30000">
                <a:solidFill>
                  <a:schemeClr val="bg1">
                    <a:lumMod val="95000"/>
                  </a:schemeClr>
                </a:solidFill>
                <a:latin typeface="+mn-ea"/>
              </a:rPr>
              <a:t>th </a:t>
            </a:r>
            <a:r>
              <a:rPr lang="en-US" altLang="zh-CN" sz="1600" b="1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,2023</a:t>
            </a:r>
            <a:endParaRPr lang="zh-CN" altLang="en-US" sz="1600" b="1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55C29F-F449-4B4A-B4D8-3DF2491A2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99" y="186334"/>
            <a:ext cx="5383768" cy="371927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bg1">
                    <a:lumMod val="95000"/>
                  </a:schemeClr>
                </a:solidFill>
              </a:rPr>
              <a:t>Overview</a:t>
            </a: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8BCF2DB2-BE49-4491-8C31-F761D0CD665D}"/>
              </a:ext>
            </a:extLst>
          </p:cNvPr>
          <p:cNvSpPr txBox="1">
            <a:spLocks/>
          </p:cNvSpPr>
          <p:nvPr/>
        </p:nvSpPr>
        <p:spPr>
          <a:xfrm>
            <a:off x="190499" y="558261"/>
            <a:ext cx="5772151" cy="2483389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1pPr>
            <a:lvl2pPr marL="742950" indent="-285750"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2pPr>
            <a:lvl3pPr marL="1143000" indent="-228600"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3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solidFill>
                  <a:schemeClr val="bg1"/>
                </a:solidFill>
              </a:rPr>
              <a:t>RIS(Reconfigurable intelligent surface):</a:t>
            </a: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sz="1000" dirty="0">
                <a:solidFill>
                  <a:schemeClr val="bg1"/>
                </a:solidFill>
              </a:rPr>
              <a:t>It has attracted the attention of academia </a:t>
            </a:r>
            <a:r>
              <a:rPr lang="en-US" altLang="zh-CN" sz="1000" dirty="0">
                <a:solidFill>
                  <a:schemeClr val="bg1"/>
                </a:solidFill>
              </a:rPr>
              <a:t>and industry </a:t>
            </a:r>
            <a:r>
              <a:rPr lang="en-US" sz="1000" dirty="0">
                <a:solidFill>
                  <a:schemeClr val="bg1"/>
                </a:solidFill>
              </a:rPr>
              <a:t>since it can flexibly manipulate the </a:t>
            </a:r>
            <a:r>
              <a:rPr lang="en-US" altLang="zh-CN" sz="1000" dirty="0">
                <a:solidFill>
                  <a:schemeClr val="bg1"/>
                </a:solidFill>
              </a:rPr>
              <a:t>propagation of </a:t>
            </a:r>
            <a:r>
              <a:rPr lang="en-US" sz="1000" dirty="0">
                <a:solidFill>
                  <a:schemeClr val="bg1"/>
                </a:solidFill>
              </a:rPr>
              <a:t>electromagnetic characteristics and lead to a smart radio environment (SRE). It’s typically </a:t>
            </a:r>
            <a:r>
              <a:rPr lang="en-US" altLang="zh-CN" sz="1000" dirty="0">
                <a:solidFill>
                  <a:schemeClr val="bg1"/>
                </a:solidFill>
              </a:rPr>
              <a:t>in </a:t>
            </a:r>
            <a:r>
              <a:rPr lang="en-US" sz="1000" dirty="0">
                <a:solidFill>
                  <a:schemeClr val="bg1"/>
                </a:solidFill>
              </a:rPr>
              <a:t>two-dimensional implementation of metamaterials, </a:t>
            </a:r>
            <a:r>
              <a:rPr lang="en-US" altLang="zh-CN" sz="1000" dirty="0">
                <a:solidFill>
                  <a:schemeClr val="bg1"/>
                </a:solidFill>
              </a:rPr>
              <a:t>and </a:t>
            </a:r>
            <a:r>
              <a:rPr lang="en-US" sz="1000" dirty="0">
                <a:solidFill>
                  <a:schemeClr val="bg1"/>
                </a:solidFill>
              </a:rPr>
              <a:t>naturally has the characteristics of low cost, low complexity and easy deployment.</a:t>
            </a: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altLang="zh-CN" sz="1000" dirty="0">
                <a:solidFill>
                  <a:schemeClr val="bg1"/>
                </a:solidFill>
              </a:rPr>
              <a:t>Typically, RIS can be used to enable:</a:t>
            </a: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05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05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05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05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05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05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00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altLang="zh-CN" sz="1000" dirty="0">
                <a:solidFill>
                  <a:schemeClr val="bg1"/>
                </a:solidFill>
              </a:rPr>
              <a:t>Extensive trials and demos have been conducted as listed in the </a:t>
            </a:r>
            <a:r>
              <a:rPr lang="en-US" altLang="zh-CN" sz="1000" dirty="0">
                <a:solidFill>
                  <a:schemeClr val="accent4">
                    <a:lumMod val="60000"/>
                    <a:lumOff val="40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published WP </a:t>
            </a:r>
            <a:r>
              <a:rPr lang="en-US" altLang="zh-CN" sz="1000" dirty="0">
                <a:solidFill>
                  <a:schemeClr val="bg1"/>
                </a:solidFill>
              </a:rPr>
              <a:t>and </a:t>
            </a:r>
            <a:r>
              <a:rPr lang="en-US" altLang="zh-CN" sz="1000" dirty="0">
                <a:solidFill>
                  <a:schemeClr val="accent4">
                    <a:lumMod val="60000"/>
                    <a:lumOff val="4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News</a:t>
            </a:r>
            <a:r>
              <a:rPr lang="en-US" altLang="zh-CN" sz="1000" dirty="0">
                <a:solidFill>
                  <a:schemeClr val="bg1"/>
                </a:solidFill>
              </a:rPr>
              <a:t>.</a:t>
            </a: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10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10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10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10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10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10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en-US" altLang="zh-CN" sz="1100" dirty="0">
              <a:solidFill>
                <a:schemeClr val="bg1"/>
              </a:solidFill>
            </a:endParaRPr>
          </a:p>
          <a:p>
            <a:pPr marL="1080135" lvl="2" indent="-2159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</a:pPr>
            <a:endParaRPr lang="en-US" altLang="zh-CN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1080135" lvl="2" indent="-2159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Wingdings" panose="05000000000000000000" pitchFamily="2" charset="2"/>
              <a:buChar char="Ø"/>
            </a:pPr>
            <a:endParaRPr lang="en-US" altLang="zh-CN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1080135" lvl="2" indent="-2159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Wingdings" panose="05000000000000000000" pitchFamily="2" charset="2"/>
              <a:buChar char="Ø"/>
            </a:pPr>
            <a:endParaRPr lang="en-US" altLang="zh-CN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1080135" lvl="2" indent="-215900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Font typeface="Wingdings" panose="05000000000000000000" pitchFamily="2" charset="2"/>
              <a:buChar char="Ø"/>
            </a:pPr>
            <a:endParaRPr lang="en-US" altLang="zh-CN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914400" lvl="5" indent="0">
              <a:buFont typeface="Arial" panose="020B0604020202020204"/>
              <a:buNone/>
            </a:pPr>
            <a:endParaRPr kumimoji="1" lang="en-US" altLang="en-US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742950" lvl="4" indent="-285750">
              <a:buFont typeface="Arial" panose="020B0604020202020204" pitchFamily="34" charset="0"/>
              <a:buChar char="•"/>
            </a:pPr>
            <a:endParaRPr kumimoji="1" lang="en-US" altLang="en-US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endParaRPr lang="en-US" sz="14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BF6AA4C-CC2B-45F1-92F2-C1DD3F2946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556" y="1647876"/>
            <a:ext cx="1420912" cy="9739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9D3ED8B-6CED-4A30-B3A4-5E16CD62A5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0675" y="1647876"/>
            <a:ext cx="2075025" cy="9739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08D3F97-EF15-49C1-9FF6-E4590E7401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8907" y="1647876"/>
            <a:ext cx="1320888" cy="97470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75F2B2D-2067-4752-A768-3A400FFB5751}"/>
              </a:ext>
            </a:extLst>
          </p:cNvPr>
          <p:cNvSpPr txBox="1"/>
          <p:nvPr/>
        </p:nvSpPr>
        <p:spPr>
          <a:xfrm>
            <a:off x="1079411" y="2588828"/>
            <a:ext cx="142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Case-1: Coverage improvement in Outdoor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96C7AA-AF6C-428F-AD3B-3A6EB11348B4}"/>
              </a:ext>
            </a:extLst>
          </p:cNvPr>
          <p:cNvSpPr txBox="1"/>
          <p:nvPr/>
        </p:nvSpPr>
        <p:spPr>
          <a:xfrm>
            <a:off x="2882383" y="2588828"/>
            <a:ext cx="142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Case-2: Coverage improvement in O2I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CFE0706-4FB8-43C6-BA18-E675AE6F5827}"/>
              </a:ext>
            </a:extLst>
          </p:cNvPr>
          <p:cNvSpPr txBox="1"/>
          <p:nvPr/>
        </p:nvSpPr>
        <p:spPr>
          <a:xfrm>
            <a:off x="4628210" y="2605320"/>
            <a:ext cx="1556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Case-3: Throughput improvement (e.g., S/M RIS)</a:t>
            </a:r>
          </a:p>
        </p:txBody>
      </p:sp>
    </p:spTree>
    <p:extLst>
      <p:ext uri="{BB962C8B-B14F-4D97-AF65-F5344CB8AC3E}">
        <p14:creationId xmlns:p14="http://schemas.microsoft.com/office/powerpoint/2010/main" val="3938696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55C29F-F449-4B4A-B4D8-3DF2491A2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99" y="186334"/>
            <a:ext cx="5383768" cy="371927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bg1">
                    <a:lumMod val="95000"/>
                  </a:schemeClr>
                </a:solidFill>
              </a:rPr>
              <a:t>Detailed views for channel model</a:t>
            </a: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8BCF2DB2-BE49-4491-8C31-F761D0CD665D}"/>
              </a:ext>
            </a:extLst>
          </p:cNvPr>
          <p:cNvSpPr txBox="1">
            <a:spLocks/>
          </p:cNvSpPr>
          <p:nvPr/>
        </p:nvSpPr>
        <p:spPr>
          <a:xfrm>
            <a:off x="190499" y="558261"/>
            <a:ext cx="5797551" cy="2699289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1pPr>
            <a:lvl2pPr marL="742950" indent="-285750"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2pPr>
            <a:lvl3pPr marL="1143000" indent="-228600"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3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chemeClr val="bg1"/>
                </a:solidFill>
              </a:rPr>
              <a:t>The following aspects are considered to be prioritized in the study for RIS channel mode</a:t>
            </a:r>
            <a:r>
              <a:rPr lang="zh-CN" altLang="en-US" sz="1200" b="1" dirty="0">
                <a:solidFill>
                  <a:schemeClr val="bg1"/>
                </a:solidFill>
              </a:rPr>
              <a:t>：</a:t>
            </a:r>
            <a:endParaRPr lang="en-US" altLang="zh-CN" sz="1200" b="1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altLang="zh-CN" b="1" dirty="0">
                <a:solidFill>
                  <a:schemeClr val="bg1"/>
                </a:solidFill>
                <a:sym typeface="+mn-ea"/>
              </a:rPr>
              <a:t>Scenario:</a:t>
            </a:r>
            <a:r>
              <a:rPr lang="zh-CN" altLang="en-US" b="1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b="1" dirty="0">
                <a:solidFill>
                  <a:schemeClr val="bg1"/>
                </a:solidFill>
                <a:sym typeface="+mn-ea"/>
              </a:rPr>
              <a:t> </a:t>
            </a:r>
          </a:p>
          <a:p>
            <a:pPr marL="1257300" lvl="5" indent="-342900">
              <a:buFont typeface="Wingdings" panose="05000000000000000000" pitchFamily="2" charset="2"/>
              <a:buChar char="§"/>
            </a:pP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Indoor, </a:t>
            </a:r>
            <a:r>
              <a:rPr lang="en-US" altLang="zh-CN" sz="1050" dirty="0" err="1">
                <a:solidFill>
                  <a:schemeClr val="bg1"/>
                </a:solidFill>
                <a:sym typeface="+mn-ea"/>
              </a:rPr>
              <a:t>UMi</a:t>
            </a: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sym typeface="+mn-ea"/>
              </a:rPr>
              <a:t>UMa</a:t>
            </a: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 as defined in TR 38.901</a:t>
            </a:r>
            <a:endParaRPr lang="en-US" sz="1050" dirty="0">
              <a:solidFill>
                <a:schemeClr val="bg1"/>
              </a:solidFill>
            </a:endParaRPr>
          </a:p>
          <a:p>
            <a:pPr marL="1714500" lvl="6" indent="-342900">
              <a:buFont typeface="Wingdings" panose="05000000000000000000" pitchFamily="2" charset="2"/>
              <a:buChar char="q"/>
            </a:pPr>
            <a:r>
              <a:rPr lang="en-US" altLang="zh-CN" sz="1000" dirty="0">
                <a:solidFill>
                  <a:schemeClr val="bg1"/>
                </a:solidFill>
                <a:sym typeface="+mn-ea"/>
              </a:rPr>
              <a:t>Note: The RIS is considered as additional entity in the</a:t>
            </a:r>
            <a:r>
              <a:rPr lang="zh-CN" altLang="en-US" sz="1000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sym typeface="+mn-ea"/>
              </a:rPr>
              <a:t>scenario.</a:t>
            </a:r>
          </a:p>
          <a:p>
            <a:pPr marL="1714500" lvl="6" indent="-342900">
              <a:buFont typeface="Wingdings" panose="05000000000000000000" pitchFamily="2" charset="2"/>
              <a:buChar char="q"/>
            </a:pPr>
            <a:r>
              <a:rPr lang="en-US" altLang="zh-CN" sz="1000" dirty="0">
                <a:solidFill>
                  <a:schemeClr val="bg1"/>
                </a:solidFill>
                <a:sym typeface="+mn-ea"/>
              </a:rPr>
              <a:t>Note: The deployment of RIS may vary and lead to different location of RIS, separation distance of Tx-RIS, RIS-UE link, which may lead to the near field use case for RIS.</a:t>
            </a:r>
          </a:p>
          <a:p>
            <a:pPr marL="1257300" lvl="5" indent="-342900">
              <a:buFont typeface="Wingdings" panose="05000000000000000000" pitchFamily="2" charset="2"/>
              <a:buChar char="§"/>
            </a:pP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Frequency range: Both FR1 and FR2 should be considered.</a:t>
            </a:r>
            <a:endParaRPr lang="en-US" sz="1050" dirty="0">
              <a:solidFill>
                <a:schemeClr val="bg1"/>
              </a:solidFill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altLang="zh-CN" b="1" dirty="0">
                <a:solidFill>
                  <a:schemeClr val="bg1"/>
                </a:solidFill>
                <a:sym typeface="+mn-ea"/>
              </a:rPr>
              <a:t>RIS type: </a:t>
            </a:r>
          </a:p>
          <a:p>
            <a:pPr marL="1257300" lvl="5" indent="-342900">
              <a:buFont typeface="Wingdings" panose="05000000000000000000" pitchFamily="2" charset="2"/>
              <a:buChar char="§"/>
            </a:pP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Passive RIS: RIS without </a:t>
            </a:r>
            <a:r>
              <a:rPr lang="en-US" sz="1050" dirty="0">
                <a:solidFill>
                  <a:schemeClr val="bg1"/>
                </a:solidFill>
              </a:rPr>
              <a:t>amplifiers integrated into their elements.</a:t>
            </a:r>
          </a:p>
          <a:p>
            <a:pPr marL="1257300" lvl="5" indent="-342900">
              <a:buFont typeface="Wingdings" panose="05000000000000000000" pitchFamily="2" charset="2"/>
              <a:buChar char="§"/>
            </a:pP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Reflective RIS</a:t>
            </a:r>
          </a:p>
          <a:p>
            <a:pPr marL="1714500" lvl="6" indent="-342900">
              <a:buFont typeface="Wingdings" panose="05000000000000000000" pitchFamily="2" charset="2"/>
              <a:buChar char="q"/>
            </a:pPr>
            <a:r>
              <a:rPr lang="en-US" altLang="zh-CN" sz="1000" dirty="0">
                <a:solidFill>
                  <a:schemeClr val="bg1"/>
                </a:solidFill>
                <a:sym typeface="+mn-ea"/>
              </a:rPr>
              <a:t>Additionally consider the Refractive/Transmissive RIS;</a:t>
            </a: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altLang="zh-CN" b="1" dirty="0">
                <a:solidFill>
                  <a:schemeClr val="bg1"/>
                </a:solidFill>
                <a:sym typeface="+mn-ea"/>
              </a:rPr>
              <a:t>RIS layout: </a:t>
            </a:r>
          </a:p>
          <a:p>
            <a:pPr marL="1257300" lvl="5" indent="-342900">
              <a:buFont typeface="Wingdings" panose="05000000000000000000" pitchFamily="2" charset="2"/>
              <a:buChar char="§"/>
            </a:pP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2-D rectangular </a:t>
            </a:r>
            <a:r>
              <a:rPr lang="en-US" sz="1050" dirty="0">
                <a:solidFill>
                  <a:schemeClr val="bg1"/>
                </a:solidFill>
              </a:rPr>
              <a:t>planar </a:t>
            </a: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array with M*N RIS elements</a:t>
            </a:r>
          </a:p>
        </p:txBody>
      </p:sp>
    </p:spTree>
    <p:extLst>
      <p:ext uri="{BB962C8B-B14F-4D97-AF65-F5344CB8AC3E}">
        <p14:creationId xmlns:p14="http://schemas.microsoft.com/office/powerpoint/2010/main" val="3187453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55C29F-F449-4B4A-B4D8-3DF2491A2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99" y="186334"/>
            <a:ext cx="5383768" cy="371927"/>
          </a:xfrm>
        </p:spPr>
        <p:txBody>
          <a:bodyPr>
            <a:normAutofit/>
          </a:bodyPr>
          <a:lstStyle/>
          <a:p>
            <a:r>
              <a:rPr lang="en-US" sz="1800" b="1" dirty="0">
                <a:solidFill>
                  <a:schemeClr val="bg1">
                    <a:lumMod val="95000"/>
                  </a:schemeClr>
                </a:solidFill>
              </a:rPr>
              <a:t>Detailed views for channel model (</a:t>
            </a:r>
            <a:r>
              <a:rPr lang="en-US" altLang="zh-CN" sz="1800" b="1" dirty="0">
                <a:solidFill>
                  <a:schemeClr val="bg1"/>
                </a:solidFill>
              </a:rPr>
              <a:t>Continued</a:t>
            </a:r>
            <a:r>
              <a:rPr lang="en-US" sz="1800" b="1" dirty="0">
                <a:solidFill>
                  <a:schemeClr val="bg1">
                    <a:lumMod val="95000"/>
                  </a:schemeClr>
                </a:solidFill>
              </a:rPr>
              <a:t>)</a:t>
            </a:r>
          </a:p>
        </p:txBody>
      </p:sp>
      <p:sp>
        <p:nvSpPr>
          <p:cNvPr id="4" name="内容占位符 1">
            <a:extLst>
              <a:ext uri="{FF2B5EF4-FFF2-40B4-BE49-F238E27FC236}">
                <a16:creationId xmlns:a16="http://schemas.microsoft.com/office/drawing/2014/main" id="{8BCF2DB2-BE49-4491-8C31-F761D0CD665D}"/>
              </a:ext>
            </a:extLst>
          </p:cNvPr>
          <p:cNvSpPr txBox="1">
            <a:spLocks/>
          </p:cNvSpPr>
          <p:nvPr/>
        </p:nvSpPr>
        <p:spPr>
          <a:xfrm>
            <a:off x="190499" y="558261"/>
            <a:ext cx="5797551" cy="2699289"/>
          </a:xfrm>
          <a:prstGeom prst="rect">
            <a:avLst/>
          </a:prstGeom>
        </p:spPr>
        <p:txBody>
          <a:bodyPr/>
          <a:lstStyle>
            <a:lvl1pPr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20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1pPr>
            <a:lvl2pPr marL="742950" indent="-285750"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2pPr>
            <a:lvl3pPr marL="1143000" indent="-228600"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3pPr>
            <a:lvl4pPr marL="1600200" indent="-228600"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4pPr>
            <a:lvl5pPr marL="2057400" indent="-228600" algn="l" defTabSz="457200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altLang="zh-CN" b="1" dirty="0">
                <a:solidFill>
                  <a:schemeClr val="bg1"/>
                </a:solidFill>
                <a:sym typeface="+mn-ea"/>
              </a:rPr>
              <a:t>Modelling methodology: </a:t>
            </a:r>
          </a:p>
          <a:p>
            <a:pPr marL="1257300" lvl="5" indent="-342900">
              <a:buFont typeface="Wingdings" panose="05000000000000000000" pitchFamily="2" charset="2"/>
              <a:buChar char="§"/>
            </a:pP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Stochastic model, Map-based hybrid model</a:t>
            </a:r>
            <a:endParaRPr lang="en-US" sz="1050" dirty="0">
              <a:solidFill>
                <a:schemeClr val="bg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800100" lvl="4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en-US" altLang="zh-CN" sz="1400" b="1" dirty="0">
                <a:solidFill>
                  <a:schemeClr val="bg1"/>
                </a:solidFill>
                <a:sym typeface="+mn-ea"/>
              </a:rPr>
              <a:t>Feature:</a:t>
            </a:r>
            <a:r>
              <a:rPr lang="zh-CN" altLang="en-US" sz="1400" b="1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1400" b="1" dirty="0">
                <a:solidFill>
                  <a:schemeClr val="bg1"/>
                </a:solidFill>
                <a:sym typeface="+mn-ea"/>
              </a:rPr>
              <a:t> </a:t>
            </a:r>
          </a:p>
          <a:p>
            <a:pPr marL="1257300" lvl="5" indent="-342900">
              <a:buFont typeface="Wingdings" panose="05000000000000000000" pitchFamily="2" charset="2"/>
              <a:buChar char="§"/>
            </a:pP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Large scale channel model</a:t>
            </a:r>
          </a:p>
          <a:p>
            <a:pPr marL="1257300" lvl="5" indent="-342900">
              <a:buFont typeface="Wingdings" panose="05000000000000000000" pitchFamily="2" charset="2"/>
              <a:buChar char="§"/>
            </a:pP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Small scale channel model </a:t>
            </a:r>
          </a:p>
          <a:p>
            <a:pPr marL="1714500" lvl="6" indent="-342900">
              <a:buFont typeface="Wingdings" panose="05000000000000000000" pitchFamily="2" charset="2"/>
              <a:buChar char="q"/>
            </a:pPr>
            <a:r>
              <a:rPr lang="en-US" altLang="zh-CN" sz="900" dirty="0">
                <a:solidFill>
                  <a:schemeClr val="bg1"/>
                </a:solidFill>
                <a:sym typeface="+mn-ea"/>
              </a:rPr>
              <a:t>Note-1: The impact mainly refers to the generation of the RIS-related cluster(es)/ray(s).</a:t>
            </a:r>
          </a:p>
          <a:p>
            <a:pPr marL="1714500" lvl="6" indent="-342900">
              <a:buFont typeface="Wingdings" panose="05000000000000000000" pitchFamily="2" charset="2"/>
              <a:buChar char="q"/>
            </a:pPr>
            <a:r>
              <a:rPr lang="en-US" altLang="zh-CN" sz="900" dirty="0">
                <a:solidFill>
                  <a:schemeClr val="bg1"/>
                </a:solidFill>
                <a:sym typeface="+mn-ea"/>
              </a:rPr>
              <a:t>Note-2: The additional changes on the procedure defined in TR38.901 for channel realization are expected.</a:t>
            </a:r>
          </a:p>
          <a:p>
            <a:pPr marL="1257300" lvl="5" indent="-342900">
              <a:buFont typeface="Wingdings" panose="05000000000000000000" pitchFamily="2" charset="2"/>
              <a:buChar char="§"/>
            </a:pP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RIS element pattern</a:t>
            </a:r>
          </a:p>
          <a:p>
            <a:pPr marL="1714500" lvl="6" indent="-342900">
              <a:buFont typeface="Wingdings" panose="05000000000000000000" pitchFamily="2" charset="2"/>
              <a:buChar char="q"/>
            </a:pPr>
            <a:r>
              <a:rPr lang="en-US" altLang="zh-CN" sz="900" dirty="0">
                <a:solidFill>
                  <a:schemeClr val="bg1"/>
                </a:solidFill>
                <a:sym typeface="+mn-ea"/>
              </a:rPr>
              <a:t>Note: The pattern of RIS element is defined per type, which can be applicable for different RIS implementation for one type; </a:t>
            </a:r>
          </a:p>
          <a:p>
            <a:pPr marL="1257300" lvl="5" indent="-342900">
              <a:buFont typeface="Wingdings" panose="05000000000000000000" pitchFamily="2" charset="2"/>
              <a:buChar char="§"/>
            </a:pPr>
            <a:r>
              <a:rPr lang="en-US" altLang="zh-CN" sz="1050" dirty="0">
                <a:solidFill>
                  <a:schemeClr val="bg1"/>
                </a:solidFill>
                <a:sym typeface="+mn-ea"/>
              </a:rPr>
              <a:t>Additionally, the spatial domain features are considered:</a:t>
            </a:r>
          </a:p>
          <a:p>
            <a:pPr marL="1714500" lvl="6" indent="-342900">
              <a:buFont typeface="Wingdings" panose="05000000000000000000" pitchFamily="2" charset="2"/>
              <a:buChar char="q"/>
            </a:pPr>
            <a:r>
              <a:rPr lang="en-US" altLang="zh-CN" sz="1000" dirty="0">
                <a:solidFill>
                  <a:schemeClr val="bg1"/>
                </a:solidFill>
                <a:sym typeface="+mn-ea"/>
              </a:rPr>
              <a:t>The near field effect, e.g., in O2I case or</a:t>
            </a:r>
            <a:r>
              <a:rPr lang="zh-CN" altLang="en-US" sz="1000" dirty="0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1000" dirty="0">
                <a:solidFill>
                  <a:schemeClr val="bg1"/>
                </a:solidFill>
                <a:sym typeface="+mn-ea"/>
              </a:rPr>
              <a:t>large array. </a:t>
            </a:r>
          </a:p>
          <a:p>
            <a:pPr marL="1714500" lvl="6" indent="-342900">
              <a:buFont typeface="Wingdings" panose="05000000000000000000" pitchFamily="2" charset="2"/>
              <a:buChar char="q"/>
            </a:pPr>
            <a:r>
              <a:rPr lang="en-US" sz="1000" dirty="0">
                <a:solidFill>
                  <a:schemeClr val="bg1"/>
                </a:solidFill>
                <a:sym typeface="+mn-ea"/>
              </a:rPr>
              <a:t>Spatial non-stationary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68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9BA7E6B-D6C5-408E-BE48-3E66C8D57109}"/>
              </a:ext>
            </a:extLst>
          </p:cNvPr>
          <p:cNvSpPr txBox="1"/>
          <p:nvPr/>
        </p:nvSpPr>
        <p:spPr>
          <a:xfrm>
            <a:off x="2567027" y="140144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18818617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5524.2377952755905,&quot;width&quot;:9825.77795275590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</TotalTime>
  <Words>372</Words>
  <Application>Microsoft Office PowerPoint</Application>
  <PresentationFormat>自定义</PresentationFormat>
  <Paragraphs>60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等线</vt:lpstr>
      <vt:lpstr>等线 Light</vt:lpstr>
      <vt:lpstr>黑体</vt:lpstr>
      <vt:lpstr>微软雅黑</vt:lpstr>
      <vt:lpstr>Arial</vt:lpstr>
      <vt:lpstr>Calibri</vt:lpstr>
      <vt:lpstr>Calibri Light</vt:lpstr>
      <vt:lpstr>Tahoma</vt:lpstr>
      <vt:lpstr>Times New Roman</vt:lpstr>
      <vt:lpstr>Wingdings</vt:lpstr>
      <vt:lpstr>Office 主题​​</vt:lpstr>
      <vt:lpstr>PowerPoint 演示文稿</vt:lpstr>
      <vt:lpstr>Overview</vt:lpstr>
      <vt:lpstr>Detailed views for channel model</vt:lpstr>
      <vt:lpstr>Detailed views for channel model (Continued)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ZTE</cp:lastModifiedBy>
  <cp:revision>829</cp:revision>
  <dcterms:created xsi:type="dcterms:W3CDTF">2021-07-08T09:36:00Z</dcterms:created>
  <dcterms:modified xsi:type="dcterms:W3CDTF">2023-08-31T02:51:33Z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ICV">
    <vt:lpwstr>ABA8A5601D72450CBA3E1811C20081F9</vt:lpwstr>
  </property>
</Properties>
</file>