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10"/>
  </p:notesMasterIdLst>
  <p:handoutMasterIdLst>
    <p:handoutMasterId r:id="rId11"/>
  </p:handoutMasterIdLst>
  <p:sldIdLst>
    <p:sldId id="934" r:id="rId5"/>
    <p:sldId id="945" r:id="rId6"/>
    <p:sldId id="942" r:id="rId7"/>
    <p:sldId id="943" r:id="rId8"/>
    <p:sldId id="944" r:id="rId9"/>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521415D9-36F7-43E2-AB2F-B90AF26B5E84}">
      <p14:sectionLst xmlns:p14="http://schemas.microsoft.com/office/powerpoint/2010/main">
        <p14:section name="默认节" id="{99BBF5E5-53B6-4BA1-B075-47C503E03036}">
          <p14:sldIdLst>
            <p14:sldId id="934"/>
          </p14:sldIdLst>
        </p14:section>
        <p14:section name="无标题节" id="{15DEF7C5-B1EF-4FCF-A9CC-D7DB60398D8B}">
          <p14:sldIdLst>
            <p14:sldId id="945"/>
            <p14:sldId id="942"/>
            <p14:sldId id="943"/>
            <p14:sldId id="944"/>
          </p14:sldIdLst>
        </p14:section>
      </p14:sectionLst>
    </p:ex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zeng Dai" initials="XzD" lastIdx="13" clrIdx="0">
    <p:extLst>
      <p:ext uri="{19B8F6BF-5375-455C-9EA6-DF929625EA0E}">
        <p15:presenceInfo xmlns:p15="http://schemas.microsoft.com/office/powerpoint/2012/main" xmlns="" userId="Xizeng Dai" providerId="None"/>
      </p:ext>
    </p:extLst>
  </p:cmAuthor>
  <p:cmAuthor id="2" name="Andrey Chervyakov" initials="CA" lastIdx="13" clrIdx="1">
    <p:extLst>
      <p:ext uri="{19B8F6BF-5375-455C-9EA6-DF929625EA0E}">
        <p15:presenceInfo xmlns:p15="http://schemas.microsoft.com/office/powerpoint/2012/main" xmlns="" userId="Andrey Chervyakov" providerId="None"/>
      </p:ext>
    </p:extLst>
  </p:cmAuthor>
  <p:cmAuthor id="3" name="Haijie Qiu_Samsung" initials="1" lastIdx="1" clrIdx="2">
    <p:extLst>
      <p:ext uri="{19B8F6BF-5375-455C-9EA6-DF929625EA0E}">
        <p15:presenceInfo xmlns:p15="http://schemas.microsoft.com/office/powerpoint/2012/main" xmlns="" userId="Haijie Qiu_Sams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9BBB59"/>
    <a:srgbClr val="EFF3EA"/>
    <a:srgbClr val="FFFFFF"/>
    <a:srgbClr val="BEC6B4"/>
    <a:srgbClr val="D0D8E8"/>
    <a:srgbClr val="DEE7D1"/>
    <a:srgbClr val="E9EDF4"/>
    <a:srgbClr val="00CC99"/>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53FD9F-09BD-4327-A32A-3B6B3E5A5CD5}" v="20" dt="2021-12-01T08:34:12.9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949" autoAdjust="0"/>
    <p:restoredTop sz="79692" autoAdjust="0"/>
  </p:normalViewPr>
  <p:slideViewPr>
    <p:cSldViewPr snapToGrid="0">
      <p:cViewPr varScale="1">
        <p:scale>
          <a:sx n="58" d="100"/>
          <a:sy n="58" d="100"/>
        </p:scale>
        <p:origin x="-1506" y="-84"/>
      </p:cViewPr>
      <p:guideLst>
        <p:guide orient="horz" pos="2160"/>
        <p:guide pos="384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8653FD9F-09BD-4327-A32A-3B6B3E5A5CD5}"/>
    <pc:docChg chg="undo custSel modSld">
      <pc:chgData name="Chervyakov, Andrey" userId="dbdfc4e7-c505-4785-a117-c03dfe609c52" providerId="ADAL" clId="{8653FD9F-09BD-4327-A32A-3B6B3E5A5CD5}" dt="2021-12-01T08:34:12.922" v="593"/>
      <pc:docMkLst>
        <pc:docMk/>
      </pc:docMkLst>
      <pc:sldChg chg="modSp mod">
        <pc:chgData name="Chervyakov, Andrey" userId="dbdfc4e7-c505-4785-a117-c03dfe609c52" providerId="ADAL" clId="{8653FD9F-09BD-4327-A32A-3B6B3E5A5CD5}" dt="2021-12-01T08:00:36.342" v="1" actId="20577"/>
        <pc:sldMkLst>
          <pc:docMk/>
          <pc:sldMk cId="2634616571" sldId="984"/>
        </pc:sldMkLst>
        <pc:spChg chg="mod">
          <ac:chgData name="Chervyakov, Andrey" userId="dbdfc4e7-c505-4785-a117-c03dfe609c52" providerId="ADAL" clId="{8653FD9F-09BD-4327-A32A-3B6B3E5A5CD5}" dt="2021-12-01T08:00:36.342" v="1" actId="20577"/>
          <ac:spMkLst>
            <pc:docMk/>
            <pc:sldMk cId="2634616571" sldId="984"/>
            <ac:spMk id="3" creationId="{B1BE6906-4FA3-42DA-8E86-BA4DD12F41A6}"/>
          </ac:spMkLst>
        </pc:spChg>
      </pc:sldChg>
      <pc:sldChg chg="addCm modCm">
        <pc:chgData name="Chervyakov, Andrey" userId="dbdfc4e7-c505-4785-a117-c03dfe609c52" providerId="ADAL" clId="{8653FD9F-09BD-4327-A32A-3B6B3E5A5CD5}" dt="2021-12-01T08:03:03.413" v="12"/>
        <pc:sldMkLst>
          <pc:docMk/>
          <pc:sldMk cId="439314775" sldId="995"/>
        </pc:sldMkLst>
      </pc:sldChg>
      <pc:sldChg chg="modSp mod addCm modCm">
        <pc:chgData name="Chervyakov, Andrey" userId="dbdfc4e7-c505-4785-a117-c03dfe609c52" providerId="ADAL" clId="{8653FD9F-09BD-4327-A32A-3B6B3E5A5CD5}" dt="2021-12-01T08:18:35.154" v="465"/>
        <pc:sldMkLst>
          <pc:docMk/>
          <pc:sldMk cId="1657490726" sldId="1025"/>
        </pc:sldMkLst>
        <pc:spChg chg="mod">
          <ac:chgData name="Chervyakov, Andrey" userId="dbdfc4e7-c505-4785-a117-c03dfe609c52" providerId="ADAL" clId="{8653FD9F-09BD-4327-A32A-3B6B3E5A5CD5}" dt="2021-12-01T08:01:46.891" v="5" actId="20577"/>
          <ac:spMkLst>
            <pc:docMk/>
            <pc:sldMk cId="1657490726" sldId="1025"/>
            <ac:spMk id="2" creationId="{4653FC17-6DDA-4C90-8331-B521BC2ADE4B}"/>
          </ac:spMkLst>
        </pc:spChg>
        <pc:spChg chg="mod">
          <ac:chgData name="Chervyakov, Andrey" userId="dbdfc4e7-c505-4785-a117-c03dfe609c52" providerId="ADAL" clId="{8653FD9F-09BD-4327-A32A-3B6B3E5A5CD5}" dt="2021-12-01T08:07:20.284" v="112" actId="207"/>
          <ac:spMkLst>
            <pc:docMk/>
            <pc:sldMk cId="1657490726" sldId="1025"/>
            <ac:spMk id="3" creationId="{B1BE6906-4FA3-42DA-8E86-BA4DD12F41A6}"/>
          </ac:spMkLst>
        </pc:spChg>
      </pc:sldChg>
      <pc:sldChg chg="modSp mod addCm delCm modCm">
        <pc:chgData name="Chervyakov, Andrey" userId="dbdfc4e7-c505-4785-a117-c03dfe609c52" providerId="ADAL" clId="{8653FD9F-09BD-4327-A32A-3B6B3E5A5CD5}" dt="2021-12-01T08:34:12.922" v="593"/>
        <pc:sldMkLst>
          <pc:docMk/>
          <pc:sldMk cId="3799247832" sldId="1034"/>
        </pc:sldMkLst>
        <pc:spChg chg="mod">
          <ac:chgData name="Chervyakov, Andrey" userId="dbdfc4e7-c505-4785-a117-c03dfe609c52" providerId="ADAL" clId="{8653FD9F-09BD-4327-A32A-3B6B3E5A5CD5}" dt="2021-12-01T08:02:12.651" v="8"/>
          <ac:spMkLst>
            <pc:docMk/>
            <pc:sldMk cId="3799247832" sldId="1034"/>
            <ac:spMk id="2" creationId="{4653FC17-6DDA-4C90-8331-B521BC2ADE4B}"/>
          </ac:spMkLst>
        </pc:spChg>
        <pc:spChg chg="mod">
          <ac:chgData name="Chervyakov, Andrey" userId="dbdfc4e7-c505-4785-a117-c03dfe609c52" providerId="ADAL" clId="{8653FD9F-09BD-4327-A32A-3B6B3E5A5CD5}" dt="2021-12-01T08:33:30.708" v="581" actId="13926"/>
          <ac:spMkLst>
            <pc:docMk/>
            <pc:sldMk cId="3799247832" sldId="1034"/>
            <ac:spMk id="3" creationId="{B1BE6906-4FA3-42DA-8E86-BA4DD12F41A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‹N°›</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‹N°›</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a:t>
            </a:fld>
            <a:endParaRPr lang="en-GB" altLang="en-US" dirty="0"/>
          </a:p>
        </p:txBody>
      </p:sp>
    </p:spTree>
    <p:extLst>
      <p:ext uri="{BB962C8B-B14F-4D97-AF65-F5344CB8AC3E}">
        <p14:creationId xmlns:p14="http://schemas.microsoft.com/office/powerpoint/2010/main" val="3158975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‹N°›</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‹N°›</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‹N°›</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TSG_RAN/TSGR_101/Docs/RP-231533.zip" TargetMode="External"/><Relationship Id="rId2" Type="http://schemas.openxmlformats.org/officeDocument/2006/relationships/hyperlink" Target="https://www.3gpp.org/ftp/TSG_RAN/TSG_RAN/TSGR_101/Docs/RP-23203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t>WF on potential </a:t>
            </a:r>
            <a:r>
              <a:rPr lang="en-US" b="1" dirty="0"/>
              <a:t>RRM objectives for NR-NTN </a:t>
            </a:r>
            <a:r>
              <a:rPr lang="en-US" b="1" dirty="0" smtClean="0"/>
              <a:t>deployment in </a:t>
            </a:r>
            <a:r>
              <a:rPr lang="en-US" b="1" dirty="0"/>
              <a:t>above 10 </a:t>
            </a:r>
            <a:r>
              <a:rPr lang="en-US" b="1" dirty="0" smtClean="0"/>
              <a:t>GHz</a:t>
            </a:r>
            <a:br>
              <a:rPr lang="en-US" b="1" dirty="0" smtClean="0"/>
            </a:br>
            <a:r>
              <a:rPr lang="en-US" b="1" dirty="0" smtClean="0"/>
              <a:t> (NR-NTN-</a:t>
            </a:r>
            <a:r>
              <a:rPr lang="en-US" b="1" dirty="0" err="1" smtClean="0"/>
              <a:t>enh</a:t>
            </a:r>
            <a:r>
              <a:rPr lang="en-US" b="1" dirty="0" smtClean="0"/>
              <a:t> WID)</a:t>
            </a:r>
            <a:endParaRPr lang="en-US" b="1" dirty="0">
              <a:latin typeface="+mj-ea"/>
            </a:endParaRP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sz="2000" dirty="0" smtClean="0">
                <a:latin typeface="微软雅黑" panose="020B0503020204020204" pitchFamily="34" charset="-122"/>
                <a:ea typeface="微软雅黑" panose="020B0503020204020204" pitchFamily="34" charset="-122"/>
              </a:rPr>
              <a:t>Source: Thales</a:t>
            </a: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403239" cy="830997"/>
          </a:xfrm>
          <a:prstGeom prst="rect">
            <a:avLst/>
          </a:prstGeom>
          <a:noFill/>
        </p:spPr>
        <p:txBody>
          <a:bodyPr wrap="square" rtlCol="0">
            <a:spAutoFit/>
          </a:bodyPr>
          <a:lstStyle/>
          <a:p>
            <a:r>
              <a:rPr lang="en-US" altLang="zh-CN" sz="1600" b="1" dirty="0">
                <a:latin typeface="微软雅黑" panose="020B0503020204020204" pitchFamily="34" charset="-122"/>
                <a:ea typeface="微软雅黑" panose="020B0503020204020204" pitchFamily="34" charset="-122"/>
              </a:rPr>
              <a:t>3GPP TSG-RAN Meeting </a:t>
            </a:r>
            <a:r>
              <a:rPr lang="en-US" altLang="zh-CN" sz="1600" b="1" dirty="0" smtClean="0">
                <a:latin typeface="微软雅黑" panose="020B0503020204020204" pitchFamily="34" charset="-122"/>
                <a:ea typeface="微软雅黑" panose="020B0503020204020204" pitchFamily="34" charset="-122"/>
              </a:rPr>
              <a:t>#101</a:t>
            </a:r>
            <a:endParaRPr lang="en-US" altLang="zh-CN" sz="1600" b="1" dirty="0">
              <a:latin typeface="微软雅黑" panose="020B0503020204020204" pitchFamily="34" charset="-122"/>
              <a:ea typeface="微软雅黑" panose="020B0503020204020204" pitchFamily="34" charset="-122"/>
            </a:endParaRPr>
          </a:p>
          <a:p>
            <a:r>
              <a:rPr lang="fr-FR" altLang="zh-CN" sz="1600" b="1" dirty="0">
                <a:latin typeface="微软雅黑" panose="020B0503020204020204" pitchFamily="34" charset="-122"/>
                <a:ea typeface="微软雅黑" panose="020B0503020204020204" pitchFamily="34" charset="-122"/>
              </a:rPr>
              <a:t>Bangalore, India, September 11-15, 2023</a:t>
            </a:r>
            <a:endParaRPr lang="nl-NL" altLang="zh-CN" sz="1600" b="1" dirty="0" smtClean="0">
              <a:latin typeface="微软雅黑" panose="020B0503020204020204" pitchFamily="34" charset="-122"/>
              <a:ea typeface="微软雅黑" panose="020B0503020204020204" pitchFamily="34" charset="-122"/>
            </a:endParaRPr>
          </a:p>
          <a:p>
            <a:r>
              <a:rPr lang="en-US" altLang="zh-CN" sz="1600" b="1" dirty="0" smtClean="0">
                <a:latin typeface="微软雅黑" panose="020B0503020204020204" pitchFamily="34" charset="-122"/>
                <a:ea typeface="微软雅黑" panose="020B0503020204020204" pitchFamily="34" charset="-122"/>
              </a:rPr>
              <a:t>Agenda Item: 9.3.2.7</a:t>
            </a:r>
            <a:endParaRPr lang="en-US" altLang="zh-CN" sz="1600" b="1"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30857" y="274551"/>
            <a:ext cx="2519149" cy="338554"/>
          </a:xfrm>
          <a:prstGeom prst="rect">
            <a:avLst/>
          </a:prstGeom>
          <a:noFill/>
        </p:spPr>
        <p:txBody>
          <a:bodyPr wrap="square" rtlCol="0">
            <a:spAutoFit/>
          </a:bodyPr>
          <a:lstStyle/>
          <a:p>
            <a:pPr algn="r"/>
            <a:r>
              <a:rPr lang="en-US" sz="1600" b="1" dirty="0" smtClean="0">
                <a:latin typeface="微软雅黑" panose="020B0503020204020204" pitchFamily="34" charset="-122"/>
                <a:ea typeface="微软雅黑" panose="020B0503020204020204" pitchFamily="34" charset="-122"/>
              </a:rPr>
              <a:t>RP-232693</a:t>
            </a:r>
            <a:r>
              <a:rPr lang="en-US" sz="1600" b="1" dirty="0">
                <a:latin typeface="微软雅黑" panose="020B0503020204020204" pitchFamily="34" charset="-122"/>
                <a:ea typeface="微软雅黑" panose="020B0503020204020204" pitchFamily="34" charset="-122"/>
              </a:rPr>
              <a:t>	</a:t>
            </a:r>
            <a:endParaRPr lang="en-US" sz="1600" dirty="0">
              <a:latin typeface="微软雅黑" panose="020B0503020204020204" pitchFamily="34" charset="-122"/>
              <a:ea typeface="微软雅黑" panose="020B0503020204020204" pitchFamily="34" charset="-122"/>
            </a:endParaRPr>
          </a:p>
        </p:txBody>
      </p:sp>
      <p:sp>
        <p:nvSpPr>
          <p:cNvPr id="7" name="TextBox 1">
            <a:extLst>
              <a:ext uri="{FF2B5EF4-FFF2-40B4-BE49-F238E27FC236}">
                <a16:creationId xmlns:a16="http://schemas.microsoft.com/office/drawing/2014/main" xmlns="" id="{E4CE5DCD-72B3-468A-A585-E6721DD18679}"/>
              </a:ext>
            </a:extLst>
          </p:cNvPr>
          <p:cNvSpPr txBox="1"/>
          <p:nvPr/>
        </p:nvSpPr>
        <p:spPr>
          <a:xfrm>
            <a:off x="6903543" y="936271"/>
            <a:ext cx="2681328" cy="584775"/>
          </a:xfrm>
          <a:prstGeom prst="rect">
            <a:avLst/>
          </a:prstGeom>
          <a:noFill/>
        </p:spPr>
        <p:txBody>
          <a:bodyPr wrap="square" rtlCol="0">
            <a:spAutoFit/>
          </a:bodyPr>
          <a:lstStyle/>
          <a:p>
            <a:pPr algn="r"/>
            <a:r>
              <a:rPr lang="en-US" sz="1600" i="1" dirty="0" smtClean="0">
                <a:latin typeface="微软雅黑" panose="020B0503020204020204" pitchFamily="34" charset="-122"/>
                <a:ea typeface="微软雅黑" panose="020B0503020204020204" pitchFamily="34" charset="-122"/>
              </a:rPr>
              <a:t>Rev from RP-232687</a:t>
            </a:r>
            <a:r>
              <a:rPr lang="en-US" sz="1600" i="1" dirty="0">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ce réservé du contenu 4"/>
          <p:cNvGraphicFramePr>
            <a:graphicFrameLocks noGrp="1"/>
          </p:cNvGraphicFramePr>
          <p:nvPr>
            <p:ph idx="1"/>
            <p:extLst>
              <p:ext uri="{D42A27DB-BD31-4B8C-83A1-F6EECF244321}">
                <p14:modId xmlns:p14="http://schemas.microsoft.com/office/powerpoint/2010/main" val="3961727447"/>
              </p:ext>
            </p:extLst>
          </p:nvPr>
        </p:nvGraphicFramePr>
        <p:xfrm>
          <a:off x="438160" y="1534190"/>
          <a:ext cx="10972800" cy="4709415"/>
        </p:xfrm>
        <a:graphic>
          <a:graphicData uri="http://schemas.openxmlformats.org/drawingml/2006/table">
            <a:tbl>
              <a:tblPr firstRow="1" firstCol="1" bandRow="1">
                <a:tableStyleId>{5C22544A-7EE6-4342-B048-85BDC9FD1C3A}</a:tableStyleId>
              </a:tblPr>
              <a:tblGrid>
                <a:gridCol w="1009453">
                  <a:extLst>
                    <a:ext uri="{9D8B030D-6E8A-4147-A177-3AD203B41FA5}">
                      <a16:colId xmlns:a16="http://schemas.microsoft.com/office/drawing/2014/main" xmlns="" val="2444650300"/>
                    </a:ext>
                  </a:extLst>
                </a:gridCol>
                <a:gridCol w="842693">
                  <a:extLst>
                    <a:ext uri="{9D8B030D-6E8A-4147-A177-3AD203B41FA5}">
                      <a16:colId xmlns:a16="http://schemas.microsoft.com/office/drawing/2014/main" xmlns="" val="2110957856"/>
                    </a:ext>
                  </a:extLst>
                </a:gridCol>
                <a:gridCol w="1325185">
                  <a:extLst>
                    <a:ext uri="{9D8B030D-6E8A-4147-A177-3AD203B41FA5}">
                      <a16:colId xmlns:a16="http://schemas.microsoft.com/office/drawing/2014/main" xmlns="" val="3403520305"/>
                    </a:ext>
                  </a:extLst>
                </a:gridCol>
                <a:gridCol w="1102839">
                  <a:extLst>
                    <a:ext uri="{9D8B030D-6E8A-4147-A177-3AD203B41FA5}">
                      <a16:colId xmlns:a16="http://schemas.microsoft.com/office/drawing/2014/main" xmlns="" val="1394985016"/>
                    </a:ext>
                  </a:extLst>
                </a:gridCol>
                <a:gridCol w="6692630">
                  <a:extLst>
                    <a:ext uri="{9D8B030D-6E8A-4147-A177-3AD203B41FA5}">
                      <a16:colId xmlns:a16="http://schemas.microsoft.com/office/drawing/2014/main" xmlns="" val="4085187233"/>
                    </a:ext>
                  </a:extLst>
                </a:gridCol>
              </a:tblGrid>
              <a:tr h="0">
                <a:tc>
                  <a:txBody>
                    <a:bodyPr/>
                    <a:lstStyle/>
                    <a:p>
                      <a:pPr algn="ctr">
                        <a:lnSpc>
                          <a:spcPct val="106000"/>
                        </a:lnSpc>
                        <a:spcAft>
                          <a:spcPts val="0"/>
                        </a:spcAft>
                      </a:pPr>
                      <a:r>
                        <a:rPr lang="fr-FR" sz="1800">
                          <a:effectLst/>
                        </a:rPr>
                        <a:t>TDOC</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Type</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fr-FR" sz="1800">
                          <a:effectLst/>
                        </a:rPr>
                        <a:t>Title</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Source</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Comments</a:t>
                      </a:r>
                      <a:endParaRPr lang="fr-FR" sz="18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xmlns="" val="4076734043"/>
                  </a:ext>
                </a:extLst>
              </a:tr>
              <a:tr h="0">
                <a:tc>
                  <a:txBody>
                    <a:bodyPr/>
                    <a:lstStyle/>
                    <a:p>
                      <a:pPr algn="ctr">
                        <a:lnSpc>
                          <a:spcPct val="106000"/>
                        </a:lnSpc>
                        <a:spcAft>
                          <a:spcPts val="0"/>
                        </a:spcAft>
                      </a:pPr>
                      <a:r>
                        <a:rPr lang="fr-FR" sz="1800" u="sng">
                          <a:effectLst/>
                          <a:hlinkClick r:id="rId2"/>
                        </a:rPr>
                        <a:t>RP-232039</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discussion</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en-US" sz="1800">
                          <a:effectLst/>
                        </a:rPr>
                        <a:t>On the scope of Rel-18 NR NTN enhancements</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Samsung</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en-US" sz="1800">
                          <a:effectLst/>
                        </a:rPr>
                        <a:t>Proposal 2 : Including the following as a sub-bullet under objective 4.1.2</a:t>
                      </a:r>
                      <a:endParaRPr lang="fr-FR" sz="1800">
                        <a:effectLst/>
                      </a:endParaRPr>
                    </a:p>
                    <a:p>
                      <a:pPr algn="just">
                        <a:lnSpc>
                          <a:spcPct val="106000"/>
                        </a:lnSpc>
                        <a:spcAft>
                          <a:spcPts val="0"/>
                        </a:spcAft>
                      </a:pPr>
                      <a:r>
                        <a:rPr lang="en-US" sz="1800">
                          <a:effectLst/>
                        </a:rPr>
                        <a:t>“Specify necessary RRM requirements for NR-NTN UEs operating in the NTN example band (i.e. Ka band) based on associated assumptions of the UE architecture (including beam steering capabilities) .”</a:t>
                      </a:r>
                      <a:endParaRPr lang="fr-FR" sz="18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xmlns="" val="2548350306"/>
                  </a:ext>
                </a:extLst>
              </a:tr>
              <a:tr h="0">
                <a:tc>
                  <a:txBody>
                    <a:bodyPr/>
                    <a:lstStyle/>
                    <a:p>
                      <a:pPr algn="ctr">
                        <a:lnSpc>
                          <a:spcPct val="106000"/>
                        </a:lnSpc>
                        <a:spcAft>
                          <a:spcPts val="0"/>
                        </a:spcAft>
                      </a:pPr>
                      <a:r>
                        <a:rPr lang="fr-FR" sz="1800" u="sng">
                          <a:effectLst/>
                          <a:hlinkClick r:id="rId3"/>
                        </a:rPr>
                        <a:t>RP-231533</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LS in</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en-US" sz="1800">
                          <a:effectLst/>
                        </a:rPr>
                        <a:t>LS on RAN4 RRM work scope for NR NTN Ka band (R4-2314484; to: RAN; cc: -; contact: Thales)</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RAN4</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en-US" sz="1800" dirty="0">
                          <a:effectLst/>
                        </a:rPr>
                        <a:t>RAN4 discussions are still ongoing on how to define RRM requirements. However, RAN4 RRM is happy to announce that the scope of the work needed to define the RRM requirements (i.e. beam steering related) necessary for NR-NTN UEs operating in the NTN example band (i.e. </a:t>
                      </a:r>
                      <a:r>
                        <a:rPr lang="en-US" sz="1800" dirty="0" err="1">
                          <a:effectLst/>
                        </a:rPr>
                        <a:t>Ka</a:t>
                      </a:r>
                      <a:r>
                        <a:rPr lang="en-US" sz="1800" dirty="0">
                          <a:effectLst/>
                        </a:rPr>
                        <a:t> band) based on associated assumptions of the UE architecture has been identified</a:t>
                      </a:r>
                      <a:endParaRPr lang="fr-FR" sz="1800" dirty="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xmlns="" val="700841391"/>
                  </a:ext>
                </a:extLst>
              </a:tr>
            </a:tbl>
          </a:graphicData>
        </a:graphic>
      </p:graphicFrame>
      <p:sp>
        <p:nvSpPr>
          <p:cNvPr id="3" name="Espace réservé du numéro de diapositive 2"/>
          <p:cNvSpPr>
            <a:spLocks noGrp="1"/>
          </p:cNvSpPr>
          <p:nvPr>
            <p:ph type="sldNum" sz="quarter" idx="10"/>
          </p:nvPr>
        </p:nvSpPr>
        <p:spPr/>
        <p:txBody>
          <a:bodyPr/>
          <a:lstStyle/>
          <a:p>
            <a:fld id="{F5492D28-9CB3-4957-BFD2-683A3D6260A5}" type="slidenum">
              <a:rPr lang="en-GB" altLang="en-US" smtClean="0"/>
              <a:pPr/>
              <a:t>2</a:t>
            </a:fld>
            <a:endParaRPr lang="en-GB" altLang="en-US" dirty="0"/>
          </a:p>
        </p:txBody>
      </p:sp>
      <p:sp>
        <p:nvSpPr>
          <p:cNvPr id="4" name="Titre 3"/>
          <p:cNvSpPr>
            <a:spLocks noGrp="1"/>
          </p:cNvSpPr>
          <p:nvPr>
            <p:ph type="title"/>
          </p:nvPr>
        </p:nvSpPr>
        <p:spPr/>
        <p:txBody>
          <a:bodyPr/>
          <a:lstStyle/>
          <a:p>
            <a:r>
              <a:rPr lang="fr-FR" dirty="0" err="1" smtClean="0"/>
              <a:t>TDoC</a:t>
            </a:r>
            <a:r>
              <a:rPr lang="fr-FR" dirty="0" smtClean="0"/>
              <a:t> </a:t>
            </a:r>
            <a:r>
              <a:rPr lang="fr-FR" dirty="0" err="1" smtClean="0"/>
              <a:t>considered</a:t>
            </a:r>
            <a:r>
              <a:rPr lang="fr-FR" dirty="0" smtClean="0"/>
              <a:t> in the discussion</a:t>
            </a:r>
            <a:endParaRPr lang="fr-FR" dirty="0"/>
          </a:p>
        </p:txBody>
      </p:sp>
    </p:spTree>
    <p:extLst>
      <p:ext uri="{BB962C8B-B14F-4D97-AF65-F5344CB8AC3E}">
        <p14:creationId xmlns:p14="http://schemas.microsoft.com/office/powerpoint/2010/main" val="1166950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dirty="0" smtClean="0"/>
              <a:t>Proposal 1: As part of the NR-NTN-</a:t>
            </a:r>
            <a:r>
              <a:rPr lang="en-US" dirty="0" err="1" smtClean="0"/>
              <a:t>enh</a:t>
            </a:r>
            <a:r>
              <a:rPr lang="en-US" dirty="0" smtClean="0"/>
              <a:t> WID, RAN4 shall work on the definition of RRM requirements considering the following</a:t>
            </a:r>
          </a:p>
          <a:p>
            <a:pPr lvl="1"/>
            <a:r>
              <a:rPr lang="en-US" dirty="0" smtClean="0"/>
              <a:t>cases: </a:t>
            </a:r>
            <a:r>
              <a:rPr lang="en-GB" altLang="zh-CN" dirty="0" smtClean="0"/>
              <a:t>Case-1: Stationary UE for GSO; Case-2: Stationary UE for LEO; Case-3: Mobile UE for GSO</a:t>
            </a:r>
          </a:p>
          <a:p>
            <a:pPr lvl="1"/>
            <a:r>
              <a:rPr lang="en-GB" altLang="zh-CN" dirty="0" smtClean="0"/>
              <a:t>UE architectures: </a:t>
            </a:r>
            <a:r>
              <a:rPr lang="en-US" altLang="zh-CN" dirty="0" smtClean="0"/>
              <a:t>Fully electronically-steered beam UEs (Type 1); Fully mechanically-steered beam UEs (Type 2)</a:t>
            </a:r>
          </a:p>
          <a:p>
            <a:pPr lvl="1"/>
            <a:endParaRPr lang="en-GB" altLang="zh-CN" dirty="0" smtClean="0"/>
          </a:p>
          <a:p>
            <a:pPr lvl="1"/>
            <a:endParaRPr lang="zh-CN" altLang="zh-CN" dirty="0" smtClean="0"/>
          </a:p>
          <a:p>
            <a:endParaRPr lang="en-US" dirty="0" smtClean="0"/>
          </a:p>
          <a:p>
            <a:pPr lvl="1"/>
            <a:endParaRPr lang="fr-FR" dirty="0"/>
          </a:p>
        </p:txBody>
      </p:sp>
      <p:sp>
        <p:nvSpPr>
          <p:cNvPr id="3" name="Espace réservé du numéro de diapositive 2"/>
          <p:cNvSpPr>
            <a:spLocks noGrp="1"/>
          </p:cNvSpPr>
          <p:nvPr>
            <p:ph type="sldNum" sz="quarter" idx="10"/>
          </p:nvPr>
        </p:nvSpPr>
        <p:spPr/>
        <p:txBody>
          <a:bodyPr/>
          <a:lstStyle/>
          <a:p>
            <a:fld id="{F5492D28-9CB3-4957-BFD2-683A3D6260A5}" type="slidenum">
              <a:rPr lang="en-GB" altLang="en-US" smtClean="0"/>
              <a:pPr/>
              <a:t>3</a:t>
            </a:fld>
            <a:endParaRPr lang="en-GB" altLang="en-US" dirty="0"/>
          </a:p>
        </p:txBody>
      </p:sp>
      <p:sp>
        <p:nvSpPr>
          <p:cNvPr id="7" name="Titre 6"/>
          <p:cNvSpPr>
            <a:spLocks noGrp="1"/>
          </p:cNvSpPr>
          <p:nvPr>
            <p:ph type="title"/>
          </p:nvPr>
        </p:nvSpPr>
        <p:spPr/>
        <p:txBody>
          <a:bodyPr/>
          <a:lstStyle/>
          <a:p>
            <a:r>
              <a:rPr lang="fr-FR" dirty="0"/>
              <a:t>Rel-18 NR-NTN-</a:t>
            </a:r>
            <a:r>
              <a:rPr lang="fr-FR" dirty="0" err="1"/>
              <a:t>enh</a:t>
            </a:r>
            <a:r>
              <a:rPr lang="fr-FR" dirty="0"/>
              <a:t> WID: RRM </a:t>
            </a:r>
            <a:r>
              <a:rPr lang="fr-FR" dirty="0" err="1"/>
              <a:t>req</a:t>
            </a:r>
            <a:r>
              <a:rPr lang="fr-FR" dirty="0"/>
              <a:t> for Ka band</a:t>
            </a:r>
          </a:p>
        </p:txBody>
      </p:sp>
    </p:spTree>
    <p:extLst>
      <p:ext uri="{BB962C8B-B14F-4D97-AF65-F5344CB8AC3E}">
        <p14:creationId xmlns:p14="http://schemas.microsoft.com/office/powerpoint/2010/main" val="2236342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sz="2000" b="1" dirty="0" err="1" smtClean="0"/>
              <a:t>Proposal</a:t>
            </a:r>
            <a:r>
              <a:rPr lang="fr-FR" sz="2000" b="1" dirty="0" smtClean="0"/>
              <a:t> 2: The </a:t>
            </a:r>
            <a:r>
              <a:rPr lang="en-US" sz="2000" b="1" dirty="0" smtClean="0"/>
              <a:t>RRM </a:t>
            </a:r>
            <a:r>
              <a:rPr lang="en-US" sz="2000" b="1" dirty="0"/>
              <a:t>requirements </a:t>
            </a:r>
            <a:r>
              <a:rPr lang="en-US" sz="2000" b="1" dirty="0" smtClean="0"/>
              <a:t>for example band (</a:t>
            </a:r>
            <a:r>
              <a:rPr lang="en-US" sz="2000" b="1" dirty="0" err="1" smtClean="0"/>
              <a:t>Ka</a:t>
            </a:r>
            <a:r>
              <a:rPr lang="en-US" sz="2000" b="1" dirty="0" smtClean="0"/>
              <a:t> band) to be defined by RAN4 are listed in the table below</a:t>
            </a:r>
          </a:p>
        </p:txBody>
      </p:sp>
      <p:sp>
        <p:nvSpPr>
          <p:cNvPr id="3" name="Espace réservé du numéro de diapositive 2"/>
          <p:cNvSpPr>
            <a:spLocks noGrp="1"/>
          </p:cNvSpPr>
          <p:nvPr>
            <p:ph type="sldNum" sz="quarter" idx="10"/>
          </p:nvPr>
        </p:nvSpPr>
        <p:spPr/>
        <p:txBody>
          <a:bodyPr/>
          <a:lstStyle/>
          <a:p>
            <a:fld id="{F5492D28-9CB3-4957-BFD2-683A3D6260A5}" type="slidenum">
              <a:rPr lang="en-GB" altLang="en-US" smtClean="0"/>
              <a:pPr/>
              <a:t>4</a:t>
            </a:fld>
            <a:endParaRPr lang="en-GB" altLang="en-US" dirty="0"/>
          </a:p>
        </p:txBody>
      </p:sp>
      <p:sp>
        <p:nvSpPr>
          <p:cNvPr id="4" name="Titre 3"/>
          <p:cNvSpPr>
            <a:spLocks noGrp="1"/>
          </p:cNvSpPr>
          <p:nvPr>
            <p:ph type="title"/>
          </p:nvPr>
        </p:nvSpPr>
        <p:spPr/>
        <p:txBody>
          <a:bodyPr/>
          <a:lstStyle/>
          <a:p>
            <a:r>
              <a:rPr lang="fr-FR" dirty="0"/>
              <a:t>Rel-18 NR-NTN-</a:t>
            </a:r>
            <a:r>
              <a:rPr lang="fr-FR" dirty="0" err="1"/>
              <a:t>enh</a:t>
            </a:r>
            <a:r>
              <a:rPr lang="fr-FR" dirty="0"/>
              <a:t> </a:t>
            </a:r>
            <a:r>
              <a:rPr lang="fr-FR" dirty="0" smtClean="0"/>
              <a:t>WID: RRM </a:t>
            </a:r>
            <a:r>
              <a:rPr lang="fr-FR" dirty="0" err="1" smtClean="0"/>
              <a:t>req</a:t>
            </a:r>
            <a:r>
              <a:rPr lang="fr-FR" dirty="0" smtClean="0"/>
              <a:t> for Ka band</a:t>
            </a:r>
            <a:endParaRPr lang="fr-FR" dirty="0"/>
          </a:p>
        </p:txBody>
      </p:sp>
      <p:graphicFrame>
        <p:nvGraphicFramePr>
          <p:cNvPr id="5" name="Tableau 4"/>
          <p:cNvGraphicFramePr>
            <a:graphicFrameLocks noGrp="1"/>
          </p:cNvGraphicFramePr>
          <p:nvPr>
            <p:extLst>
              <p:ext uri="{D42A27DB-BD31-4B8C-83A1-F6EECF244321}">
                <p14:modId xmlns:p14="http://schemas.microsoft.com/office/powerpoint/2010/main" val="3412417819"/>
              </p:ext>
            </p:extLst>
          </p:nvPr>
        </p:nvGraphicFramePr>
        <p:xfrm>
          <a:off x="898967" y="2284445"/>
          <a:ext cx="10394066" cy="3746500"/>
        </p:xfrm>
        <a:graphic>
          <a:graphicData uri="http://schemas.openxmlformats.org/drawingml/2006/table">
            <a:tbl>
              <a:tblPr>
                <a:tableStyleId>{5C22544A-7EE6-4342-B048-85BDC9FD1C3A}</a:tableStyleId>
              </a:tblPr>
              <a:tblGrid>
                <a:gridCol w="6678592">
                  <a:extLst>
                    <a:ext uri="{9D8B030D-6E8A-4147-A177-3AD203B41FA5}">
                      <a16:colId xmlns:a16="http://schemas.microsoft.com/office/drawing/2014/main" xmlns="" val="3034770795"/>
                    </a:ext>
                  </a:extLst>
                </a:gridCol>
                <a:gridCol w="1747777">
                  <a:extLst>
                    <a:ext uri="{9D8B030D-6E8A-4147-A177-3AD203B41FA5}">
                      <a16:colId xmlns:a16="http://schemas.microsoft.com/office/drawing/2014/main" xmlns="" val="2503082970"/>
                    </a:ext>
                  </a:extLst>
                </a:gridCol>
                <a:gridCol w="1967697">
                  <a:extLst>
                    <a:ext uri="{9D8B030D-6E8A-4147-A177-3AD203B41FA5}">
                      <a16:colId xmlns:a16="http://schemas.microsoft.com/office/drawing/2014/main" xmlns="" val="1208723627"/>
                    </a:ext>
                  </a:extLst>
                </a:gridCol>
              </a:tblGrid>
              <a:tr h="272880">
                <a:tc>
                  <a:txBody>
                    <a:bodyPr/>
                    <a:lstStyle/>
                    <a:p>
                      <a:pPr algn="l" fontAlgn="b"/>
                      <a:r>
                        <a:rPr lang="fr-FR" sz="1600" b="1" i="0" u="none" strike="noStrike" dirty="0" smtClean="0">
                          <a:solidFill>
                            <a:srgbClr val="000000"/>
                          </a:solidFill>
                          <a:effectLst/>
                          <a:latin typeface="Calibri" panose="020F0502020204030204" pitchFamily="34" charset="0"/>
                          <a:cs typeface="Calibri" panose="020F0502020204030204" pitchFamily="34" charset="0"/>
                        </a:rPr>
                        <a:t>RRM </a:t>
                      </a:r>
                      <a:r>
                        <a:rPr lang="fr-FR" sz="1600" b="1" i="0" u="none" strike="noStrike" dirty="0" err="1" smtClean="0">
                          <a:solidFill>
                            <a:srgbClr val="000000"/>
                          </a:solidFill>
                          <a:effectLst/>
                          <a:latin typeface="Calibri" panose="020F0502020204030204" pitchFamily="34" charset="0"/>
                          <a:cs typeface="Calibri" panose="020F0502020204030204" pitchFamily="34" charset="0"/>
                        </a:rPr>
                        <a:t>requirements</a:t>
                      </a:r>
                      <a:r>
                        <a:rPr lang="fr-FR" sz="1600" b="1" i="0" u="none" strike="noStrike" dirty="0" smtClean="0">
                          <a:solidFill>
                            <a:srgbClr val="000000"/>
                          </a:solidFill>
                          <a:effectLst/>
                          <a:latin typeface="Calibri" panose="020F0502020204030204" pitchFamily="34" charset="0"/>
                          <a:cs typeface="Calibri" panose="020F0502020204030204" pitchFamily="34" charset="0"/>
                        </a:rPr>
                        <a:t> to </a:t>
                      </a:r>
                      <a:r>
                        <a:rPr lang="fr-FR" sz="1600" b="1" i="0" u="none" strike="noStrike" dirty="0" err="1" smtClean="0">
                          <a:solidFill>
                            <a:srgbClr val="000000"/>
                          </a:solidFill>
                          <a:effectLst/>
                          <a:latin typeface="Calibri" panose="020F0502020204030204" pitchFamily="34" charset="0"/>
                          <a:cs typeface="Calibri" panose="020F0502020204030204" pitchFamily="34" charset="0"/>
                        </a:rPr>
                        <a:t>be</a:t>
                      </a:r>
                      <a:r>
                        <a:rPr lang="fr-FR" sz="1600" b="1" i="0" u="none" strike="noStrike" dirty="0" smtClean="0">
                          <a:solidFill>
                            <a:srgbClr val="000000"/>
                          </a:solidFill>
                          <a:effectLst/>
                          <a:latin typeface="Calibri" panose="020F0502020204030204" pitchFamily="34" charset="0"/>
                          <a:cs typeface="Calibri" panose="020F0502020204030204" pitchFamily="34" charset="0"/>
                        </a:rPr>
                        <a:t> </a:t>
                      </a:r>
                      <a:r>
                        <a:rPr lang="fr-FR" sz="1600" b="1" i="0" u="none" strike="noStrike" dirty="0" err="1" smtClean="0">
                          <a:solidFill>
                            <a:srgbClr val="000000"/>
                          </a:solidFill>
                          <a:effectLst/>
                          <a:latin typeface="Calibri" panose="020F0502020204030204" pitchFamily="34" charset="0"/>
                          <a:cs typeface="Calibri" panose="020F0502020204030204" pitchFamily="34" charset="0"/>
                        </a:rPr>
                        <a:t>defined</a:t>
                      </a:r>
                      <a:r>
                        <a:rPr lang="fr-FR" sz="1600" b="1" i="0" u="none" strike="noStrike" dirty="0" smtClean="0">
                          <a:solidFill>
                            <a:srgbClr val="000000"/>
                          </a:solidFill>
                          <a:effectLst/>
                          <a:latin typeface="Calibri" panose="020F0502020204030204" pitchFamily="34" charset="0"/>
                          <a:cs typeface="Calibri" panose="020F0502020204030204" pitchFamily="34" charset="0"/>
                        </a:rPr>
                        <a:t> as part of Rel-18 NR-NTN-</a:t>
                      </a:r>
                      <a:r>
                        <a:rPr lang="fr-FR" sz="1600" b="1" i="0" u="none" strike="noStrike" dirty="0" err="1" smtClean="0">
                          <a:solidFill>
                            <a:srgbClr val="000000"/>
                          </a:solidFill>
                          <a:effectLst/>
                          <a:latin typeface="Calibri" panose="020F0502020204030204" pitchFamily="34" charset="0"/>
                          <a:cs typeface="Calibri" panose="020F0502020204030204" pitchFamily="34" charset="0"/>
                        </a:rPr>
                        <a:t>enh</a:t>
                      </a:r>
                      <a:r>
                        <a:rPr lang="fr-FR" sz="1600" b="1" i="0" u="none" strike="noStrike" dirty="0" smtClean="0">
                          <a:solidFill>
                            <a:srgbClr val="000000"/>
                          </a:solidFill>
                          <a:effectLst/>
                          <a:latin typeface="Calibri" panose="020F0502020204030204" pitchFamily="34" charset="0"/>
                          <a:cs typeface="Calibri" panose="020F0502020204030204" pitchFamily="34" charset="0"/>
                        </a:rPr>
                        <a:t> WID</a:t>
                      </a:r>
                      <a:endParaRPr lang="fr-FR" sz="1600" b="1"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l" fontAlgn="b"/>
                      <a:r>
                        <a:rPr lang="fr-FR" sz="1600" b="1" u="none" strike="noStrike" dirty="0">
                          <a:effectLst/>
                          <a:latin typeface="Calibri" panose="020F0502020204030204" pitchFamily="34" charset="0"/>
                          <a:cs typeface="Calibri" panose="020F0502020204030204" pitchFamily="34" charset="0"/>
                        </a:rPr>
                        <a:t>Electronic </a:t>
                      </a:r>
                      <a:r>
                        <a:rPr lang="fr-FR" sz="1600" b="1" u="none" strike="noStrike" dirty="0" err="1">
                          <a:effectLst/>
                          <a:latin typeface="Calibri" panose="020F0502020204030204" pitchFamily="34" charset="0"/>
                          <a:cs typeface="Calibri" panose="020F0502020204030204" pitchFamily="34" charset="0"/>
                        </a:rPr>
                        <a:t>steering</a:t>
                      </a:r>
                      <a:r>
                        <a:rPr lang="fr-FR" sz="1600" b="1" u="none" strike="noStrike" dirty="0">
                          <a:effectLst/>
                          <a:latin typeface="Calibri" panose="020F0502020204030204" pitchFamily="34" charset="0"/>
                          <a:cs typeface="Calibri" panose="020F0502020204030204" pitchFamily="34" charset="0"/>
                        </a:rPr>
                        <a:t> </a:t>
                      </a:r>
                      <a:r>
                        <a:rPr lang="fr-FR" sz="1600" b="1" u="none" strike="noStrike" dirty="0" err="1">
                          <a:effectLst/>
                          <a:latin typeface="Calibri" panose="020F0502020204030204" pitchFamily="34" charset="0"/>
                          <a:cs typeface="Calibri" panose="020F0502020204030204" pitchFamily="34" charset="0"/>
                        </a:rPr>
                        <a:t>antenna</a:t>
                      </a:r>
                      <a:endParaRPr lang="fr-FR" sz="1600" b="1"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l" fontAlgn="b"/>
                      <a:r>
                        <a:rPr lang="fr-FR" sz="1600" b="1" u="none" strike="noStrike" dirty="0" err="1">
                          <a:effectLst/>
                          <a:latin typeface="Calibri" panose="020F0502020204030204" pitchFamily="34" charset="0"/>
                          <a:cs typeface="Calibri" panose="020F0502020204030204" pitchFamily="34" charset="0"/>
                        </a:rPr>
                        <a:t>Mechanical</a:t>
                      </a:r>
                      <a:r>
                        <a:rPr lang="fr-FR" sz="1600" b="1" u="none" strike="noStrike" dirty="0">
                          <a:effectLst/>
                          <a:latin typeface="Calibri" panose="020F0502020204030204" pitchFamily="34" charset="0"/>
                          <a:cs typeface="Calibri" panose="020F0502020204030204" pitchFamily="34" charset="0"/>
                        </a:rPr>
                        <a:t> </a:t>
                      </a:r>
                      <a:r>
                        <a:rPr lang="fr-FR" sz="1600" b="1" u="none" strike="noStrike" dirty="0" err="1">
                          <a:effectLst/>
                          <a:latin typeface="Calibri" panose="020F0502020204030204" pitchFamily="34" charset="0"/>
                          <a:cs typeface="Calibri" panose="020F0502020204030204" pitchFamily="34" charset="0"/>
                        </a:rPr>
                        <a:t>steering</a:t>
                      </a:r>
                      <a:r>
                        <a:rPr lang="fr-FR" sz="1600" b="1" u="none" strike="noStrike" dirty="0">
                          <a:effectLst/>
                          <a:latin typeface="Calibri" panose="020F0502020204030204" pitchFamily="34" charset="0"/>
                          <a:cs typeface="Calibri" panose="020F0502020204030204" pitchFamily="34" charset="0"/>
                        </a:rPr>
                        <a:t> </a:t>
                      </a:r>
                      <a:r>
                        <a:rPr lang="fr-FR" sz="1600" b="1" u="none" strike="noStrike" dirty="0" err="1">
                          <a:effectLst/>
                          <a:latin typeface="Calibri" panose="020F0502020204030204" pitchFamily="34" charset="0"/>
                          <a:cs typeface="Calibri" panose="020F0502020204030204" pitchFamily="34" charset="0"/>
                        </a:rPr>
                        <a:t>antenna</a:t>
                      </a:r>
                      <a:endParaRPr lang="fr-FR" sz="1600" b="1"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1817710342"/>
                  </a:ext>
                </a:extLst>
              </a:tr>
              <a:tr h="136440">
                <a:tc>
                  <a:txBody>
                    <a:bodyPr/>
                    <a:lstStyle/>
                    <a:p>
                      <a:pPr algn="l" fontAlgn="b"/>
                      <a:endParaRPr lang="fr-FR" sz="1600" b="1"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Terminal Type 1</a:t>
                      </a:r>
                      <a:endParaRPr lang="fr-FR" sz="1600" b="1"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Terminal Type 2</a:t>
                      </a:r>
                      <a:endParaRPr lang="fr-FR" sz="1600" b="1"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678080915"/>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§UE </a:t>
                      </a:r>
                      <a:r>
                        <a:rPr lang="fr-FR" sz="1600" u="none" strike="noStrike" dirty="0" err="1">
                          <a:effectLst/>
                          <a:latin typeface="Calibri" panose="020F0502020204030204" pitchFamily="34" charset="0"/>
                          <a:cs typeface="Calibri" panose="020F0502020204030204" pitchFamily="34" charset="0"/>
                        </a:rPr>
                        <a:t>uplink</a:t>
                      </a:r>
                      <a:r>
                        <a:rPr lang="fr-FR" sz="1600" u="none" strike="noStrike" dirty="0">
                          <a:effectLst/>
                          <a:latin typeface="Calibri" panose="020F0502020204030204" pitchFamily="34" charset="0"/>
                          <a:cs typeface="Calibri" panose="020F0502020204030204" pitchFamily="34" charset="0"/>
                        </a:rPr>
                        <a:t> timing </a:t>
                      </a:r>
                      <a:r>
                        <a:rPr lang="fr-FR" sz="1600" u="none" strike="noStrike" dirty="0" err="1">
                          <a:effectLst/>
                          <a:latin typeface="Calibri" panose="020F0502020204030204" pitchFamily="34" charset="0"/>
                          <a:cs typeface="Calibri" panose="020F0502020204030204" pitchFamily="34" charset="0"/>
                        </a:rPr>
                        <a:t>accuracy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2880589565"/>
                  </a:ext>
                </a:extLst>
              </a:tr>
              <a:tr h="116666">
                <a:tc>
                  <a:txBody>
                    <a:bodyPr/>
                    <a:lstStyle/>
                    <a:p>
                      <a:pPr algn="l" fontAlgn="b"/>
                      <a:r>
                        <a:rPr lang="en-US" sz="1600" u="none" strike="noStrike" dirty="0">
                          <a:effectLst/>
                          <a:latin typeface="Calibri" panose="020F0502020204030204" pitchFamily="34" charset="0"/>
                          <a:cs typeface="Calibri" panose="020F0502020204030204" pitchFamily="34" charset="0"/>
                        </a:rPr>
                        <a:t>§RRC IDLE and INACTIVE mobility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L</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N</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666808797"/>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a:t>
                      </a:r>
                      <a:r>
                        <a:rPr lang="fr-FR" sz="1600" u="none" strike="noStrike" dirty="0" err="1">
                          <a:effectLst/>
                          <a:latin typeface="Calibri" panose="020F0502020204030204" pitchFamily="34" charset="0"/>
                          <a:cs typeface="Calibri" panose="020F0502020204030204" pitchFamily="34" charset="0"/>
                        </a:rPr>
                        <a:t>Conditional</a:t>
                      </a:r>
                      <a:r>
                        <a:rPr lang="fr-FR" sz="1600" u="none" strike="noStrike" dirty="0">
                          <a:effectLst/>
                          <a:latin typeface="Calibri" panose="020F0502020204030204" pitchFamily="34" charset="0"/>
                          <a:cs typeface="Calibri" panose="020F0502020204030204" pitchFamily="34" charset="0"/>
                        </a:rPr>
                        <a:t>) </a:t>
                      </a:r>
                      <a:r>
                        <a:rPr lang="fr-FR" sz="1600" u="none" strike="noStrike" dirty="0" err="1">
                          <a:effectLst/>
                          <a:latin typeface="Calibri" panose="020F0502020204030204" pitchFamily="34" charset="0"/>
                          <a:cs typeface="Calibri" panose="020F0502020204030204" pitchFamily="34" charset="0"/>
                        </a:rPr>
                        <a:t>Handover</a:t>
                      </a:r>
                      <a:r>
                        <a:rPr lang="fr-FR" sz="1600" u="none" strike="noStrike" dirty="0">
                          <a:effectLst/>
                          <a:latin typeface="Calibri" panose="020F0502020204030204" pitchFamily="34" charset="0"/>
                          <a:cs typeface="Calibri" panose="020F0502020204030204" pitchFamily="34" charset="0"/>
                        </a:rPr>
                        <a:t> </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1270081440"/>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§RRC </a:t>
                      </a:r>
                      <a:r>
                        <a:rPr lang="fr-FR" sz="1600" u="none" strike="noStrike" dirty="0" err="1">
                          <a:effectLst/>
                          <a:latin typeface="Calibri" panose="020F0502020204030204" pitchFamily="34" charset="0"/>
                          <a:cs typeface="Calibri" panose="020F0502020204030204" pitchFamily="34" charset="0"/>
                        </a:rPr>
                        <a:t>Re</a:t>
                      </a:r>
                      <a:r>
                        <a:rPr lang="fr-FR" sz="1600" u="none" strike="noStrike" dirty="0">
                          <a:effectLst/>
                          <a:latin typeface="Calibri" panose="020F0502020204030204" pitchFamily="34" charset="0"/>
                          <a:cs typeface="Calibri" panose="020F0502020204030204" pitchFamily="34" charset="0"/>
                        </a:rPr>
                        <a:t>-establishment </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L</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N</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2103626867"/>
                  </a:ext>
                </a:extLst>
              </a:tr>
              <a:tr h="116666">
                <a:tc>
                  <a:txBody>
                    <a:bodyPr/>
                    <a:lstStyle/>
                    <a:p>
                      <a:pPr algn="l" fontAlgn="b"/>
                      <a:r>
                        <a:rPr lang="en-US" sz="1600" u="none" strike="noStrike" dirty="0">
                          <a:effectLst/>
                          <a:latin typeface="Calibri" panose="020F0502020204030204" pitchFamily="34" charset="0"/>
                          <a:cs typeface="Calibri" panose="020F0502020204030204" pitchFamily="34" charset="0"/>
                        </a:rPr>
                        <a:t>§RRC Connection Release with Redirection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L</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N</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4219396802"/>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§Radio Link Monitoring </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b="0" i="0" u="none" strike="noStrike" dirty="0">
                          <a:solidFill>
                            <a:schemeClr val="dk1"/>
                          </a:solidFill>
                          <a:effectLst/>
                          <a:latin typeface="Calibri" panose="020F0502020204030204" pitchFamily="34" charset="0"/>
                          <a:cs typeface="Calibri" panose="020F0502020204030204" pitchFamily="34" charset="0"/>
                        </a:rPr>
                        <a:t>L</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3471861417"/>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§Link </a:t>
                      </a:r>
                      <a:r>
                        <a:rPr lang="fr-FR" sz="1600" u="none" strike="noStrike" dirty="0" err="1">
                          <a:effectLst/>
                          <a:latin typeface="Calibri" panose="020F0502020204030204" pitchFamily="34" charset="0"/>
                          <a:cs typeface="Calibri" panose="020F0502020204030204" pitchFamily="34" charset="0"/>
                        </a:rPr>
                        <a:t>Recovery</a:t>
                      </a:r>
                      <a:r>
                        <a:rPr lang="fr-FR" sz="1600" u="none" strike="noStrike" dirty="0">
                          <a:effectLst/>
                          <a:latin typeface="Calibri" panose="020F0502020204030204" pitchFamily="34" charset="0"/>
                          <a:cs typeface="Calibri" panose="020F0502020204030204" pitchFamily="34" charset="0"/>
                        </a:rPr>
                        <a:t> </a:t>
                      </a:r>
                      <a:r>
                        <a:rPr lang="fr-FR" sz="1600" u="none" strike="noStrike" dirty="0" err="1">
                          <a:effectLst/>
                          <a:latin typeface="Calibri" panose="020F0502020204030204" pitchFamily="34" charset="0"/>
                          <a:cs typeface="Calibri" panose="020F0502020204030204" pitchFamily="34" charset="0"/>
                        </a:rPr>
                        <a:t>procedure</a:t>
                      </a:r>
                      <a:r>
                        <a:rPr lang="fr-FR" sz="1600" u="none" strike="noStrike" dirty="0">
                          <a:effectLst/>
                          <a:latin typeface="Calibri" panose="020F0502020204030204" pitchFamily="34" charset="0"/>
                          <a:cs typeface="Calibri" panose="020F0502020204030204" pitchFamily="34" charset="0"/>
                        </a:rPr>
                        <a:t> (BFD/CBD)</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L</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N</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1561617111"/>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§Active TCI </a:t>
                      </a:r>
                      <a:r>
                        <a:rPr lang="fr-FR" sz="1600" u="none" strike="noStrike" dirty="0" err="1">
                          <a:effectLst/>
                          <a:latin typeface="Calibri" panose="020F0502020204030204" pitchFamily="34" charset="0"/>
                          <a:cs typeface="Calibri" panose="020F0502020204030204" pitchFamily="34" charset="0"/>
                        </a:rPr>
                        <a:t>switching</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N</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882288182"/>
                  </a:ext>
                </a:extLst>
              </a:tr>
              <a:tr h="116666">
                <a:tc>
                  <a:txBody>
                    <a:bodyPr/>
                    <a:lstStyle/>
                    <a:p>
                      <a:pPr algn="l" fontAlgn="b"/>
                      <a:r>
                        <a:rPr lang="fr-FR" sz="1600" u="none" strike="noStrike" dirty="0">
                          <a:effectLst/>
                          <a:latin typeface="Calibri" panose="020F0502020204030204" pitchFamily="34" charset="0"/>
                          <a:cs typeface="Calibri" panose="020F0502020204030204" pitchFamily="34" charset="0"/>
                        </a:rPr>
                        <a:t>§</a:t>
                      </a:r>
                      <a:r>
                        <a:rPr lang="fr-FR" sz="1600" u="none" strike="noStrike" dirty="0" err="1">
                          <a:effectLst/>
                          <a:latin typeface="Calibri" panose="020F0502020204030204" pitchFamily="34" charset="0"/>
                          <a:cs typeface="Calibri" panose="020F0502020204030204" pitchFamily="34" charset="0"/>
                        </a:rPr>
                        <a:t>Measurement</a:t>
                      </a:r>
                      <a:r>
                        <a:rPr lang="fr-FR" sz="1600" u="none" strike="noStrike" dirty="0">
                          <a:effectLst/>
                          <a:latin typeface="Calibri" panose="020F0502020204030204" pitchFamily="34" charset="0"/>
                          <a:cs typeface="Calibri" panose="020F0502020204030204" pitchFamily="34" charset="0"/>
                        </a:rPr>
                        <a:t> </a:t>
                      </a:r>
                      <a:r>
                        <a:rPr lang="fr-FR" sz="1600" u="none" strike="noStrike" dirty="0" err="1">
                          <a:effectLst/>
                          <a:latin typeface="Calibri" panose="020F0502020204030204" pitchFamily="34" charset="0"/>
                          <a:cs typeface="Calibri" panose="020F0502020204030204" pitchFamily="34" charset="0"/>
                        </a:rPr>
                        <a:t>Procedure</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N</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2818084605"/>
                  </a:ext>
                </a:extLst>
              </a:tr>
              <a:tr h="116666">
                <a:tc>
                  <a:txBody>
                    <a:bodyPr/>
                    <a:lstStyle/>
                    <a:p>
                      <a:pPr algn="l" fontAlgn="b"/>
                      <a:r>
                        <a:rPr lang="en-US" sz="1600" u="none" strike="noStrike">
                          <a:effectLst/>
                          <a:latin typeface="Calibri" panose="020F0502020204030204" pitchFamily="34" charset="0"/>
                          <a:cs typeface="Calibri" panose="020F0502020204030204" pitchFamily="34" charset="0"/>
                        </a:rPr>
                        <a:t>§(L1/L3 measurement delay and scheduling/measurement restrictions) </a:t>
                      </a: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N</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2822401671"/>
                  </a:ext>
                </a:extLst>
              </a:tr>
              <a:tr h="116666">
                <a:tc>
                  <a:txBody>
                    <a:bodyPr/>
                    <a:lstStyle/>
                    <a:p>
                      <a:pPr algn="l" fontAlgn="b"/>
                      <a:r>
                        <a:rPr lang="fr-FR" sz="1600" u="none" strike="noStrike">
                          <a:effectLst/>
                          <a:latin typeface="Calibri" panose="020F0502020204030204" pitchFamily="34" charset="0"/>
                          <a:cs typeface="Calibri" panose="020F0502020204030204" pitchFamily="34" charset="0"/>
                        </a:rPr>
                        <a:t>§Measurement Performance</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N</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3157960555"/>
                  </a:ext>
                </a:extLst>
              </a:tr>
              <a:tr h="116666">
                <a:tc>
                  <a:txBody>
                    <a:bodyPr/>
                    <a:lstStyle/>
                    <a:p>
                      <a:pPr algn="l" fontAlgn="b"/>
                      <a:r>
                        <a:rPr lang="en-US" sz="1600" u="none" strike="noStrike">
                          <a:effectLst/>
                          <a:latin typeface="Calibri" panose="020F0502020204030204" pitchFamily="34" charset="0"/>
                          <a:cs typeface="Calibri" panose="020F0502020204030204" pitchFamily="34" charset="0"/>
                        </a:rPr>
                        <a:t>FFS: UL spatial relation switching</a:t>
                      </a: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N</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xmlns="" val="2578068130"/>
                  </a:ext>
                </a:extLst>
              </a:tr>
            </a:tbl>
          </a:graphicData>
        </a:graphic>
      </p:graphicFrame>
      <p:graphicFrame>
        <p:nvGraphicFramePr>
          <p:cNvPr id="6" name="Tableau 5"/>
          <p:cNvGraphicFramePr>
            <a:graphicFrameLocks noGrp="1"/>
          </p:cNvGraphicFramePr>
          <p:nvPr>
            <p:extLst>
              <p:ext uri="{D42A27DB-BD31-4B8C-83A1-F6EECF244321}">
                <p14:modId xmlns:p14="http://schemas.microsoft.com/office/powerpoint/2010/main" val="3064125277"/>
              </p:ext>
            </p:extLst>
          </p:nvPr>
        </p:nvGraphicFramePr>
        <p:xfrm>
          <a:off x="7856076" y="6203950"/>
          <a:ext cx="3263337" cy="558800"/>
        </p:xfrm>
        <a:graphic>
          <a:graphicData uri="http://schemas.openxmlformats.org/drawingml/2006/table">
            <a:tbl>
              <a:tblPr>
                <a:tableStyleId>{5C22544A-7EE6-4342-B048-85BDC9FD1C3A}</a:tableStyleId>
              </a:tblPr>
              <a:tblGrid>
                <a:gridCol w="375232">
                  <a:extLst>
                    <a:ext uri="{9D8B030D-6E8A-4147-A177-3AD203B41FA5}">
                      <a16:colId xmlns:a16="http://schemas.microsoft.com/office/drawing/2014/main" xmlns="" val="2687982323"/>
                    </a:ext>
                  </a:extLst>
                </a:gridCol>
                <a:gridCol w="2888105">
                  <a:extLst>
                    <a:ext uri="{9D8B030D-6E8A-4147-A177-3AD203B41FA5}">
                      <a16:colId xmlns:a16="http://schemas.microsoft.com/office/drawing/2014/main" xmlns="" val="1480171318"/>
                    </a:ext>
                  </a:extLst>
                </a:gridCol>
              </a:tblGrid>
              <a:tr h="184150">
                <a:tc>
                  <a:txBody>
                    <a:bodyPr/>
                    <a:lstStyle/>
                    <a:p>
                      <a:pPr algn="l" fontAlgn="b"/>
                      <a:r>
                        <a:rPr lang="fr-FR" sz="1100" u="none" strike="noStrike">
                          <a:effectLst/>
                        </a:rPr>
                        <a:t>Y</a:t>
                      </a:r>
                      <a:endParaRPr lang="fr-FR"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dirty="0">
                          <a:effectLst/>
                        </a:rPr>
                        <a:t>Yes (shall to be defined)</a:t>
                      </a:r>
                      <a:endParaRPr lang="en-US" sz="11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xmlns="" val="506947753"/>
                  </a:ext>
                </a:extLst>
              </a:tr>
              <a:tr h="184150">
                <a:tc>
                  <a:txBody>
                    <a:bodyPr/>
                    <a:lstStyle/>
                    <a:p>
                      <a:pPr algn="l" fontAlgn="b"/>
                      <a:r>
                        <a:rPr lang="fr-FR" sz="1100" u="none" strike="noStrike">
                          <a:effectLst/>
                        </a:rPr>
                        <a:t>N</a:t>
                      </a:r>
                      <a:endParaRPr lang="fr-FR"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No (No need to define)</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xmlns="" val="4211700911"/>
                  </a:ext>
                </a:extLst>
              </a:tr>
              <a:tr h="190500">
                <a:tc>
                  <a:txBody>
                    <a:bodyPr/>
                    <a:lstStyle/>
                    <a:p>
                      <a:pPr algn="l" fontAlgn="b"/>
                      <a:r>
                        <a:rPr lang="fr-FR" sz="1100" u="none" strike="noStrike">
                          <a:effectLst/>
                        </a:rPr>
                        <a:t>L</a:t>
                      </a:r>
                      <a:endParaRPr lang="fr-FR"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dirty="0">
                          <a:effectLst/>
                        </a:rPr>
                        <a:t>Low priority (may be defined if time allows)</a:t>
                      </a:r>
                      <a:endParaRPr lang="en-US" sz="11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xmlns="" val="1717401696"/>
                  </a:ext>
                </a:extLst>
              </a:tr>
            </a:tbl>
          </a:graphicData>
        </a:graphic>
      </p:graphicFrame>
    </p:spTree>
    <p:extLst>
      <p:ext uri="{BB962C8B-B14F-4D97-AF65-F5344CB8AC3E}">
        <p14:creationId xmlns:p14="http://schemas.microsoft.com/office/powerpoint/2010/main" val="22659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err="1"/>
              <a:t>Proposal</a:t>
            </a:r>
            <a:r>
              <a:rPr lang="fr-FR" dirty="0"/>
              <a:t> </a:t>
            </a:r>
            <a:r>
              <a:rPr lang="fr-FR" dirty="0" smtClean="0"/>
              <a:t>3: </a:t>
            </a:r>
            <a:r>
              <a:rPr lang="fr-FR" dirty="0"/>
              <a:t>The </a:t>
            </a:r>
            <a:r>
              <a:rPr lang="fr-FR" dirty="0" err="1"/>
              <a:t>definition</a:t>
            </a:r>
            <a:r>
              <a:rPr lang="fr-FR" dirty="0"/>
              <a:t> of </a:t>
            </a:r>
            <a:r>
              <a:rPr lang="fr-FR" dirty="0" err="1"/>
              <a:t>additional</a:t>
            </a:r>
            <a:r>
              <a:rPr lang="fr-FR" dirty="0"/>
              <a:t> RRM </a:t>
            </a:r>
            <a:r>
              <a:rPr lang="fr-FR" dirty="0" err="1"/>
              <a:t>requirements</a:t>
            </a:r>
            <a:r>
              <a:rPr lang="fr-FR" dirty="0"/>
              <a:t> </a:t>
            </a:r>
            <a:r>
              <a:rPr lang="fr-FR" dirty="0" err="1"/>
              <a:t>may</a:t>
            </a:r>
            <a:r>
              <a:rPr lang="fr-FR" dirty="0"/>
              <a:t> </a:t>
            </a:r>
            <a:r>
              <a:rPr lang="fr-FR" dirty="0" err="1"/>
              <a:t>be</a:t>
            </a:r>
            <a:r>
              <a:rPr lang="fr-FR" dirty="0"/>
              <a:t> </a:t>
            </a:r>
            <a:r>
              <a:rPr lang="fr-FR" dirty="0" err="1"/>
              <a:t>discussed</a:t>
            </a:r>
            <a:r>
              <a:rPr lang="fr-FR" dirty="0"/>
              <a:t> at RAN#102 </a:t>
            </a:r>
          </a:p>
          <a:p>
            <a:endParaRPr lang="fr-FR" dirty="0" smtClean="0"/>
          </a:p>
          <a:p>
            <a:r>
              <a:rPr lang="fr-FR" dirty="0" err="1" smtClean="0"/>
              <a:t>Proposal</a:t>
            </a:r>
            <a:r>
              <a:rPr lang="fr-FR" dirty="0" smtClean="0"/>
              <a:t> 4: </a:t>
            </a:r>
            <a:r>
              <a:rPr lang="fr-FR" dirty="0" err="1" smtClean="0"/>
              <a:t>Endorse</a:t>
            </a:r>
            <a:r>
              <a:rPr lang="fr-FR" dirty="0" smtClean="0"/>
              <a:t> </a:t>
            </a:r>
            <a:r>
              <a:rPr lang="fr-FR" dirty="0" err="1" smtClean="0"/>
              <a:t>proposal</a:t>
            </a:r>
            <a:r>
              <a:rPr lang="fr-FR" dirty="0" smtClean="0"/>
              <a:t> 1, 2, 3 of </a:t>
            </a:r>
            <a:r>
              <a:rPr lang="fr-FR" dirty="0" err="1" smtClean="0"/>
              <a:t>this</a:t>
            </a:r>
            <a:r>
              <a:rPr lang="fr-FR" dirty="0" smtClean="0"/>
              <a:t> </a:t>
            </a:r>
            <a:r>
              <a:rPr lang="fr-FR" dirty="0" err="1" smtClean="0"/>
              <a:t>tdoc</a:t>
            </a:r>
            <a:r>
              <a:rPr lang="fr-FR" dirty="0" smtClean="0"/>
              <a:t> and </a:t>
            </a:r>
            <a:r>
              <a:rPr lang="fr-FR" dirty="0" err="1" smtClean="0"/>
              <a:t>reflect</a:t>
            </a:r>
            <a:r>
              <a:rPr lang="fr-FR" dirty="0" smtClean="0"/>
              <a:t> </a:t>
            </a:r>
            <a:r>
              <a:rPr lang="fr-FR" dirty="0" err="1" smtClean="0"/>
              <a:t>them</a:t>
            </a:r>
            <a:r>
              <a:rPr lang="fr-FR" dirty="0" smtClean="0"/>
              <a:t> in the WID</a:t>
            </a:r>
          </a:p>
          <a:p>
            <a:endParaRPr lang="fr-FR" dirty="0"/>
          </a:p>
        </p:txBody>
      </p:sp>
      <p:sp>
        <p:nvSpPr>
          <p:cNvPr id="3" name="Espace réservé du numéro de diapositive 2"/>
          <p:cNvSpPr>
            <a:spLocks noGrp="1"/>
          </p:cNvSpPr>
          <p:nvPr>
            <p:ph type="sldNum" sz="quarter" idx="10"/>
          </p:nvPr>
        </p:nvSpPr>
        <p:spPr/>
        <p:txBody>
          <a:bodyPr/>
          <a:lstStyle/>
          <a:p>
            <a:fld id="{F5492D28-9CB3-4957-BFD2-683A3D6260A5}" type="slidenum">
              <a:rPr lang="en-GB" altLang="en-US" smtClean="0"/>
              <a:pPr/>
              <a:t>5</a:t>
            </a:fld>
            <a:endParaRPr lang="en-GB" altLang="en-US" dirty="0"/>
          </a:p>
        </p:txBody>
      </p:sp>
      <p:sp>
        <p:nvSpPr>
          <p:cNvPr id="4" name="Titre 3"/>
          <p:cNvSpPr>
            <a:spLocks noGrp="1"/>
          </p:cNvSpPr>
          <p:nvPr>
            <p:ph type="title"/>
          </p:nvPr>
        </p:nvSpPr>
        <p:spPr/>
        <p:txBody>
          <a:bodyPr/>
          <a:lstStyle/>
          <a:p>
            <a:r>
              <a:rPr lang="fr-FR" dirty="0"/>
              <a:t>Rel-18 NR-NTN-</a:t>
            </a:r>
            <a:r>
              <a:rPr lang="fr-FR" dirty="0" err="1"/>
              <a:t>enh</a:t>
            </a:r>
            <a:r>
              <a:rPr lang="fr-FR" dirty="0"/>
              <a:t> WID: RRM </a:t>
            </a:r>
            <a:r>
              <a:rPr lang="fr-FR" dirty="0" err="1"/>
              <a:t>req</a:t>
            </a:r>
            <a:r>
              <a:rPr lang="fr-FR" dirty="0"/>
              <a:t> for Ka band</a:t>
            </a:r>
          </a:p>
        </p:txBody>
      </p:sp>
    </p:spTree>
    <p:extLst>
      <p:ext uri="{BB962C8B-B14F-4D97-AF65-F5344CB8AC3E}">
        <p14:creationId xmlns:p14="http://schemas.microsoft.com/office/powerpoint/2010/main" val="4370108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75C68143-B530-4487-9EA7-5BCC5970B48F}">
  <ds:schemaRefs>
    <ds:schemaRef ds:uri="http://schemas.microsoft.com/office/2006/documentManagement/types"/>
    <ds:schemaRef ds:uri="http://schemas.openxmlformats.org/package/2006/metadata/core-properties"/>
    <ds:schemaRef ds:uri="http://purl.org/dc/elements/1.1/"/>
    <ds:schemaRef ds:uri="http://www.w3.org/XML/1998/namespace"/>
    <ds:schemaRef ds:uri="http://schemas.microsoft.com/office/infopath/2007/PartnerControls"/>
    <ds:schemaRef ds:uri="a915fe38-2618-47b6-8303-829fb71466d5"/>
    <ds:schemaRef ds:uri="23d77754-4ccc-4c57-9291-cab09e81894a"/>
    <ds:schemaRef ds:uri="http://purl.org/dc/term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439</Words>
  <Application>Microsoft Office PowerPoint</Application>
  <PresentationFormat>Personnalisé</PresentationFormat>
  <Paragraphs>88</Paragraphs>
  <Slides>5</Slides>
  <Notes>1</Notes>
  <HiddenSlides>0</HiddenSlides>
  <MMClips>0</MMClips>
  <ScaleCrop>false</ScaleCrop>
  <HeadingPairs>
    <vt:vector size="4" baseType="variant">
      <vt:variant>
        <vt:lpstr>Thème</vt:lpstr>
      </vt:variant>
      <vt:variant>
        <vt:i4>1</vt:i4>
      </vt:variant>
      <vt:variant>
        <vt:lpstr>Titres des diapositives</vt:lpstr>
      </vt:variant>
      <vt:variant>
        <vt:i4>5</vt:i4>
      </vt:variant>
    </vt:vector>
  </HeadingPairs>
  <TitlesOfParts>
    <vt:vector size="6" baseType="lpstr">
      <vt:lpstr>3gpp</vt:lpstr>
      <vt:lpstr>WF on potential RRM objectives for NR-NTN deployment in above 10 GHz  (NR-NTN-enh WID)</vt:lpstr>
      <vt:lpstr>TDoC considered in the discussion</vt:lpstr>
      <vt:lpstr>Rel-18 NR-NTN-enh WID: RRM req for Ka band</vt:lpstr>
      <vt:lpstr>Rel-18 NR-NTN-enh WID: RRM req for Ka band</vt:lpstr>
      <vt:lpstr>Rel-18 NR-NTN-enh WID: RRM req for Ka band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TCCA</cp:lastModifiedBy>
  <cp:revision>3388</cp:revision>
  <cp:lastPrinted>2016-09-15T08:31:35Z</cp:lastPrinted>
  <dcterms:created xsi:type="dcterms:W3CDTF">2009-11-27T05:15:11Z</dcterms:created>
  <dcterms:modified xsi:type="dcterms:W3CDTF">2023-09-14T10:47:04Z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(3)fIAnlmppKGXUnC/Y6l8W6js/Xw5p+hygSDdXqtianTuyT3zdCzmsNlYABgKozVo44cCHy3Ry
jTGSI+p/LqioKiHeQTLmsphFnfS5ZY/Z0kkS4udcBQ9P39qSAF1O8Iw2XE3Dki3+Z1/ffaoY
KFH9vpcLoPcdTG4ep20oL3XIE8XUD6+yPelj5saWNGDd+RFbg+AMP6rnAOegWmud29Dqj/2t
hXJXRV1noPjDOtu8IM</vt:lpwstr>
  </property>
  <property fmtid="{D5CDD505-2E9C-101B-9397-08002B2CF9AE}" pid="11" name="_2015_ms_pID_7253431">
    <vt:lpwstr>utmkK+l5bgmkVpAdhomtV6O0WKOYr6fMNZDRv3npPgfGbVO77+mNAf
vAufvYd4HO8yMy3V+OOXEI8z6n/y2axldJuE1e0M1On08tfHSUYKAlCswEKUUDCCMydztc1v
eudfb0RTR8N4HHEDbyGFP/+BxNqAr77I89Qzskt7dt1BwQvgIrwk7V3JE5yUI9hTh6P+okpP
ymml63s/QwAEJca+AvDijn2hRZtAHw2B/2d4</vt:lpwstr>
  </property>
  <property fmtid="{D5CDD505-2E9C-101B-9397-08002B2CF9AE}" pid="12" name="_2015_ms_pID_7253432">
    <vt:lpwstr>YA==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1694495187</vt:lpwstr>
  </property>
</Properties>
</file>