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61" r:id="rId4"/>
    <p:sldMasterId id="2147483663" r:id="rId5"/>
    <p:sldMasterId id="2147483668" r:id="rId6"/>
    <p:sldMasterId id="2147483674" r:id="rId7"/>
    <p:sldMasterId id="2147483687" r:id="rId8"/>
    <p:sldMasterId id="2147483706" r:id="rId9"/>
  </p:sldMasterIdLst>
  <p:notesMasterIdLst>
    <p:notesMasterId r:id="rId18"/>
  </p:notesMasterIdLst>
  <p:sldIdLst>
    <p:sldId id="1746" r:id="rId10"/>
    <p:sldId id="1745" r:id="rId11"/>
    <p:sldId id="1784" r:id="rId12"/>
    <p:sldId id="1785" r:id="rId13"/>
    <p:sldId id="1781" r:id="rId14"/>
    <p:sldId id="1780" r:id="rId15"/>
    <p:sldId id="1782" r:id="rId16"/>
    <p:sldId id="1783" r:id="rId17"/>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08">
          <p15:clr>
            <a:srgbClr val="A4A3A4"/>
          </p15:clr>
        </p15:guide>
        <p15:guide id="2" pos="28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0000"/>
    <a:srgbClr val="CC0000"/>
    <a:srgbClr val="FF9999"/>
    <a:srgbClr val="FFFF66"/>
    <a:srgbClr val="99FF99"/>
    <a:srgbClr val="FFCCFF"/>
    <a:srgbClr val="FF9966"/>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23" autoAdjust="0"/>
    <p:restoredTop sz="93830" autoAdjust="0"/>
  </p:normalViewPr>
  <p:slideViewPr>
    <p:cSldViewPr snapToGrid="0" snapToObjects="1">
      <p:cViewPr varScale="1">
        <p:scale>
          <a:sx n="214" d="100"/>
          <a:sy n="214" d="100"/>
        </p:scale>
        <p:origin x="156" y="168"/>
      </p:cViewPr>
      <p:guideLst>
        <p:guide orient="horz" pos="1608"/>
        <p:guide pos="2892"/>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t>1</a:t>
            </a:fld>
            <a:endParaRPr kumimoji="1" lang="zh-CN" altLang="en-US">
              <a:solidFill>
                <a:srgbClr val="000000"/>
              </a:solidFill>
            </a:endParaRPr>
          </a:p>
        </p:txBody>
      </p:sp>
    </p:spTree>
    <p:extLst>
      <p:ext uri="{BB962C8B-B14F-4D97-AF65-F5344CB8AC3E}">
        <p14:creationId xmlns:p14="http://schemas.microsoft.com/office/powerpoint/2010/main" val="3806463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ED04BFBE-9997-49A6-A555-D7FEFD55612C}" type="slidenum">
              <a:rPr lang="zh-CN" altLang="en-US" smtClean="0"/>
              <a:t>2</a:t>
            </a:fld>
            <a:endParaRPr lang="zh-CN" altLang="en-US"/>
          </a:p>
        </p:txBody>
      </p:sp>
    </p:spTree>
    <p:extLst>
      <p:ext uri="{BB962C8B-B14F-4D97-AF65-F5344CB8AC3E}">
        <p14:creationId xmlns:p14="http://schemas.microsoft.com/office/powerpoint/2010/main" val="3936100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2023/9/4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4.jpeg"/><Relationship Id="rId4" Type="http://schemas.openxmlformats.org/officeDocument/2006/relationships/slideLayout" Target="../slideLayouts/slideLayout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7.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8.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22.jpeg"/><Relationship Id="rId5" Type="http://schemas.openxmlformats.org/officeDocument/2006/relationships/theme" Target="../theme/theme9.xml"/><Relationship Id="rId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0"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hyperlink" Target="https://www.zte.com.cn/china/about/news/20220826C6.html" TargetMode="External"/><Relationship Id="rId2" Type="http://schemas.openxmlformats.org/officeDocument/2006/relationships/notesSlide" Target="../notesSlides/notesSlide2.xml"/><Relationship Id="rId1" Type="http://schemas.openxmlformats.org/officeDocument/2006/relationships/slideLayout" Target="../slideLayouts/slideLayout36.xml"/><Relationship Id="rId5" Type="http://schemas.openxmlformats.org/officeDocument/2006/relationships/hyperlink" Target="https://www.zte.com.cn/china/about/news/20230119c2.html" TargetMode="External"/><Relationship Id="rId4" Type="http://schemas.openxmlformats.org/officeDocument/2006/relationships/hyperlink" Target="https://finance.sina.com.cn/tech/roll/2023-05-16/doc-imytyfac0093812.s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tmp"/><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xml"/><Relationship Id="rId7" Type="http://schemas.openxmlformats.org/officeDocument/2006/relationships/image" Target="../media/image26.emf"/><Relationship Id="rId2" Type="http://schemas.openxmlformats.org/officeDocument/2006/relationships/slideLayout" Target="../slideLayouts/slideLayout3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5.emf"/><Relationship Id="rId4" Type="http://schemas.openxmlformats.org/officeDocument/2006/relationships/oleObject" Target="../embeddings/oleObject1.bin"/><Relationship Id="rId9" Type="http://schemas.openxmlformats.org/officeDocument/2006/relationships/image" Target="../media/image27.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6.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7"/>
          <p:cNvSpPr>
            <a:spLocks noGrp="1"/>
          </p:cNvSpPr>
          <p:nvPr>
            <p:ph type="ctrTitle" idx="4294967295"/>
          </p:nvPr>
        </p:nvSpPr>
        <p:spPr>
          <a:xfrm>
            <a:off x="894807" y="1888582"/>
            <a:ext cx="7504610" cy="736600"/>
          </a:xfrm>
        </p:spPr>
        <p:txBody>
          <a:bodyPr anchor="ctr"/>
          <a:lstStyle/>
          <a:p>
            <a:pPr algn="ctr" eaLnBrk="1" hangingPunct="1"/>
            <a:r>
              <a:rPr lang="en-US" altLang="zh-CN" sz="3200" dirty="0">
                <a:solidFill>
                  <a:schemeClr val="bg1"/>
                </a:solidFill>
              </a:rPr>
              <a:t>Views on </a:t>
            </a:r>
            <a:r>
              <a:rPr lang="en-US" altLang="zh-CN" sz="3200">
                <a:solidFill>
                  <a:schemeClr val="bg1"/>
                </a:solidFill>
              </a:rPr>
              <a:t>NTN for </a:t>
            </a:r>
            <a:r>
              <a:rPr lang="en-US" altLang="zh-CN" sz="3200" dirty="0">
                <a:solidFill>
                  <a:schemeClr val="bg1"/>
                </a:solidFill>
              </a:rPr>
              <a:t>Rel-19</a:t>
            </a:r>
            <a:endParaRPr lang="en-US" sz="3200" dirty="0">
              <a:solidFill>
                <a:schemeClr val="bg1"/>
              </a:solidFill>
            </a:endParaRPr>
          </a:p>
        </p:txBody>
      </p:sp>
      <p:sp>
        <p:nvSpPr>
          <p:cNvPr id="51203" name="文本框 3"/>
          <p:cNvSpPr txBox="1">
            <a:spLocks noChangeArrowheads="1"/>
          </p:cNvSpPr>
          <p:nvPr/>
        </p:nvSpPr>
        <p:spPr bwMode="auto">
          <a:xfrm>
            <a:off x="58738" y="122238"/>
            <a:ext cx="4354512"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 Meeting #101</a:t>
            </a:r>
          </a:p>
          <a:p>
            <a:pPr>
              <a:lnSpc>
                <a:spcPct val="100000"/>
              </a:lnSpc>
              <a:spcBef>
                <a:spcPct val="0"/>
              </a:spcBef>
            </a:pPr>
            <a:r>
              <a:rPr kumimoji="1" lang="en-US" sz="1800" dirty="0">
                <a:solidFill>
                  <a:schemeClr val="bg1"/>
                </a:solidFill>
                <a:ea typeface="宋体" panose="02010600030101010101" pitchFamily="2" charset="-122"/>
              </a:rPr>
              <a:t>Bangalore, India, September 11-15, 2023</a:t>
            </a:r>
          </a:p>
          <a:p>
            <a:pPr hangingPunct="1">
              <a:lnSpc>
                <a:spcPct val="100000"/>
              </a:lnSpc>
              <a:spcBef>
                <a:spcPct val="0"/>
              </a:spcBef>
              <a:buFontTx/>
              <a:buNone/>
            </a:pPr>
            <a:endParaRPr kumimoji="1" lang="zh-CN"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8A.2.7</a:t>
            </a: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51204" name="文本框 4"/>
          <p:cNvSpPr txBox="1">
            <a:spLocks noChangeArrowheads="1"/>
          </p:cNvSpPr>
          <p:nvPr/>
        </p:nvSpPr>
        <p:spPr bwMode="auto">
          <a:xfrm>
            <a:off x="7573493" y="122238"/>
            <a:ext cx="13927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2400" dirty="0">
                <a:solidFill>
                  <a:schemeClr val="bg1"/>
                </a:solidFill>
                <a:ea typeface="宋体" panose="02010600030101010101" pitchFamily="2" charset="-122"/>
              </a:rPr>
              <a:t>RP-232154</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A05BF9F-8021-49C5-8A85-1DB79350A5AE}"/>
              </a:ext>
            </a:extLst>
          </p:cNvPr>
          <p:cNvSpPr>
            <a:spLocks noGrp="1"/>
          </p:cNvSpPr>
          <p:nvPr>
            <p:ph idx="12"/>
          </p:nvPr>
        </p:nvSpPr>
        <p:spPr>
          <a:xfrm>
            <a:off x="336136" y="959476"/>
            <a:ext cx="8513763" cy="3026535"/>
          </a:xfrm>
        </p:spPr>
        <p:txBody>
          <a:bodyPr/>
          <a:lstStyle/>
          <a:p>
            <a:pPr marL="285750" indent="-285750">
              <a:buFont typeface="Arial" panose="020B0604020202020204" pitchFamily="34" charset="0"/>
              <a:buChar char="•"/>
            </a:pPr>
            <a:r>
              <a:rPr lang="en-US" sz="1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In Rel-17, the basic </a:t>
            </a:r>
            <a:r>
              <a:rPr lang="en-US" altLang="zh-CN" sz="1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architecture of NTN has been established to enable this “new direction” for both NR and IoT device with the following essential assumption:</a:t>
            </a:r>
          </a:p>
          <a:p>
            <a:pPr marL="742950" lvl="2" indent="-285750">
              <a:buFont typeface="Wingdings" panose="05000000000000000000" pitchFamily="2" charset="2"/>
              <a:buChar char="v"/>
            </a:pPr>
            <a:r>
              <a:rPr lang="en-US" sz="1100" dirty="0">
                <a:latin typeface="Times New Roman" panose="02020603050405020304" pitchFamily="18" charset="0"/>
                <a:ea typeface="Tahoma" panose="020B0604030504040204" pitchFamily="34" charset="0"/>
                <a:cs typeface="Times New Roman" panose="02020603050405020304" pitchFamily="18" charset="0"/>
              </a:rPr>
              <a:t>Pre-compensation at UE side to simplify the implementation and spec efforts.</a:t>
            </a:r>
          </a:p>
          <a:p>
            <a:pPr marL="742950" lvl="2" indent="-285750">
              <a:buFont typeface="Wingdings" panose="05000000000000000000" pitchFamily="2" charset="2"/>
              <a:buChar char="v"/>
            </a:pPr>
            <a:r>
              <a:rPr lang="en-US" sz="1100" dirty="0">
                <a:latin typeface="Times New Roman" panose="02020603050405020304" pitchFamily="18" charset="0"/>
                <a:ea typeface="Tahoma" panose="020B0604030504040204" pitchFamily="34" charset="0"/>
                <a:cs typeface="Times New Roman" panose="02020603050405020304" pitchFamily="18" charset="0"/>
              </a:rPr>
              <a:t>Transparent payload with flexibility to select the Reference point for DL and UL synchronization, which is used to match the different implementation, e.g., co-located gNB &amp; gateway. </a:t>
            </a:r>
          </a:p>
          <a:p>
            <a:pPr marL="742950" lvl="2" indent="-285750">
              <a:buFont typeface="Wingdings" panose="05000000000000000000" pitchFamily="2" charset="2"/>
              <a:buChar char="v"/>
            </a:pPr>
            <a:r>
              <a:rPr lang="en-US" altLang="en-US" sz="1100" dirty="0">
                <a:latin typeface="Times New Roman" panose="02020603050405020304" pitchFamily="18" charset="0"/>
                <a:ea typeface="Tahoma" panose="020B0604030504040204" pitchFamily="34" charset="0"/>
                <a:cs typeface="Times New Roman" panose="02020603050405020304" pitchFamily="18" charset="0"/>
              </a:rPr>
              <a:t>Either one or multiple beams per cell can be supported for NR and IoT according to the RAT, scenarios and </a:t>
            </a: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implementation</a:t>
            </a:r>
            <a:r>
              <a:rPr lang="en-US" altLang="en-US" sz="1100" dirty="0">
                <a:latin typeface="Times New Roman" panose="02020603050405020304" pitchFamily="18" charset="0"/>
                <a:ea typeface="Tahoma" panose="020B0604030504040204" pitchFamily="34" charset="0"/>
                <a:cs typeface="Times New Roman" panose="02020603050405020304" pitchFamily="18" charset="0"/>
              </a:rPr>
              <a:t>, etc.</a:t>
            </a:r>
          </a:p>
          <a:p>
            <a:pPr marL="285750" lvl="1">
              <a:buFont typeface="Arial" panose="020B0604020202020204" pitchFamily="34" charset="0"/>
              <a:buChar char="•"/>
            </a:pPr>
            <a:r>
              <a:rPr lang="en-US" altLang="en-US" sz="1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The initial trial for </a:t>
            </a:r>
            <a:r>
              <a:rPr lang="en-US" altLang="zh-CN" sz="1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commercialization usage are also conducted based on the Rel-17 spec [1][2][3];</a:t>
            </a:r>
          </a:p>
          <a:p>
            <a:pPr marL="457200" lvl="2" indent="0">
              <a:lnSpc>
                <a:spcPct val="100000"/>
              </a:lnSpc>
              <a:spcBef>
                <a:spcPts val="0"/>
              </a:spcBef>
              <a:buNone/>
            </a:pPr>
            <a:r>
              <a:rPr lang="en-US" altLang="zh-CN" sz="1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a:t>
            </a:r>
            <a:r>
              <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hlinkClick r:id="rId3"/>
              </a:rPr>
              <a:t>https://www.zte.com.cn/china/about/news/20220826C6.html</a:t>
            </a:r>
            <a:endPar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endParaRPr>
          </a:p>
          <a:p>
            <a:pPr marL="457200" lvl="2" indent="0">
              <a:lnSpc>
                <a:spcPct val="100000"/>
              </a:lnSpc>
              <a:spcBef>
                <a:spcPts val="0"/>
              </a:spcBef>
              <a:buNone/>
            </a:pPr>
            <a:r>
              <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rPr>
              <a:t>[2] </a:t>
            </a:r>
            <a:r>
              <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hlinkClick r:id="rId4"/>
              </a:rPr>
              <a:t>https://finance.sina.com.cn/tech/roll/2023-05-16/doc-imytyfac0093812.shtml</a:t>
            </a:r>
            <a:endPar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endParaRPr>
          </a:p>
          <a:p>
            <a:pPr marL="457200" lvl="2" indent="0">
              <a:lnSpc>
                <a:spcPct val="100000"/>
              </a:lnSpc>
              <a:spcBef>
                <a:spcPts val="0"/>
              </a:spcBef>
              <a:buNone/>
            </a:pPr>
            <a:r>
              <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rPr>
              <a:t>[3] </a:t>
            </a:r>
            <a:r>
              <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hlinkClick r:id="rId5"/>
              </a:rPr>
              <a:t>https://www.zte.com.cn/china/about/news/20230119c2.html</a:t>
            </a:r>
            <a:r>
              <a:rPr lang="en-US" altLang="zh-CN" sz="1000" dirty="0">
                <a:latin typeface="Times New Roman" panose="02020603050405020304" pitchFamily="18" charset="0"/>
                <a:ea typeface="microsoft yahei" panose="020B0503020204020204" pitchFamily="34" charset="-122"/>
                <a:cs typeface="Times New Roman" panose="02020603050405020304" pitchFamily="18" charset="0"/>
              </a:rPr>
              <a:t>;</a:t>
            </a:r>
          </a:p>
          <a:p>
            <a:pPr marL="285750" lvl="1">
              <a:buFont typeface="Arial" panose="020B0604020202020204" pitchFamily="34" charset="0"/>
              <a:buChar char="•"/>
            </a:pPr>
            <a:r>
              <a:rPr lang="en-US" altLang="zh-CN" sz="1200" dirty="0">
                <a:latin typeface="Times New Roman" panose="02020603050405020304" pitchFamily="18" charset="0"/>
                <a:ea typeface="microsoft yahei" panose="020B0503020204020204" pitchFamily="34" charset="-122"/>
                <a:cs typeface="Times New Roman" panose="02020603050405020304" pitchFamily="18" charset="0"/>
              </a:rPr>
              <a:t>In Rel-18, additional enhancements are introduced for both NR- and IoT-NTN with limited scope.</a:t>
            </a:r>
          </a:p>
          <a:p>
            <a:pPr marL="285750" lvl="1">
              <a:buFont typeface="Arial" panose="020B0604020202020204" pitchFamily="34" charset="0"/>
              <a:buChar char="•"/>
            </a:pPr>
            <a:r>
              <a:rPr lang="en-US" altLang="zh-CN" sz="1200" dirty="0">
                <a:latin typeface="Times New Roman" panose="02020603050405020304" pitchFamily="18" charset="0"/>
                <a:ea typeface="microsoft yahei" panose="020B0503020204020204" pitchFamily="34" charset="-122"/>
                <a:cs typeface="Times New Roman" panose="02020603050405020304" pitchFamily="18" charset="0"/>
              </a:rPr>
              <a:t>For Rel-19, the study and</a:t>
            </a:r>
            <a:r>
              <a:rPr lang="zh-CN" altLang="en-US" sz="1200" dirty="0">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1200" dirty="0">
                <a:latin typeface="Times New Roman" panose="02020603050405020304" pitchFamily="18" charset="0"/>
                <a:ea typeface="microsoft yahei" panose="020B0503020204020204" pitchFamily="34" charset="-122"/>
                <a:cs typeface="Times New Roman" panose="02020603050405020304" pitchFamily="18" charset="0"/>
              </a:rPr>
              <a:t>potential</a:t>
            </a:r>
            <a:r>
              <a:rPr lang="zh-CN" altLang="en-US" sz="1200" dirty="0">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1200" dirty="0">
                <a:latin typeface="Times New Roman" panose="02020603050405020304" pitchFamily="18" charset="0"/>
                <a:ea typeface="microsoft yahei" panose="020B0503020204020204" pitchFamily="34" charset="-122"/>
                <a:cs typeface="Times New Roman" panose="02020603050405020304" pitchFamily="18" charset="0"/>
              </a:rPr>
              <a:t>specified work for NTN should focus on the “essential issue”, which is critical for the deployment of NR-/IoT-NTN and improvement of performance to enable the service.</a:t>
            </a:r>
            <a:endParaRPr lang="en-US" sz="1400" dirty="0"/>
          </a:p>
        </p:txBody>
      </p:sp>
      <p:sp>
        <p:nvSpPr>
          <p:cNvPr id="3" name="标题 2">
            <a:extLst>
              <a:ext uri="{FF2B5EF4-FFF2-40B4-BE49-F238E27FC236}">
                <a16:creationId xmlns:a16="http://schemas.microsoft.com/office/drawing/2014/main" id="{D55534E6-0B9A-4969-A82F-EB1E4817D205}"/>
              </a:ext>
            </a:extLst>
          </p:cNvPr>
          <p:cNvSpPr>
            <a:spLocks noGrp="1"/>
          </p:cNvSpPr>
          <p:nvPr>
            <p:ph type="title"/>
          </p:nvPr>
        </p:nvSpPr>
        <p:spPr>
          <a:xfrm>
            <a:off x="336137" y="411132"/>
            <a:ext cx="8513762" cy="394416"/>
          </a:xfrm>
        </p:spPr>
        <p:txBody>
          <a:bodyPr/>
          <a:lstStyle/>
          <a:p>
            <a:r>
              <a:rPr lang="en-US" dirty="0"/>
              <a:t>Overview</a:t>
            </a:r>
          </a:p>
        </p:txBody>
      </p:sp>
      <p:sp>
        <p:nvSpPr>
          <p:cNvPr id="4" name="文本框 3">
            <a:extLst>
              <a:ext uri="{FF2B5EF4-FFF2-40B4-BE49-F238E27FC236}">
                <a16:creationId xmlns:a16="http://schemas.microsoft.com/office/drawing/2014/main" id="{A3713B89-413E-48CC-BC2B-3A1A0C095276}"/>
              </a:ext>
            </a:extLst>
          </p:cNvPr>
          <p:cNvSpPr txBox="1"/>
          <p:nvPr/>
        </p:nvSpPr>
        <p:spPr>
          <a:xfrm>
            <a:off x="570641" y="4139837"/>
            <a:ext cx="8097871" cy="458263"/>
          </a:xfrm>
          <a:prstGeom prst="rect">
            <a:avLst/>
          </a:prstGeom>
          <a:ln w="19050">
            <a:solidFill>
              <a:srgbClr val="00B0F0"/>
            </a:solidFill>
          </a:ln>
        </p:spPr>
        <p:txBody>
          <a:bodyPr vert="horz" wrap="square" lIns="0" tIns="0" rIns="0" bIns="0" rtlCol="0" anchor="ctr" anchorCtr="1">
            <a:noAutofit/>
          </a:bodyPr>
          <a:lstStyle/>
          <a:p>
            <a:pPr algn="ctr">
              <a:spcBef>
                <a:spcPts val="0"/>
              </a:spcBef>
              <a:spcAft>
                <a:spcPts val="0"/>
              </a:spcAft>
            </a:pPr>
            <a:r>
              <a:rPr kumimoji="1" lang="en-US" sz="1200" i="1" dirty="0"/>
              <a:t>Essential aspects including performance improvement </a:t>
            </a:r>
            <a:r>
              <a:rPr kumimoji="1" lang="en-US" altLang="zh-CN" sz="1200" i="1" dirty="0"/>
              <a:t>targeted for the</a:t>
            </a:r>
            <a:r>
              <a:rPr kumimoji="1" lang="zh-CN" altLang="en-US" sz="1200" i="1" dirty="0"/>
              <a:t> </a:t>
            </a:r>
            <a:r>
              <a:rPr kumimoji="1" lang="en-US" altLang="zh-CN" sz="1200" i="1" dirty="0"/>
              <a:t>real deployment</a:t>
            </a:r>
            <a:r>
              <a:rPr kumimoji="1" lang="en-US" sz="1200" i="1" dirty="0"/>
              <a:t> should be the focus of NTN in Rel-19</a:t>
            </a:r>
          </a:p>
          <a:p>
            <a:pPr algn="ctr">
              <a:spcBef>
                <a:spcPts val="0"/>
              </a:spcBef>
              <a:spcAft>
                <a:spcPts val="0"/>
              </a:spcAft>
            </a:pPr>
            <a:r>
              <a:rPr kumimoji="1" lang="en-US" sz="1200" i="1" dirty="0"/>
              <a:t> instead of “fancy”  scenario and functionality .</a:t>
            </a:r>
          </a:p>
        </p:txBody>
      </p:sp>
    </p:spTree>
    <p:extLst>
      <p:ext uri="{BB962C8B-B14F-4D97-AF65-F5344CB8AC3E}">
        <p14:creationId xmlns:p14="http://schemas.microsoft.com/office/powerpoint/2010/main" val="3078824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9A85FA8-6A6A-4B12-8F78-E17ABB3100EE}"/>
              </a:ext>
            </a:extLst>
          </p:cNvPr>
          <p:cNvSpPr>
            <a:spLocks noGrp="1"/>
          </p:cNvSpPr>
          <p:nvPr>
            <p:ph idx="12"/>
          </p:nvPr>
        </p:nvSpPr>
        <p:spPr>
          <a:xfrm>
            <a:off x="336136" y="927013"/>
            <a:ext cx="8367852" cy="3805356"/>
          </a:xfrm>
        </p:spPr>
        <p:txBody>
          <a:bodyPr/>
          <a:lstStyle/>
          <a:p>
            <a:pPr marL="342900" lvl="1">
              <a:buFont typeface="Wingdings" panose="05000000000000000000" pitchFamily="2" charset="2"/>
              <a:buChar char="v"/>
              <a:defRPr/>
            </a:pPr>
            <a:r>
              <a:rPr lang="en-US" altLang="zh-CN" sz="1200" dirty="0">
                <a:latin typeface="Times New Roman" panose="02020603050405020304" pitchFamily="18" charset="0"/>
                <a:ea typeface="Tahoma" panose="020B0604030504040204" pitchFamily="34" charset="0"/>
                <a:cs typeface="Times New Roman" panose="02020603050405020304" pitchFamily="18" charset="0"/>
              </a:rPr>
              <a:t>DL </a:t>
            </a:r>
            <a:r>
              <a:rPr lang="en-US" sz="1200" dirty="0">
                <a:latin typeface="Times New Roman" panose="02020603050405020304" pitchFamily="18" charset="0"/>
                <a:ea typeface="Tahoma" panose="020B0604030504040204" pitchFamily="34" charset="0"/>
                <a:cs typeface="Times New Roman" panose="02020603050405020304" pitchFamily="18" charset="0"/>
              </a:rPr>
              <a:t>enhancement: </a:t>
            </a:r>
          </a:p>
          <a:p>
            <a:pPr marL="742950" lvl="2" indent="-285750">
              <a:buFont typeface="Courier New" panose="02070309020205020404" pitchFamily="49" charset="0"/>
              <a:buChar char="o"/>
              <a:defRPr/>
            </a:pPr>
            <a:r>
              <a:rPr lang="en-US" sz="1100" b="1" dirty="0">
                <a:latin typeface="Times New Roman" panose="02020603050405020304" pitchFamily="18" charset="0"/>
                <a:ea typeface="Tahoma" panose="020B0604030504040204" pitchFamily="34" charset="0"/>
                <a:cs typeface="Times New Roman" panose="02020603050405020304" pitchFamily="18" charset="0"/>
              </a:rPr>
              <a:t>Motivation</a:t>
            </a:r>
            <a:r>
              <a:rPr lang="en-US" sz="1100" dirty="0">
                <a:latin typeface="Times New Roman" panose="02020603050405020304" pitchFamily="18" charset="0"/>
                <a:ea typeface="Tahoma" panose="020B0604030504040204" pitchFamily="34" charset="0"/>
                <a:cs typeface="Times New Roman" panose="02020603050405020304" pitchFamily="18" charset="0"/>
              </a:rPr>
              <a:t>: The DL coverage of NTN system has been impacted by </a:t>
            </a: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several factors</a:t>
            </a:r>
            <a:r>
              <a:rPr lang="en-US" sz="1100" dirty="0">
                <a:latin typeface="Times New Roman" panose="02020603050405020304" pitchFamily="18" charset="0"/>
                <a:ea typeface="Tahoma" panose="020B0604030504040204" pitchFamily="34" charset="0"/>
                <a:cs typeface="Times New Roman" panose="02020603050405020304" pitchFamily="18" charset="0"/>
              </a:rPr>
              <a:t>, e.g., power sharing in case of multiple satellite beams. Meanwhile, to support the NR deployment, the target scenario should focus on the LEO@600 km similar to UL enhancement in Rel-18. As the basic assumption for the evaluation, the following two aspects should be considered:</a:t>
            </a:r>
            <a:endParaRPr lang="en-US" altLang="zh-CN" sz="1100" dirty="0">
              <a:latin typeface="Times New Roman" panose="02020603050405020304" pitchFamily="18" charset="0"/>
              <a:ea typeface="Tahoma" panose="020B0604030504040204" pitchFamily="34" charset="0"/>
              <a:cs typeface="Times New Roman" panose="02020603050405020304" pitchFamily="18" charset="0"/>
            </a:endParaRPr>
          </a:p>
          <a:p>
            <a:pPr marL="1200150" lvl="3" indent="-285750">
              <a:buFont typeface="Wingdings" panose="05000000000000000000" pitchFamily="2" charset="2"/>
              <a:buChar char="§"/>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The realistic assumption of Satellite EIRP density for each beam. </a:t>
            </a:r>
          </a:p>
          <a:p>
            <a:pPr marL="1200150" lvl="3" indent="-285750">
              <a:buFont typeface="Wingdings" panose="05000000000000000000" pitchFamily="2" charset="2"/>
              <a:buChar char="§"/>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The maximum available payload and number of simultaneous beams.   </a:t>
            </a:r>
          </a:p>
          <a:p>
            <a:pPr marL="742950" lvl="2" indent="-285750">
              <a:buFont typeface="Courier New" panose="02070309020205020404" pitchFamily="49" charset="0"/>
              <a:buChar char="o"/>
              <a:defRPr/>
            </a:pPr>
            <a:r>
              <a:rPr lang="en-US" altLang="zh-CN" sz="1100" b="1" dirty="0">
                <a:latin typeface="Times New Roman" panose="02020603050405020304" pitchFamily="18" charset="0"/>
                <a:ea typeface="Tahoma" panose="020B0604030504040204" pitchFamily="34" charset="0"/>
                <a:cs typeface="Times New Roman" panose="02020603050405020304" pitchFamily="18" charset="0"/>
              </a:rPr>
              <a:t>Objective:</a:t>
            </a:r>
          </a:p>
          <a:p>
            <a:pPr marL="1200150" lvl="3" indent="-285750">
              <a:buFont typeface="Wingdings" panose="05000000000000000000" pitchFamily="2" charset="2"/>
              <a:buChar char="§"/>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The identification of the </a:t>
            </a:r>
            <a:r>
              <a:rPr lang="en-US" sz="1100" dirty="0">
                <a:latin typeface="Times New Roman" panose="02020603050405020304" pitchFamily="18" charset="0"/>
                <a:ea typeface="Tahoma" panose="020B0604030504040204" pitchFamily="34" charset="0"/>
                <a:cs typeface="Times New Roman" panose="02020603050405020304" pitchFamily="18" charset="0"/>
              </a:rPr>
              <a:t>bottleneck</a:t>
            </a: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 channel should be considered based on the evaluation and link budget assessment.</a:t>
            </a:r>
          </a:p>
          <a:p>
            <a:pPr marL="1200150" lvl="3" indent="-285750">
              <a:buFont typeface="Wingdings" panose="05000000000000000000" pitchFamily="2" charset="2"/>
              <a:buChar char="§"/>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For the detailed approaches for enhancement, both link-level and system-level methods should be considered. More specifically, </a:t>
            </a:r>
          </a:p>
          <a:p>
            <a:pPr marL="1657350" lvl="4" indent="-285750">
              <a:buFont typeface="Wingdings" panose="05000000000000000000" pitchFamily="2" charset="2"/>
              <a:buChar char="Ø"/>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For the link-level enhancement: </a:t>
            </a:r>
          </a:p>
          <a:p>
            <a:pPr marL="2114550" lvl="5" indent="-285750">
              <a:buFont typeface="Wingdings" panose="05000000000000000000" pitchFamily="2" charset="2"/>
              <a:buChar char="ü"/>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This solution is to improve the link budget for certain channel and among all potential features, the NTN-specific enhancement, i.e., the mitigation of polarization loss, is important to achieve round 3 dB gain. Then, compared to the cell-level indication supported in Rel-17, the indication of polarization information in scheduling-level or beam level is needed. </a:t>
            </a:r>
          </a:p>
          <a:p>
            <a:pPr marL="1657350" lvl="4" indent="-285750">
              <a:buFont typeface="Wingdings" panose="05000000000000000000" pitchFamily="2" charset="2"/>
              <a:buChar char="Ø"/>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For the system-level enhancement: </a:t>
            </a:r>
          </a:p>
          <a:p>
            <a:pPr marL="2114550" lvl="5" indent="-285750">
              <a:buFont typeface="Wingdings" panose="05000000000000000000" pitchFamily="2" charset="2"/>
              <a:buChar char="ü"/>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This solution is to optimize the system level power allocation per beam with well matching between the beam and scheduling. In this case, the maximum available payload and number of simultaneous beams should be considered. As one example, for the transparent payload, the support of NCR over NTN can be considered.</a:t>
            </a:r>
          </a:p>
          <a:p>
            <a:pPr marL="1657350" lvl="4" indent="-285750">
              <a:buFont typeface="Wingdings" panose="05000000000000000000" pitchFamily="2" charset="2"/>
              <a:buChar char="Ø"/>
              <a:defRPr/>
            </a:pPr>
            <a:endParaRPr lang="en-US" altLang="zh-CN" sz="1000" dirty="0">
              <a:latin typeface="Times New Roman" panose="02020603050405020304" pitchFamily="18" charset="0"/>
              <a:ea typeface="Tahoma" panose="020B0604030504040204" pitchFamily="34" charset="0"/>
              <a:cs typeface="Times New Roman" panose="02020603050405020304" pitchFamily="18" charset="0"/>
            </a:endParaRPr>
          </a:p>
          <a:p>
            <a:pPr marL="2114550" lvl="5" indent="-285750">
              <a:buFont typeface="Wingdings" panose="05000000000000000000" pitchFamily="2" charset="2"/>
              <a:buChar char="Ø"/>
              <a:defRPr/>
            </a:pPr>
            <a:endParaRPr lang="en-US" altLang="zh-CN" sz="1800" dirty="0">
              <a:latin typeface="Times New Roman" panose="02020603050405020304" pitchFamily="18" charset="0"/>
              <a:ea typeface="Tahoma" panose="020B0604030504040204" pitchFamily="34" charset="0"/>
              <a:cs typeface="Times New Roman" panose="02020603050405020304" pitchFamily="18" charset="0"/>
            </a:endParaRPr>
          </a:p>
          <a:p>
            <a:pPr marL="2114550" lvl="5" indent="-285750">
              <a:buFont typeface="Wingdings" panose="05000000000000000000" pitchFamily="2" charset="2"/>
              <a:buChar char="ü"/>
              <a:defRPr/>
            </a:pPr>
            <a:endParaRPr lang="en-US" altLang="zh-CN" sz="1050" dirty="0">
              <a:latin typeface="Times New Roman" panose="02020603050405020304" pitchFamily="18" charset="0"/>
              <a:ea typeface="Tahoma" panose="020B0604030504040204" pitchFamily="34" charset="0"/>
              <a:cs typeface="Times New Roman" panose="02020603050405020304" pitchFamily="18" charset="0"/>
            </a:endParaRPr>
          </a:p>
          <a:p>
            <a:endParaRPr lang="en-US" dirty="0"/>
          </a:p>
        </p:txBody>
      </p:sp>
      <p:sp>
        <p:nvSpPr>
          <p:cNvPr id="3" name="标题 2">
            <a:extLst>
              <a:ext uri="{FF2B5EF4-FFF2-40B4-BE49-F238E27FC236}">
                <a16:creationId xmlns:a16="http://schemas.microsoft.com/office/drawing/2014/main" id="{2E13F9BC-019D-402B-A6D6-19637F575367}"/>
              </a:ext>
            </a:extLst>
          </p:cNvPr>
          <p:cNvSpPr>
            <a:spLocks noGrp="1"/>
          </p:cNvSpPr>
          <p:nvPr>
            <p:ph type="title"/>
          </p:nvPr>
        </p:nvSpPr>
        <p:spPr>
          <a:xfrm>
            <a:off x="336137" y="411132"/>
            <a:ext cx="8513762" cy="496830"/>
          </a:xfrm>
        </p:spPr>
        <p:txBody>
          <a:bodyPr/>
          <a:lstStyle/>
          <a:p>
            <a:r>
              <a:rPr lang="en-US" dirty="0"/>
              <a:t>Scope of NR-NTN in Rel-19</a:t>
            </a:r>
          </a:p>
        </p:txBody>
      </p:sp>
      <p:sp>
        <p:nvSpPr>
          <p:cNvPr id="4" name="文本框 3">
            <a:extLst>
              <a:ext uri="{FF2B5EF4-FFF2-40B4-BE49-F238E27FC236}">
                <a16:creationId xmlns:a16="http://schemas.microsoft.com/office/drawing/2014/main" id="{6E8392CB-D6AC-42DD-85EF-0B4B9E3B53D7}"/>
              </a:ext>
            </a:extLst>
          </p:cNvPr>
          <p:cNvSpPr txBox="1"/>
          <p:nvPr/>
        </p:nvSpPr>
        <p:spPr>
          <a:xfrm>
            <a:off x="553845" y="4746118"/>
            <a:ext cx="8078346" cy="198716"/>
          </a:xfrm>
          <a:prstGeom prst="rect">
            <a:avLst/>
          </a:prstGeom>
        </p:spPr>
        <p:txBody>
          <a:bodyPr vert="horz" wrap="none" lIns="0" tIns="0" rIns="0" bIns="0" rtlCol="0" anchor="t">
            <a:noAutofit/>
          </a:bodyPr>
          <a:lstStyle/>
          <a:p>
            <a:r>
              <a:rPr lang="en-US" sz="1100" b="1" i="1" dirty="0">
                <a:sym typeface="Wingdings" panose="05000000000000000000" pitchFamily="2" charset="2"/>
              </a:rPr>
              <a:t>Proposal-1: </a:t>
            </a:r>
            <a:r>
              <a:rPr lang="en-US" sz="1100" i="1" dirty="0">
                <a:sym typeface="Wingdings" panose="05000000000000000000" pitchFamily="2" charset="2"/>
              </a:rPr>
              <a:t>For NR-NTN in Rel-19, the DL enhancement can be considered with link-level and system enhancement. </a:t>
            </a:r>
            <a:endParaRPr kumimoji="1" lang="en-US" dirty="0"/>
          </a:p>
        </p:txBody>
      </p:sp>
    </p:spTree>
    <p:extLst>
      <p:ext uri="{BB962C8B-B14F-4D97-AF65-F5344CB8AC3E}">
        <p14:creationId xmlns:p14="http://schemas.microsoft.com/office/powerpoint/2010/main" val="1429956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9A85FA8-6A6A-4B12-8F78-E17ABB3100EE}"/>
              </a:ext>
            </a:extLst>
          </p:cNvPr>
          <p:cNvSpPr>
            <a:spLocks noGrp="1"/>
          </p:cNvSpPr>
          <p:nvPr>
            <p:ph idx="12"/>
          </p:nvPr>
        </p:nvSpPr>
        <p:spPr>
          <a:xfrm>
            <a:off x="336136" y="184490"/>
            <a:ext cx="8367852" cy="2235574"/>
          </a:xfrm>
        </p:spPr>
        <p:txBody>
          <a:bodyPr/>
          <a:lstStyle/>
          <a:p>
            <a:pPr marL="342900" lvl="1">
              <a:buFont typeface="Wingdings" panose="05000000000000000000" pitchFamily="2" charset="2"/>
              <a:buChar char="v"/>
              <a:defRPr/>
            </a:pPr>
            <a:r>
              <a:rPr lang="en-US" altLang="zh-CN" sz="1200" dirty="0">
                <a:latin typeface="Times New Roman" panose="02020603050405020304" pitchFamily="18" charset="0"/>
                <a:ea typeface="Tahoma" panose="020B0604030504040204" pitchFamily="34" charset="0"/>
                <a:cs typeface="Times New Roman" panose="02020603050405020304" pitchFamily="18" charset="0"/>
              </a:rPr>
              <a:t>Notification/alter message</a:t>
            </a:r>
          </a:p>
          <a:p>
            <a:pPr marL="742950" lvl="2" indent="-285750">
              <a:buFont typeface="Courier New" panose="02070309020205020404" pitchFamily="49" charset="0"/>
              <a:buChar char="o"/>
              <a:defRPr/>
            </a:pPr>
            <a:r>
              <a:rPr lang="en-US" sz="1000" b="1" dirty="0">
                <a:latin typeface="Times New Roman" panose="02020603050405020304" pitchFamily="18" charset="0"/>
                <a:ea typeface="Tahoma" panose="020B0604030504040204" pitchFamily="34" charset="0"/>
                <a:cs typeface="Times New Roman" panose="02020603050405020304" pitchFamily="18" charset="0"/>
              </a:rPr>
              <a:t>Motivation</a:t>
            </a:r>
            <a:r>
              <a:rPr lang="en-US" sz="1000" dirty="0">
                <a:latin typeface="Times New Roman" panose="02020603050405020304" pitchFamily="18" charset="0"/>
                <a:ea typeface="Tahoma" panose="020B0604030504040204" pitchFamily="34" charset="0"/>
                <a:cs typeface="Times New Roman" panose="02020603050405020304" pitchFamily="18" charset="0"/>
              </a:rPr>
              <a:t>: The intention of this enhancement is to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directly indicate the “assistance information” to the “end user”  to inform the required information once the signal quality is poor, e.g., due to the large clutter loss in </a:t>
            </a:r>
            <a:r>
              <a:rPr lang="en-US" altLang="zh-CN" sz="1000" dirty="0" err="1">
                <a:latin typeface="Times New Roman" panose="02020603050405020304" pitchFamily="18" charset="0"/>
                <a:ea typeface="Tahoma" panose="020B0604030504040204" pitchFamily="34" charset="0"/>
                <a:cs typeface="Times New Roman" panose="02020603050405020304" pitchFamily="18" charset="0"/>
              </a:rPr>
              <a:t>NLoS</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 or self-blockage when the phone is in the pocket, e.g., the UE is in idle or inactive mode. </a:t>
            </a:r>
          </a:p>
          <a:p>
            <a:pPr marL="742950" lvl="2" indent="-285750">
              <a:buFont typeface="Courier New" panose="02070309020205020404" pitchFamily="49" charset="0"/>
              <a:buChar char="o"/>
              <a:defRPr/>
            </a:pPr>
            <a:r>
              <a:rPr lang="en-US" altLang="zh-CN" sz="1000" b="1" dirty="0">
                <a:latin typeface="Times New Roman" panose="02020603050405020304" pitchFamily="18" charset="0"/>
                <a:ea typeface="Tahoma" panose="020B0604030504040204" pitchFamily="34" charset="0"/>
                <a:cs typeface="Times New Roman" panose="02020603050405020304" pitchFamily="18" charset="0"/>
              </a:rPr>
              <a:t>Objective: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Considering the general impacts on the additional loss, all channels can be affected. Then, the comprehensive should be considered at least with the following cases:</a:t>
            </a:r>
          </a:p>
          <a:p>
            <a:pPr marL="1200150" lvl="3" indent="-285750">
              <a:buFont typeface="Wingdings" panose="05000000000000000000" pitchFamily="2" charset="2"/>
              <a:buChar char="§"/>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Case-1: UE with detected synchronization signal but failed to receive others.</a:t>
            </a:r>
          </a:p>
          <a:p>
            <a:pPr marL="1200150" lvl="3" indent="-285750">
              <a:buFont typeface="Wingdings" panose="05000000000000000000" pitchFamily="2" charset="2"/>
              <a:buChar char="§"/>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Case-2: All channels includes SSBs failed.</a:t>
            </a:r>
          </a:p>
          <a:p>
            <a:pPr marL="457200" lvl="2" indent="0">
              <a:buNone/>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        Then, once the prioritized case is identified firstly, the corresponding enhancement, </a:t>
            </a:r>
          </a:p>
          <a:p>
            <a:pPr marL="457200" lvl="2" indent="0">
              <a:buNone/>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         e.g., design of the mechanism for altering, should be considered.</a:t>
            </a:r>
          </a:p>
          <a:p>
            <a:pPr marL="1828800" lvl="5" indent="0">
              <a:buNone/>
              <a:defRPr/>
            </a:pPr>
            <a:endParaRPr lang="en-US" altLang="zh-CN" sz="1050" dirty="0">
              <a:latin typeface="Times New Roman" panose="02020603050405020304" pitchFamily="18" charset="0"/>
              <a:ea typeface="Tahoma" panose="020B0604030504040204" pitchFamily="34" charset="0"/>
              <a:cs typeface="Times New Roman" panose="02020603050405020304" pitchFamily="18" charset="0"/>
            </a:endParaRPr>
          </a:p>
          <a:p>
            <a:endParaRPr lang="en-US" dirty="0"/>
          </a:p>
        </p:txBody>
      </p:sp>
      <p:grpSp>
        <p:nvGrpSpPr>
          <p:cNvPr id="4" name="组合 3">
            <a:extLst>
              <a:ext uri="{FF2B5EF4-FFF2-40B4-BE49-F238E27FC236}">
                <a16:creationId xmlns:a16="http://schemas.microsoft.com/office/drawing/2014/main" id="{5BED0DB8-B125-4868-9E48-908EBE87A7F0}"/>
              </a:ext>
            </a:extLst>
          </p:cNvPr>
          <p:cNvGrpSpPr/>
          <p:nvPr/>
        </p:nvGrpSpPr>
        <p:grpSpPr>
          <a:xfrm>
            <a:off x="6043519" y="1294980"/>
            <a:ext cx="2247322" cy="1068493"/>
            <a:chOff x="4282462" y="3059865"/>
            <a:chExt cx="2770391" cy="1317187"/>
          </a:xfrm>
        </p:grpSpPr>
        <p:grpSp>
          <p:nvGrpSpPr>
            <p:cNvPr id="5" name="组合 4">
              <a:extLst>
                <a:ext uri="{FF2B5EF4-FFF2-40B4-BE49-F238E27FC236}">
                  <a16:creationId xmlns:a16="http://schemas.microsoft.com/office/drawing/2014/main" id="{E8CA0946-5F6B-4C29-81A2-643BA338EC05}"/>
                </a:ext>
              </a:extLst>
            </p:cNvPr>
            <p:cNvGrpSpPr/>
            <p:nvPr/>
          </p:nvGrpSpPr>
          <p:grpSpPr>
            <a:xfrm>
              <a:off x="4282462" y="3059865"/>
              <a:ext cx="2363436" cy="1302464"/>
              <a:chOff x="4282462" y="3059865"/>
              <a:chExt cx="2363436" cy="1302464"/>
            </a:xfrm>
          </p:grpSpPr>
          <p:pic>
            <p:nvPicPr>
              <p:cNvPr id="7" name="Picture 102" descr="Screen Clipping">
                <a:extLst>
                  <a:ext uri="{FF2B5EF4-FFF2-40B4-BE49-F238E27FC236}">
                    <a16:creationId xmlns:a16="http://schemas.microsoft.com/office/drawing/2014/main" id="{DA6491E4-9EC1-4DFC-9762-F7258F44CF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2462" y="3551895"/>
                <a:ext cx="558920" cy="810434"/>
              </a:xfrm>
              <a:prstGeom prst="rect">
                <a:avLst/>
              </a:prstGeom>
            </p:spPr>
          </p:pic>
          <p:pic>
            <p:nvPicPr>
              <p:cNvPr id="8" name="图片 7">
                <a:extLst>
                  <a:ext uri="{FF2B5EF4-FFF2-40B4-BE49-F238E27FC236}">
                    <a16:creationId xmlns:a16="http://schemas.microsoft.com/office/drawing/2014/main" id="{16ADE5C9-142B-4D40-A007-A848BD1EFA64}"/>
                  </a:ext>
                </a:extLst>
              </p:cNvPr>
              <p:cNvPicPr>
                <a:picLocks noChangeAspect="1"/>
              </p:cNvPicPr>
              <p:nvPr/>
            </p:nvPicPr>
            <p:blipFill>
              <a:blip r:embed="rId3"/>
              <a:stretch>
                <a:fillRect/>
              </a:stretch>
            </p:blipFill>
            <p:spPr>
              <a:xfrm>
                <a:off x="5657943" y="3323185"/>
                <a:ext cx="987955" cy="1039144"/>
              </a:xfrm>
              <a:prstGeom prst="rect">
                <a:avLst/>
              </a:prstGeom>
            </p:spPr>
          </p:pic>
          <p:sp>
            <p:nvSpPr>
              <p:cNvPr id="9" name="对话气泡: 椭圆形 8">
                <a:extLst>
                  <a:ext uri="{FF2B5EF4-FFF2-40B4-BE49-F238E27FC236}">
                    <a16:creationId xmlns:a16="http://schemas.microsoft.com/office/drawing/2014/main" id="{9445D4C4-DDE4-4CF9-8A03-1CA92D057C0F}"/>
                  </a:ext>
                </a:extLst>
              </p:cNvPr>
              <p:cNvSpPr/>
              <p:nvPr/>
            </p:nvSpPr>
            <p:spPr>
              <a:xfrm>
                <a:off x="4287531" y="3059865"/>
                <a:ext cx="1370412" cy="52664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rgbClr val="FFFF00"/>
                    </a:solidFill>
                  </a:rPr>
                  <a:t>N</a:t>
                </a:r>
                <a:r>
                  <a:rPr lang="en-US" altLang="zh-CN" sz="700" dirty="0">
                    <a:solidFill>
                      <a:srgbClr val="FFFF00"/>
                    </a:solidFill>
                  </a:rPr>
                  <a:t>otification, e.g.,  poor channel</a:t>
                </a:r>
                <a:endParaRPr lang="en-US" sz="700" dirty="0">
                  <a:solidFill>
                    <a:srgbClr val="FFFF00"/>
                  </a:solidFill>
                </a:endParaRPr>
              </a:p>
            </p:txBody>
          </p:sp>
        </p:grpSp>
        <p:sp>
          <p:nvSpPr>
            <p:cNvPr id="6" name="文本框 5">
              <a:extLst>
                <a:ext uri="{FF2B5EF4-FFF2-40B4-BE49-F238E27FC236}">
                  <a16:creationId xmlns:a16="http://schemas.microsoft.com/office/drawing/2014/main" id="{15C7A6E6-2ABF-4958-B685-71798F92AD71}"/>
                </a:ext>
              </a:extLst>
            </p:cNvPr>
            <p:cNvSpPr txBox="1"/>
            <p:nvPr/>
          </p:nvSpPr>
          <p:spPr>
            <a:xfrm>
              <a:off x="6493932" y="4054552"/>
              <a:ext cx="558921" cy="322500"/>
            </a:xfrm>
            <a:prstGeom prst="rect">
              <a:avLst/>
            </a:prstGeom>
            <a:noFill/>
          </p:spPr>
          <p:txBody>
            <a:bodyPr wrap="square" rtlCol="0">
              <a:spAutoFit/>
            </a:bodyPr>
            <a:lstStyle/>
            <a:p>
              <a:r>
                <a:rPr lang="en-US" sz="1100" dirty="0"/>
                <a:t>User</a:t>
              </a:r>
            </a:p>
          </p:txBody>
        </p:sp>
      </p:grpSp>
      <p:sp>
        <p:nvSpPr>
          <p:cNvPr id="10" name="矩形 9">
            <a:extLst>
              <a:ext uri="{FF2B5EF4-FFF2-40B4-BE49-F238E27FC236}">
                <a16:creationId xmlns:a16="http://schemas.microsoft.com/office/drawing/2014/main" id="{3F546E76-3E08-48D2-8C7C-5D054DB9C1C9}"/>
              </a:ext>
            </a:extLst>
          </p:cNvPr>
          <p:cNvSpPr/>
          <p:nvPr/>
        </p:nvSpPr>
        <p:spPr>
          <a:xfrm>
            <a:off x="396328" y="2549959"/>
            <a:ext cx="8307660" cy="261610"/>
          </a:xfrm>
          <a:prstGeom prst="rect">
            <a:avLst/>
          </a:prstGeom>
        </p:spPr>
        <p:txBody>
          <a:bodyPr wrap="square">
            <a:spAutoFit/>
          </a:bodyPr>
          <a:lstStyle/>
          <a:p>
            <a:r>
              <a:rPr lang="en-US" sz="1100" b="1" i="1" dirty="0">
                <a:sym typeface="Wingdings" panose="05000000000000000000" pitchFamily="2" charset="2"/>
              </a:rPr>
              <a:t>Proposal-2: </a:t>
            </a:r>
            <a:r>
              <a:rPr lang="en-US" sz="1100" i="1" dirty="0">
                <a:sym typeface="Wingdings" panose="05000000000000000000" pitchFamily="2" charset="2"/>
              </a:rPr>
              <a:t>For NR-NTN in Rel-19, the notification/alter message can be considered with identification of target scenario firstly.</a:t>
            </a:r>
            <a:endParaRPr kumimoji="1" lang="en-US" sz="1100" dirty="0"/>
          </a:p>
        </p:txBody>
      </p:sp>
      <p:sp>
        <p:nvSpPr>
          <p:cNvPr id="12" name="文本框 11">
            <a:extLst>
              <a:ext uri="{FF2B5EF4-FFF2-40B4-BE49-F238E27FC236}">
                <a16:creationId xmlns:a16="http://schemas.microsoft.com/office/drawing/2014/main" id="{5BF250B6-984F-49A4-B0C6-5AA9B05DEA49}"/>
              </a:ext>
            </a:extLst>
          </p:cNvPr>
          <p:cNvSpPr txBox="1"/>
          <p:nvPr/>
        </p:nvSpPr>
        <p:spPr>
          <a:xfrm>
            <a:off x="336137" y="2884874"/>
            <a:ext cx="8410711" cy="990027"/>
          </a:xfrm>
          <a:prstGeom prst="rect">
            <a:avLst/>
          </a:prstGeom>
        </p:spPr>
        <p:txBody>
          <a:bodyPr vert="horz" wrap="square" lIns="0" tIns="0" rIns="0" bIns="0" rtlCol="0" anchor="t">
            <a:noAutofit/>
          </a:bodyPr>
          <a:lstStyle/>
          <a:p>
            <a:pPr marL="342900" lvl="1" indent="-285750">
              <a:lnSpc>
                <a:spcPct val="120000"/>
              </a:lnSpc>
              <a:spcBef>
                <a:spcPct val="20000"/>
              </a:spcBef>
              <a:buFont typeface="Wingdings" panose="05000000000000000000" pitchFamily="2" charset="2"/>
              <a:buChar char="v"/>
              <a:defRPr/>
            </a:pPr>
            <a:r>
              <a:rPr kumimoji="1" lang="en-US" altLang="zh-CN" sz="1200" dirty="0">
                <a:solidFill>
                  <a:schemeClr val="tx1">
                    <a:lumMod val="75000"/>
                    <a:lumOff val="25000"/>
                  </a:schemeClr>
                </a:solidFill>
                <a:latin typeface="Times New Roman" panose="02020603050405020304" pitchFamily="18" charset="0"/>
                <a:ea typeface="Tahoma" panose="020B0604030504040204" pitchFamily="34" charset="0"/>
                <a:cs typeface="Times New Roman" panose="02020603050405020304" pitchFamily="18" charset="0"/>
                <a:sym typeface="+mn-ea"/>
              </a:rPr>
              <a:t>Mobility enhancement including </a:t>
            </a:r>
          </a:p>
          <a:p>
            <a:pPr marL="742950" lvl="2" indent="-285750">
              <a:lnSpc>
                <a:spcPct val="120000"/>
              </a:lnSpc>
              <a:spcBef>
                <a:spcPct val="20000"/>
              </a:spcBef>
              <a:buFont typeface="Courier New" panose="02070309020205020404" pitchFamily="49" charset="0"/>
              <a:buChar char="o"/>
              <a:defRPr/>
            </a:pPr>
            <a:r>
              <a:rPr lang="en-US" altLang="zh-CN" sz="1100" b="1" dirty="0">
                <a:latin typeface="Times New Roman" panose="02020603050405020304" pitchFamily="18" charset="0"/>
                <a:ea typeface="Tahoma" panose="020B0604030504040204" pitchFamily="34" charset="0"/>
                <a:cs typeface="Times New Roman" panose="02020603050405020304" pitchFamily="18" charset="0"/>
                <a:sym typeface="+mn-ea"/>
              </a:rPr>
              <a:t>Cell reselection enhancements</a:t>
            </a:r>
          </a:p>
          <a:p>
            <a:pPr marL="1200150" lvl="3" indent="-285750">
              <a:lnSpc>
                <a:spcPct val="120000"/>
              </a:lnSpc>
              <a:spcBef>
                <a:spcPct val="20000"/>
              </a:spcBef>
              <a:buClrTx/>
              <a:buSzTx/>
              <a:buFont typeface="Wingdings" panose="05000000000000000000" pitchFamily="2" charset="2"/>
              <a:buChar char="§"/>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Further optimization on the Time and location based cell reselection enhancements, e.g., </a:t>
            </a:r>
            <a:r>
              <a:rPr lang="en-US" altLang="zh-CN" sz="1000" kern="100" dirty="0">
                <a:solidFill>
                  <a:srgbClr val="000000"/>
                </a:solidFill>
                <a:latin typeface="Times New Roman" panose="02020603050405020304" pitchFamily="18" charset="0"/>
                <a:cs typeface="Times New Roman" panose="02020603050405020304" pitchFamily="18" charset="0"/>
                <a:sym typeface="+mn-ea"/>
              </a:rPr>
              <a:t>Introduce a distance threshold to help down scope the candidate cells for reselection,</a:t>
            </a:r>
            <a:r>
              <a:rPr lang="zh-CN" altLang="en-US" sz="1000" kern="100" dirty="0">
                <a:solidFill>
                  <a:srgbClr val="000000"/>
                </a:solidFill>
                <a:latin typeface="Times New Roman" panose="02020603050405020304" pitchFamily="18" charset="0"/>
                <a:cs typeface="Times New Roman" panose="02020603050405020304" pitchFamily="18" charset="0"/>
                <a:sym typeface="+mn-ea"/>
              </a:rPr>
              <a:t> </a:t>
            </a:r>
            <a:r>
              <a:rPr lang="en-US" altLang="zh-CN" sz="1000" kern="100" dirty="0">
                <a:solidFill>
                  <a:srgbClr val="000000"/>
                </a:solidFill>
                <a:latin typeface="Times New Roman" panose="02020603050405020304" pitchFamily="18" charset="0"/>
                <a:cs typeface="Times New Roman" panose="02020603050405020304" pitchFamily="18" charset="0"/>
                <a:sym typeface="+mn-ea"/>
              </a:rPr>
              <a:t>Prioritize </a:t>
            </a:r>
            <a:r>
              <a:rPr lang="en-US" altLang="zh-CN" sz="1000" kern="100" dirty="0" err="1">
                <a:solidFill>
                  <a:srgbClr val="000000"/>
                </a:solidFill>
                <a:latin typeface="Times New Roman" panose="02020603050405020304" pitchFamily="18" charset="0"/>
                <a:cs typeface="Times New Roman" panose="02020603050405020304" pitchFamily="18" charset="0"/>
                <a:sym typeface="+mn-ea"/>
              </a:rPr>
              <a:t>neighbour</a:t>
            </a:r>
            <a:r>
              <a:rPr lang="en-US" altLang="zh-CN" sz="1000" kern="100" dirty="0">
                <a:solidFill>
                  <a:srgbClr val="000000"/>
                </a:solidFill>
                <a:latin typeface="Times New Roman" panose="02020603050405020304" pitchFamily="18" charset="0"/>
                <a:cs typeface="Times New Roman" panose="02020603050405020304" pitchFamily="18" charset="0"/>
                <a:sym typeface="+mn-ea"/>
              </a:rPr>
              <a:t> cells with longer valid time, e.g. longer than a threshold.</a:t>
            </a:r>
          </a:p>
          <a:p>
            <a:pPr marL="1200150" lvl="3" indent="-285750">
              <a:lnSpc>
                <a:spcPct val="120000"/>
              </a:lnSpc>
              <a:spcBef>
                <a:spcPct val="20000"/>
              </a:spcBef>
              <a:buFont typeface="Wingdings" panose="05000000000000000000" pitchFamily="2" charset="2"/>
              <a:buChar char="§"/>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Prioritize TN over NTN or vice versa</a:t>
            </a:r>
          </a:p>
          <a:p>
            <a:pPr marL="1657350" lvl="4" indent="-285750">
              <a:lnSpc>
                <a:spcPct val="120000"/>
              </a:lnSpc>
              <a:spcBef>
                <a:spcPct val="20000"/>
              </a:spcBef>
              <a:buFont typeface="Wingdings" panose="05000000000000000000" pitchFamily="2" charset="2"/>
              <a:buChar char="Ø"/>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Indicate </a:t>
            </a:r>
            <a:r>
              <a:rPr lang="en-US" altLang="zh-CN" sz="1000" dirty="0" err="1">
                <a:latin typeface="Times New Roman" panose="02020603050405020304" pitchFamily="18" charset="0"/>
                <a:ea typeface="Tahoma" panose="020B0604030504040204" pitchFamily="34" charset="0"/>
                <a:cs typeface="Times New Roman" panose="02020603050405020304" pitchFamily="18" charset="0"/>
                <a:sym typeface="+mn-ea"/>
              </a:rPr>
              <a:t>neighbour</a:t>
            </a: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 cell type (TN or NTN) to UE, e.g., Per frequency indication + NTN cell list.</a:t>
            </a:r>
          </a:p>
          <a:p>
            <a:pPr marL="1657350" lvl="4" indent="-285750">
              <a:lnSpc>
                <a:spcPct val="120000"/>
              </a:lnSpc>
              <a:spcBef>
                <a:spcPct val="20000"/>
              </a:spcBef>
              <a:buFont typeface="Wingdings" panose="05000000000000000000" pitchFamily="2" charset="2"/>
              <a:buChar char="Ø"/>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Introduce reselection priority offset/cell specific offset to prioritize all the frequencies/cells for a certain NW type.</a:t>
            </a:r>
          </a:p>
          <a:p>
            <a:pPr marL="1200150" lvl="3" indent="-285750">
              <a:lnSpc>
                <a:spcPct val="120000"/>
              </a:lnSpc>
              <a:spcBef>
                <a:spcPct val="20000"/>
              </a:spcBef>
              <a:buClrTx/>
              <a:buSzTx/>
              <a:buFont typeface="Wingdings" panose="05000000000000000000" pitchFamily="2" charset="2"/>
              <a:buChar char="§"/>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Autonomous search for TN/NTN cells when camping on a NTN/TN cell, e.g., An indication is provided from the camped NTN/TN cell to UE to enable autonomous search for TN/NTN cell, and A proximity indication can be sent to the network to indicate that the UE is entering or leaving the proximity of one or more TN/NTN cells which are detected based on autonomous search function.</a:t>
            </a:r>
          </a:p>
          <a:p>
            <a:endParaRPr kumimoji="1" lang="en-US" dirty="0"/>
          </a:p>
        </p:txBody>
      </p:sp>
    </p:spTree>
    <p:extLst>
      <p:ext uri="{BB962C8B-B14F-4D97-AF65-F5344CB8AC3E}">
        <p14:creationId xmlns:p14="http://schemas.microsoft.com/office/powerpoint/2010/main" val="1291705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4"/>
          <p:cNvSpPr>
            <a:spLocks noGrp="1"/>
          </p:cNvSpPr>
          <p:nvPr/>
        </p:nvSpPr>
        <p:spPr>
          <a:xfrm>
            <a:off x="380246" y="848995"/>
            <a:ext cx="8357354" cy="4062730"/>
          </a:xfrm>
          <a:prstGeom prst="rect">
            <a:avLst/>
          </a:prstGeom>
          <a:noFill/>
          <a:ln w="9525">
            <a:noFill/>
            <a:miter lim="800000"/>
          </a:ln>
        </p:spPr>
        <p:txBody>
          <a:bodyPr vert="horz" wrap="square" lIns="0" tIns="0" rIns="0" bIns="0" numCol="1" rtlCol="0" anchor="t" anchorCtr="0" compatLnSpc="1">
            <a:noAutofit/>
          </a:bodyPr>
          <a:lstStyle>
            <a:lvl1pPr algn="l" defTabSz="457200" rtl="0" eaLnBrk="1" fontAlgn="base" hangingPunct="1">
              <a:lnSpc>
                <a:spcPct val="120000"/>
              </a:lnSpc>
              <a:spcBef>
                <a:spcPct val="20000"/>
              </a:spcBef>
              <a:spcAft>
                <a:spcPct val="0"/>
              </a:spcAft>
              <a:buFont typeface="Arial" panose="020B0604020202020204" pitchFamily="34" charset="0"/>
              <a:defRPr kumimoji="1" lang="zh-CN" altLang="en-US" sz="1800" kern="1200" baseline="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zh-CN" altLang="en-US" sz="153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3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4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4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4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 name="内容占位符 11"/>
          <p:cNvSpPr>
            <a:spLocks noGrp="1"/>
          </p:cNvSpPr>
          <p:nvPr>
            <p:ph idx="1"/>
          </p:nvPr>
        </p:nvSpPr>
        <p:spPr>
          <a:xfrm>
            <a:off x="333375" y="318347"/>
            <a:ext cx="8046720" cy="3894878"/>
          </a:xfrm>
        </p:spPr>
        <p:txBody>
          <a:bodyPr/>
          <a:lstStyle/>
          <a:p>
            <a:pPr marL="742950" lvl="2" indent="-285750">
              <a:buFont typeface="Courier New" panose="02070309020205020404" pitchFamily="49" charset="0"/>
              <a:buChar char="o"/>
              <a:defRPr/>
            </a:pPr>
            <a:r>
              <a:rPr lang="en-US" altLang="zh-CN" sz="1100" b="1" dirty="0">
                <a:latin typeface="Times New Roman" panose="02020603050405020304" pitchFamily="18" charset="0"/>
                <a:ea typeface="Tahoma" panose="020B0604030504040204" pitchFamily="34" charset="0"/>
                <a:cs typeface="Times New Roman" panose="02020603050405020304" pitchFamily="18" charset="0"/>
                <a:sym typeface="+mn-ea"/>
              </a:rPr>
              <a:t>Reduce signalling overhead in NTN-NTN mobility</a:t>
            </a:r>
          </a:p>
          <a:p>
            <a:pPr marL="1200150" lvl="3" indent="-285750">
              <a:buFont typeface="Wingdings" panose="05000000000000000000" pitchFamily="2" charset="2"/>
              <a:buChar char="§"/>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HO command based on configuration index</a:t>
            </a:r>
          </a:p>
          <a:p>
            <a:pPr marL="1657350" lvl="4" indent="-285750">
              <a:buFont typeface="Wingdings" panose="05000000000000000000" pitchFamily="2" charset="2"/>
              <a:buChar char="Ø"/>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Define and provide a list of default configuration to UE and each configuration is associated with a index</a:t>
            </a:r>
          </a:p>
          <a:p>
            <a:pPr marL="1657350" lvl="4" indent="-285750">
              <a:buFont typeface="Wingdings" panose="05000000000000000000" pitchFamily="2" charset="2"/>
              <a:buChar char="Ø"/>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The index associated with certain default configuration will be provided in HO command.</a:t>
            </a:r>
          </a:p>
          <a:p>
            <a:pPr marL="1200150" lvl="3" indent="-285750">
              <a:buFont typeface="Wingdings" panose="05000000000000000000" pitchFamily="2" charset="2"/>
              <a:buChar char="§"/>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Group based measurement report and mobility</a:t>
            </a:r>
          </a:p>
          <a:p>
            <a:pPr marL="1657350" lvl="4" indent="-285750">
              <a:buFont typeface="Wingdings" panose="05000000000000000000" pitchFamily="2" charset="2"/>
              <a:buChar char="Ø"/>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NW categorize multiple UEs into one group and assign group id. </a:t>
            </a:r>
          </a:p>
          <a:p>
            <a:pPr marL="1657350" lvl="4" indent="-285750">
              <a:buFont typeface="Wingdings" panose="05000000000000000000" pitchFamily="2" charset="2"/>
              <a:buChar char="Ø"/>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sym typeface="+mn-ea"/>
              </a:rPr>
              <a:t>Measurement report can be sent from one UE to trigger HO of all the UEs in the same group.</a:t>
            </a:r>
          </a:p>
          <a:p>
            <a:pPr marL="742950" lvl="2" indent="-285750">
              <a:buClrTx/>
              <a:buSzTx/>
              <a:buFont typeface="Courier New" panose="02070309020205020404" pitchFamily="49" charset="0"/>
              <a:buChar char="o"/>
              <a:defRPr/>
            </a:pPr>
            <a:r>
              <a:rPr lang="en-US" altLang="zh-CN" sz="1100" b="1" dirty="0">
                <a:latin typeface="Times New Roman" panose="02020603050405020304" pitchFamily="18" charset="0"/>
                <a:ea typeface="Tahoma" panose="020B0604030504040204" pitchFamily="34" charset="0"/>
                <a:cs typeface="Times New Roman" panose="02020603050405020304" pitchFamily="18" charset="0"/>
              </a:rPr>
              <a:t>Address PCI confusion in NTN-TN mobility</a:t>
            </a:r>
          </a:p>
          <a:p>
            <a:pPr marL="1657350" lvl="4" indent="-285750">
              <a:buFont typeface="Wingdings" panose="05000000000000000000" pitchFamily="2" charset="2"/>
              <a:buChar char="Ø"/>
              <a:defRPr/>
            </a:pP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CGI always included in the measurement results for NTN cells to avoid PCI confusion.</a:t>
            </a:r>
          </a:p>
        </p:txBody>
      </p:sp>
      <p:graphicFrame>
        <p:nvGraphicFramePr>
          <p:cNvPr id="5" name="对象 -2147482601"/>
          <p:cNvGraphicFramePr>
            <a:graphicFrameLocks noChangeAspect="1"/>
          </p:cNvGraphicFramePr>
          <p:nvPr>
            <p:extLst>
              <p:ext uri="{D42A27DB-BD31-4B8C-83A1-F6EECF244321}">
                <p14:modId xmlns:p14="http://schemas.microsoft.com/office/powerpoint/2010/main" val="3495405377"/>
              </p:ext>
            </p:extLst>
          </p:nvPr>
        </p:nvGraphicFramePr>
        <p:xfrm>
          <a:off x="1025525" y="2571750"/>
          <a:ext cx="2622956" cy="1337323"/>
        </p:xfrm>
        <a:graphic>
          <a:graphicData uri="http://schemas.openxmlformats.org/presentationml/2006/ole">
            <mc:AlternateContent xmlns:mc="http://schemas.openxmlformats.org/markup-compatibility/2006">
              <mc:Choice xmlns:v="urn:schemas-microsoft-com:vml" Requires="v">
                <p:oleObj spid="_x0000_s3560" r:id="rId4" imgW="7607300" imgH="4914900" progId="Visio.Drawing.11">
                  <p:embed/>
                </p:oleObj>
              </mc:Choice>
              <mc:Fallback>
                <p:oleObj r:id="rId4" imgW="7607300" imgH="4914900" progId="Visio.Drawing.11">
                  <p:embed/>
                  <p:pic>
                    <p:nvPicPr>
                      <p:cNvPr id="5" name="对象 -2147482601"/>
                      <p:cNvPicPr/>
                      <p:nvPr/>
                    </p:nvPicPr>
                    <p:blipFill>
                      <a:blip r:embed="rId5"/>
                      <a:stretch>
                        <a:fillRect/>
                      </a:stretch>
                    </p:blipFill>
                    <p:spPr>
                      <a:xfrm>
                        <a:off x="1025525" y="2571750"/>
                        <a:ext cx="2622956" cy="1337323"/>
                      </a:xfrm>
                      <a:prstGeom prst="rect">
                        <a:avLst/>
                      </a:prstGeom>
                      <a:noFill/>
                      <a:ln w="38100">
                        <a:noFill/>
                        <a:miter/>
                      </a:ln>
                    </p:spPr>
                  </p:pic>
                </p:oleObj>
              </mc:Fallback>
            </mc:AlternateContent>
          </a:graphicData>
        </a:graphic>
      </p:graphicFrame>
      <p:grpSp>
        <p:nvGrpSpPr>
          <p:cNvPr id="7" name="组合 6"/>
          <p:cNvGrpSpPr>
            <a:grpSpLocks noChangeAspect="1"/>
          </p:cNvGrpSpPr>
          <p:nvPr/>
        </p:nvGrpSpPr>
        <p:grpSpPr>
          <a:xfrm>
            <a:off x="4210833" y="2557240"/>
            <a:ext cx="3606910" cy="1175176"/>
            <a:chOff x="2265" y="5281"/>
            <a:chExt cx="8155" cy="2657"/>
          </a:xfrm>
          <a:solidFill>
            <a:schemeClr val="bg1">
              <a:lumMod val="95000"/>
            </a:schemeClr>
          </a:solidFill>
        </p:grpSpPr>
        <p:graphicFrame>
          <p:nvGraphicFramePr>
            <p:cNvPr id="8" name="对象 8"/>
            <p:cNvGraphicFramePr/>
            <p:nvPr/>
          </p:nvGraphicFramePr>
          <p:xfrm>
            <a:off x="2265" y="5281"/>
            <a:ext cx="3385" cy="2657"/>
          </p:xfrm>
          <a:graphic>
            <a:graphicData uri="http://schemas.openxmlformats.org/presentationml/2006/ole">
              <mc:AlternateContent xmlns:mc="http://schemas.openxmlformats.org/markup-compatibility/2006">
                <mc:Choice xmlns:v="urn:schemas-microsoft-com:vml" Requires="v">
                  <p:oleObj spid="_x0000_s3561" r:id="rId6" imgW="3765550" imgH="3382010" progId="Visio.Drawing.11">
                    <p:embed/>
                  </p:oleObj>
                </mc:Choice>
                <mc:Fallback>
                  <p:oleObj r:id="rId6" imgW="3765550" imgH="3382010" progId="Visio.Drawing.11">
                    <p:embed/>
                    <p:pic>
                      <p:nvPicPr>
                        <p:cNvPr id="8" name="对象 8"/>
                        <p:cNvPicPr/>
                        <p:nvPr/>
                      </p:nvPicPr>
                      <p:blipFill>
                        <a:blip r:embed="rId7"/>
                        <a:stretch>
                          <a:fillRect/>
                        </a:stretch>
                      </p:blipFill>
                      <p:spPr>
                        <a:xfrm>
                          <a:off x="2265" y="5281"/>
                          <a:ext cx="3385" cy="2657"/>
                        </a:xfrm>
                        <a:prstGeom prst="rect">
                          <a:avLst/>
                        </a:prstGeom>
                        <a:noFill/>
                        <a:ln w="38100">
                          <a:noFill/>
                          <a:miter/>
                        </a:ln>
                      </p:spPr>
                    </p:pic>
                  </p:oleObj>
                </mc:Fallback>
              </mc:AlternateContent>
            </a:graphicData>
          </a:graphic>
        </p:graphicFrame>
        <p:graphicFrame>
          <p:nvGraphicFramePr>
            <p:cNvPr id="9" name="对象 -2147482622"/>
            <p:cNvGraphicFramePr/>
            <p:nvPr/>
          </p:nvGraphicFramePr>
          <p:xfrm>
            <a:off x="7283" y="5798"/>
            <a:ext cx="3137" cy="1464"/>
          </p:xfrm>
          <a:graphic>
            <a:graphicData uri="http://schemas.openxmlformats.org/presentationml/2006/ole">
              <mc:AlternateContent xmlns:mc="http://schemas.openxmlformats.org/markup-compatibility/2006">
                <mc:Choice xmlns:v="urn:schemas-microsoft-com:vml" Requires="v">
                  <p:oleObj spid="_x0000_s3562" r:id="rId8" imgW="3510280" imgH="1543685" progId="Visio.Drawing.11">
                    <p:embed/>
                  </p:oleObj>
                </mc:Choice>
                <mc:Fallback>
                  <p:oleObj r:id="rId8" imgW="3510280" imgH="1543685" progId="Visio.Drawing.11">
                    <p:embed/>
                    <p:pic>
                      <p:nvPicPr>
                        <p:cNvPr id="9" name="对象 -2147482622"/>
                        <p:cNvPicPr/>
                        <p:nvPr/>
                      </p:nvPicPr>
                      <p:blipFill>
                        <a:blip r:embed="rId9"/>
                        <a:stretch>
                          <a:fillRect/>
                        </a:stretch>
                      </p:blipFill>
                      <p:spPr>
                        <a:xfrm>
                          <a:off x="7283" y="5798"/>
                          <a:ext cx="3137" cy="1464"/>
                        </a:xfrm>
                        <a:prstGeom prst="rect">
                          <a:avLst/>
                        </a:prstGeom>
                        <a:noFill/>
                        <a:ln w="38100">
                          <a:noFill/>
                          <a:miter/>
                        </a:ln>
                      </p:spPr>
                    </p:pic>
                  </p:oleObj>
                </mc:Fallback>
              </mc:AlternateContent>
            </a:graphicData>
          </a:graphic>
        </p:graphicFrame>
        <p:cxnSp>
          <p:nvCxnSpPr>
            <p:cNvPr id="10" name="直接箭头连接符 9"/>
            <p:cNvCxnSpPr/>
            <p:nvPr/>
          </p:nvCxnSpPr>
          <p:spPr>
            <a:xfrm>
              <a:off x="5838" y="6461"/>
              <a:ext cx="1119" cy="0"/>
            </a:xfrm>
            <a:prstGeom prst="straightConnector1">
              <a:avLst/>
            </a:prstGeom>
            <a:grpFill/>
            <a:ln>
              <a:solidFill>
                <a:srgbClr val="008FD4"/>
              </a:solidFill>
              <a:tailEnd type="arrow" w="med" len="med"/>
            </a:ln>
          </p:spPr>
          <p:style>
            <a:lnRef idx="2">
              <a:schemeClr val="accent6"/>
            </a:lnRef>
            <a:fillRef idx="0">
              <a:schemeClr val="accent6"/>
            </a:fillRef>
            <a:effectRef idx="1">
              <a:schemeClr val="accent6"/>
            </a:effectRef>
            <a:fontRef idx="minor">
              <a:schemeClr val="tx1"/>
            </a:fontRef>
          </p:style>
        </p:cxnSp>
      </p:grpSp>
      <p:sp>
        <p:nvSpPr>
          <p:cNvPr id="11" name="文本框 10"/>
          <p:cNvSpPr txBox="1"/>
          <p:nvPr/>
        </p:nvSpPr>
        <p:spPr>
          <a:xfrm>
            <a:off x="1156153" y="4018589"/>
            <a:ext cx="2277110" cy="209550"/>
          </a:xfrm>
          <a:prstGeom prst="rect">
            <a:avLst/>
          </a:prstGeom>
        </p:spPr>
        <p:txBody>
          <a:bodyPr vert="horz" lIns="0" tIns="0" rIns="0" bIns="0" rtlCol="0" anchor="t">
            <a:noAutofit/>
          </a:bodyPr>
          <a:lstStyle/>
          <a:p>
            <a:r>
              <a:rPr kumimoji="1" lang="en-US" altLang="zh-CN" sz="900" b="1" dirty="0"/>
              <a:t>Group based measurement report and mobility</a:t>
            </a:r>
          </a:p>
        </p:txBody>
      </p:sp>
      <p:sp>
        <p:nvSpPr>
          <p:cNvPr id="13" name="文本框 12"/>
          <p:cNvSpPr txBox="1"/>
          <p:nvPr/>
        </p:nvSpPr>
        <p:spPr>
          <a:xfrm>
            <a:off x="5500688" y="3998995"/>
            <a:ext cx="2277110" cy="209550"/>
          </a:xfrm>
          <a:prstGeom prst="rect">
            <a:avLst/>
          </a:prstGeom>
        </p:spPr>
        <p:txBody>
          <a:bodyPr vert="horz" lIns="0" tIns="0" rIns="0" bIns="0" rtlCol="0" anchor="t">
            <a:noAutofit/>
          </a:bodyPr>
          <a:lstStyle/>
          <a:p>
            <a:r>
              <a:rPr kumimoji="1" lang="en-US" altLang="zh-CN" sz="900" b="1" dirty="0"/>
              <a:t>Address PCI confusion in NTN-TN mobility</a:t>
            </a:r>
          </a:p>
        </p:txBody>
      </p:sp>
      <p:sp>
        <p:nvSpPr>
          <p:cNvPr id="14" name="矩形 13">
            <a:extLst>
              <a:ext uri="{FF2B5EF4-FFF2-40B4-BE49-F238E27FC236}">
                <a16:creationId xmlns:a16="http://schemas.microsoft.com/office/drawing/2014/main" id="{661E4D05-D575-4C09-948E-D2464685C957}"/>
              </a:ext>
            </a:extLst>
          </p:cNvPr>
          <p:cNvSpPr/>
          <p:nvPr/>
        </p:nvSpPr>
        <p:spPr>
          <a:xfrm>
            <a:off x="805586" y="4431670"/>
            <a:ext cx="8307660" cy="261610"/>
          </a:xfrm>
          <a:prstGeom prst="rect">
            <a:avLst/>
          </a:prstGeom>
        </p:spPr>
        <p:txBody>
          <a:bodyPr wrap="square">
            <a:spAutoFit/>
          </a:bodyPr>
          <a:lstStyle/>
          <a:p>
            <a:r>
              <a:rPr lang="en-US" sz="1100" b="1" i="1" dirty="0">
                <a:sym typeface="Wingdings" panose="05000000000000000000" pitchFamily="2" charset="2"/>
              </a:rPr>
              <a:t>Proposal-3: </a:t>
            </a:r>
            <a:r>
              <a:rPr lang="en-US" sz="1100" i="1" dirty="0">
                <a:sym typeface="Wingdings" panose="05000000000000000000" pitchFamily="2" charset="2"/>
              </a:rPr>
              <a:t>For NR-NTN in Rel-19, the cell reselection and mobility enhancement can be considered.</a:t>
            </a:r>
            <a:endParaRPr kumimoji="1"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4"/>
          <p:cNvSpPr>
            <a:spLocks noGrp="1"/>
          </p:cNvSpPr>
          <p:nvPr/>
        </p:nvSpPr>
        <p:spPr>
          <a:xfrm>
            <a:off x="380365" y="848995"/>
            <a:ext cx="8357235" cy="3185795"/>
          </a:xfrm>
          <a:prstGeom prst="rect">
            <a:avLst/>
          </a:prstGeom>
          <a:noFill/>
          <a:ln w="9525">
            <a:noFill/>
            <a:miter lim="800000"/>
          </a:ln>
        </p:spPr>
        <p:txBody>
          <a:bodyPr vert="horz" wrap="square" lIns="0" tIns="0" rIns="0" bIns="0" numCol="1" rtlCol="0" anchor="t" anchorCtr="0" compatLnSpc="1">
            <a:noAutofit/>
          </a:bodyPr>
          <a:lstStyle>
            <a:lvl1pPr algn="l" defTabSz="457200" rtl="0" eaLnBrk="1" fontAlgn="base" hangingPunct="1">
              <a:lnSpc>
                <a:spcPct val="120000"/>
              </a:lnSpc>
              <a:spcBef>
                <a:spcPct val="20000"/>
              </a:spcBef>
              <a:spcAft>
                <a:spcPct val="0"/>
              </a:spcAft>
              <a:buFont typeface="Arial" panose="020B0604020202020204" pitchFamily="34" charset="0"/>
              <a:defRPr kumimoji="1" lang="zh-CN" altLang="en-US" sz="1800" kern="1200" baseline="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endParaRPr kumimoji="1"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zh-CN" altLang="en-US" sz="153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3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sym typeface="+mn-ea"/>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4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4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base" latinLnBrk="0" hangingPunct="1">
              <a:lnSpc>
                <a:spcPct val="120000"/>
              </a:lnSpc>
              <a:spcBef>
                <a:spcPct val="20000"/>
              </a:spcBef>
              <a:spcAft>
                <a:spcPct val="0"/>
              </a:spcAft>
              <a:buClrTx/>
              <a:buSzTx/>
              <a:buFont typeface="Arial" panose="020B0604020202020204" pitchFamily="34" charset="0"/>
              <a:buChar char="•"/>
              <a:defRPr/>
            </a:pPr>
            <a:endParaRPr kumimoji="1" lang="en-US" altLang="zh-CN" sz="154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 name="内容占位符 11"/>
          <p:cNvSpPr>
            <a:spLocks noGrp="1"/>
          </p:cNvSpPr>
          <p:nvPr>
            <p:ph idx="1"/>
          </p:nvPr>
        </p:nvSpPr>
        <p:spPr>
          <a:xfrm>
            <a:off x="380365" y="316865"/>
            <a:ext cx="8046720" cy="2193953"/>
          </a:xfrm>
        </p:spPr>
        <p:txBody>
          <a:bodyPr/>
          <a:lstStyle/>
          <a:p>
            <a:pPr marL="342900" lvl="1">
              <a:buFont typeface="Wingdings" panose="05000000000000000000" pitchFamily="2" charset="2"/>
              <a:buChar char="v"/>
              <a:defRPr/>
            </a:pPr>
            <a:r>
              <a:rPr kumimoji="1" lang="en-US" altLang="zh-CN" sz="1200" dirty="0">
                <a:solidFill>
                  <a:schemeClr val="tx1">
                    <a:lumMod val="75000"/>
                    <a:lumOff val="25000"/>
                  </a:schemeClr>
                </a:solidFill>
                <a:latin typeface="Times New Roman" panose="02020603050405020304" pitchFamily="18" charset="0"/>
                <a:ea typeface="Tahoma" panose="020B0604030504040204" pitchFamily="34" charset="0"/>
                <a:cs typeface="Times New Roman" panose="02020603050405020304" pitchFamily="18" charset="0"/>
              </a:rPr>
              <a:t>Views on other aspects: </a:t>
            </a:r>
          </a:p>
          <a:p>
            <a:pPr marL="742950" lvl="2" indent="-285750">
              <a:lnSpc>
                <a:spcPct val="150000"/>
              </a:lnSpc>
              <a:buFont typeface="Courier New" panose="02070309020205020404" pitchFamily="49" charset="0"/>
              <a:buChar char="o"/>
              <a:defRPr/>
            </a:pPr>
            <a:r>
              <a:rPr lang="en-US" altLang="zh-CN" sz="1100" b="1" dirty="0">
                <a:latin typeface="Times New Roman" panose="02020603050405020304" pitchFamily="18" charset="0"/>
                <a:ea typeface="Tahoma" panose="020B0604030504040204" pitchFamily="34" charset="0"/>
                <a:cs typeface="Times New Roman" panose="02020603050405020304" pitchFamily="18" charset="0"/>
              </a:rPr>
              <a:t>UE without GNSS:</a:t>
            </a:r>
            <a:r>
              <a:rPr lang="zh-CN" altLang="en-US" sz="1100" b="1"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This aspect should be deprioritized due to the unclear use case, spec effort and non-backward compatible with legacy device for NR-/IoT-NTN. </a:t>
            </a:r>
          </a:p>
          <a:p>
            <a:pPr marL="742950" lvl="2" indent="-285750">
              <a:lnSpc>
                <a:spcPct val="150000"/>
              </a:lnSpc>
              <a:buFont typeface="Courier New" panose="02070309020205020404" pitchFamily="49" charset="0"/>
              <a:buChar char="o"/>
              <a:defRPr/>
            </a:pPr>
            <a:r>
              <a:rPr lang="en-US" altLang="zh-CN" sz="1100" b="1" dirty="0">
                <a:latin typeface="Times New Roman" panose="02020603050405020304" pitchFamily="18" charset="0"/>
                <a:ea typeface="Tahoma" panose="020B0604030504040204" pitchFamily="34" charset="0"/>
                <a:cs typeface="Times New Roman" panose="02020603050405020304" pitchFamily="18" charset="0"/>
              </a:rPr>
              <a:t>Regenerative satellite: </a:t>
            </a: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This aspects should be deprioritized due to the unclear benefits and specific impacts. More specifically</a:t>
            </a:r>
          </a:p>
          <a:p>
            <a:pPr marL="1200150" lvl="3" indent="-285750">
              <a:lnSpc>
                <a:spcPct val="150000"/>
              </a:lnSpc>
              <a:buFont typeface="Wingdings" panose="05000000000000000000" pitchFamily="2" charset="2"/>
              <a:buChar char="§"/>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For the full-gNB onboard, based on the existing spec, this architecture can already be supported via the implementation, e.g., proper configuration of Common TA and </a:t>
            </a:r>
            <a:r>
              <a:rPr lang="en-US" altLang="zh-CN" sz="1100" dirty="0" err="1">
                <a:latin typeface="Times New Roman" panose="02020603050405020304" pitchFamily="18" charset="0"/>
                <a:ea typeface="Tahoma" panose="020B0604030504040204" pitchFamily="34" charset="0"/>
                <a:cs typeface="Times New Roman" panose="02020603050405020304" pitchFamily="18" charset="0"/>
              </a:rPr>
              <a:t>K_mac</a:t>
            </a: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 For other architecture, e.g., CU-DU split or other, considering dynamic topology due to the movement of satellite, the cost to support split architecture is much larger compared to the TN. Meanwhile, from the perspective of the standardization, since the ISL and </a:t>
            </a:r>
            <a:r>
              <a:rPr lang="en-US" altLang="zh-CN" sz="1100" dirty="0" err="1">
                <a:latin typeface="Times New Roman" panose="02020603050405020304" pitchFamily="18" charset="0"/>
                <a:ea typeface="Tahoma" panose="020B0604030504040204" pitchFamily="34" charset="0"/>
                <a:cs typeface="Times New Roman" panose="02020603050405020304" pitchFamily="18" charset="0"/>
              </a:rPr>
              <a:t>feederlink</a:t>
            </a: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 is out of scope of 3GPP, without touching the implementation of these links, it’s failed to identified the gap to support the NG- or F1-interface. </a:t>
            </a:r>
          </a:p>
          <a:p>
            <a:pPr marL="1200150" lvl="3" indent="-285750">
              <a:lnSpc>
                <a:spcPct val="150000"/>
              </a:lnSpc>
              <a:buFont typeface="Wingdings" panose="05000000000000000000" pitchFamily="2" charset="2"/>
              <a:buChar char="§"/>
              <a:defRPr/>
            </a:pPr>
            <a:r>
              <a:rPr lang="en-US" altLang="zh-CN" sz="1100" dirty="0">
                <a:latin typeface="Times New Roman" panose="02020603050405020304" pitchFamily="18" charset="0"/>
                <a:ea typeface="Tahoma" panose="020B0604030504040204" pitchFamily="34" charset="0"/>
                <a:cs typeface="Times New Roman" panose="02020603050405020304" pitchFamily="18" charset="0"/>
              </a:rPr>
              <a:t>Additionally, the benefits is not clear since the end-to-end latency is almost same since the CORE-network is still on the ground.</a:t>
            </a:r>
            <a:endParaRPr lang="en-US" altLang="zh-CN" sz="1100" dirty="0">
              <a:latin typeface="Times New Roman" panose="02020603050405020304" pitchFamily="18" charset="0"/>
              <a:ea typeface="Tahoma" panose="020B0604030504040204" pitchFamily="34" charset="0"/>
              <a:cs typeface="Times New Roman" panose="02020603050405020304" pitchFamily="18" charset="0"/>
              <a:sym typeface="+mn-ea"/>
            </a:endParaRPr>
          </a:p>
          <a:p>
            <a:pPr marL="1200150" lvl="3" indent="-285750">
              <a:lnSpc>
                <a:spcPct val="150000"/>
              </a:lnSpc>
              <a:buClrTx/>
              <a:buSzTx/>
              <a:buFont typeface="Courier New" panose="02070309020205020404" pitchFamily="49" charset="0"/>
              <a:buChar char="o"/>
              <a:defRPr/>
            </a:pPr>
            <a:endParaRPr lang="en-US" altLang="zh-CN" sz="1100" dirty="0">
              <a:latin typeface="Times New Roman" panose="02020603050405020304" pitchFamily="18" charset="0"/>
              <a:ea typeface="Tahoma" panose="020B0604030504040204" pitchFamily="34" charset="0"/>
              <a:cs typeface="Times New Roman" panose="02020603050405020304" pitchFamily="18" charset="0"/>
              <a:sym typeface="+mn-ea"/>
            </a:endParaRPr>
          </a:p>
          <a:p>
            <a:pPr marL="1200150" lvl="3" indent="-285750">
              <a:buClrTx/>
              <a:buSzTx/>
              <a:buFont typeface="Courier New" panose="02070309020205020404" pitchFamily="49" charset="0"/>
              <a:buChar char="o"/>
              <a:defRPr/>
            </a:pPr>
            <a:endParaRPr lang="en-US" altLang="zh-CN" sz="1100"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3" name="矩形 2">
            <a:extLst>
              <a:ext uri="{FF2B5EF4-FFF2-40B4-BE49-F238E27FC236}">
                <a16:creationId xmlns:a16="http://schemas.microsoft.com/office/drawing/2014/main" id="{5B974C91-3806-459B-AD26-FA435C31FDF8}"/>
              </a:ext>
            </a:extLst>
          </p:cNvPr>
          <p:cNvSpPr/>
          <p:nvPr/>
        </p:nvSpPr>
        <p:spPr>
          <a:xfrm>
            <a:off x="550779" y="3320780"/>
            <a:ext cx="8531344" cy="827855"/>
          </a:xfrm>
          <a:prstGeom prst="rect">
            <a:avLst/>
          </a:prstGeom>
        </p:spPr>
        <p:txBody>
          <a:bodyPr wrap="square">
            <a:spAutoFit/>
          </a:bodyPr>
          <a:lstStyle/>
          <a:p>
            <a:pPr>
              <a:lnSpc>
                <a:spcPct val="150000"/>
              </a:lnSpc>
            </a:pPr>
            <a:r>
              <a:rPr lang="en-US" sz="1100" b="1" i="1" dirty="0">
                <a:sym typeface="Wingdings" panose="05000000000000000000" pitchFamily="2" charset="2"/>
              </a:rPr>
              <a:t>Proposal-3: </a:t>
            </a:r>
            <a:r>
              <a:rPr lang="en-US" sz="1100" i="1" dirty="0">
                <a:sym typeface="Wingdings" panose="05000000000000000000" pitchFamily="2" charset="2"/>
              </a:rPr>
              <a:t>For NR-NTN in Rel-19, the following aspects should be deprioritized:</a:t>
            </a:r>
          </a:p>
          <a:p>
            <a:pPr marL="285750" indent="-285750">
              <a:lnSpc>
                <a:spcPct val="150000"/>
              </a:lnSpc>
              <a:buFont typeface="Arial" panose="020B0604020202020204" pitchFamily="34" charset="0"/>
              <a:buChar char="•"/>
            </a:pPr>
            <a:r>
              <a:rPr kumimoji="1" lang="en-US" sz="1100" i="1" dirty="0">
                <a:sym typeface="Wingdings" panose="05000000000000000000" pitchFamily="2" charset="2"/>
              </a:rPr>
              <a:t>UE without GNSS</a:t>
            </a:r>
          </a:p>
          <a:p>
            <a:pPr marL="285750" indent="-285750">
              <a:lnSpc>
                <a:spcPct val="150000"/>
              </a:lnSpc>
              <a:buFont typeface="Arial" panose="020B0604020202020204" pitchFamily="34" charset="0"/>
              <a:buChar char="•"/>
            </a:pPr>
            <a:r>
              <a:rPr kumimoji="1" lang="en-US" sz="1100" i="1" dirty="0">
                <a:sym typeface="Wingdings" panose="05000000000000000000" pitchFamily="2" charset="2"/>
              </a:rPr>
              <a:t>Regenerative satellite</a:t>
            </a:r>
            <a:endParaRPr kumimoji="1"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9A85FA8-6A6A-4B12-8F78-E17ABB3100EE}"/>
              </a:ext>
            </a:extLst>
          </p:cNvPr>
          <p:cNvSpPr>
            <a:spLocks noGrp="1"/>
          </p:cNvSpPr>
          <p:nvPr>
            <p:ph idx="12"/>
          </p:nvPr>
        </p:nvSpPr>
        <p:spPr>
          <a:xfrm>
            <a:off x="336136" y="927013"/>
            <a:ext cx="5404264" cy="1874624"/>
          </a:xfrm>
        </p:spPr>
        <p:txBody>
          <a:bodyPr/>
          <a:lstStyle/>
          <a:p>
            <a:pPr marL="342900" lvl="1">
              <a:buFont typeface="Wingdings" panose="05000000000000000000" pitchFamily="2" charset="2"/>
              <a:buChar char="v"/>
              <a:defRPr/>
            </a:pPr>
            <a:r>
              <a:rPr lang="en-US" altLang="zh-CN" sz="1200" dirty="0">
                <a:latin typeface="Times New Roman" panose="02020603050405020304" pitchFamily="18" charset="0"/>
                <a:ea typeface="Tahoma" panose="020B0604030504040204" pitchFamily="34" charset="0"/>
                <a:cs typeface="Times New Roman" panose="02020603050405020304" pitchFamily="18" charset="0"/>
              </a:rPr>
              <a:t>Support the </a:t>
            </a:r>
            <a:r>
              <a:rPr lang="en-GB" altLang="zh-CN" sz="1200" dirty="0">
                <a:latin typeface="Times New Roman" panose="02020603050405020304" pitchFamily="18" charset="0"/>
                <a:ea typeface="Tahoma" panose="020B0604030504040204" pitchFamily="34" charset="0"/>
                <a:cs typeface="Times New Roman" panose="02020603050405020304" pitchFamily="18" charset="0"/>
              </a:rPr>
              <a:t>NB-IoT operation in NR in-band over NTN</a:t>
            </a:r>
            <a:endParaRPr lang="en-US" altLang="zh-CN" sz="1200" dirty="0">
              <a:latin typeface="Times New Roman" panose="02020603050405020304" pitchFamily="18" charset="0"/>
              <a:ea typeface="Tahoma" panose="020B0604030504040204" pitchFamily="34" charset="0"/>
              <a:cs typeface="Times New Roman" panose="02020603050405020304" pitchFamily="18" charset="0"/>
            </a:endParaRPr>
          </a:p>
          <a:p>
            <a:pPr marL="742950" lvl="2" indent="-285750">
              <a:buFont typeface="Courier New" panose="02070309020205020404" pitchFamily="49" charset="0"/>
              <a:buChar char="o"/>
              <a:defRPr/>
            </a:pPr>
            <a:r>
              <a:rPr lang="en-US" altLang="zh-CN" sz="1000" b="1" dirty="0">
                <a:latin typeface="Times New Roman" panose="02020603050405020304" pitchFamily="18" charset="0"/>
                <a:ea typeface="Tahoma" panose="020B0604030504040204" pitchFamily="34" charset="0"/>
                <a:cs typeface="Times New Roman" panose="02020603050405020304" pitchFamily="18" charset="0"/>
              </a:rPr>
              <a:t>Motivation: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This feature is already supported in TN network, can be easily supported NTN</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case, which is beneficial to enable efficient usage of spectrum &amp; satellite capability.</a:t>
            </a:r>
          </a:p>
          <a:p>
            <a:pPr marL="742950" lvl="2" indent="-285750">
              <a:buFont typeface="Courier New" panose="02070309020205020404" pitchFamily="49" charset="0"/>
              <a:buChar char="o"/>
              <a:defRPr/>
            </a:pPr>
            <a:r>
              <a:rPr lang="en-US" altLang="zh-CN" sz="1000" b="1" dirty="0">
                <a:latin typeface="Times New Roman" panose="02020603050405020304" pitchFamily="18" charset="0"/>
                <a:ea typeface="Tahoma" panose="020B0604030504040204" pitchFamily="34" charset="0"/>
                <a:cs typeface="Times New Roman" panose="02020603050405020304" pitchFamily="18" charset="0"/>
              </a:rPr>
              <a:t>Objective: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This work is mainly done in RAN4.</a:t>
            </a:r>
          </a:p>
          <a:p>
            <a:pPr marL="342900" lvl="1">
              <a:buFont typeface="Wingdings" panose="05000000000000000000" pitchFamily="2" charset="2"/>
              <a:buChar char="v"/>
              <a:defRPr/>
            </a:pPr>
            <a:r>
              <a:rPr lang="en-US" altLang="fr-FR" sz="1200" dirty="0">
                <a:latin typeface="Times New Roman" panose="02020603050405020304" pitchFamily="18" charset="0"/>
                <a:ea typeface="Tahoma" panose="020B0604030504040204" pitchFamily="34" charset="0"/>
                <a:cs typeface="Times New Roman" panose="02020603050405020304" pitchFamily="18" charset="0"/>
              </a:rPr>
              <a:t>5GC supporting IoT-NTN</a:t>
            </a:r>
          </a:p>
          <a:p>
            <a:pPr marL="742950" lvl="2" indent="-285750">
              <a:buFont typeface="Courier New" panose="02070309020205020404" pitchFamily="49" charset="0"/>
              <a:buChar char="o"/>
              <a:defRPr/>
            </a:pPr>
            <a:r>
              <a:rPr lang="en-US" altLang="zh-CN" sz="1000" b="1" dirty="0">
                <a:latin typeface="Times New Roman" panose="02020603050405020304" pitchFamily="18" charset="0"/>
                <a:ea typeface="Tahoma" panose="020B0604030504040204" pitchFamily="34" charset="0"/>
                <a:cs typeface="Times New Roman" panose="02020603050405020304" pitchFamily="18" charset="0"/>
              </a:rPr>
              <a:t>Motivation: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In Rel-17/18, the IoT with connection to EPC is supported in NTN case. Considering the flexible network deployment, e.g., shared infrastructure for different RAT over satellite, it’s beneficial to enable this feature similar as TN.</a:t>
            </a:r>
          </a:p>
          <a:p>
            <a:pPr marL="742950" lvl="2" indent="-285750">
              <a:buFont typeface="Courier New" panose="02070309020205020404" pitchFamily="49" charset="0"/>
              <a:buChar char="o"/>
              <a:defRPr/>
            </a:pPr>
            <a:r>
              <a:rPr lang="en-US" altLang="zh-CN" sz="1000" b="1" dirty="0">
                <a:latin typeface="Times New Roman" panose="02020603050405020304" pitchFamily="18" charset="0"/>
                <a:ea typeface="Tahoma" panose="020B0604030504040204" pitchFamily="34" charset="0"/>
                <a:cs typeface="Times New Roman" panose="02020603050405020304" pitchFamily="18" charset="0"/>
              </a:rPr>
              <a:t>Objective: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RAN2/3 work is required to specify the corresponding enhancement.</a:t>
            </a:r>
            <a:endParaRPr lang="en-US" sz="1000" dirty="0"/>
          </a:p>
        </p:txBody>
      </p:sp>
      <p:sp>
        <p:nvSpPr>
          <p:cNvPr id="3" name="标题 2">
            <a:extLst>
              <a:ext uri="{FF2B5EF4-FFF2-40B4-BE49-F238E27FC236}">
                <a16:creationId xmlns:a16="http://schemas.microsoft.com/office/drawing/2014/main" id="{2E13F9BC-019D-402B-A6D6-19637F575367}"/>
              </a:ext>
            </a:extLst>
          </p:cNvPr>
          <p:cNvSpPr>
            <a:spLocks noGrp="1"/>
          </p:cNvSpPr>
          <p:nvPr>
            <p:ph type="title"/>
          </p:nvPr>
        </p:nvSpPr>
        <p:spPr>
          <a:xfrm>
            <a:off x="336137" y="411132"/>
            <a:ext cx="8513762" cy="496830"/>
          </a:xfrm>
        </p:spPr>
        <p:txBody>
          <a:bodyPr/>
          <a:lstStyle/>
          <a:p>
            <a:r>
              <a:rPr lang="en-US" dirty="0"/>
              <a:t>Scope of IoT-NTN in Rel-19</a:t>
            </a:r>
          </a:p>
        </p:txBody>
      </p:sp>
      <p:pic>
        <p:nvPicPr>
          <p:cNvPr id="6" name="图片 5">
            <a:extLst>
              <a:ext uri="{FF2B5EF4-FFF2-40B4-BE49-F238E27FC236}">
                <a16:creationId xmlns:a16="http://schemas.microsoft.com/office/drawing/2014/main" id="{2C901C36-C67A-45BB-B278-40F0CF5ACE98}"/>
              </a:ext>
            </a:extLst>
          </p:cNvPr>
          <p:cNvPicPr>
            <a:picLocks noChangeAspect="1"/>
          </p:cNvPicPr>
          <p:nvPr/>
        </p:nvPicPr>
        <p:blipFill>
          <a:blip r:embed="rId3"/>
          <a:stretch>
            <a:fillRect/>
          </a:stretch>
        </p:blipFill>
        <p:spPr>
          <a:xfrm>
            <a:off x="5870005" y="543485"/>
            <a:ext cx="3057248" cy="1798380"/>
          </a:xfrm>
          <a:prstGeom prst="rect">
            <a:avLst/>
          </a:prstGeom>
        </p:spPr>
      </p:pic>
      <p:sp>
        <p:nvSpPr>
          <p:cNvPr id="5" name="文本框 4">
            <a:extLst>
              <a:ext uri="{FF2B5EF4-FFF2-40B4-BE49-F238E27FC236}">
                <a16:creationId xmlns:a16="http://schemas.microsoft.com/office/drawing/2014/main" id="{C7A76FC5-08E1-4B1E-84DE-2B891D45438F}"/>
              </a:ext>
            </a:extLst>
          </p:cNvPr>
          <p:cNvSpPr txBox="1"/>
          <p:nvPr/>
        </p:nvSpPr>
        <p:spPr>
          <a:xfrm>
            <a:off x="336137" y="2853909"/>
            <a:ext cx="8692717" cy="1874623"/>
          </a:xfrm>
          <a:prstGeom prst="rect">
            <a:avLst/>
          </a:prstGeom>
        </p:spPr>
        <p:txBody>
          <a:bodyPr vert="horz" wrap="square" lIns="0" tIns="0" rIns="0" bIns="0" rtlCol="0" anchor="t">
            <a:noAutofit/>
          </a:bodyPr>
          <a:lstStyle/>
          <a:p>
            <a:pPr marL="342900" lvl="1" indent="-285750">
              <a:lnSpc>
                <a:spcPct val="120000"/>
              </a:lnSpc>
              <a:spcBef>
                <a:spcPct val="20000"/>
              </a:spcBef>
              <a:buFont typeface="Wingdings" panose="05000000000000000000" pitchFamily="2" charset="2"/>
              <a:buChar char="v"/>
              <a:defRPr/>
            </a:pPr>
            <a:r>
              <a:rPr kumimoji="1" lang="en-US" altLang="zh-CN" sz="1200" dirty="0">
                <a:solidFill>
                  <a:schemeClr val="tx1">
                    <a:lumMod val="75000"/>
                    <a:lumOff val="25000"/>
                  </a:schemeClr>
                </a:solidFill>
                <a:latin typeface="Times New Roman" panose="02020603050405020304" pitchFamily="18" charset="0"/>
                <a:ea typeface="Tahoma" panose="020B0604030504040204" pitchFamily="34" charset="0"/>
                <a:cs typeface="Times New Roman" panose="02020603050405020304" pitchFamily="18" charset="0"/>
              </a:rPr>
              <a:t>Capacity enhancement (mainly for GEO)</a:t>
            </a:r>
          </a:p>
          <a:p>
            <a:pPr marL="742950" lvl="2" indent="-285750">
              <a:lnSpc>
                <a:spcPct val="120000"/>
              </a:lnSpc>
              <a:spcBef>
                <a:spcPct val="20000"/>
              </a:spcBef>
              <a:buFont typeface="Courier New" panose="02070309020205020404" pitchFamily="49" charset="0"/>
              <a:buChar char="o"/>
              <a:defRPr/>
            </a:pPr>
            <a:r>
              <a:rPr lang="en-US" altLang="zh-CN" sz="1000" b="1" dirty="0">
                <a:latin typeface="Times New Roman" panose="02020603050405020304" pitchFamily="18" charset="0"/>
                <a:ea typeface="Tahoma" panose="020B0604030504040204" pitchFamily="34" charset="0"/>
                <a:cs typeface="Times New Roman" panose="02020603050405020304" pitchFamily="18" charset="0"/>
              </a:rPr>
              <a:t>Motivation: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The GEO based IoT service is the promising the direction due to the mature eco-system, e.g., reframing of existing GEO constellation with lower cost, available spectrum mainly for L- and S-band usage. From coverage perspective, the large beam footprint will provide the seamless coverage over huge region </a:t>
            </a:r>
            <a:r>
              <a:rPr lang="en-US" sz="1000" dirty="0">
                <a:latin typeface="Times New Roman" panose="02020603050405020304" pitchFamily="18" charset="0"/>
                <a:ea typeface="Tahoma" panose="020B0604030504040204" pitchFamily="34" charset="0"/>
                <a:cs typeface="Times New Roman" panose="02020603050405020304" pitchFamily="18" charset="0"/>
              </a:rPr>
              <a:t>A</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s </a:t>
            </a:r>
            <a:r>
              <a:rPr lang="en-US" sz="1000" dirty="0">
                <a:latin typeface="Times New Roman" panose="02020603050405020304" pitchFamily="18" charset="0"/>
                <a:ea typeface="Tahoma" panose="020B0604030504040204" pitchFamily="34" charset="0"/>
                <a:cs typeface="Times New Roman" panose="02020603050405020304" pitchFamily="18" charset="0"/>
              </a:rPr>
              <a:t>analyzed in TR38.821 and TR 36.763, there is potential limitation on the PRACH capacity, also paging capability if large number of UEs (e.g., IoT device) is supported. </a:t>
            </a:r>
            <a:r>
              <a:rPr lang="en-GB" sz="1000" dirty="0">
                <a:latin typeface="Times New Roman" panose="02020603050405020304" pitchFamily="18" charset="0"/>
                <a:ea typeface="Tahoma" panose="020B0604030504040204" pitchFamily="34" charset="0"/>
                <a:cs typeface="Times New Roman" panose="02020603050405020304" pitchFamily="18" charset="0"/>
              </a:rPr>
              <a:t>However, it was concluded that the potential issue of RACH congestion is not to be studied further within Release-17 timeframe.</a:t>
            </a:r>
            <a:endParaRPr lang="en-US" sz="1000" dirty="0">
              <a:latin typeface="Times New Roman" panose="02020603050405020304" pitchFamily="18" charset="0"/>
              <a:ea typeface="Tahoma" panose="020B0604030504040204" pitchFamily="34" charset="0"/>
              <a:cs typeface="Times New Roman" panose="02020603050405020304" pitchFamily="18" charset="0"/>
            </a:endParaRPr>
          </a:p>
          <a:p>
            <a:pPr marL="742950" lvl="2" indent="-285750">
              <a:buFont typeface="Courier New" panose="02070309020205020404" pitchFamily="49" charset="0"/>
              <a:buChar char="o"/>
              <a:defRPr/>
            </a:pPr>
            <a:r>
              <a:rPr lang="en-US" altLang="zh-CN" sz="1000" b="1" dirty="0">
                <a:latin typeface="Times New Roman" panose="02020603050405020304" pitchFamily="18" charset="0"/>
                <a:ea typeface="Tahoma" panose="020B0604030504040204" pitchFamily="34" charset="0"/>
                <a:cs typeface="Times New Roman" panose="02020603050405020304" pitchFamily="18" charset="0"/>
              </a:rPr>
              <a:t>Objective: </a:t>
            </a:r>
            <a:r>
              <a:rPr lang="en-US" altLang="zh-CN" sz="1000" dirty="0">
                <a:latin typeface="Times New Roman" panose="02020603050405020304" pitchFamily="18" charset="0"/>
                <a:ea typeface="Tahoma" panose="020B0604030504040204" pitchFamily="34" charset="0"/>
                <a:cs typeface="Times New Roman" panose="02020603050405020304" pitchFamily="18" charset="0"/>
              </a:rPr>
              <a:t>The enhancement on the capacity of UL channel should be considered in RAN1 and RAN2.</a:t>
            </a:r>
            <a:endParaRPr lang="en-US" sz="1000" dirty="0"/>
          </a:p>
        </p:txBody>
      </p:sp>
      <p:sp>
        <p:nvSpPr>
          <p:cNvPr id="4" name="矩形 3">
            <a:extLst>
              <a:ext uri="{FF2B5EF4-FFF2-40B4-BE49-F238E27FC236}">
                <a16:creationId xmlns:a16="http://schemas.microsoft.com/office/drawing/2014/main" id="{A640F863-87EF-4731-BE14-FB84027E4601}"/>
              </a:ext>
            </a:extLst>
          </p:cNvPr>
          <p:cNvSpPr/>
          <p:nvPr/>
        </p:nvSpPr>
        <p:spPr>
          <a:xfrm>
            <a:off x="-101600" y="4287812"/>
            <a:ext cx="8909463" cy="769441"/>
          </a:xfrm>
          <a:prstGeom prst="rect">
            <a:avLst/>
          </a:prstGeom>
        </p:spPr>
        <p:txBody>
          <a:bodyPr wrap="square">
            <a:spAutoFit/>
          </a:bodyPr>
          <a:lstStyle/>
          <a:p>
            <a:pPr lvl="1"/>
            <a:r>
              <a:rPr lang="en-US" sz="1100" b="1" i="1" dirty="0">
                <a:sym typeface="Wingdings" panose="05000000000000000000" pitchFamily="2" charset="2"/>
              </a:rPr>
              <a:t>Proposal-4: For IoT-NTN in Rel-19, the following aspects are prioritized:</a:t>
            </a:r>
          </a:p>
          <a:p>
            <a:pPr marL="1200150" lvl="4" indent="-285750">
              <a:buFont typeface="Arial" panose="020B0604020202020204" pitchFamily="34" charset="0"/>
              <a:buChar char="•"/>
              <a:defRPr/>
            </a:pPr>
            <a:r>
              <a:rPr kumimoji="1" lang="en-US" altLang="zh-CN" sz="1100" i="1" dirty="0"/>
              <a:t>Support the </a:t>
            </a:r>
            <a:r>
              <a:rPr kumimoji="1" lang="en-GB" altLang="zh-CN" sz="1100" i="1" dirty="0"/>
              <a:t>NB-IoT operation in NR in-band over NTN</a:t>
            </a:r>
            <a:endParaRPr kumimoji="1" lang="en-US" altLang="zh-CN" sz="1100" i="1" dirty="0"/>
          </a:p>
          <a:p>
            <a:pPr marL="1200150" lvl="4" indent="-285750">
              <a:buFont typeface="Arial" panose="020B0604020202020204" pitchFamily="34" charset="0"/>
              <a:buChar char="•"/>
            </a:pPr>
            <a:r>
              <a:rPr kumimoji="1" lang="en-US" altLang="fr-FR" sz="1100" i="1" dirty="0"/>
              <a:t>5GC supporting IoT-NTN</a:t>
            </a:r>
          </a:p>
          <a:p>
            <a:pPr marL="1200150" lvl="4" indent="-285750">
              <a:buFont typeface="Arial" panose="020B0604020202020204" pitchFamily="34" charset="0"/>
              <a:buChar char="•"/>
            </a:pPr>
            <a:r>
              <a:rPr kumimoji="1" lang="en-US" altLang="zh-CN" sz="1100" i="1" dirty="0"/>
              <a:t>Capacity enhancement for UL channel (mainly for GEO)</a:t>
            </a:r>
          </a:p>
        </p:txBody>
      </p:sp>
    </p:spTree>
    <p:extLst>
      <p:ext uri="{BB962C8B-B14F-4D97-AF65-F5344CB8AC3E}">
        <p14:creationId xmlns:p14="http://schemas.microsoft.com/office/powerpoint/2010/main" val="3415047220"/>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CC17744-C90F-45F1-BC36-64492788BF6C}"/>
              </a:ext>
            </a:extLst>
          </p:cNvPr>
          <p:cNvSpPr>
            <a:spLocks noGrp="1"/>
          </p:cNvSpPr>
          <p:nvPr>
            <p:ph idx="12"/>
          </p:nvPr>
        </p:nvSpPr>
        <p:spPr/>
        <p:txBody>
          <a:bodyPr/>
          <a:lstStyle/>
          <a:p>
            <a:r>
              <a:rPr lang="en-US" sz="1200" dirty="0">
                <a:sym typeface="Wingdings" panose="05000000000000000000" pitchFamily="2" charset="2"/>
              </a:rPr>
              <a:t>Based on the analysis before,  regarding the scope of NR-NTN and IoT-NTN in Rel-19, following proposals are listed:</a:t>
            </a:r>
          </a:p>
          <a:p>
            <a:pPr lvl="1"/>
            <a:r>
              <a:rPr lang="en-US" altLang="en-US" sz="1200" b="1" i="1" dirty="0">
                <a:latin typeface="Times New Roman" panose="02020603050405020304" pitchFamily="18" charset="0"/>
                <a:cs typeface="Times New Roman" panose="02020603050405020304" pitchFamily="18" charset="0"/>
                <a:sym typeface="Wingdings" panose="05000000000000000000" pitchFamily="2" charset="2"/>
              </a:rPr>
              <a:t>Proposal-1: </a:t>
            </a:r>
            <a:r>
              <a:rPr lang="en-US" altLang="en-US" sz="1200" i="1" dirty="0">
                <a:latin typeface="Times New Roman" panose="02020603050405020304" pitchFamily="18" charset="0"/>
                <a:cs typeface="Times New Roman" panose="02020603050405020304" pitchFamily="18" charset="0"/>
                <a:sym typeface="Wingdings" panose="05000000000000000000" pitchFamily="2" charset="2"/>
              </a:rPr>
              <a:t>For NR-NTN in Rel-19, the DL enhancement can be considered with link-level and system enhancement.</a:t>
            </a:r>
          </a:p>
          <a:p>
            <a:pPr lvl="1"/>
            <a:r>
              <a:rPr lang="en-US" altLang="en-US" sz="1200" b="1" i="1" dirty="0">
                <a:latin typeface="Times New Roman" panose="02020603050405020304" pitchFamily="18" charset="0"/>
                <a:cs typeface="Times New Roman" panose="02020603050405020304" pitchFamily="18" charset="0"/>
                <a:sym typeface="Wingdings" panose="05000000000000000000" pitchFamily="2" charset="2"/>
              </a:rPr>
              <a:t>Proposal-2: </a:t>
            </a:r>
            <a:r>
              <a:rPr lang="en-US" altLang="en-US" sz="1200" i="1" dirty="0">
                <a:latin typeface="Times New Roman" panose="02020603050405020304" pitchFamily="18" charset="0"/>
                <a:cs typeface="Times New Roman" panose="02020603050405020304" pitchFamily="18" charset="0"/>
                <a:sym typeface="Wingdings" panose="05000000000000000000" pitchFamily="2" charset="2"/>
              </a:rPr>
              <a:t>For NR-NTN in Rel-19, the notification/alter message can be considered with identification of target scenario firstly.</a:t>
            </a:r>
          </a:p>
          <a:p>
            <a:pPr lvl="1"/>
            <a:r>
              <a:rPr lang="en-US" altLang="en-US" sz="1200" b="1" i="1" dirty="0">
                <a:latin typeface="Times New Roman" panose="02020603050405020304" pitchFamily="18" charset="0"/>
                <a:cs typeface="Times New Roman" panose="02020603050405020304" pitchFamily="18" charset="0"/>
                <a:sym typeface="Wingdings" panose="05000000000000000000" pitchFamily="2" charset="2"/>
              </a:rPr>
              <a:t>Proposal-3: </a:t>
            </a:r>
            <a:r>
              <a:rPr lang="en-US" altLang="en-US" sz="1200" i="1" dirty="0">
                <a:latin typeface="Times New Roman" panose="02020603050405020304" pitchFamily="18" charset="0"/>
                <a:cs typeface="Times New Roman" panose="02020603050405020304" pitchFamily="18" charset="0"/>
                <a:sym typeface="Wingdings" panose="05000000000000000000" pitchFamily="2" charset="2"/>
              </a:rPr>
              <a:t>For NR-NTN in Rel-19, the following aspects should be deprioritized:</a:t>
            </a:r>
          </a:p>
          <a:p>
            <a:pPr marL="1200150" lvl="4" indent="-285750">
              <a:buFont typeface="Arial" panose="020B0604020202020204" pitchFamily="34" charset="0"/>
              <a:buChar char="•"/>
            </a:pPr>
            <a:r>
              <a:rPr kumimoji="1" lang="en-US" altLang="en-US" i="1" dirty="0">
                <a:latin typeface="Times New Roman" panose="02020603050405020304" pitchFamily="18" charset="0"/>
                <a:cs typeface="Times New Roman" panose="02020603050405020304" pitchFamily="18" charset="0"/>
                <a:sym typeface="Wingdings" panose="05000000000000000000" pitchFamily="2" charset="2"/>
              </a:rPr>
              <a:t>UE without GNSS</a:t>
            </a:r>
          </a:p>
          <a:p>
            <a:pPr marL="1200150" lvl="4" indent="-285750">
              <a:buFont typeface="Arial" panose="020B0604020202020204" pitchFamily="34" charset="0"/>
              <a:buChar char="•"/>
            </a:pPr>
            <a:r>
              <a:rPr kumimoji="1" lang="en-US" altLang="en-US" i="1" dirty="0">
                <a:latin typeface="Times New Roman" panose="02020603050405020304" pitchFamily="18" charset="0"/>
                <a:cs typeface="Times New Roman" panose="02020603050405020304" pitchFamily="18" charset="0"/>
                <a:sym typeface="Wingdings" panose="05000000000000000000" pitchFamily="2" charset="2"/>
              </a:rPr>
              <a:t>Regenerative satellite</a:t>
            </a:r>
            <a:endParaRPr kumimoji="1" lang="en-US" altLang="en-US" i="1" dirty="0">
              <a:latin typeface="Times New Roman" panose="02020603050405020304" pitchFamily="18" charset="0"/>
              <a:cs typeface="Times New Roman" panose="02020603050405020304" pitchFamily="18" charset="0"/>
            </a:endParaRPr>
          </a:p>
          <a:p>
            <a:pPr lvl="1"/>
            <a:r>
              <a:rPr lang="en-US" sz="1200" b="1" i="1" dirty="0">
                <a:latin typeface="Times New Roman" panose="02020603050405020304" pitchFamily="18" charset="0"/>
                <a:cs typeface="Times New Roman" panose="02020603050405020304" pitchFamily="18" charset="0"/>
                <a:sym typeface="Wingdings" panose="05000000000000000000" pitchFamily="2" charset="2"/>
              </a:rPr>
              <a:t>Proposal-4: </a:t>
            </a:r>
            <a:r>
              <a:rPr lang="en-US" sz="1200" i="1" dirty="0">
                <a:latin typeface="Times New Roman" panose="02020603050405020304" pitchFamily="18" charset="0"/>
                <a:cs typeface="Times New Roman" panose="02020603050405020304" pitchFamily="18" charset="0"/>
                <a:sym typeface="Wingdings" panose="05000000000000000000" pitchFamily="2" charset="2"/>
              </a:rPr>
              <a:t>For IoT-NTN in Rel-19, the following aspects are prioritized:</a:t>
            </a:r>
          </a:p>
          <a:p>
            <a:pPr marL="1200150" lvl="4" indent="-285750">
              <a:buFont typeface="Arial" panose="020B0604020202020204" pitchFamily="34" charset="0"/>
              <a:buChar char="•"/>
              <a:defRPr/>
            </a:pPr>
            <a:r>
              <a:rPr kumimoji="1" lang="en-US" altLang="zh-CN" i="1" dirty="0">
                <a:latin typeface="Times New Roman" panose="02020603050405020304" pitchFamily="18" charset="0"/>
                <a:cs typeface="Times New Roman" panose="02020603050405020304" pitchFamily="18" charset="0"/>
              </a:rPr>
              <a:t>Support the </a:t>
            </a:r>
            <a:r>
              <a:rPr kumimoji="1" lang="en-GB" altLang="zh-CN" i="1" dirty="0">
                <a:latin typeface="Times New Roman" panose="02020603050405020304" pitchFamily="18" charset="0"/>
                <a:cs typeface="Times New Roman" panose="02020603050405020304" pitchFamily="18" charset="0"/>
              </a:rPr>
              <a:t>NB-IoT operation in NR in-band over NTN</a:t>
            </a:r>
            <a:endParaRPr kumimoji="1" lang="en-US" altLang="zh-CN" i="1" dirty="0">
              <a:latin typeface="Times New Roman" panose="02020603050405020304" pitchFamily="18" charset="0"/>
              <a:cs typeface="Times New Roman" panose="02020603050405020304" pitchFamily="18" charset="0"/>
            </a:endParaRPr>
          </a:p>
          <a:p>
            <a:pPr marL="1200150" lvl="4" indent="-285750">
              <a:buFont typeface="Arial" panose="020B0604020202020204" pitchFamily="34" charset="0"/>
              <a:buChar char="•"/>
            </a:pPr>
            <a:r>
              <a:rPr kumimoji="1" lang="en-US" altLang="fr-FR" i="1" dirty="0">
                <a:latin typeface="Times New Roman" panose="02020603050405020304" pitchFamily="18" charset="0"/>
                <a:cs typeface="Times New Roman" panose="02020603050405020304" pitchFamily="18" charset="0"/>
              </a:rPr>
              <a:t>5GC supporting IoT-NTN</a:t>
            </a:r>
          </a:p>
          <a:p>
            <a:pPr marL="1200150" lvl="4" indent="-285750">
              <a:buFont typeface="Arial" panose="020B0604020202020204" pitchFamily="34" charset="0"/>
              <a:buChar char="•"/>
            </a:pPr>
            <a:r>
              <a:rPr kumimoji="1" lang="en-US" altLang="zh-CN" i="1" dirty="0">
                <a:latin typeface="Times New Roman" panose="02020603050405020304" pitchFamily="18" charset="0"/>
                <a:cs typeface="Times New Roman" panose="02020603050405020304" pitchFamily="18" charset="0"/>
              </a:rPr>
              <a:t>Capacity enhancement for UL channel (mainly for GEO)</a:t>
            </a:r>
          </a:p>
          <a:p>
            <a:endParaRPr lang="en-US" dirty="0"/>
          </a:p>
        </p:txBody>
      </p:sp>
      <p:sp>
        <p:nvSpPr>
          <p:cNvPr id="3" name="标题 2">
            <a:extLst>
              <a:ext uri="{FF2B5EF4-FFF2-40B4-BE49-F238E27FC236}">
                <a16:creationId xmlns:a16="http://schemas.microsoft.com/office/drawing/2014/main" id="{27ACFFA1-BD66-4CF1-87C4-2945A347A352}"/>
              </a:ext>
            </a:extLst>
          </p:cNvPr>
          <p:cNvSpPr>
            <a:spLocks noGrp="1"/>
          </p:cNvSpPr>
          <p:nvPr>
            <p:ph type="title"/>
          </p:nvPr>
        </p:nvSpPr>
        <p:spPr/>
        <p:txBody>
          <a:bodyPr/>
          <a:lstStyle/>
          <a:p>
            <a:r>
              <a:rPr lang="en-US" dirty="0"/>
              <a:t>Conclusion</a:t>
            </a:r>
          </a:p>
        </p:txBody>
      </p:sp>
    </p:spTree>
    <p:extLst>
      <p:ext uri="{BB962C8B-B14F-4D97-AF65-F5344CB8AC3E}">
        <p14:creationId xmlns:p14="http://schemas.microsoft.com/office/powerpoint/2010/main" val="1640914169"/>
      </p:ext>
    </p:extLst>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ZTE-内部公开-16X9</Template>
  <TotalTime>3915</TotalTime>
  <Words>1712</Words>
  <Application>Microsoft Office PowerPoint</Application>
  <PresentationFormat>全屏显示(16:9)</PresentationFormat>
  <Paragraphs>116</Paragraphs>
  <Slides>8</Slides>
  <Notes>4</Notes>
  <HiddenSlides>0</HiddenSlides>
  <MMClips>0</MMClips>
  <ScaleCrop>false</ScaleCrop>
  <HeadingPairs>
    <vt:vector size="10" baseType="variant">
      <vt:variant>
        <vt:lpstr>已用的字体</vt:lpstr>
      </vt:variant>
      <vt:variant>
        <vt:i4>13</vt:i4>
      </vt:variant>
      <vt:variant>
        <vt:lpstr>主题</vt:lpstr>
      </vt:variant>
      <vt:variant>
        <vt:i4>9</vt:i4>
      </vt:variant>
      <vt:variant>
        <vt:lpstr>嵌入 OLE 服务器</vt:lpstr>
      </vt:variant>
      <vt:variant>
        <vt:i4>1</vt:i4>
      </vt:variant>
      <vt:variant>
        <vt:lpstr>幻灯片标题</vt:lpstr>
      </vt:variant>
      <vt:variant>
        <vt:i4>8</vt:i4>
      </vt:variant>
      <vt:variant>
        <vt:lpstr>自定义放映</vt:lpstr>
      </vt:variant>
      <vt:variant>
        <vt:i4>1</vt:i4>
      </vt:variant>
    </vt:vector>
  </HeadingPairs>
  <TitlesOfParts>
    <vt:vector size="32" baseType="lpstr">
      <vt:lpstr>Heiti SC Light</vt:lpstr>
      <vt:lpstr>microsoft yahei</vt:lpstr>
      <vt:lpstr>MS PGothic</vt:lpstr>
      <vt:lpstr>黑体</vt:lpstr>
      <vt:lpstr>宋体</vt:lpstr>
      <vt:lpstr>微软雅黑</vt:lpstr>
      <vt:lpstr>Arial</vt:lpstr>
      <vt:lpstr>Calibri</vt:lpstr>
      <vt:lpstr>Courier New</vt:lpstr>
      <vt:lpstr>Impact</vt:lpstr>
      <vt:lpstr>Tahoma</vt:lpstr>
      <vt:lpstr>Times New Roman</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Visio.Drawing.11</vt:lpstr>
      <vt:lpstr>Views on NTN for Rel-19</vt:lpstr>
      <vt:lpstr>Overview</vt:lpstr>
      <vt:lpstr>Scope of NR-NTN in Rel-19</vt:lpstr>
      <vt:lpstr>PowerPoint 演示文稿</vt:lpstr>
      <vt:lpstr>PowerPoint 演示文稿</vt:lpstr>
      <vt:lpstr>PowerPoint 演示文稿</vt:lpstr>
      <vt:lpstr>Scope of IoT-NTN in Rel-19</vt:lpstr>
      <vt:lpstr>Conclusion</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ZTE2</cp:lastModifiedBy>
  <cp:revision>2314</cp:revision>
  <dcterms:created xsi:type="dcterms:W3CDTF">2015-07-14T07:21:00Z</dcterms:created>
  <dcterms:modified xsi:type="dcterms:W3CDTF">2023-09-04T13:56:57Z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2052-11.8.2.11718</vt:lpwstr>
  </property>
  <property fmtid="{D5CDD505-2E9C-101B-9397-08002B2CF9AE}" pid="3" name="ICV">
    <vt:lpwstr>09FB0CEA62AB4D3BAD6C6BC55D1F1AA0</vt:lpwstr>
  </property>
</Properties>
</file>