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0" r:id="rId2"/>
    <p:sldId id="304" r:id="rId3"/>
    <p:sldId id="305" r:id="rId4"/>
    <p:sldId id="308" r:id="rId5"/>
    <p:sldId id="310" r:id="rId6"/>
    <p:sldId id="306" r:id="rId7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53" autoAdjust="0"/>
    <p:restoredTop sz="94453" autoAdjust="0"/>
  </p:normalViewPr>
  <p:slideViewPr>
    <p:cSldViewPr>
      <p:cViewPr varScale="1">
        <p:scale>
          <a:sx n="65" d="100"/>
          <a:sy n="65" d="100"/>
        </p:scale>
        <p:origin x="1136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E6A698-A56E-8172-8CB8-E99D96A0F5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CD9A63-21D2-81E9-B829-C50C3868835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7F617C0-76F3-5441-B0A4-B1B618A71315}" type="datetimeFigureOut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7DCC1369-AE40-68AC-446C-91399AC634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F6A9018E-CA87-51AE-AFCE-5DDE834EC0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6B41DB-8B5A-CAF2-7457-039CB10BF6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11CAA0-DEFB-9F33-A237-939E50888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3B3F8D76-CF7A-1746-8D66-3270A8BDE50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02A6CB-596B-2309-F077-28C5A8301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3416A-C23C-CE4C-8620-7C4847623A61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12575-8F24-7707-3DDC-F7429FF2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F4067A-E599-6F0A-72DD-0FD4F6EC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50C5-6663-234A-BF89-915CCF35B4B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1486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9155E-7CCC-FE71-190C-6B03FF3E8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6132-B404-294D-9DC0-313734D244F4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0FD649-70AC-A237-2385-7395A5492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B4221B-4B48-45B6-1B94-018367C60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2E11-4764-524E-9256-E6080BE1864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639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6A193D-0362-68BE-7ADC-E562F706B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125FD-A098-C947-A46C-E4A79F3FF2A7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797F8C-6CD0-20FC-2DFF-8BE88A7D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389487-DCF4-EB54-683E-55D382C84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F49F-B3A2-D94D-A456-4430309736B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4369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5A6044-6D66-1A1E-4707-552FDA6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395C-C97E-934E-9992-6871BB3D1A02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967839-C097-AE13-4510-B08761AF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EA75B7-92E6-8B4F-5834-7FC0D33A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FBD30-47A7-8442-ABE7-651D23CAB0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3866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ADB9C2-92CB-557E-A1C4-860041B85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F803-4FC1-8344-9FAB-05C336D3BB93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9E3C-84D0-A157-7813-8C52B437B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33ABBD-7408-5E85-7380-57AFAABA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FA4C-6233-9E4F-998C-3C9541A52BB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8741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89D183F-7518-6F73-1919-AB9171D4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676D-8F9A-1C43-BE4A-3082FB4B8349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876F8E9-1884-11B2-BD7A-1A98C692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432FDF9-DA0A-34DC-1E86-EB1D9F67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794E4-CCEA-454A-9491-F3AB9E78A4F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7307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9F83C89D-2721-8B28-BD0A-2CDF1770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CBB6-683A-384C-B036-71F355CCBCEC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26FCB66-3456-3294-9C58-FBEED8728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D5990E02-B9D5-22A2-5577-1624782A9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699F0-0208-7742-8661-577F1EFB293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8667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B2391762-FA0B-525E-9B5F-4A48F004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2C940-6099-A247-97B0-B92794928E1A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2EA159E6-2FC0-EC4B-1A7B-FA46659D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FE67CC9F-3D01-6737-FCC8-A7213E60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70AD6-DEA3-6049-B3DC-1322CBE8929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6441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14EBAA0F-E3D5-CEA6-208F-797D677D5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E44A-D609-7847-B7F5-06FBDF73FBFF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D1943AF-8548-1502-FB6E-6CD837D9E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583C7C3E-97B9-C27C-458B-1A4362A0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8C3C3-282D-0046-8EEE-592383F9A50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4686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F6AC0EE-8A08-06FD-AEBB-B4A0F19E1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A371-A7B7-D949-ABB2-2F8AA249D5A1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E881B41-3517-3E72-A6FD-CE2FFF3A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A8903D3-487B-1C7A-E1C8-5406DB68B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5BF28-7A57-5A44-B11C-68E8B818B3F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943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381C81A6-2280-76E7-25E9-D33F10D86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F823E-8936-FA4B-9651-C6731BF3F3AD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9540AD35-3752-DE59-9F95-4B3DA43B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6625A5-28A4-82B2-10FC-87BDEECF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BEC75-615B-8740-84A1-69F9DB38C01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879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1EB9A71-9472-A1B3-A3D6-1C8F2BF7AA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5AC41347-CD28-2DDD-719C-5FB65A3C23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8A1AC-C83B-3FBB-11B0-D45B798D15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F6655-C1C1-394D-8579-C4A5AAC52B87}" type="datetime1">
              <a:rPr lang="fr-FR"/>
              <a:pPr>
                <a:defRPr/>
              </a:pPr>
              <a:t>13/06/2023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3F761D-D0BF-A49F-88D1-8B3B3DC60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58FEC0-B88B-8262-DC01-44FAF4FD8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24E9E3-819E-274E-B873-CE43D1F5765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>
            <a:extLst>
              <a:ext uri="{FF2B5EF4-FFF2-40B4-BE49-F238E27FC236}">
                <a16:creationId xmlns:a16="http://schemas.microsoft.com/office/drawing/2014/main" id="{2C4A5974-609A-BF9B-9944-364EEE5FA0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 err="1" smtClean="0"/>
              <a:t>Way</a:t>
            </a:r>
            <a:r>
              <a:rPr lang="fr-FR" altLang="fr-FR" dirty="0" smtClean="0"/>
              <a:t> </a:t>
            </a:r>
            <a:r>
              <a:rPr lang="fr-FR" altLang="fr-FR" dirty="0" err="1" smtClean="0"/>
              <a:t>forward</a:t>
            </a:r>
            <a:r>
              <a:rPr lang="fr-FR" altLang="fr-FR" dirty="0" smtClean="0"/>
              <a:t> for </a:t>
            </a:r>
            <a:r>
              <a:rPr lang="fr-FR" altLang="fr-FR" dirty="0"/>
              <a:t>the </a:t>
            </a:r>
            <a:r>
              <a:rPr lang="fr-FR" altLang="fr-FR" dirty="0" smtClean="0"/>
              <a:t>Rel-18 WID </a:t>
            </a:r>
            <a:r>
              <a:rPr lang="fr-FR" altLang="fr-FR" dirty="0" err="1" smtClean="0"/>
              <a:t>NR_NTN_enh</a:t>
            </a:r>
            <a:endParaRPr lang="fr-FR" altLang="fr-FR" dirty="0"/>
          </a:p>
        </p:txBody>
      </p:sp>
      <p:sp>
        <p:nvSpPr>
          <p:cNvPr id="14338" name="Sous-titre 2">
            <a:extLst>
              <a:ext uri="{FF2B5EF4-FFF2-40B4-BE49-F238E27FC236}">
                <a16:creationId xmlns:a16="http://schemas.microsoft.com/office/drawing/2014/main" id="{40B27312-4114-D2A7-448B-CF0A8BD26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Moderator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 (Thales)</a:t>
            </a:r>
            <a:endParaRPr lang="fr-FR" altLang="fr-FR" sz="2000" b="1" dirty="0">
              <a:solidFill>
                <a:schemeClr val="tx1"/>
              </a:solidFill>
            </a:endParaRPr>
          </a:p>
        </p:txBody>
      </p:sp>
      <p:sp>
        <p:nvSpPr>
          <p:cNvPr id="14339" name="Espace réservé du numéro de diapositive 3">
            <a:extLst>
              <a:ext uri="{FF2B5EF4-FFF2-40B4-BE49-F238E27FC236}">
                <a16:creationId xmlns:a16="http://schemas.microsoft.com/office/drawing/2014/main" id="{564F76EB-26FF-A072-92D6-19DF0B30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470080-7D2D-E74F-82EE-A45E1DCCE90D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 dirty="0">
              <a:solidFill>
                <a:srgbClr val="898989"/>
              </a:solidFill>
            </a:endParaRPr>
          </a:p>
        </p:txBody>
      </p:sp>
      <p:sp>
        <p:nvSpPr>
          <p:cNvPr id="14340" name="ZoneTexte 4">
            <a:extLst>
              <a:ext uri="{FF2B5EF4-FFF2-40B4-BE49-F238E27FC236}">
                <a16:creationId xmlns:a16="http://schemas.microsoft.com/office/drawing/2014/main" id="{2A988E21-6B3F-BA61-B325-51A359FB7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26416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#99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 err="1"/>
              <a:t>June</a:t>
            </a:r>
            <a:r>
              <a:rPr lang="fr-FR" altLang="fr-FR" sz="2400" b="1" dirty="0"/>
              <a:t> </a:t>
            </a:r>
            <a:r>
              <a:rPr lang="fr-FR" altLang="fr-FR" sz="2400" b="1" dirty="0" smtClean="0"/>
              <a:t>12 </a:t>
            </a:r>
            <a:r>
              <a:rPr lang="fr-FR" altLang="fr-FR" sz="2400" b="1" dirty="0"/>
              <a:t>- </a:t>
            </a:r>
            <a:r>
              <a:rPr lang="fr-FR" altLang="fr-FR" sz="2400" b="1" dirty="0" smtClean="0"/>
              <a:t>14, </a:t>
            </a:r>
            <a:r>
              <a:rPr lang="fr-FR" altLang="fr-FR" sz="2400" b="1" dirty="0"/>
              <a:t>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fr-FR" altLang="fr-FR" sz="1800" b="1" dirty="0" smtClean="0"/>
              <a:t>9.3.27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TDOC:	</a:t>
            </a:r>
            <a:r>
              <a:rPr lang="fr-FR" altLang="fr-FR" sz="1800" b="1" dirty="0" smtClean="0"/>
              <a:t>RP-231451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>
            <a:extLst>
              <a:ext uri="{FF2B5EF4-FFF2-40B4-BE49-F238E27FC236}">
                <a16:creationId xmlns:a16="http://schemas.microsoft.com/office/drawing/2014/main" id="{F5A48F51-9F12-10A7-4CB2-589A3E312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altLang="fr-FR" dirty="0" smtClean="0"/>
              <a:t>RP-230878</a:t>
            </a:r>
            <a:endParaRPr lang="fr-FR" altLang="fr-FR" dirty="0"/>
          </a:p>
        </p:txBody>
      </p:sp>
      <p:sp>
        <p:nvSpPr>
          <p:cNvPr id="4099" name="Espace réservé du contenu 2">
            <a:extLst>
              <a:ext uri="{FF2B5EF4-FFF2-40B4-BE49-F238E27FC236}">
                <a16:creationId xmlns:a16="http://schemas.microsoft.com/office/drawing/2014/main" id="{1A25C6A0-D301-6336-6420-F3710BF82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fr-FR" sz="2800" dirty="0" smtClean="0"/>
              <a:t>Proposal 1: </a:t>
            </a:r>
            <a:r>
              <a:rPr lang="en-US" sz="2800" dirty="0"/>
              <a:t>add in RAN#100 chair’s note</a:t>
            </a:r>
            <a:endParaRPr lang="en-US" altLang="fr-FR" sz="2800" dirty="0"/>
          </a:p>
          <a:p>
            <a:pPr lvl="1">
              <a:defRPr/>
            </a:pPr>
            <a:r>
              <a:rPr lang="en-GB" dirty="0" smtClean="0"/>
              <a:t>“</a:t>
            </a:r>
            <a:r>
              <a:rPr lang="en-GB" dirty="0"/>
              <a:t>TSG RAN tasks RAN4 to </a:t>
            </a:r>
            <a:r>
              <a:rPr lang="en-GB" dirty="0" smtClean="0"/>
              <a:t>scope the work needed to define the </a:t>
            </a:r>
            <a:r>
              <a:rPr lang="en-GB" dirty="0"/>
              <a:t>RRM requirements </a:t>
            </a:r>
            <a:r>
              <a:rPr lang="en-GB" dirty="0" smtClean="0"/>
              <a:t>(i.e. beam steering related) necessary </a:t>
            </a:r>
            <a:r>
              <a:rPr lang="en-GB" dirty="0"/>
              <a:t>for NR-NTN UEs operating in the NTN example </a:t>
            </a:r>
            <a:r>
              <a:rPr lang="en-GB" dirty="0" smtClean="0"/>
              <a:t>band (i.e. </a:t>
            </a:r>
            <a:r>
              <a:rPr lang="en-GB" dirty="0" err="1" smtClean="0"/>
              <a:t>Ka</a:t>
            </a:r>
            <a:r>
              <a:rPr lang="en-GB" dirty="0" smtClean="0"/>
              <a:t> band) based on associated assumptions of the UE architecture (</a:t>
            </a:r>
            <a:r>
              <a:rPr lang="en-GB" dirty="0"/>
              <a:t>including beam steering capabilities) </a:t>
            </a:r>
            <a:r>
              <a:rPr lang="en-GB" dirty="0" smtClean="0"/>
              <a:t>.”</a:t>
            </a:r>
          </a:p>
          <a:p>
            <a:pPr lvl="2">
              <a:defRPr/>
            </a:pPr>
            <a:r>
              <a:rPr lang="en-GB" dirty="0" smtClean="0"/>
              <a:t>Note that the UE </a:t>
            </a:r>
            <a:r>
              <a:rPr lang="en-GB" dirty="0" smtClean="0"/>
              <a:t>considered </a:t>
            </a:r>
            <a:r>
              <a:rPr lang="en-GB" dirty="0" smtClean="0"/>
              <a:t>in RAN4 for above 10 GHz is ‘VSAT’ </a:t>
            </a:r>
            <a:r>
              <a:rPr lang="en-GB" dirty="0" smtClean="0"/>
              <a:t>only</a:t>
            </a:r>
            <a:endParaRPr lang="en-GB" dirty="0" smtClean="0"/>
          </a:p>
        </p:txBody>
      </p:sp>
      <p:sp>
        <p:nvSpPr>
          <p:cNvPr id="15363" name="Espace réservé du numéro de diapositive 3">
            <a:extLst>
              <a:ext uri="{FF2B5EF4-FFF2-40B4-BE49-F238E27FC236}">
                <a16:creationId xmlns:a16="http://schemas.microsoft.com/office/drawing/2014/main" id="{82A48D07-69F9-F3AF-290B-69138F75C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2ADF62-0F03-4746-94BD-0AF40BC6110A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>
            <a:extLst>
              <a:ext uri="{FF2B5EF4-FFF2-40B4-BE49-F238E27FC236}">
                <a16:creationId xmlns:a16="http://schemas.microsoft.com/office/drawing/2014/main" id="{F5A48F51-9F12-10A7-4CB2-589A3E312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altLang="fr-FR" dirty="0" smtClean="0"/>
              <a:t>RP-23</a:t>
            </a:r>
            <a:r>
              <a:rPr lang="en-US" dirty="0" smtClean="0"/>
              <a:t>1432</a:t>
            </a:r>
            <a:endParaRPr lang="fr-FR" altLang="fr-FR" dirty="0"/>
          </a:p>
        </p:txBody>
      </p:sp>
      <p:sp>
        <p:nvSpPr>
          <p:cNvPr id="4099" name="Espace réservé du contenu 2">
            <a:extLst>
              <a:ext uri="{FF2B5EF4-FFF2-40B4-BE49-F238E27FC236}">
                <a16:creationId xmlns:a16="http://schemas.microsoft.com/office/drawing/2014/main" id="{1A25C6A0-D301-6336-6420-F3710BF82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sz="2800" dirty="0" smtClean="0"/>
              <a:t>Proposal </a:t>
            </a:r>
            <a:r>
              <a:rPr lang="en-US" altLang="fr-FR" sz="2800" dirty="0" smtClean="0"/>
              <a:t>2: </a:t>
            </a:r>
            <a:r>
              <a:rPr lang="en-US" sz="2800" dirty="0"/>
              <a:t>add in RAN#100 chair’s note</a:t>
            </a:r>
            <a:endParaRPr lang="en-US" altLang="fr-FR" sz="2800" dirty="0" smtClean="0"/>
          </a:p>
          <a:p>
            <a:pPr lvl="1"/>
            <a:r>
              <a:rPr lang="en-US" altLang="fr-FR" sz="2400" dirty="0" smtClean="0"/>
              <a:t>TSG-RAN tasks RAN1 to focus its </a:t>
            </a:r>
            <a:r>
              <a:rPr lang="en-US" altLang="fr-FR" sz="2400" dirty="0"/>
              <a:t>network verified UE </a:t>
            </a:r>
            <a:r>
              <a:rPr lang="en-US" altLang="fr-FR" sz="2400" dirty="0" smtClean="0"/>
              <a:t>location work on </a:t>
            </a:r>
            <a:r>
              <a:rPr lang="en-US" altLang="fr-FR" sz="2400" dirty="0"/>
              <a:t>Alt1 for the </a:t>
            </a:r>
            <a:r>
              <a:rPr lang="en-US" sz="2400" dirty="0"/>
              <a:t>combination of </a:t>
            </a:r>
            <a:r>
              <a:rPr lang="en-US" altLang="fr-FR" sz="2400" dirty="0"/>
              <a:t>“</a:t>
            </a:r>
            <a:r>
              <a:rPr lang="en-US" sz="2400" dirty="0"/>
              <a:t>UE </a:t>
            </a:r>
            <a:r>
              <a:rPr lang="en-US" sz="2400" dirty="0" smtClean="0"/>
              <a:t>and </a:t>
            </a:r>
            <a:r>
              <a:rPr lang="en-US" sz="2400" dirty="0" err="1" smtClean="0"/>
              <a:t>gNB</a:t>
            </a:r>
            <a:r>
              <a:rPr lang="en-US" sz="2400" dirty="0" smtClean="0"/>
              <a:t> receive-transmit time difference measurements”:</a:t>
            </a:r>
            <a:endParaRPr lang="fr-FR" sz="2400" dirty="0" smtClean="0"/>
          </a:p>
          <a:p>
            <a:pPr lvl="2"/>
            <a:r>
              <a:rPr lang="en-US" sz="2000" i="1" dirty="0" smtClean="0"/>
              <a:t>Alt-1: UE Rx-</a:t>
            </a:r>
            <a:r>
              <a:rPr lang="en-US" sz="2000" i="1" dirty="0" err="1" smtClean="0"/>
              <a:t>Tx</a:t>
            </a:r>
            <a:r>
              <a:rPr lang="en-US" sz="2000" i="1" dirty="0" smtClean="0"/>
              <a:t> time difference based on Option 3 and </a:t>
            </a:r>
            <a:r>
              <a:rPr lang="en-US" sz="2000" i="1" dirty="0" err="1" smtClean="0"/>
              <a:t>gNB</a:t>
            </a:r>
            <a:r>
              <a:rPr lang="en-US" sz="2000" i="1" dirty="0" smtClean="0"/>
              <a:t> Rx-</a:t>
            </a:r>
            <a:r>
              <a:rPr lang="en-US" sz="2000" i="1" dirty="0" err="1" smtClean="0"/>
              <a:t>Tx</a:t>
            </a:r>
            <a:r>
              <a:rPr lang="en-US" sz="2000" i="1" dirty="0" smtClean="0"/>
              <a:t> time difference as defined in TS 38.215. </a:t>
            </a:r>
            <a:endParaRPr lang="fr-FR" sz="2000" i="1" dirty="0" smtClean="0"/>
          </a:p>
          <a:p>
            <a:pPr lvl="3"/>
            <a:r>
              <a:rPr lang="en-US" sz="1800" i="1" dirty="0" smtClean="0"/>
              <a:t>Note 1: The signaling method of UE Rx-</a:t>
            </a:r>
            <a:r>
              <a:rPr lang="en-US" sz="1800" i="1" dirty="0" err="1" smtClean="0"/>
              <a:t>Tx</a:t>
            </a:r>
            <a:r>
              <a:rPr lang="en-US" sz="1800" i="1" dirty="0" smtClean="0"/>
              <a:t> time difference definition option 1 is not precluded if Alt1 is </a:t>
            </a:r>
            <a:r>
              <a:rPr lang="en-US" sz="1800" i="1" dirty="0" smtClean="0"/>
              <a:t>adopted</a:t>
            </a:r>
          </a:p>
          <a:p>
            <a:pPr lvl="1"/>
            <a:r>
              <a:rPr lang="en-US" sz="2400" i="1" dirty="0" smtClean="0">
                <a:solidFill>
                  <a:srgbClr val="FF0000"/>
                </a:solidFill>
              </a:rPr>
              <a:t>If the work at RAN1 is not completed at RAN#101, the </a:t>
            </a:r>
            <a:r>
              <a:rPr lang="en-US" sz="2400" i="1" dirty="0" err="1" smtClean="0">
                <a:solidFill>
                  <a:srgbClr val="FF0000"/>
                </a:solidFill>
              </a:rPr>
              <a:t>nwk</a:t>
            </a:r>
            <a:r>
              <a:rPr lang="en-US" sz="2400" i="1" dirty="0" smtClean="0">
                <a:solidFill>
                  <a:srgbClr val="FF0000"/>
                </a:solidFill>
              </a:rPr>
              <a:t> verified UE location will be dropped from RAN1</a:t>
            </a:r>
            <a:endParaRPr lang="fr-FR" sz="2400" i="1" dirty="0">
              <a:solidFill>
                <a:srgbClr val="FF0000"/>
              </a:solidFill>
            </a:endParaRPr>
          </a:p>
        </p:txBody>
      </p:sp>
      <p:sp>
        <p:nvSpPr>
          <p:cNvPr id="15363" name="Espace réservé du numéro de diapositive 3">
            <a:extLst>
              <a:ext uri="{FF2B5EF4-FFF2-40B4-BE49-F238E27FC236}">
                <a16:creationId xmlns:a16="http://schemas.microsoft.com/office/drawing/2014/main" id="{82A48D07-69F9-F3AF-290B-69138F75C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D2ADF62-0F03-4746-94BD-0AF40BC6110A}" type="slidenum">
              <a:rPr lang="fr-FR" altLang="fr-FR" smtClean="0"/>
              <a:pPr/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85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From</a:t>
            </a:r>
            <a:r>
              <a:rPr lang="fr-FR" dirty="0" smtClean="0"/>
              <a:t> RP-231298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3: </a:t>
            </a:r>
            <a:r>
              <a:rPr lang="en-US" altLang="fr-FR" dirty="0" smtClean="0"/>
              <a:t>in </a:t>
            </a:r>
            <a:r>
              <a:rPr lang="en-US" altLang="fr-FR" dirty="0"/>
              <a:t>clause 4.1.4 “</a:t>
            </a:r>
            <a:r>
              <a:rPr lang="en-US" dirty="0"/>
              <a:t>mobility enhancement” of the </a:t>
            </a:r>
            <a:r>
              <a:rPr lang="en-US" dirty="0" smtClean="0"/>
              <a:t>NR-NTN-</a:t>
            </a:r>
            <a:r>
              <a:rPr lang="en-US" dirty="0" err="1" smtClean="0"/>
              <a:t>enh</a:t>
            </a:r>
            <a:r>
              <a:rPr lang="en-US" dirty="0" smtClean="0"/>
              <a:t> WID</a:t>
            </a:r>
            <a:endParaRPr lang="en-US" dirty="0"/>
          </a:p>
          <a:p>
            <a:pPr lvl="1"/>
            <a:r>
              <a:rPr lang="en-US" dirty="0" smtClean="0"/>
              <a:t>Add “RRM </a:t>
            </a:r>
            <a:r>
              <a:rPr lang="en-US" dirty="0"/>
              <a:t>enhancement </a:t>
            </a:r>
            <a:r>
              <a:rPr lang="en-US" dirty="0" smtClean="0"/>
              <a:t>in idle/inactive mode for autonomous </a:t>
            </a:r>
            <a:r>
              <a:rPr lang="en-US" dirty="0"/>
              <a:t>SMTC shifting to address the effect of opposite satellite motion across adjacent orbital planes (RAN4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FBD30-47A7-8442-ABE7-651D23CAB065}" type="slidenum">
              <a:rPr lang="fr-FR" altLang="fr-FR" smtClean="0"/>
              <a:pPr>
                <a:defRPr/>
              </a:pPr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0074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smtClean="0"/>
              <a:t>RP-231214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4: </a:t>
            </a:r>
            <a:r>
              <a:rPr lang="en-US" dirty="0" smtClean="0"/>
              <a:t>add in RAN#100 chair’s note</a:t>
            </a:r>
          </a:p>
          <a:p>
            <a:pPr lvl="1"/>
            <a:r>
              <a:rPr lang="en-US" dirty="0" smtClean="0"/>
              <a:t>TSG-RAN tasks RAN4 </a:t>
            </a:r>
            <a:r>
              <a:rPr lang="en-US" dirty="0"/>
              <a:t>to define the </a:t>
            </a:r>
            <a:r>
              <a:rPr lang="en-US" dirty="0" smtClean="0"/>
              <a:t>release independent requirements </a:t>
            </a:r>
            <a:r>
              <a:rPr lang="en-US" dirty="0"/>
              <a:t>for </a:t>
            </a:r>
            <a:r>
              <a:rPr lang="en-US" dirty="0" smtClean="0"/>
              <a:t>NR-NTN (FR1 &amp; above 10 GHz) as </a:t>
            </a:r>
            <a:r>
              <a:rPr lang="en-US" dirty="0" smtClean="0"/>
              <a:t>part of </a:t>
            </a:r>
            <a:r>
              <a:rPr lang="en-US" dirty="0" err="1" smtClean="0"/>
              <a:t>Rel</a:t>
            </a:r>
            <a:r>
              <a:rPr lang="en-US" dirty="0" smtClean="0"/>
              <a:t>-X </a:t>
            </a:r>
            <a:r>
              <a:rPr lang="en-US" dirty="0" smtClean="0"/>
              <a:t>and reflect them in </a:t>
            </a:r>
            <a:r>
              <a:rPr lang="en-US" dirty="0"/>
              <a:t>the </a:t>
            </a:r>
            <a:r>
              <a:rPr lang="en-US" dirty="0" smtClean="0"/>
              <a:t>corresponding </a:t>
            </a:r>
            <a:r>
              <a:rPr lang="en-US" dirty="0"/>
              <a:t>release independent </a:t>
            </a:r>
            <a:r>
              <a:rPr lang="en-US" dirty="0" smtClean="0"/>
              <a:t>specification</a:t>
            </a:r>
            <a:endParaRPr lang="en-US" dirty="0"/>
          </a:p>
          <a:p>
            <a:pPr lvl="2"/>
            <a:r>
              <a:rPr lang="en-US" dirty="0"/>
              <a:t>FFS whether these requirements shall be captured in TS 38.307 or in a </a:t>
            </a:r>
            <a:r>
              <a:rPr lang="en-US" dirty="0" smtClean="0"/>
              <a:t>separate </a:t>
            </a:r>
            <a:r>
              <a:rPr lang="en-US" dirty="0" smtClean="0"/>
              <a:t>TS</a:t>
            </a:r>
          </a:p>
          <a:p>
            <a:pPr lvl="2"/>
            <a:r>
              <a:rPr lang="en-US" dirty="0" err="1" smtClean="0"/>
              <a:t>Rel</a:t>
            </a:r>
            <a:r>
              <a:rPr lang="en-US" dirty="0" smtClean="0"/>
              <a:t>-X refer to Rel-17 and beyond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FBD30-47A7-8442-ABE7-651D23CAB065}" type="slidenum">
              <a:rPr lang="fr-FR" altLang="fr-FR" smtClean="0"/>
              <a:pPr>
                <a:defRPr/>
              </a:pPr>
              <a:t>5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760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smtClean="0"/>
              <a:t>RP-231173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Proposal 5: </a:t>
            </a:r>
            <a:r>
              <a:rPr lang="en-US" altLang="fr-FR" dirty="0" smtClean="0"/>
              <a:t>in </a:t>
            </a:r>
            <a:r>
              <a:rPr lang="en-US" altLang="fr-FR" dirty="0"/>
              <a:t>clause </a:t>
            </a:r>
            <a:r>
              <a:rPr lang="en-US" altLang="fr-FR" dirty="0" smtClean="0"/>
              <a:t>4.1.1 “</a:t>
            </a:r>
            <a:r>
              <a:rPr lang="en-US" dirty="0" smtClean="0"/>
              <a:t>coverage enhancement” of the </a:t>
            </a:r>
            <a:r>
              <a:rPr lang="en-US" dirty="0"/>
              <a:t>NR-NTN-</a:t>
            </a:r>
            <a:r>
              <a:rPr lang="en-US" dirty="0" err="1"/>
              <a:t>enh</a:t>
            </a:r>
            <a:r>
              <a:rPr lang="en-US" dirty="0"/>
              <a:t> WID</a:t>
            </a:r>
            <a:endParaRPr lang="en-US" dirty="0" smtClean="0"/>
          </a:p>
          <a:p>
            <a:pPr lvl="1"/>
            <a:r>
              <a:rPr lang="en-US" dirty="0" smtClean="0"/>
              <a:t>Replace: ‘</a:t>
            </a:r>
            <a:r>
              <a:rPr lang="en-US" dirty="0"/>
              <a:t>PUCCH enhancements for Msg4 </a:t>
            </a:r>
            <a:r>
              <a:rPr lang="en-US" dirty="0" smtClean="0"/>
              <a:t>HARQ-ACK’</a:t>
            </a:r>
          </a:p>
          <a:p>
            <a:pPr lvl="1"/>
            <a:r>
              <a:rPr lang="en-US" dirty="0" smtClean="0"/>
              <a:t>By </a:t>
            </a:r>
            <a:r>
              <a:rPr lang="en-US" b="1" dirty="0" smtClean="0"/>
              <a:t>‘</a:t>
            </a:r>
            <a:r>
              <a:rPr lang="en-US" b="1" dirty="0" smtClean="0">
                <a:solidFill>
                  <a:srgbClr val="FF0000"/>
                </a:solidFill>
              </a:rPr>
              <a:t>PUCCH </a:t>
            </a:r>
            <a:r>
              <a:rPr lang="en-US" b="1" dirty="0">
                <a:solidFill>
                  <a:srgbClr val="FF0000"/>
                </a:solidFill>
              </a:rPr>
              <a:t>enhancements for PUCCH transmission when dedicated PUCCH resource configuration is not </a:t>
            </a:r>
            <a:r>
              <a:rPr lang="en-US" b="1" dirty="0" smtClean="0">
                <a:solidFill>
                  <a:srgbClr val="FF0000"/>
                </a:solidFill>
              </a:rPr>
              <a:t>provided</a:t>
            </a:r>
          </a:p>
          <a:p>
            <a:pPr lvl="2"/>
            <a:r>
              <a:rPr lang="en-US" b="1" dirty="0" smtClean="0">
                <a:solidFill>
                  <a:srgbClr val="FF0000"/>
                </a:solidFill>
              </a:rPr>
              <a:t>A </a:t>
            </a:r>
            <a:r>
              <a:rPr lang="en-US" b="1" dirty="0">
                <a:solidFill>
                  <a:srgbClr val="FF0000"/>
                </a:solidFill>
              </a:rPr>
              <a:t>parameter in </a:t>
            </a:r>
            <a:r>
              <a:rPr lang="en-US" b="1" dirty="0" smtClean="0">
                <a:solidFill>
                  <a:srgbClr val="FF0000"/>
                </a:solidFill>
              </a:rPr>
              <a:t>SIB1 or 19 </a:t>
            </a:r>
            <a:r>
              <a:rPr lang="en-US" b="1" dirty="0">
                <a:solidFill>
                  <a:srgbClr val="FF0000"/>
                </a:solidFill>
              </a:rPr>
              <a:t>enables/disables PUCCH repetition for PUCCH transmissions by using common PUCCH resources after Msg4 </a:t>
            </a:r>
            <a:r>
              <a:rPr lang="en-US" b="1" dirty="0" smtClean="0">
                <a:solidFill>
                  <a:srgbClr val="FF0000"/>
                </a:solidFill>
              </a:rPr>
              <a:t>HARQ-ACK’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FBD30-47A7-8442-ABE7-651D23CAB065}" type="slidenum">
              <a:rPr lang="fr-FR" altLang="fr-FR" smtClean="0"/>
              <a:pPr>
                <a:defRPr/>
              </a:pPr>
              <a:t>6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200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Microsoft Office PowerPoint</Application>
  <PresentationFormat>Affichage à l'écran 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Arial</vt:lpstr>
      <vt:lpstr>Calibri</vt:lpstr>
      <vt:lpstr>Thème Office</vt:lpstr>
      <vt:lpstr>Way forward for the Rel-18 WID NR_NTN_enh</vt:lpstr>
      <vt:lpstr>From RP-230878</vt:lpstr>
      <vt:lpstr>From RP-231432</vt:lpstr>
      <vt:lpstr>From RP-231298</vt:lpstr>
      <vt:lpstr>From RP-231214</vt:lpstr>
      <vt:lpstr>From RP-231173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540</cp:revision>
  <cp:lastPrinted>2021-06-02T10:16:34Z</cp:lastPrinted>
  <dcterms:created xsi:type="dcterms:W3CDTF">2019-11-22T07:43:51Z</dcterms:created>
  <dcterms:modified xsi:type="dcterms:W3CDTF">2023-06-13T08:43:35Z</dcterms:modified>
</cp:coreProperties>
</file>