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12"/>
  </p:notesMasterIdLst>
  <p:handoutMasterIdLst>
    <p:handoutMasterId r:id="rId13"/>
  </p:handoutMasterIdLst>
  <p:sldIdLst>
    <p:sldId id="283" r:id="rId5"/>
    <p:sldId id="311" r:id="rId6"/>
    <p:sldId id="308" r:id="rId7"/>
    <p:sldId id="312" r:id="rId8"/>
    <p:sldId id="310" r:id="rId9"/>
    <p:sldId id="309" r:id="rId10"/>
    <p:sldId id="280" r:id="rId11"/>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_图片版" id="{E8D0D622-F6C6-F44A-B365-B4A5FF6195C2}">
          <p14:sldIdLst>
            <p14:sldId id="283"/>
          </p14:sldIdLst>
        </p14:section>
        <p14:section name="目录页" id="{9D221634-295C-7843-AF5C-A0CB4F229241}">
          <p14:sldIdLst/>
        </p14:section>
        <p14:section name="章节页" id="{FD05EE94-C931-8C4B-83A2-004B32AA1207}">
          <p14:sldIdLst>
            <p14:sldId id="311"/>
            <p14:sldId id="308"/>
            <p14:sldId id="312"/>
            <p14:sldId id="310"/>
            <p14:sldId id="309"/>
          </p14:sldIdLst>
        </p14:section>
        <p14:section name="结束页" id="{3F9D54A7-3BE2-2540-BB4C-DFE5509085F3}">
          <p14:sldIdLst>
            <p14:sldId id="28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E9002F"/>
    <a:srgbClr val="595757"/>
    <a:srgbClr val="221815"/>
    <a:srgbClr val="888888"/>
    <a:srgbClr val="898989"/>
    <a:srgbClr val="B5B5B5"/>
    <a:srgbClr val="DDDDDD"/>
    <a:srgbClr val="D0E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473" autoAdjust="0"/>
  </p:normalViewPr>
  <p:slideViewPr>
    <p:cSldViewPr snapToGrid="0" snapToObjects="1">
      <p:cViewPr varScale="1">
        <p:scale>
          <a:sx n="82" d="100"/>
          <a:sy n="82" d="100"/>
        </p:scale>
        <p:origin x="101" y="77"/>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1732D5-D207-4AC1-AD8A-6170A95105B3}" type="doc">
      <dgm:prSet loTypeId="urn:microsoft.com/office/officeart/2005/8/layout/hProcess11" loCatId="process" qsTypeId="urn:microsoft.com/office/officeart/2005/8/quickstyle/simple1" qsCatId="simple" csTypeId="urn:microsoft.com/office/officeart/2005/8/colors/colorful4" csCatId="colorful" phldr="1"/>
      <dgm:spPr/>
    </dgm:pt>
    <dgm:pt modelId="{0E1E2A1E-7CF2-4D9E-AE3F-D2FA57A0BBC7}">
      <dgm:prSet phldrT="[Text]"/>
      <dgm:spPr/>
      <dgm:t>
        <a:bodyPr/>
        <a:lstStyle/>
        <a:p>
          <a:endParaRPr lang="en-US" dirty="0"/>
        </a:p>
      </dgm:t>
    </dgm:pt>
    <dgm:pt modelId="{E96B1A54-3BD9-4744-ADED-F0C61B7C1D04}" type="parTrans" cxnId="{9A82E33A-48E9-4C5E-9C7E-FC3D3879EF2F}">
      <dgm:prSet/>
      <dgm:spPr/>
      <dgm:t>
        <a:bodyPr/>
        <a:lstStyle/>
        <a:p>
          <a:endParaRPr lang="en-US"/>
        </a:p>
      </dgm:t>
    </dgm:pt>
    <dgm:pt modelId="{1F95E591-9BD2-48E2-B528-F81A7B597FC4}" type="sibTrans" cxnId="{9A82E33A-48E9-4C5E-9C7E-FC3D3879EF2F}">
      <dgm:prSet/>
      <dgm:spPr/>
      <dgm:t>
        <a:bodyPr/>
        <a:lstStyle/>
        <a:p>
          <a:endParaRPr lang="en-US"/>
        </a:p>
      </dgm:t>
    </dgm:pt>
    <dgm:pt modelId="{50107728-1A97-4E91-B0BB-FA92B91AAFEA}">
      <dgm:prSet phldrT="[Text]"/>
      <dgm:spPr/>
      <dgm:t>
        <a:bodyPr/>
        <a:lstStyle/>
        <a:p>
          <a:endParaRPr lang="en-US" dirty="0"/>
        </a:p>
      </dgm:t>
    </dgm:pt>
    <dgm:pt modelId="{EB8BFCEA-630F-4C3C-9574-14881DD8C37B}" type="parTrans" cxnId="{6E4307EE-7BD1-4CB4-94E7-E7A83E2586AA}">
      <dgm:prSet/>
      <dgm:spPr/>
      <dgm:t>
        <a:bodyPr/>
        <a:lstStyle/>
        <a:p>
          <a:endParaRPr lang="en-US"/>
        </a:p>
      </dgm:t>
    </dgm:pt>
    <dgm:pt modelId="{B6C81024-CD6F-43DB-BEB0-F7424EE9D133}" type="sibTrans" cxnId="{6E4307EE-7BD1-4CB4-94E7-E7A83E2586AA}">
      <dgm:prSet/>
      <dgm:spPr/>
      <dgm:t>
        <a:bodyPr/>
        <a:lstStyle/>
        <a:p>
          <a:endParaRPr lang="en-US"/>
        </a:p>
      </dgm:t>
    </dgm:pt>
    <dgm:pt modelId="{B3756F10-A89E-446B-B53A-C6C7DD7CFBF0}">
      <dgm:prSet phldrT="[Text]"/>
      <dgm:spPr/>
      <dgm:t>
        <a:bodyPr/>
        <a:lstStyle/>
        <a:p>
          <a:endParaRPr lang="en-US" dirty="0"/>
        </a:p>
      </dgm:t>
    </dgm:pt>
    <dgm:pt modelId="{0D5BA3BC-5450-4AF6-A432-A615A2D8C14C}" type="parTrans" cxnId="{4E9868FB-EC25-4344-87CB-79927280DEDC}">
      <dgm:prSet/>
      <dgm:spPr/>
      <dgm:t>
        <a:bodyPr/>
        <a:lstStyle/>
        <a:p>
          <a:endParaRPr lang="en-US"/>
        </a:p>
      </dgm:t>
    </dgm:pt>
    <dgm:pt modelId="{EC8A637B-5557-4699-923B-049143306466}" type="sibTrans" cxnId="{4E9868FB-EC25-4344-87CB-79927280DEDC}">
      <dgm:prSet/>
      <dgm:spPr/>
      <dgm:t>
        <a:bodyPr/>
        <a:lstStyle/>
        <a:p>
          <a:endParaRPr lang="en-US"/>
        </a:p>
      </dgm:t>
    </dgm:pt>
    <dgm:pt modelId="{AAADEE54-9F80-4BD6-A97D-5F2B1E784D9B}">
      <dgm:prSet phldrT="[Text]"/>
      <dgm:spPr/>
      <dgm:t>
        <a:bodyPr/>
        <a:lstStyle/>
        <a:p>
          <a:endParaRPr lang="en-US" dirty="0"/>
        </a:p>
      </dgm:t>
    </dgm:pt>
    <dgm:pt modelId="{5D68025B-07F1-4DF9-8D49-3D5151579074}" type="parTrans" cxnId="{0E19B042-E83F-4927-A2F1-C216C93F5E17}">
      <dgm:prSet/>
      <dgm:spPr/>
      <dgm:t>
        <a:bodyPr/>
        <a:lstStyle/>
        <a:p>
          <a:endParaRPr lang="en-US"/>
        </a:p>
      </dgm:t>
    </dgm:pt>
    <dgm:pt modelId="{A1398DEB-E474-4748-9B63-0AE203F0F963}" type="sibTrans" cxnId="{0E19B042-E83F-4927-A2F1-C216C93F5E17}">
      <dgm:prSet/>
      <dgm:spPr/>
      <dgm:t>
        <a:bodyPr/>
        <a:lstStyle/>
        <a:p>
          <a:endParaRPr lang="en-US"/>
        </a:p>
      </dgm:t>
    </dgm:pt>
    <dgm:pt modelId="{50FED9C1-A52F-41C2-AA29-3A0389F23D2B}">
      <dgm:prSet phldrT="[Text]"/>
      <dgm:spPr/>
      <dgm:t>
        <a:bodyPr/>
        <a:lstStyle/>
        <a:p>
          <a:endParaRPr lang="en-US" dirty="0"/>
        </a:p>
      </dgm:t>
    </dgm:pt>
    <dgm:pt modelId="{297A3703-A400-4CBC-A8C7-5BEE7A13BF33}" type="parTrans" cxnId="{5737D76E-FE6F-4B02-8585-57305BF04199}">
      <dgm:prSet/>
      <dgm:spPr/>
      <dgm:t>
        <a:bodyPr/>
        <a:lstStyle/>
        <a:p>
          <a:endParaRPr lang="en-US"/>
        </a:p>
      </dgm:t>
    </dgm:pt>
    <dgm:pt modelId="{AA822BBE-6969-4683-86B6-CE925674F58A}" type="sibTrans" cxnId="{5737D76E-FE6F-4B02-8585-57305BF04199}">
      <dgm:prSet/>
      <dgm:spPr/>
      <dgm:t>
        <a:bodyPr/>
        <a:lstStyle/>
        <a:p>
          <a:endParaRPr lang="en-US"/>
        </a:p>
      </dgm:t>
    </dgm:pt>
    <dgm:pt modelId="{F0B2B714-885B-4163-A356-AFDDC27599A3}" type="pres">
      <dgm:prSet presAssocID="{8C1732D5-D207-4AC1-AD8A-6170A95105B3}" presName="Name0" presStyleCnt="0">
        <dgm:presLayoutVars>
          <dgm:dir/>
          <dgm:resizeHandles val="exact"/>
        </dgm:presLayoutVars>
      </dgm:prSet>
      <dgm:spPr/>
    </dgm:pt>
    <dgm:pt modelId="{A92F610E-4169-4261-9AEF-5F70F56130D9}" type="pres">
      <dgm:prSet presAssocID="{8C1732D5-D207-4AC1-AD8A-6170A95105B3}" presName="arrow" presStyleLbl="bgShp" presStyleIdx="0" presStyleCnt="1"/>
      <dgm:spPr/>
    </dgm:pt>
    <dgm:pt modelId="{61C1427D-F0D0-460B-9458-B3DEE242CFE2}" type="pres">
      <dgm:prSet presAssocID="{8C1732D5-D207-4AC1-AD8A-6170A95105B3}" presName="points" presStyleCnt="0"/>
      <dgm:spPr/>
    </dgm:pt>
    <dgm:pt modelId="{0E56E2C4-C136-4B7F-AC66-38D209049BE9}" type="pres">
      <dgm:prSet presAssocID="{0E1E2A1E-7CF2-4D9E-AE3F-D2FA57A0BBC7}" presName="compositeA" presStyleCnt="0"/>
      <dgm:spPr/>
    </dgm:pt>
    <dgm:pt modelId="{661106F9-3FDC-496F-AD12-C96C161897DA}" type="pres">
      <dgm:prSet presAssocID="{0E1E2A1E-7CF2-4D9E-AE3F-D2FA57A0BBC7}" presName="textA" presStyleLbl="revTx" presStyleIdx="0" presStyleCnt="5">
        <dgm:presLayoutVars>
          <dgm:bulletEnabled val="1"/>
        </dgm:presLayoutVars>
      </dgm:prSet>
      <dgm:spPr/>
    </dgm:pt>
    <dgm:pt modelId="{46AA7265-F57F-481F-BE23-07550B86DC9B}" type="pres">
      <dgm:prSet presAssocID="{0E1E2A1E-7CF2-4D9E-AE3F-D2FA57A0BBC7}" presName="circleA" presStyleLbl="node1" presStyleIdx="0" presStyleCnt="5"/>
      <dgm:spPr/>
    </dgm:pt>
    <dgm:pt modelId="{FB493563-D284-4640-9439-191C4C5B77C1}" type="pres">
      <dgm:prSet presAssocID="{0E1E2A1E-7CF2-4D9E-AE3F-D2FA57A0BBC7}" presName="spaceA" presStyleCnt="0"/>
      <dgm:spPr/>
    </dgm:pt>
    <dgm:pt modelId="{977A974E-428A-410B-9C12-F4A7297D9A1D}" type="pres">
      <dgm:prSet presAssocID="{1F95E591-9BD2-48E2-B528-F81A7B597FC4}" presName="space" presStyleCnt="0"/>
      <dgm:spPr/>
    </dgm:pt>
    <dgm:pt modelId="{5B60136D-9B61-4F21-B0C8-D9063F702F22}" type="pres">
      <dgm:prSet presAssocID="{50107728-1A97-4E91-B0BB-FA92B91AAFEA}" presName="compositeB" presStyleCnt="0"/>
      <dgm:spPr/>
    </dgm:pt>
    <dgm:pt modelId="{33E0D6CE-CD63-473F-A9AF-422970B6DC58}" type="pres">
      <dgm:prSet presAssocID="{50107728-1A97-4E91-B0BB-FA92B91AAFEA}" presName="textB" presStyleLbl="revTx" presStyleIdx="1" presStyleCnt="5">
        <dgm:presLayoutVars>
          <dgm:bulletEnabled val="1"/>
        </dgm:presLayoutVars>
      </dgm:prSet>
      <dgm:spPr/>
    </dgm:pt>
    <dgm:pt modelId="{AB16CFB0-71DB-4709-9704-3459C11223F5}" type="pres">
      <dgm:prSet presAssocID="{50107728-1A97-4E91-B0BB-FA92B91AAFEA}" presName="circleB" presStyleLbl="node1" presStyleIdx="1" presStyleCnt="5"/>
      <dgm:spPr/>
    </dgm:pt>
    <dgm:pt modelId="{007AAC60-F1DD-4935-BF5F-79898EC09E22}" type="pres">
      <dgm:prSet presAssocID="{50107728-1A97-4E91-B0BB-FA92B91AAFEA}" presName="spaceB" presStyleCnt="0"/>
      <dgm:spPr/>
    </dgm:pt>
    <dgm:pt modelId="{AE19F364-288F-4314-9E1E-1112F5DEED90}" type="pres">
      <dgm:prSet presAssocID="{B6C81024-CD6F-43DB-BEB0-F7424EE9D133}" presName="space" presStyleCnt="0"/>
      <dgm:spPr/>
    </dgm:pt>
    <dgm:pt modelId="{2E7AF3C5-CDE4-47A1-812D-81ADA4C59CB2}" type="pres">
      <dgm:prSet presAssocID="{B3756F10-A89E-446B-B53A-C6C7DD7CFBF0}" presName="compositeA" presStyleCnt="0"/>
      <dgm:spPr/>
    </dgm:pt>
    <dgm:pt modelId="{A20014AF-13D9-4DED-B898-842942D8EFC5}" type="pres">
      <dgm:prSet presAssocID="{B3756F10-A89E-446B-B53A-C6C7DD7CFBF0}" presName="textA" presStyleLbl="revTx" presStyleIdx="2" presStyleCnt="5">
        <dgm:presLayoutVars>
          <dgm:bulletEnabled val="1"/>
        </dgm:presLayoutVars>
      </dgm:prSet>
      <dgm:spPr/>
    </dgm:pt>
    <dgm:pt modelId="{C63F1115-20A5-4770-9995-A949250AA094}" type="pres">
      <dgm:prSet presAssocID="{B3756F10-A89E-446B-B53A-C6C7DD7CFBF0}" presName="circleA" presStyleLbl="node1" presStyleIdx="2" presStyleCnt="5"/>
      <dgm:spPr/>
    </dgm:pt>
    <dgm:pt modelId="{78EAE25B-599F-4973-B2F0-68261B5E60F2}" type="pres">
      <dgm:prSet presAssocID="{B3756F10-A89E-446B-B53A-C6C7DD7CFBF0}" presName="spaceA" presStyleCnt="0"/>
      <dgm:spPr/>
    </dgm:pt>
    <dgm:pt modelId="{0D0E428A-CF81-47D9-A6D7-2A3F04B56525}" type="pres">
      <dgm:prSet presAssocID="{EC8A637B-5557-4699-923B-049143306466}" presName="space" presStyleCnt="0"/>
      <dgm:spPr/>
    </dgm:pt>
    <dgm:pt modelId="{3B3EFD68-7119-4260-97E1-954334F5A894}" type="pres">
      <dgm:prSet presAssocID="{50FED9C1-A52F-41C2-AA29-3A0389F23D2B}" presName="compositeB" presStyleCnt="0"/>
      <dgm:spPr/>
    </dgm:pt>
    <dgm:pt modelId="{0A46DDC1-97F2-4B6F-8B22-D3B7123F51F3}" type="pres">
      <dgm:prSet presAssocID="{50FED9C1-A52F-41C2-AA29-3A0389F23D2B}" presName="textB" presStyleLbl="revTx" presStyleIdx="3" presStyleCnt="5">
        <dgm:presLayoutVars>
          <dgm:bulletEnabled val="1"/>
        </dgm:presLayoutVars>
      </dgm:prSet>
      <dgm:spPr/>
    </dgm:pt>
    <dgm:pt modelId="{1233435E-D3F8-467B-800F-29864F62E4FB}" type="pres">
      <dgm:prSet presAssocID="{50FED9C1-A52F-41C2-AA29-3A0389F23D2B}" presName="circleB" presStyleLbl="node1" presStyleIdx="3" presStyleCnt="5"/>
      <dgm:spPr/>
    </dgm:pt>
    <dgm:pt modelId="{A74B907B-7635-4061-A268-5A72375C1C6B}" type="pres">
      <dgm:prSet presAssocID="{50FED9C1-A52F-41C2-AA29-3A0389F23D2B}" presName="spaceB" presStyleCnt="0"/>
      <dgm:spPr/>
    </dgm:pt>
    <dgm:pt modelId="{78106AE8-9A93-4A19-8CED-E634DA9362AB}" type="pres">
      <dgm:prSet presAssocID="{AA822BBE-6969-4683-86B6-CE925674F58A}" presName="space" presStyleCnt="0"/>
      <dgm:spPr/>
    </dgm:pt>
    <dgm:pt modelId="{1E03B8C4-ACDD-4D8B-B105-8886B83D644E}" type="pres">
      <dgm:prSet presAssocID="{AAADEE54-9F80-4BD6-A97D-5F2B1E784D9B}" presName="compositeA" presStyleCnt="0"/>
      <dgm:spPr/>
    </dgm:pt>
    <dgm:pt modelId="{6EC97300-3F29-41DD-BE0F-34335BEC0955}" type="pres">
      <dgm:prSet presAssocID="{AAADEE54-9F80-4BD6-A97D-5F2B1E784D9B}" presName="textA" presStyleLbl="revTx" presStyleIdx="4" presStyleCnt="5">
        <dgm:presLayoutVars>
          <dgm:bulletEnabled val="1"/>
        </dgm:presLayoutVars>
      </dgm:prSet>
      <dgm:spPr/>
    </dgm:pt>
    <dgm:pt modelId="{60CE9670-AD91-4429-B356-6AAA8D581547}" type="pres">
      <dgm:prSet presAssocID="{AAADEE54-9F80-4BD6-A97D-5F2B1E784D9B}" presName="circleA" presStyleLbl="node1" presStyleIdx="4" presStyleCnt="5"/>
      <dgm:spPr/>
    </dgm:pt>
    <dgm:pt modelId="{B71FF8D9-A90D-4353-AD27-EEE894A7881E}" type="pres">
      <dgm:prSet presAssocID="{AAADEE54-9F80-4BD6-A97D-5F2B1E784D9B}" presName="spaceA" presStyleCnt="0"/>
      <dgm:spPr/>
    </dgm:pt>
  </dgm:ptLst>
  <dgm:cxnLst>
    <dgm:cxn modelId="{075F562C-B1EE-46CE-BCF8-E4F74D9431F2}" type="presOf" srcId="{0E1E2A1E-7CF2-4D9E-AE3F-D2FA57A0BBC7}" destId="{661106F9-3FDC-496F-AD12-C96C161897DA}" srcOrd="0" destOrd="0" presId="urn:microsoft.com/office/officeart/2005/8/layout/hProcess11"/>
    <dgm:cxn modelId="{9A82E33A-48E9-4C5E-9C7E-FC3D3879EF2F}" srcId="{8C1732D5-D207-4AC1-AD8A-6170A95105B3}" destId="{0E1E2A1E-7CF2-4D9E-AE3F-D2FA57A0BBC7}" srcOrd="0" destOrd="0" parTransId="{E96B1A54-3BD9-4744-ADED-F0C61B7C1D04}" sibTransId="{1F95E591-9BD2-48E2-B528-F81A7B597FC4}"/>
    <dgm:cxn modelId="{0E19B042-E83F-4927-A2F1-C216C93F5E17}" srcId="{8C1732D5-D207-4AC1-AD8A-6170A95105B3}" destId="{AAADEE54-9F80-4BD6-A97D-5F2B1E784D9B}" srcOrd="4" destOrd="0" parTransId="{5D68025B-07F1-4DF9-8D49-3D5151579074}" sibTransId="{A1398DEB-E474-4748-9B63-0AE203F0F963}"/>
    <dgm:cxn modelId="{5737D76E-FE6F-4B02-8585-57305BF04199}" srcId="{8C1732D5-D207-4AC1-AD8A-6170A95105B3}" destId="{50FED9C1-A52F-41C2-AA29-3A0389F23D2B}" srcOrd="3" destOrd="0" parTransId="{297A3703-A400-4CBC-A8C7-5BEE7A13BF33}" sibTransId="{AA822BBE-6969-4683-86B6-CE925674F58A}"/>
    <dgm:cxn modelId="{CC528C85-C1DF-4823-B67A-6D96D1617C80}" type="presOf" srcId="{50107728-1A97-4E91-B0BB-FA92B91AAFEA}" destId="{33E0D6CE-CD63-473F-A9AF-422970B6DC58}" srcOrd="0" destOrd="0" presId="urn:microsoft.com/office/officeart/2005/8/layout/hProcess11"/>
    <dgm:cxn modelId="{A5E47C9B-F5DE-428B-9C84-4B0426D42012}" type="presOf" srcId="{AAADEE54-9F80-4BD6-A97D-5F2B1E784D9B}" destId="{6EC97300-3F29-41DD-BE0F-34335BEC0955}" srcOrd="0" destOrd="0" presId="urn:microsoft.com/office/officeart/2005/8/layout/hProcess11"/>
    <dgm:cxn modelId="{D8C8679E-0572-4266-8681-C7D0019EDCF3}" type="presOf" srcId="{B3756F10-A89E-446B-B53A-C6C7DD7CFBF0}" destId="{A20014AF-13D9-4DED-B898-842942D8EFC5}" srcOrd="0" destOrd="0" presId="urn:microsoft.com/office/officeart/2005/8/layout/hProcess11"/>
    <dgm:cxn modelId="{EA64B4A7-7B58-443B-88BD-3E8B09F30E65}" type="presOf" srcId="{8C1732D5-D207-4AC1-AD8A-6170A95105B3}" destId="{F0B2B714-885B-4163-A356-AFDDC27599A3}" srcOrd="0" destOrd="0" presId="urn:microsoft.com/office/officeart/2005/8/layout/hProcess11"/>
    <dgm:cxn modelId="{6E4307EE-7BD1-4CB4-94E7-E7A83E2586AA}" srcId="{8C1732D5-D207-4AC1-AD8A-6170A95105B3}" destId="{50107728-1A97-4E91-B0BB-FA92B91AAFEA}" srcOrd="1" destOrd="0" parTransId="{EB8BFCEA-630F-4C3C-9574-14881DD8C37B}" sibTransId="{B6C81024-CD6F-43DB-BEB0-F7424EE9D133}"/>
    <dgm:cxn modelId="{3889A1F8-D2B9-4FE8-8188-A39C06C9258D}" type="presOf" srcId="{50FED9C1-A52F-41C2-AA29-3A0389F23D2B}" destId="{0A46DDC1-97F2-4B6F-8B22-D3B7123F51F3}" srcOrd="0" destOrd="0" presId="urn:microsoft.com/office/officeart/2005/8/layout/hProcess11"/>
    <dgm:cxn modelId="{4E9868FB-EC25-4344-87CB-79927280DEDC}" srcId="{8C1732D5-D207-4AC1-AD8A-6170A95105B3}" destId="{B3756F10-A89E-446B-B53A-C6C7DD7CFBF0}" srcOrd="2" destOrd="0" parTransId="{0D5BA3BC-5450-4AF6-A432-A615A2D8C14C}" sibTransId="{EC8A637B-5557-4699-923B-049143306466}"/>
    <dgm:cxn modelId="{60220EC9-1C3D-4176-812B-EF2B6323CE83}" type="presParOf" srcId="{F0B2B714-885B-4163-A356-AFDDC27599A3}" destId="{A92F610E-4169-4261-9AEF-5F70F56130D9}" srcOrd="0" destOrd="0" presId="urn:microsoft.com/office/officeart/2005/8/layout/hProcess11"/>
    <dgm:cxn modelId="{80529EDD-4386-4C43-B0BE-605B55D6374F}" type="presParOf" srcId="{F0B2B714-885B-4163-A356-AFDDC27599A3}" destId="{61C1427D-F0D0-460B-9458-B3DEE242CFE2}" srcOrd="1" destOrd="0" presId="urn:microsoft.com/office/officeart/2005/8/layout/hProcess11"/>
    <dgm:cxn modelId="{CA7D8C8C-AA6B-4629-89F8-0E12DD5720A0}" type="presParOf" srcId="{61C1427D-F0D0-460B-9458-B3DEE242CFE2}" destId="{0E56E2C4-C136-4B7F-AC66-38D209049BE9}" srcOrd="0" destOrd="0" presId="urn:microsoft.com/office/officeart/2005/8/layout/hProcess11"/>
    <dgm:cxn modelId="{6CD2E8DF-29D3-4CBE-A506-0A740B5D6009}" type="presParOf" srcId="{0E56E2C4-C136-4B7F-AC66-38D209049BE9}" destId="{661106F9-3FDC-496F-AD12-C96C161897DA}" srcOrd="0" destOrd="0" presId="urn:microsoft.com/office/officeart/2005/8/layout/hProcess11"/>
    <dgm:cxn modelId="{6025A8F4-1BDA-479F-962E-277B59EC7EF9}" type="presParOf" srcId="{0E56E2C4-C136-4B7F-AC66-38D209049BE9}" destId="{46AA7265-F57F-481F-BE23-07550B86DC9B}" srcOrd="1" destOrd="0" presId="urn:microsoft.com/office/officeart/2005/8/layout/hProcess11"/>
    <dgm:cxn modelId="{9992A294-6C24-4858-8E6E-746A5224B83D}" type="presParOf" srcId="{0E56E2C4-C136-4B7F-AC66-38D209049BE9}" destId="{FB493563-D284-4640-9439-191C4C5B77C1}" srcOrd="2" destOrd="0" presId="urn:microsoft.com/office/officeart/2005/8/layout/hProcess11"/>
    <dgm:cxn modelId="{3FEFF11D-C108-4A1D-848D-5FCE36D101F4}" type="presParOf" srcId="{61C1427D-F0D0-460B-9458-B3DEE242CFE2}" destId="{977A974E-428A-410B-9C12-F4A7297D9A1D}" srcOrd="1" destOrd="0" presId="urn:microsoft.com/office/officeart/2005/8/layout/hProcess11"/>
    <dgm:cxn modelId="{ECA2FC5F-CCBC-416A-9383-65933421C1A9}" type="presParOf" srcId="{61C1427D-F0D0-460B-9458-B3DEE242CFE2}" destId="{5B60136D-9B61-4F21-B0C8-D9063F702F22}" srcOrd="2" destOrd="0" presId="urn:microsoft.com/office/officeart/2005/8/layout/hProcess11"/>
    <dgm:cxn modelId="{25472D0A-EF65-4767-978B-E1D91FCC2ADA}" type="presParOf" srcId="{5B60136D-9B61-4F21-B0C8-D9063F702F22}" destId="{33E0D6CE-CD63-473F-A9AF-422970B6DC58}" srcOrd="0" destOrd="0" presId="urn:microsoft.com/office/officeart/2005/8/layout/hProcess11"/>
    <dgm:cxn modelId="{6BAA6D5D-5FB9-444E-8C48-73130F72B0FB}" type="presParOf" srcId="{5B60136D-9B61-4F21-B0C8-D9063F702F22}" destId="{AB16CFB0-71DB-4709-9704-3459C11223F5}" srcOrd="1" destOrd="0" presId="urn:microsoft.com/office/officeart/2005/8/layout/hProcess11"/>
    <dgm:cxn modelId="{FA2D97D9-ECB9-4D09-9253-B78FF7D45399}" type="presParOf" srcId="{5B60136D-9B61-4F21-B0C8-D9063F702F22}" destId="{007AAC60-F1DD-4935-BF5F-79898EC09E22}" srcOrd="2" destOrd="0" presId="urn:microsoft.com/office/officeart/2005/8/layout/hProcess11"/>
    <dgm:cxn modelId="{6FC6E9AE-EABE-4D5C-BD42-44475C20FA1B}" type="presParOf" srcId="{61C1427D-F0D0-460B-9458-B3DEE242CFE2}" destId="{AE19F364-288F-4314-9E1E-1112F5DEED90}" srcOrd="3" destOrd="0" presId="urn:microsoft.com/office/officeart/2005/8/layout/hProcess11"/>
    <dgm:cxn modelId="{07FA2EA2-D83C-43CD-B510-22318D9FACCC}" type="presParOf" srcId="{61C1427D-F0D0-460B-9458-B3DEE242CFE2}" destId="{2E7AF3C5-CDE4-47A1-812D-81ADA4C59CB2}" srcOrd="4" destOrd="0" presId="urn:microsoft.com/office/officeart/2005/8/layout/hProcess11"/>
    <dgm:cxn modelId="{FC40FE95-BC8A-4152-B33B-6664A817D8B4}" type="presParOf" srcId="{2E7AF3C5-CDE4-47A1-812D-81ADA4C59CB2}" destId="{A20014AF-13D9-4DED-B898-842942D8EFC5}" srcOrd="0" destOrd="0" presId="urn:microsoft.com/office/officeart/2005/8/layout/hProcess11"/>
    <dgm:cxn modelId="{5A48E9C8-1BAB-4EF5-B093-3BD7BC03C3D2}" type="presParOf" srcId="{2E7AF3C5-CDE4-47A1-812D-81ADA4C59CB2}" destId="{C63F1115-20A5-4770-9995-A949250AA094}" srcOrd="1" destOrd="0" presId="urn:microsoft.com/office/officeart/2005/8/layout/hProcess11"/>
    <dgm:cxn modelId="{DA2FE272-A45A-4BF9-9440-A5E14C23FCD8}" type="presParOf" srcId="{2E7AF3C5-CDE4-47A1-812D-81ADA4C59CB2}" destId="{78EAE25B-599F-4973-B2F0-68261B5E60F2}" srcOrd="2" destOrd="0" presId="urn:microsoft.com/office/officeart/2005/8/layout/hProcess11"/>
    <dgm:cxn modelId="{E3FC1D80-549B-4613-9C28-786DC7288FCB}" type="presParOf" srcId="{61C1427D-F0D0-460B-9458-B3DEE242CFE2}" destId="{0D0E428A-CF81-47D9-A6D7-2A3F04B56525}" srcOrd="5" destOrd="0" presId="urn:microsoft.com/office/officeart/2005/8/layout/hProcess11"/>
    <dgm:cxn modelId="{1EBFCBCE-FDE8-4EBE-8AFD-19A9C81C90B4}" type="presParOf" srcId="{61C1427D-F0D0-460B-9458-B3DEE242CFE2}" destId="{3B3EFD68-7119-4260-97E1-954334F5A894}" srcOrd="6" destOrd="0" presId="urn:microsoft.com/office/officeart/2005/8/layout/hProcess11"/>
    <dgm:cxn modelId="{7D783A94-7740-468E-9A23-0AFCE655D3B8}" type="presParOf" srcId="{3B3EFD68-7119-4260-97E1-954334F5A894}" destId="{0A46DDC1-97F2-4B6F-8B22-D3B7123F51F3}" srcOrd="0" destOrd="0" presId="urn:microsoft.com/office/officeart/2005/8/layout/hProcess11"/>
    <dgm:cxn modelId="{34C28600-2261-4662-9A0A-C534555811DA}" type="presParOf" srcId="{3B3EFD68-7119-4260-97E1-954334F5A894}" destId="{1233435E-D3F8-467B-800F-29864F62E4FB}" srcOrd="1" destOrd="0" presId="urn:microsoft.com/office/officeart/2005/8/layout/hProcess11"/>
    <dgm:cxn modelId="{4DC08080-8AE2-41BD-9D2E-79A48F230C6C}" type="presParOf" srcId="{3B3EFD68-7119-4260-97E1-954334F5A894}" destId="{A74B907B-7635-4061-A268-5A72375C1C6B}" srcOrd="2" destOrd="0" presId="urn:microsoft.com/office/officeart/2005/8/layout/hProcess11"/>
    <dgm:cxn modelId="{80B97153-64EE-457E-AEA8-3CD823925CD3}" type="presParOf" srcId="{61C1427D-F0D0-460B-9458-B3DEE242CFE2}" destId="{78106AE8-9A93-4A19-8CED-E634DA9362AB}" srcOrd="7" destOrd="0" presId="urn:microsoft.com/office/officeart/2005/8/layout/hProcess11"/>
    <dgm:cxn modelId="{1AFDAB87-7B5F-4A56-BAAE-FC3642C79B5F}" type="presParOf" srcId="{61C1427D-F0D0-460B-9458-B3DEE242CFE2}" destId="{1E03B8C4-ACDD-4D8B-B105-8886B83D644E}" srcOrd="8" destOrd="0" presId="urn:microsoft.com/office/officeart/2005/8/layout/hProcess11"/>
    <dgm:cxn modelId="{C5B2C0AA-4ACE-44A8-94E3-5AA6F6F815CB}" type="presParOf" srcId="{1E03B8C4-ACDD-4D8B-B105-8886B83D644E}" destId="{6EC97300-3F29-41DD-BE0F-34335BEC0955}" srcOrd="0" destOrd="0" presId="urn:microsoft.com/office/officeart/2005/8/layout/hProcess11"/>
    <dgm:cxn modelId="{4784A347-A7F0-4A62-B9D5-B3573C66EA84}" type="presParOf" srcId="{1E03B8C4-ACDD-4D8B-B105-8886B83D644E}" destId="{60CE9670-AD91-4429-B356-6AAA8D581547}" srcOrd="1" destOrd="0" presId="urn:microsoft.com/office/officeart/2005/8/layout/hProcess11"/>
    <dgm:cxn modelId="{0F25BAE1-41DC-4900-B62D-4047F5524A85}" type="presParOf" srcId="{1E03B8C4-ACDD-4D8B-B105-8886B83D644E}" destId="{B71FF8D9-A90D-4353-AD27-EEE894A7881E}"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2F610E-4169-4261-9AEF-5F70F56130D9}">
      <dsp:nvSpPr>
        <dsp:cNvPr id="0" name=""/>
        <dsp:cNvSpPr/>
      </dsp:nvSpPr>
      <dsp:spPr>
        <a:xfrm>
          <a:off x="0" y="564587"/>
          <a:ext cx="10985399" cy="752783"/>
        </a:xfrm>
        <a:prstGeom prst="notched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1106F9-3FDC-496F-AD12-C96C161897DA}">
      <dsp:nvSpPr>
        <dsp:cNvPr id="0" name=""/>
        <dsp:cNvSpPr/>
      </dsp:nvSpPr>
      <dsp:spPr>
        <a:xfrm>
          <a:off x="4344" y="0"/>
          <a:ext cx="1899648" cy="7527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b" anchorCtr="0">
          <a:noAutofit/>
        </a:bodyPr>
        <a:lstStyle/>
        <a:p>
          <a:pPr marL="0" lvl="0" indent="0" algn="ctr" defTabSz="1155700">
            <a:lnSpc>
              <a:spcPct val="90000"/>
            </a:lnSpc>
            <a:spcBef>
              <a:spcPct val="0"/>
            </a:spcBef>
            <a:spcAft>
              <a:spcPct val="35000"/>
            </a:spcAft>
            <a:buNone/>
          </a:pPr>
          <a:endParaRPr lang="en-US" sz="2600" kern="1200" dirty="0"/>
        </a:p>
      </dsp:txBody>
      <dsp:txXfrm>
        <a:off x="4344" y="0"/>
        <a:ext cx="1899648" cy="752783"/>
      </dsp:txXfrm>
    </dsp:sp>
    <dsp:sp modelId="{46AA7265-F57F-481F-BE23-07550B86DC9B}">
      <dsp:nvSpPr>
        <dsp:cNvPr id="0" name=""/>
        <dsp:cNvSpPr/>
      </dsp:nvSpPr>
      <dsp:spPr>
        <a:xfrm>
          <a:off x="860070" y="846881"/>
          <a:ext cx="188195" cy="188195"/>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E0D6CE-CD63-473F-A9AF-422970B6DC58}">
      <dsp:nvSpPr>
        <dsp:cNvPr id="0" name=""/>
        <dsp:cNvSpPr/>
      </dsp:nvSpPr>
      <dsp:spPr>
        <a:xfrm>
          <a:off x="1998975" y="1129175"/>
          <a:ext cx="1899648" cy="7527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t" anchorCtr="0">
          <a:noAutofit/>
        </a:bodyPr>
        <a:lstStyle/>
        <a:p>
          <a:pPr marL="0" lvl="0" indent="0" algn="ctr" defTabSz="1155700">
            <a:lnSpc>
              <a:spcPct val="90000"/>
            </a:lnSpc>
            <a:spcBef>
              <a:spcPct val="0"/>
            </a:spcBef>
            <a:spcAft>
              <a:spcPct val="35000"/>
            </a:spcAft>
            <a:buNone/>
          </a:pPr>
          <a:endParaRPr lang="en-US" sz="2600" kern="1200" dirty="0"/>
        </a:p>
      </dsp:txBody>
      <dsp:txXfrm>
        <a:off x="1998975" y="1129175"/>
        <a:ext cx="1899648" cy="752783"/>
      </dsp:txXfrm>
    </dsp:sp>
    <dsp:sp modelId="{AB16CFB0-71DB-4709-9704-3459C11223F5}">
      <dsp:nvSpPr>
        <dsp:cNvPr id="0" name=""/>
        <dsp:cNvSpPr/>
      </dsp:nvSpPr>
      <dsp:spPr>
        <a:xfrm>
          <a:off x="2854701" y="846881"/>
          <a:ext cx="188195" cy="188195"/>
        </a:xfrm>
        <a:prstGeom prst="ellipse">
          <a:avLst/>
        </a:prstGeom>
        <a:solidFill>
          <a:schemeClr val="accent4">
            <a:hueOff val="746492"/>
            <a:satOff val="-10620"/>
            <a:lumOff val="-127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0014AF-13D9-4DED-B898-842942D8EFC5}">
      <dsp:nvSpPr>
        <dsp:cNvPr id="0" name=""/>
        <dsp:cNvSpPr/>
      </dsp:nvSpPr>
      <dsp:spPr>
        <a:xfrm>
          <a:off x="3993605" y="0"/>
          <a:ext cx="1899648" cy="7527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b" anchorCtr="0">
          <a:noAutofit/>
        </a:bodyPr>
        <a:lstStyle/>
        <a:p>
          <a:pPr marL="0" lvl="0" indent="0" algn="ctr" defTabSz="1155700">
            <a:lnSpc>
              <a:spcPct val="90000"/>
            </a:lnSpc>
            <a:spcBef>
              <a:spcPct val="0"/>
            </a:spcBef>
            <a:spcAft>
              <a:spcPct val="35000"/>
            </a:spcAft>
            <a:buNone/>
          </a:pPr>
          <a:endParaRPr lang="en-US" sz="2600" kern="1200" dirty="0"/>
        </a:p>
      </dsp:txBody>
      <dsp:txXfrm>
        <a:off x="3993605" y="0"/>
        <a:ext cx="1899648" cy="752783"/>
      </dsp:txXfrm>
    </dsp:sp>
    <dsp:sp modelId="{C63F1115-20A5-4770-9995-A949250AA094}">
      <dsp:nvSpPr>
        <dsp:cNvPr id="0" name=""/>
        <dsp:cNvSpPr/>
      </dsp:nvSpPr>
      <dsp:spPr>
        <a:xfrm>
          <a:off x="4849332" y="846881"/>
          <a:ext cx="188195" cy="188195"/>
        </a:xfrm>
        <a:prstGeom prst="ellipse">
          <a:avLst/>
        </a:prstGeom>
        <a:solidFill>
          <a:schemeClr val="accent4">
            <a:hueOff val="1492985"/>
            <a:satOff val="-21240"/>
            <a:lumOff val="-254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46DDC1-97F2-4B6F-8B22-D3B7123F51F3}">
      <dsp:nvSpPr>
        <dsp:cNvPr id="0" name=""/>
        <dsp:cNvSpPr/>
      </dsp:nvSpPr>
      <dsp:spPr>
        <a:xfrm>
          <a:off x="5988236" y="1129175"/>
          <a:ext cx="1899648" cy="7527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t" anchorCtr="0">
          <a:noAutofit/>
        </a:bodyPr>
        <a:lstStyle/>
        <a:p>
          <a:pPr marL="0" lvl="0" indent="0" algn="ctr" defTabSz="1155700">
            <a:lnSpc>
              <a:spcPct val="90000"/>
            </a:lnSpc>
            <a:spcBef>
              <a:spcPct val="0"/>
            </a:spcBef>
            <a:spcAft>
              <a:spcPct val="35000"/>
            </a:spcAft>
            <a:buNone/>
          </a:pPr>
          <a:endParaRPr lang="en-US" sz="2600" kern="1200" dirty="0"/>
        </a:p>
      </dsp:txBody>
      <dsp:txXfrm>
        <a:off x="5988236" y="1129175"/>
        <a:ext cx="1899648" cy="752783"/>
      </dsp:txXfrm>
    </dsp:sp>
    <dsp:sp modelId="{1233435E-D3F8-467B-800F-29864F62E4FB}">
      <dsp:nvSpPr>
        <dsp:cNvPr id="0" name=""/>
        <dsp:cNvSpPr/>
      </dsp:nvSpPr>
      <dsp:spPr>
        <a:xfrm>
          <a:off x="6843962" y="846881"/>
          <a:ext cx="188195" cy="188195"/>
        </a:xfrm>
        <a:prstGeom prst="ellipse">
          <a:avLst/>
        </a:prstGeom>
        <a:solidFill>
          <a:schemeClr val="accent4">
            <a:hueOff val="2239477"/>
            <a:satOff val="-31860"/>
            <a:lumOff val="-3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C97300-3F29-41DD-BE0F-34335BEC0955}">
      <dsp:nvSpPr>
        <dsp:cNvPr id="0" name=""/>
        <dsp:cNvSpPr/>
      </dsp:nvSpPr>
      <dsp:spPr>
        <a:xfrm>
          <a:off x="7982867" y="0"/>
          <a:ext cx="1899648" cy="7527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b" anchorCtr="0">
          <a:noAutofit/>
        </a:bodyPr>
        <a:lstStyle/>
        <a:p>
          <a:pPr marL="0" lvl="0" indent="0" algn="ctr" defTabSz="1155700">
            <a:lnSpc>
              <a:spcPct val="90000"/>
            </a:lnSpc>
            <a:spcBef>
              <a:spcPct val="0"/>
            </a:spcBef>
            <a:spcAft>
              <a:spcPct val="35000"/>
            </a:spcAft>
            <a:buNone/>
          </a:pPr>
          <a:endParaRPr lang="en-US" sz="2600" kern="1200" dirty="0"/>
        </a:p>
      </dsp:txBody>
      <dsp:txXfrm>
        <a:off x="7982867" y="0"/>
        <a:ext cx="1899648" cy="752783"/>
      </dsp:txXfrm>
    </dsp:sp>
    <dsp:sp modelId="{60CE9670-AD91-4429-B356-6AAA8D581547}">
      <dsp:nvSpPr>
        <dsp:cNvPr id="0" name=""/>
        <dsp:cNvSpPr/>
      </dsp:nvSpPr>
      <dsp:spPr>
        <a:xfrm>
          <a:off x="8838593" y="846881"/>
          <a:ext cx="188195" cy="188195"/>
        </a:xfrm>
        <a:prstGeom prst="ellipse">
          <a:avLst/>
        </a:prstGeom>
        <a:solidFill>
          <a:schemeClr val="accent4">
            <a:hueOff val="2985969"/>
            <a:satOff val="-42480"/>
            <a:lumOff val="-509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6/5/2023</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6/5/2023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7</a:t>
            </a:fld>
            <a:endParaRPr lang="en-US"/>
          </a:p>
        </p:txBody>
      </p:sp>
    </p:spTree>
    <p:extLst>
      <p:ext uri="{BB962C8B-B14F-4D97-AF65-F5344CB8AC3E}">
        <p14:creationId xmlns:p14="http://schemas.microsoft.com/office/powerpoint/2010/main" val="13118456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1651949536"/>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a16="http://schemas.microsoft.com/office/drawing/2014/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3514487387"/>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1842669867"/>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537370765"/>
      </p:ext>
    </p:extLst>
  </p:cSld>
  <p:clrMapOvr>
    <a:masterClrMapping/>
  </p:clrMapOvr>
  <p:extLst mod="1">
    <p:ext uri="{DCECCB84-F9BA-43D5-87BE-67443E8EF086}">
      <p15:sldGuideLst xmlns:p15="http://schemas.microsoft.com/office/powerpoint/2012/main">
        <p15:guide id="1" orient="horz" pos="341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218579137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5" name="Picture 4">
            <a:extLst>
              <a:ext uri="{FF2B5EF4-FFF2-40B4-BE49-F238E27FC236}">
                <a16:creationId xmlns:a16="http://schemas.microsoft.com/office/drawing/2014/main" id="{E6E8B5C1-4D37-8442-902D-D86F9BBDE2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92"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png"/><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hyperlink" Target="https://omdia.tech.informa.com/pr/2023/02-feb/omdia-near-eye-display-shipments-for-xr-applications-will-grow-by-67-in-2023-thanks-to-the-new-model"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0515664" y="177282"/>
            <a:ext cx="1539487" cy="382555"/>
          </a:xfrm>
          <a:prstGeom prst="rect">
            <a:avLst/>
          </a:prstGeom>
          <a:noFill/>
        </p:spPr>
        <p:txBody>
          <a:bodyPr lIns="0" tIns="0" rIns="0" bIns="0" anchor="ctr">
            <a:normAutofit fontScale="75000" lnSpcReduction="20000"/>
          </a:bodyPr>
          <a:lstStyle>
            <a:lvl1pPr algn="l" defTabSz="1186670" rtl="0" eaLnBrk="1" latinLnBrk="0" hangingPunct="1">
              <a:lnSpc>
                <a:spcPct val="90000"/>
              </a:lnSpc>
              <a:spcBef>
                <a:spcPct val="0"/>
              </a:spcBef>
              <a:buNone/>
              <a:defRPr sz="3200" b="0" i="0" kern="1200">
                <a:solidFill>
                  <a:schemeClr val="tx1"/>
                </a:solidFill>
                <a:latin typeface="+mj-lt"/>
                <a:ea typeface="Microsoft YaHei" panose="020B0503020204020204" pitchFamily="34" charset="-122"/>
                <a:cs typeface="+mj-cs"/>
              </a:defRPr>
            </a:lvl1pPr>
          </a:lstStyle>
          <a:p>
            <a:pPr fontAlgn="auto">
              <a:spcAft>
                <a:spcPts val="0"/>
              </a:spcAft>
              <a:buClrTx/>
              <a:buFontTx/>
            </a:pPr>
            <a:r>
              <a:rPr lang="en-US" altLang="zh-CN" b="1" dirty="0">
                <a:latin typeface="Times New Roman" panose="02020603050405020304" pitchFamily="18" charset="0"/>
                <a:ea typeface="宋体" pitchFamily="2" charset="-122"/>
                <a:cs typeface="+mn-cs"/>
              </a:rPr>
              <a:t>RP-231245</a:t>
            </a:r>
            <a:endParaRPr lang="zh-CN" altLang="en-US" b="1" dirty="0">
              <a:latin typeface="Times New Roman" panose="02020603050405020304" pitchFamily="18" charset="0"/>
              <a:ea typeface="宋体" pitchFamily="2" charset="-122"/>
              <a:cs typeface="+mn-cs"/>
            </a:endParaRPr>
          </a:p>
        </p:txBody>
      </p:sp>
      <p:sp>
        <p:nvSpPr>
          <p:cNvPr id="7" name="矩形 3"/>
          <p:cNvSpPr/>
          <p:nvPr/>
        </p:nvSpPr>
        <p:spPr>
          <a:xfrm>
            <a:off x="110446" y="177282"/>
            <a:ext cx="6096000" cy="646331"/>
          </a:xfrm>
          <a:prstGeom prst="rect">
            <a:avLst/>
          </a:prstGeom>
        </p:spPr>
        <p:txBody>
          <a:bodyPr>
            <a:spAutoFit/>
          </a:bodyPr>
          <a:lstStyle/>
          <a:p>
            <a:pPr>
              <a:spcAft>
                <a:spcPts val="0"/>
              </a:spcAft>
              <a:buNone/>
            </a:pPr>
            <a:r>
              <a:rPr lang="en-GB" altLang="zh-CN" b="1" dirty="0">
                <a:latin typeface="Arial" panose="020B0604020202020204" pitchFamily="34" charset="0"/>
                <a:cs typeface="Times New Roman" panose="02020603050405020304" pitchFamily="18" charset="0"/>
              </a:rPr>
              <a:t>3GPP TSG RAN Meeting #100	</a:t>
            </a:r>
            <a:endParaRPr lang="zh-CN" altLang="zh-CN" sz="1200" b="1" dirty="0">
              <a:latin typeface="Arial" panose="020B0604020202020204" pitchFamily="34" charset="0"/>
              <a:cs typeface="Times New Roman" panose="02020603050405020304" pitchFamily="18" charset="0"/>
            </a:endParaRPr>
          </a:p>
          <a:p>
            <a:pPr hangingPunct="0">
              <a:spcAft>
                <a:spcPts val="900"/>
              </a:spcAft>
              <a:buNone/>
            </a:pPr>
            <a:r>
              <a:rPr lang="en-US" altLang="zh-CN" b="1" dirty="0"/>
              <a:t>Taipei, June 12-14, 2023</a:t>
            </a:r>
            <a:endParaRPr lang="zh-CN" altLang="zh-CN" b="1" dirty="0"/>
          </a:p>
        </p:txBody>
      </p:sp>
      <p:sp>
        <p:nvSpPr>
          <p:cNvPr id="8" name="矩形 4"/>
          <p:cNvSpPr/>
          <p:nvPr/>
        </p:nvSpPr>
        <p:spPr>
          <a:xfrm>
            <a:off x="110446" y="927332"/>
            <a:ext cx="10416351" cy="1200329"/>
          </a:xfrm>
          <a:prstGeom prst="rect">
            <a:avLst/>
          </a:prstGeom>
        </p:spPr>
        <p:txBody>
          <a:bodyPr wrap="square">
            <a:spAutoFit/>
          </a:bodyPr>
          <a:lstStyle/>
          <a:p>
            <a:pPr algn="just" fontAlgn="auto" hangingPunct="1">
              <a:spcAft>
                <a:spcPts val="0"/>
              </a:spcAft>
              <a:buNone/>
              <a:tabLst>
                <a:tab pos="1350645" algn="l"/>
              </a:tabLst>
            </a:pPr>
            <a:r>
              <a:rPr lang="en-US" altLang="zh-CN" b="1" dirty="0">
                <a:latin typeface="Arial" panose="020B0604020202020204" pitchFamily="34" charset="0"/>
                <a:ea typeface="Batang"/>
                <a:cs typeface="Times New Roman" panose="02020603050405020304" pitchFamily="18" charset="0"/>
              </a:rPr>
              <a:t>Source:		Huawei, HiSilicon</a:t>
            </a:r>
            <a:endParaRPr lang="zh-CN" altLang="zh-CN" b="1" dirty="0">
              <a:latin typeface="Times New Roman" panose="02020603050405020304" pitchFamily="18" charset="0"/>
            </a:endParaRPr>
          </a:p>
          <a:p>
            <a:pPr algn="just">
              <a:tabLst>
                <a:tab pos="1350645" algn="l"/>
              </a:tabLst>
            </a:pPr>
            <a:r>
              <a:rPr lang="en-GB" altLang="zh-CN" b="1" dirty="0">
                <a:latin typeface="Arial" panose="020B0604020202020204" pitchFamily="34" charset="0"/>
                <a:ea typeface="Batang"/>
              </a:rPr>
              <a:t>Title</a:t>
            </a:r>
            <a:r>
              <a:rPr lang="en-GB" altLang="zh-CN" b="1" dirty="0">
                <a:latin typeface="Arial" panose="020B0604020202020204" pitchFamily="34" charset="0"/>
                <a:ea typeface="Batang"/>
                <a:cs typeface="Times New Roman" panose="02020603050405020304" pitchFamily="18" charset="0"/>
              </a:rPr>
              <a:t>:		</a:t>
            </a:r>
            <a:r>
              <a:rPr lang="en-US" altLang="zh-CN" b="1" dirty="0"/>
              <a:t>Characterization and form factor for 2Rx XR wearable devices</a:t>
            </a:r>
            <a:endParaRPr lang="zh-CN" altLang="zh-CN" b="1" dirty="0">
              <a:highlight>
                <a:srgbClr val="FFFF00"/>
              </a:highlight>
              <a:latin typeface="Arial" panose="020B0604020202020204" pitchFamily="34" charset="0"/>
              <a:ea typeface="Batang"/>
              <a:cs typeface="Times New Roman" panose="02020603050405020304" pitchFamily="18" charset="0"/>
            </a:endParaRPr>
          </a:p>
          <a:p>
            <a:pPr algn="just" fontAlgn="auto" hangingPunct="1">
              <a:spcAft>
                <a:spcPts val="0"/>
              </a:spcAft>
              <a:buNone/>
              <a:tabLst>
                <a:tab pos="1350645" algn="l"/>
              </a:tabLst>
            </a:pPr>
            <a:r>
              <a:rPr lang="en-GB" altLang="zh-CN" b="1" dirty="0">
                <a:latin typeface="Arial" panose="020B0604020202020204" pitchFamily="34" charset="0"/>
                <a:ea typeface="Batang"/>
                <a:cs typeface="Times New Roman" panose="02020603050405020304" pitchFamily="18" charset="0"/>
              </a:rPr>
              <a:t>Document for:	</a:t>
            </a:r>
            <a:r>
              <a:rPr lang="en-US" altLang="zh-CN" b="1" dirty="0">
                <a:latin typeface="Arial" panose="020B0604020202020204" pitchFamily="34" charset="0"/>
                <a:ea typeface="Batang"/>
                <a:cs typeface="Times New Roman" panose="02020603050405020304" pitchFamily="18" charset="0"/>
              </a:rPr>
              <a:t>Discussion and decision</a:t>
            </a:r>
            <a:endParaRPr lang="zh-CN" altLang="zh-CN" b="1" dirty="0">
              <a:latin typeface="Times New Roman" panose="02020603050405020304" pitchFamily="18" charset="0"/>
            </a:endParaRPr>
          </a:p>
          <a:p>
            <a:pPr algn="just" fontAlgn="auto" hangingPunct="1">
              <a:spcAft>
                <a:spcPts val="0"/>
              </a:spcAft>
              <a:buNone/>
              <a:tabLst>
                <a:tab pos="1350645" algn="l"/>
              </a:tabLst>
            </a:pPr>
            <a:r>
              <a:rPr lang="en-GB" altLang="zh-CN" b="1" dirty="0">
                <a:latin typeface="Arial" panose="020B0604020202020204" pitchFamily="34" charset="0"/>
                <a:ea typeface="Batang"/>
                <a:cs typeface="Times New Roman" panose="02020603050405020304" pitchFamily="18" charset="0"/>
              </a:rPr>
              <a:t>Agenda Item:	9.</a:t>
            </a:r>
            <a:r>
              <a:rPr lang="en-US" altLang="zh-CN" b="1" dirty="0">
                <a:latin typeface="Arial" panose="020B0604020202020204" pitchFamily="34" charset="0"/>
                <a:ea typeface="Batang"/>
                <a:cs typeface="Times New Roman" panose="02020603050405020304" pitchFamily="18" charset="0"/>
              </a:rPr>
              <a:t>3.2.9</a:t>
            </a:r>
            <a:endParaRPr lang="zh-CN" altLang="zh-CN" b="1" dirty="0">
              <a:effectLst/>
              <a:latin typeface="Times New Roman" panose="02020603050405020304" pitchFamily="18" charset="0"/>
            </a:endParaRPr>
          </a:p>
        </p:txBody>
      </p:sp>
      <p:sp>
        <p:nvSpPr>
          <p:cNvPr id="2" name="Text Placeholder 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3295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CEC36-5881-F64A-A70F-904DBA9886A9}"/>
              </a:ext>
            </a:extLst>
          </p:cNvPr>
          <p:cNvSpPr>
            <a:spLocks noGrp="1"/>
          </p:cNvSpPr>
          <p:nvPr>
            <p:ph type="subTitle" idx="1"/>
          </p:nvPr>
        </p:nvSpPr>
        <p:spPr>
          <a:xfrm>
            <a:off x="264920" y="145280"/>
            <a:ext cx="11204895" cy="931490"/>
          </a:xfrm>
        </p:spPr>
        <p:txBody>
          <a:bodyPr anchor="ctr"/>
          <a:lstStyle/>
          <a:p>
            <a:r>
              <a:rPr lang="en-US" altLang="zh-CN" dirty="0">
                <a:latin typeface="Times New Roman" panose="02020603050405020304" pitchFamily="18" charset="0"/>
                <a:cs typeface="Times New Roman" panose="02020603050405020304" pitchFamily="18" charset="0"/>
              </a:rPr>
              <a:t>Background of “</a:t>
            </a:r>
            <a:r>
              <a:rPr lang="en-US" dirty="0">
                <a:latin typeface="Times New Roman" panose="02020603050405020304" pitchFamily="18" charset="0"/>
                <a:cs typeface="Times New Roman" panose="02020603050405020304" pitchFamily="18" charset="0"/>
              </a:rPr>
              <a:t>2Rx relaxation for XR wearable devices</a:t>
            </a:r>
            <a:r>
              <a:rPr lang="en-US" altLang="zh-CN"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5F986D5-D7D9-6446-9526-9389CD9831D8}"/>
              </a:ext>
            </a:extLst>
          </p:cNvPr>
          <p:cNvSpPr>
            <a:spLocks noGrp="1"/>
          </p:cNvSpPr>
          <p:nvPr>
            <p:ph idx="12"/>
          </p:nvPr>
        </p:nvSpPr>
        <p:spPr>
          <a:xfrm>
            <a:off x="264921" y="1076766"/>
            <a:ext cx="11194658" cy="2682468"/>
          </a:xfrm>
        </p:spPr>
        <p:txBody>
          <a:bodyPr/>
          <a:lstStyle/>
          <a:p>
            <a:r>
              <a:rPr lang="en-US" sz="2000" dirty="0">
                <a:latin typeface="Times New Roman" panose="02020603050405020304" pitchFamily="18" charset="0"/>
                <a:cs typeface="Times New Roman" panose="02020603050405020304" pitchFamily="18" charset="0"/>
              </a:rPr>
              <a:t>Discussion history in RAN </a:t>
            </a:r>
            <a:r>
              <a:rPr lang="en-US" altLang="zh-CN" sz="2000" dirty="0">
                <a:latin typeface="Times New Roman" panose="02020603050405020304" pitchFamily="18" charset="0"/>
                <a:cs typeface="Times New Roman" panose="02020603050405020304" pitchFamily="18" charset="0"/>
              </a:rPr>
              <a:t>plenary</a:t>
            </a:r>
            <a:endParaRPr lang="en-US" sz="2000" dirty="0">
              <a:latin typeface="Times New Roman" panose="02020603050405020304" pitchFamily="18" charset="0"/>
              <a:cs typeface="Times New Roman" panose="02020603050405020304" pitchFamily="18" charset="0"/>
            </a:endParaRPr>
          </a:p>
          <a:p>
            <a:pPr lvl="1"/>
            <a:r>
              <a:rPr lang="en-US" dirty="0">
                <a:latin typeface="Times New Roman" panose="02020603050405020304" pitchFamily="18" charset="0"/>
                <a:cs typeface="Times New Roman" panose="02020603050405020304" pitchFamily="18" charset="0"/>
              </a:rPr>
              <a:t>Firstly raised in RAN#96.</a:t>
            </a:r>
          </a:p>
          <a:p>
            <a:pPr lvl="1"/>
            <a:r>
              <a:rPr lang="en-US" dirty="0">
                <a:latin typeface="Times New Roman" panose="02020603050405020304" pitchFamily="18" charset="0"/>
                <a:cs typeface="Times New Roman" panose="02020603050405020304" pitchFamily="18" charset="0"/>
              </a:rPr>
              <a:t>RAN#99 conclusion: endorse way forward in RP-230740</a:t>
            </a:r>
            <a:endParaRPr lang="en-US" baseline="30000" dirty="0">
              <a:latin typeface="Times New Roman" panose="02020603050405020304" pitchFamily="18" charset="0"/>
              <a:cs typeface="Times New Roman" panose="02020603050405020304" pitchFamily="18" charset="0"/>
            </a:endParaRPr>
          </a:p>
        </p:txBody>
      </p:sp>
      <p:graphicFrame>
        <p:nvGraphicFramePr>
          <p:cNvPr id="14" name="Content Placeholder 6"/>
          <p:cNvGraphicFramePr>
            <a:graphicFrameLocks/>
          </p:cNvGraphicFramePr>
          <p:nvPr>
            <p:extLst/>
          </p:nvPr>
        </p:nvGraphicFramePr>
        <p:xfrm>
          <a:off x="573326" y="2067250"/>
          <a:ext cx="10985400" cy="18819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Rectangle 14"/>
          <p:cNvSpPr/>
          <p:nvPr/>
        </p:nvSpPr>
        <p:spPr>
          <a:xfrm>
            <a:off x="434665" y="2250530"/>
            <a:ext cx="1910982" cy="307777"/>
          </a:xfrm>
          <a:prstGeom prst="rect">
            <a:avLst/>
          </a:prstGeom>
        </p:spPr>
        <p:txBody>
          <a:bodyPr wrap="square">
            <a:spAutoFit/>
          </a:bodyPr>
          <a:lstStyle/>
          <a:p>
            <a:pPr lvl="0" algn="ct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Issue firstly raised</a:t>
            </a:r>
            <a:endParaRPr 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Rectangle 15"/>
          <p:cNvSpPr/>
          <p:nvPr/>
        </p:nvSpPr>
        <p:spPr>
          <a:xfrm>
            <a:off x="2645436" y="2127420"/>
            <a:ext cx="1759567" cy="523220"/>
          </a:xfrm>
          <a:prstGeom prst="rect">
            <a:avLst/>
          </a:prstGeom>
        </p:spPr>
        <p:txBody>
          <a:bodyPr wrap="square">
            <a:spAutoFit/>
          </a:bodyPr>
          <a:lstStyle/>
          <a:p>
            <a:pPr lvl="0"/>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Issue re-submitted, but no discussion </a:t>
            </a:r>
            <a:endParaRPr 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7" name="Rectangle 16"/>
          <p:cNvSpPr/>
          <p:nvPr/>
        </p:nvSpPr>
        <p:spPr>
          <a:xfrm>
            <a:off x="4704792" y="2004309"/>
            <a:ext cx="2012079" cy="738664"/>
          </a:xfrm>
          <a:prstGeom prst="rect">
            <a:avLst/>
          </a:prstGeom>
        </p:spPr>
        <p:txBody>
          <a:bodyPr wrap="square">
            <a:spAutoFit/>
          </a:bodyPr>
          <a:lstStyle/>
          <a:p>
            <a:pPr lvl="0"/>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Issue re-submitted, had some discussions, but no conclusion</a:t>
            </a:r>
            <a:endParaRPr 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Rectangle 17"/>
          <p:cNvSpPr/>
          <p:nvPr/>
        </p:nvSpPr>
        <p:spPr>
          <a:xfrm>
            <a:off x="7061050" y="2004309"/>
            <a:ext cx="1726284" cy="738664"/>
          </a:xfrm>
          <a:prstGeom prst="rect">
            <a:avLst/>
          </a:prstGeom>
        </p:spPr>
        <p:txBody>
          <a:bodyPr wrap="square">
            <a:spAutoFit/>
          </a:bodyPr>
          <a:lstStyle/>
          <a:p>
            <a:pPr lvl="0"/>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Endorsed a potential way forward (see RP-230740)</a:t>
            </a:r>
            <a:endParaRPr 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9" name="Rectangle 18"/>
          <p:cNvSpPr/>
          <p:nvPr/>
        </p:nvSpPr>
        <p:spPr>
          <a:xfrm>
            <a:off x="154807" y="3146842"/>
            <a:ext cx="2652154" cy="307777"/>
          </a:xfrm>
          <a:prstGeom prst="rect">
            <a:avLst/>
          </a:prstGeom>
        </p:spPr>
        <p:txBody>
          <a:bodyPr wrap="square">
            <a:spAutoFit/>
          </a:bodyPr>
          <a:lstStyle/>
          <a:p>
            <a:pPr lvl="0" algn="ctr"/>
            <a:r>
              <a:rPr lang="en-US" sz="1400" dirty="0">
                <a:latin typeface="Times New Roman" panose="02020603050405020304" pitchFamily="18" charset="0"/>
                <a:ea typeface="微软雅黑" panose="020B0503020204020204" pitchFamily="34" charset="-122"/>
                <a:cs typeface="Times New Roman" panose="02020603050405020304" pitchFamily="18" charset="0"/>
              </a:rPr>
              <a:t>202206 (RAN#96)</a:t>
            </a:r>
          </a:p>
        </p:txBody>
      </p:sp>
      <p:sp>
        <p:nvSpPr>
          <p:cNvPr id="20" name="Rectangle 19"/>
          <p:cNvSpPr/>
          <p:nvPr/>
        </p:nvSpPr>
        <p:spPr>
          <a:xfrm>
            <a:off x="2804900" y="3146842"/>
            <a:ext cx="2377125" cy="307777"/>
          </a:xfrm>
          <a:prstGeom prst="rect">
            <a:avLst/>
          </a:prstGeom>
        </p:spPr>
        <p:txBody>
          <a:bodyPr wrap="square">
            <a:spAutoFit/>
          </a:bodyPr>
          <a:lstStyle/>
          <a:p>
            <a:pPr lvl="0"/>
            <a:r>
              <a:rPr lang="en-US" sz="1400" dirty="0">
                <a:latin typeface="Times New Roman" panose="02020603050405020304" pitchFamily="18" charset="0"/>
                <a:ea typeface="微软雅黑" panose="020B0503020204020204" pitchFamily="34" charset="-122"/>
                <a:cs typeface="Times New Roman" panose="02020603050405020304" pitchFamily="18" charset="0"/>
              </a:rPr>
              <a:t>202209 (RAN#97)</a:t>
            </a:r>
          </a:p>
        </p:txBody>
      </p:sp>
      <p:sp>
        <p:nvSpPr>
          <p:cNvPr id="21" name="Rectangle 20"/>
          <p:cNvSpPr/>
          <p:nvPr/>
        </p:nvSpPr>
        <p:spPr>
          <a:xfrm>
            <a:off x="4789348" y="3146842"/>
            <a:ext cx="1838157" cy="307777"/>
          </a:xfrm>
          <a:prstGeom prst="rect">
            <a:avLst/>
          </a:prstGeom>
        </p:spPr>
        <p:txBody>
          <a:bodyPr wrap="square">
            <a:spAutoFit/>
          </a:bodyPr>
          <a:lstStyle/>
          <a:p>
            <a:pPr lvl="0"/>
            <a:r>
              <a:rPr lang="en-US" sz="1400" dirty="0">
                <a:latin typeface="Times New Roman" panose="02020603050405020304" pitchFamily="18" charset="0"/>
                <a:ea typeface="微软雅黑" panose="020B0503020204020204" pitchFamily="34" charset="-122"/>
                <a:cs typeface="Times New Roman" panose="02020603050405020304" pitchFamily="18" charset="0"/>
              </a:rPr>
              <a:t>202212 (RAN#98</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2" name="Rectangle 21"/>
          <p:cNvSpPr/>
          <p:nvPr/>
        </p:nvSpPr>
        <p:spPr>
          <a:xfrm>
            <a:off x="6847386" y="3146842"/>
            <a:ext cx="1854681" cy="307777"/>
          </a:xfrm>
          <a:prstGeom prst="rect">
            <a:avLst/>
          </a:prstGeom>
        </p:spPr>
        <p:txBody>
          <a:bodyPr wrap="square">
            <a:spAutoFit/>
          </a:bodyPr>
          <a:lstStyle/>
          <a:p>
            <a:pPr lvl="0"/>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202303 (RAN#99)</a:t>
            </a:r>
            <a:endParaRPr 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5" name="Content Placeholder 2">
            <a:extLst>
              <a:ext uri="{FF2B5EF4-FFF2-40B4-BE49-F238E27FC236}">
                <a16:creationId xmlns:a16="http://schemas.microsoft.com/office/drawing/2014/main" id="{55F986D5-D7D9-6446-9526-9389CD9831D8}"/>
              </a:ext>
            </a:extLst>
          </p:cNvPr>
          <p:cNvSpPr txBox="1">
            <a:spLocks/>
          </p:cNvSpPr>
          <p:nvPr/>
        </p:nvSpPr>
        <p:spPr>
          <a:xfrm>
            <a:off x="264920" y="3562775"/>
            <a:ext cx="5976082" cy="3151889"/>
          </a:xfrm>
          <a:prstGeom prst="rect">
            <a:avLst/>
          </a:prstGeom>
          <a:noFill/>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icrosoft YaHei" panose="020B0503020204020204" pitchFamily="34" charset="-122"/>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icrosoft YaHei" panose="020B0503020204020204" pitchFamily="34" charset="-122"/>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r>
              <a:rPr lang="en-US" sz="2000" dirty="0">
                <a:latin typeface="Times New Roman" panose="02020603050405020304" pitchFamily="18" charset="0"/>
                <a:cs typeface="Times New Roman" panose="02020603050405020304" pitchFamily="18" charset="0"/>
              </a:rPr>
              <a:t>RAN#98 discussions</a:t>
            </a:r>
            <a:r>
              <a:rPr lang="en-US" sz="2000" i="1" dirty="0">
                <a:latin typeface="Times New Roman" panose="02020603050405020304" pitchFamily="18" charset="0"/>
                <a:cs typeface="Times New Roman" panose="02020603050405020304" pitchFamily="18" charset="0"/>
              </a:rPr>
              <a:t> </a:t>
            </a:r>
            <a:r>
              <a:rPr lang="en-US" sz="1400" i="1" dirty="0">
                <a:latin typeface="Times New Roman" panose="02020603050405020304" pitchFamily="18" charset="0"/>
                <a:cs typeface="Times New Roman" panose="02020603050405020304" pitchFamily="18" charset="0"/>
              </a:rPr>
              <a:t>(copied from moderator summary RP-223504)</a:t>
            </a:r>
          </a:p>
          <a:p>
            <a:pPr lvl="1"/>
            <a:r>
              <a:rPr lang="en-US" dirty="0">
                <a:latin typeface="Times New Roman" panose="02020603050405020304" pitchFamily="18" charset="0"/>
                <a:cs typeface="Times New Roman" panose="02020603050405020304" pitchFamily="18" charset="0"/>
              </a:rPr>
              <a:t>What type of XR devices can have 2Rx relaxation, what are the exact physical (</a:t>
            </a:r>
            <a:r>
              <a:rPr lang="en-US" dirty="0" err="1">
                <a:latin typeface="Times New Roman" panose="02020603050405020304" pitchFamily="18" charset="0"/>
                <a:cs typeface="Times New Roman" panose="02020603050405020304" pitchFamily="18" charset="0"/>
              </a:rPr>
              <a:t>e.g</a:t>
            </a:r>
            <a:r>
              <a:rPr lang="en-US" dirty="0">
                <a:latin typeface="Times New Roman" panose="02020603050405020304" pitchFamily="18" charset="0"/>
                <a:cs typeface="Times New Roman" panose="02020603050405020304" pitchFamily="18" charset="0"/>
              </a:rPr>
              <a:t> form factor) limitations that make such a relaxation for these XR devices important?</a:t>
            </a:r>
          </a:p>
          <a:p>
            <a:pPr lvl="1"/>
            <a:r>
              <a:rPr lang="en-US" dirty="0">
                <a:latin typeface="Times New Roman" panose="02020603050405020304" pitchFamily="18" charset="0"/>
                <a:cs typeface="Times New Roman" panose="02020603050405020304" pitchFamily="18" charset="0"/>
              </a:rPr>
              <a:t>How to identify these XR devices in the network?</a:t>
            </a:r>
          </a:p>
          <a:p>
            <a:pPr lvl="1"/>
            <a:r>
              <a:rPr lang="en-US" dirty="0">
                <a:latin typeface="Times New Roman" panose="02020603050405020304" pitchFamily="18" charset="0"/>
                <a:cs typeface="Times New Roman" panose="02020603050405020304" pitchFamily="18" charset="0"/>
              </a:rPr>
              <a:t>How to prevent </a:t>
            </a:r>
            <a:r>
              <a:rPr lang="en-US" dirty="0" err="1">
                <a:latin typeface="Times New Roman" panose="02020603050405020304" pitchFamily="18" charset="0"/>
                <a:cs typeface="Times New Roman" panose="02020603050405020304" pitchFamily="18" charset="0"/>
              </a:rPr>
              <a:t>mis</a:t>
            </a:r>
            <a:r>
              <a:rPr lang="en-US" dirty="0">
                <a:latin typeface="Times New Roman" panose="02020603050405020304" pitchFamily="18" charset="0"/>
                <a:cs typeface="Times New Roman" panose="02020603050405020304" pitchFamily="18" charset="0"/>
              </a:rPr>
              <a:t>-use of the 2Rx relaxation by other devices (e.g. smartphones)?</a:t>
            </a:r>
          </a:p>
          <a:p>
            <a:pPr lvl="1"/>
            <a:r>
              <a:rPr lang="en-US" dirty="0">
                <a:latin typeface="Times New Roman" panose="02020603050405020304" pitchFamily="18" charset="0"/>
                <a:cs typeface="Times New Roman" panose="02020603050405020304" pitchFamily="18" charset="0"/>
              </a:rPr>
              <a:t>Is any further relaxation foreseen to be needed for these devices, e.g. on BW?</a:t>
            </a:r>
          </a:p>
          <a:p>
            <a:pPr lvl="1"/>
            <a:r>
              <a:rPr lang="en-US" dirty="0">
                <a:latin typeface="Times New Roman" panose="02020603050405020304" pitchFamily="18" charset="0"/>
                <a:cs typeface="Times New Roman" panose="02020603050405020304" pitchFamily="18" charset="0"/>
              </a:rPr>
              <a:t>……</a:t>
            </a:r>
          </a:p>
        </p:txBody>
      </p:sp>
      <p:sp>
        <p:nvSpPr>
          <p:cNvPr id="23" name="Rectangle 22"/>
          <p:cNvSpPr/>
          <p:nvPr/>
        </p:nvSpPr>
        <p:spPr>
          <a:xfrm>
            <a:off x="9042732" y="2005789"/>
            <a:ext cx="1726284" cy="738664"/>
          </a:xfrm>
          <a:prstGeom prst="rect">
            <a:avLst/>
          </a:prstGeom>
        </p:spPr>
        <p:txBody>
          <a:bodyPr wrap="square">
            <a:spAutoFit/>
          </a:bodyPr>
          <a:lstStyle/>
          <a:p>
            <a:pPr lvl="0"/>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Expected to be discussed and find a way forward</a:t>
            </a:r>
            <a:endParaRPr 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4" name="Rectangle 23"/>
          <p:cNvSpPr/>
          <p:nvPr/>
        </p:nvSpPr>
        <p:spPr>
          <a:xfrm>
            <a:off x="8868682" y="3146842"/>
            <a:ext cx="1854681" cy="307777"/>
          </a:xfrm>
          <a:prstGeom prst="rect">
            <a:avLst/>
          </a:prstGeom>
        </p:spPr>
        <p:txBody>
          <a:bodyPr wrap="square">
            <a:spAutoFit/>
          </a:bodyPr>
          <a:lstStyle/>
          <a:p>
            <a:pPr lvl="0"/>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202306 (RAN#100)</a:t>
            </a:r>
            <a:endParaRPr 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Content Placeholder 2">
            <a:extLst>
              <a:ext uri="{FF2B5EF4-FFF2-40B4-BE49-F238E27FC236}">
                <a16:creationId xmlns:a16="http://schemas.microsoft.com/office/drawing/2014/main" id="{55F986D5-D7D9-6446-9526-9389CD9831D8}"/>
              </a:ext>
            </a:extLst>
          </p:cNvPr>
          <p:cNvSpPr txBox="1">
            <a:spLocks/>
          </p:cNvSpPr>
          <p:nvPr/>
        </p:nvSpPr>
        <p:spPr>
          <a:xfrm>
            <a:off x="6716871" y="3562775"/>
            <a:ext cx="5571419" cy="3151889"/>
          </a:xfrm>
          <a:prstGeom prst="rect">
            <a:avLst/>
          </a:prstGeom>
          <a:noFill/>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icrosoft YaHei" panose="020B0503020204020204" pitchFamily="34" charset="-122"/>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icrosoft YaHei" panose="020B0503020204020204" pitchFamily="34" charset="-122"/>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r>
              <a:rPr lang="en-US" sz="2000" dirty="0">
                <a:latin typeface="Times New Roman" panose="02020603050405020304" pitchFamily="18" charset="0"/>
                <a:cs typeface="Times New Roman" panose="02020603050405020304" pitchFamily="18" charset="0"/>
              </a:rPr>
              <a:t>RAN#99 discussions</a:t>
            </a:r>
            <a:r>
              <a:rPr lang="en-US" sz="1400" dirty="0">
                <a:latin typeface="Times New Roman" panose="02020603050405020304" pitchFamily="18" charset="0"/>
                <a:cs typeface="Times New Roman" panose="02020603050405020304" pitchFamily="18" charset="0"/>
              </a:rPr>
              <a:t> </a:t>
            </a:r>
            <a:r>
              <a:rPr lang="en-US" sz="1400" i="1" dirty="0">
                <a:latin typeface="Times New Roman" panose="02020603050405020304" pitchFamily="18" charset="0"/>
                <a:cs typeface="Times New Roman" panose="02020603050405020304" pitchFamily="18" charset="0"/>
              </a:rPr>
              <a:t>(Endorsed way forward below)</a:t>
            </a:r>
          </a:p>
        </p:txBody>
      </p:sp>
      <p:pic>
        <p:nvPicPr>
          <p:cNvPr id="5" name="Picture 4"/>
          <p:cNvPicPr>
            <a:picLocks noChangeAspect="1"/>
          </p:cNvPicPr>
          <p:nvPr/>
        </p:nvPicPr>
        <p:blipFill>
          <a:blip r:embed="rId7"/>
          <a:stretch>
            <a:fillRect/>
          </a:stretch>
        </p:blipFill>
        <p:spPr>
          <a:xfrm>
            <a:off x="6716871" y="4010670"/>
            <a:ext cx="5329399" cy="2163816"/>
          </a:xfrm>
          <a:prstGeom prst="rect">
            <a:avLst/>
          </a:prstGeom>
        </p:spPr>
      </p:pic>
    </p:spTree>
    <p:extLst>
      <p:ext uri="{BB962C8B-B14F-4D97-AF65-F5344CB8AC3E}">
        <p14:creationId xmlns:p14="http://schemas.microsoft.com/office/powerpoint/2010/main" val="54849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CEC36-5881-F64A-A70F-904DBA9886A9}"/>
              </a:ext>
            </a:extLst>
          </p:cNvPr>
          <p:cNvSpPr>
            <a:spLocks noGrp="1"/>
          </p:cNvSpPr>
          <p:nvPr>
            <p:ph type="subTitle" idx="1"/>
          </p:nvPr>
        </p:nvSpPr>
        <p:spPr>
          <a:xfrm>
            <a:off x="191944" y="118284"/>
            <a:ext cx="11204895" cy="657652"/>
          </a:xfrm>
        </p:spPr>
        <p:txBody>
          <a:bodyPr anchor="ctr"/>
          <a:lstStyle/>
          <a:p>
            <a:r>
              <a:rPr lang="en-US" altLang="zh-CN" dirty="0">
                <a:latin typeface="Times New Roman" panose="02020603050405020304" pitchFamily="18" charset="0"/>
                <a:cs typeface="Times New Roman" panose="02020603050405020304" pitchFamily="18" charset="0"/>
              </a:rPr>
              <a:t>Discussion – Time plan to address XR 4Rx vs 2Rx issue</a:t>
            </a:r>
            <a:endParaRPr lang="en-US" dirty="0">
              <a:latin typeface="Times New Roman" panose="02020603050405020304" pitchFamily="18" charset="0"/>
              <a:cs typeface="Times New Roman" panose="02020603050405020304" pitchFamily="18" charset="0"/>
            </a:endParaRPr>
          </a:p>
        </p:txBody>
      </p:sp>
      <p:sp>
        <p:nvSpPr>
          <p:cNvPr id="9" name="Content Placeholder 2">
            <a:extLst>
              <a:ext uri="{FF2B5EF4-FFF2-40B4-BE49-F238E27FC236}">
                <a16:creationId xmlns:a16="http://schemas.microsoft.com/office/drawing/2014/main" id="{55F986D5-D7D9-6446-9526-9389CD9831D8}"/>
              </a:ext>
            </a:extLst>
          </p:cNvPr>
          <p:cNvSpPr>
            <a:spLocks noGrp="1"/>
          </p:cNvSpPr>
          <p:nvPr>
            <p:ph idx="12"/>
          </p:nvPr>
        </p:nvSpPr>
        <p:spPr>
          <a:xfrm>
            <a:off x="191944" y="830498"/>
            <a:ext cx="11843302" cy="6017172"/>
          </a:xfrm>
          <a:noFill/>
        </p:spPr>
        <p:txBody>
          <a:bodyPr/>
          <a:lstStyle/>
          <a:p>
            <a:pPr marL="11113" indent="0">
              <a:buNone/>
            </a:pPr>
            <a:r>
              <a:rPr lang="en-US" altLang="zh-CN" b="1" dirty="0">
                <a:latin typeface="Times New Roman" panose="02020603050405020304" pitchFamily="18" charset="0"/>
                <a:cs typeface="Times New Roman" panose="02020603050405020304" pitchFamily="18" charset="0"/>
              </a:rPr>
              <a:t>XR is one important industry to expand the value for 5G-Advanced</a:t>
            </a:r>
          </a:p>
          <a:p>
            <a:pPr lvl="1"/>
            <a:r>
              <a:rPr lang="en-US" altLang="zh-CN" dirty="0">
                <a:latin typeface="Times New Roman" panose="02020603050405020304" pitchFamily="18" charset="0"/>
                <a:cs typeface="Times New Roman" panose="02020603050405020304" pitchFamily="18" charset="0"/>
              </a:rPr>
              <a:t>Annual shipments of XR devices are increasing: about 15 million in 2022, and will go to 26/45 million in 2023/2025 (From </a:t>
            </a:r>
            <a:r>
              <a:rPr lang="en-US" altLang="zh-CN" dirty="0" err="1">
                <a:latin typeface="Times New Roman" panose="02020603050405020304" pitchFamily="18" charset="0"/>
                <a:cs typeface="Times New Roman" panose="02020603050405020304" pitchFamily="18" charset="0"/>
                <a:hlinkClick r:id="rId2"/>
              </a:rPr>
              <a:t>Omida</a:t>
            </a:r>
            <a:r>
              <a:rPr lang="en-US" altLang="zh-CN" dirty="0">
                <a:latin typeface="Times New Roman" panose="02020603050405020304" pitchFamily="18" charset="0"/>
                <a:cs typeface="Times New Roman" panose="02020603050405020304" pitchFamily="18" charset="0"/>
                <a:hlinkClick r:id="rId2"/>
              </a:rPr>
              <a:t> </a:t>
            </a:r>
            <a:r>
              <a:rPr lang="en-US" altLang="zh-CN" baseline="30000" dirty="0">
                <a:latin typeface="Times New Roman" panose="02020603050405020304" pitchFamily="18" charset="0"/>
                <a:cs typeface="Times New Roman" panose="02020603050405020304" pitchFamily="18" charset="0"/>
              </a:rPr>
              <a:t>[1]</a:t>
            </a:r>
            <a:r>
              <a:rPr lang="en-US" altLang="zh-CN" dirty="0">
                <a:latin typeface="Times New Roman" panose="02020603050405020304" pitchFamily="18" charset="0"/>
                <a:cs typeface="Times New Roman" panose="02020603050405020304" pitchFamily="18" charset="0"/>
              </a:rPr>
              <a:t>).</a:t>
            </a:r>
          </a:p>
          <a:p>
            <a:pPr lvl="1"/>
            <a:r>
              <a:rPr lang="en-US" altLang="zh-CN" dirty="0">
                <a:latin typeface="Times New Roman" panose="02020603050405020304" pitchFamily="18" charset="0"/>
                <a:cs typeface="Times New Roman" panose="02020603050405020304" pitchFamily="18" charset="0"/>
              </a:rPr>
              <a:t>Timely readiness from devices helps building up the eco-system of 5G XR industry.</a:t>
            </a:r>
          </a:p>
          <a:p>
            <a:pPr lvl="1"/>
            <a:r>
              <a:rPr lang="en-US" altLang="zh-CN" dirty="0">
                <a:latin typeface="Times New Roman" panose="02020603050405020304" pitchFamily="18" charset="0"/>
                <a:cs typeface="Times New Roman" panose="02020603050405020304" pitchFamily="18" charset="0"/>
              </a:rPr>
              <a:t>For XR devices that do have difficulties to support 4Rx (e.g., glasses), lack of 3GPP standards support may decrease the industry interest for applying 5G to XR.</a:t>
            </a:r>
          </a:p>
          <a:p>
            <a:pPr lvl="1"/>
            <a:endParaRPr lang="en-US" altLang="zh-CN" sz="1000" dirty="0">
              <a:latin typeface="Times New Roman" panose="02020603050405020304" pitchFamily="18" charset="0"/>
              <a:cs typeface="Times New Roman" panose="02020603050405020304" pitchFamily="18" charset="0"/>
            </a:endParaRPr>
          </a:p>
          <a:p>
            <a:pPr marL="11113" indent="0">
              <a:buNone/>
            </a:pPr>
            <a:r>
              <a:rPr lang="en-US" altLang="zh-CN" b="1" dirty="0">
                <a:latin typeface="Times New Roman" panose="02020603050405020304" pitchFamily="18" charset="0"/>
                <a:cs typeface="Times New Roman" panose="02020603050405020304" pitchFamily="18" charset="0"/>
              </a:rPr>
              <a:t>Q1: Time plan for 3GPP to resolve XR 4Rx vs 2Rx issue needs to be discussed according to the marketing trends</a:t>
            </a:r>
            <a:endParaRPr lang="en-US" b="1" dirty="0">
              <a:latin typeface="Times New Roman" panose="02020603050405020304" pitchFamily="18" charset="0"/>
              <a:cs typeface="Times New Roman" panose="02020603050405020304" pitchFamily="18" charset="0"/>
            </a:endParaRPr>
          </a:p>
          <a:p>
            <a:pPr lvl="1"/>
            <a:r>
              <a:rPr lang="en-US" dirty="0">
                <a:latin typeface="Times New Roman" panose="02020603050405020304" pitchFamily="18" charset="0"/>
                <a:cs typeface="Times New Roman" panose="02020603050405020304" pitchFamily="18" charset="0"/>
              </a:rPr>
              <a:t>Based on the above, it is better to resolve this issue within Rel-18 timeframe, otherwise the opportunities for cellular system to support XR industry could slip. </a:t>
            </a:r>
          </a:p>
          <a:p>
            <a:pPr lvl="1"/>
            <a:r>
              <a:rPr lang="en-US" altLang="zh-CN" dirty="0">
                <a:latin typeface="Times New Roman" panose="02020603050405020304" pitchFamily="18" charset="0"/>
                <a:cs typeface="Times New Roman" panose="02020603050405020304" pitchFamily="18" charset="0"/>
              </a:rPr>
              <a:t>The most important thing for RAN#100 is to decide which type of XR devices do have difficulties for supporting 4Rx. </a:t>
            </a:r>
          </a:p>
          <a:p>
            <a:pPr lvl="1"/>
            <a:r>
              <a:rPr lang="en-US" altLang="zh-CN" dirty="0">
                <a:latin typeface="Times New Roman" panose="02020603050405020304" pitchFamily="18" charset="0"/>
                <a:cs typeface="Times New Roman" panose="02020603050405020304" pitchFamily="18" charset="0"/>
              </a:rPr>
              <a:t>Once the above is decided, the remaining work is to provide a suitable mechanism to identify these type of XR devices</a:t>
            </a:r>
          </a:p>
          <a:p>
            <a:pPr marL="720000" lvl="2"/>
            <a:r>
              <a:rPr lang="en-US" altLang="zh-CN" sz="1400" dirty="0">
                <a:latin typeface="Times New Roman" panose="02020603050405020304" pitchFamily="18" charset="0"/>
                <a:cs typeface="Times New Roman" panose="02020603050405020304" pitchFamily="18" charset="0"/>
              </a:rPr>
              <a:t>WG-level discussion is required</a:t>
            </a:r>
          </a:p>
          <a:p>
            <a:pPr marL="720000" lvl="2"/>
            <a:r>
              <a:rPr lang="en-US" altLang="zh-CN" sz="1400" dirty="0">
                <a:latin typeface="Times New Roman" panose="02020603050405020304" pitchFamily="18" charset="0"/>
                <a:cs typeface="Times New Roman" panose="02020603050405020304" pitchFamily="18" charset="0"/>
              </a:rPr>
              <a:t>Considering some legacy mechanism (e.g. SPID) can be potentially reused, 2 or 3 WG meetings could be sufficient </a:t>
            </a:r>
          </a:p>
          <a:p>
            <a:pPr marL="720000" lvl="2"/>
            <a:r>
              <a:rPr lang="en-US" altLang="zh-CN" sz="1400" dirty="0">
                <a:latin typeface="Times New Roman" panose="02020603050405020304" pitchFamily="18" charset="0"/>
                <a:cs typeface="Times New Roman" panose="02020603050405020304" pitchFamily="18" charset="0"/>
              </a:rPr>
              <a:t>RAN#102 can have a final decision on the identification mechanism</a:t>
            </a:r>
          </a:p>
          <a:p>
            <a:pPr marL="160751" lvl="1" indent="0">
              <a:buNone/>
            </a:pPr>
            <a:r>
              <a:rPr lang="en-US" b="1" dirty="0">
                <a:latin typeface="Times New Roman" panose="02020603050405020304" pitchFamily="18" charset="0"/>
                <a:cs typeface="Times New Roman" panose="02020603050405020304" pitchFamily="18" charset="0"/>
              </a:rPr>
              <a:t>Proposal 1:  It is suggested to resolve XR 4Rx vs 2Rx issue in Rel-18 in 3GPP RAN as per the below time plan</a:t>
            </a:r>
            <a:endParaRPr lang="en-US" altLang="zh-CN" b="1" dirty="0">
              <a:latin typeface="Times New Roman" panose="02020603050405020304" pitchFamily="18" charset="0"/>
              <a:cs typeface="Times New Roman" panose="02020603050405020304" pitchFamily="18" charset="0"/>
            </a:endParaRPr>
          </a:p>
          <a:p>
            <a:pPr lvl="1">
              <a:buSzPct val="50000"/>
              <a:buFont typeface="Wingdings" panose="05000000000000000000" pitchFamily="2" charset="2"/>
              <a:buChar char="l"/>
            </a:pPr>
            <a:r>
              <a:rPr lang="en-US" altLang="zh-CN" sz="1400" b="1" dirty="0">
                <a:latin typeface="Times New Roman" panose="02020603050405020304" pitchFamily="18" charset="0"/>
                <a:cs typeface="Times New Roman" panose="02020603050405020304" pitchFamily="18" charset="0"/>
              </a:rPr>
              <a:t>RAN aims to decide which type of XR devices has difficulties to support 4Rx at RAN#100</a:t>
            </a:r>
          </a:p>
          <a:p>
            <a:pPr lvl="1">
              <a:buSzPct val="50000"/>
              <a:buFont typeface="Wingdings" panose="05000000000000000000" pitchFamily="2" charset="2"/>
              <a:buChar char="l"/>
            </a:pPr>
            <a:r>
              <a:rPr lang="en-US" altLang="zh-CN" sz="1400" b="1" dirty="0">
                <a:latin typeface="Times New Roman" panose="02020603050405020304" pitchFamily="18" charset="0"/>
                <a:cs typeface="Times New Roman" panose="02020603050405020304" pitchFamily="18" charset="0"/>
              </a:rPr>
              <a:t>RAN2 and RAN4 are tasked to provide candidate solutions to identify this type of XR devices in the network in 2023 H2</a:t>
            </a:r>
          </a:p>
          <a:p>
            <a:pPr lvl="1">
              <a:buSzPct val="50000"/>
              <a:buFont typeface="Wingdings" panose="05000000000000000000" pitchFamily="2" charset="2"/>
              <a:buChar char="l"/>
            </a:pPr>
            <a:r>
              <a:rPr lang="en-US" altLang="zh-CN" sz="1400" b="1" dirty="0">
                <a:latin typeface="Times New Roman" panose="02020603050405020304" pitchFamily="18" charset="0"/>
                <a:cs typeface="Times New Roman" panose="02020603050405020304" pitchFamily="18" charset="0"/>
              </a:rPr>
              <a:t>RAN aims to conclude the identification mechanism at RAN#102</a:t>
            </a:r>
            <a:endParaRPr lang="en-US" sz="1400" b="1" dirty="0">
              <a:latin typeface="Times New Roman" panose="02020603050405020304" pitchFamily="18" charset="0"/>
              <a:cs typeface="Times New Roman" panose="02020603050405020304" pitchFamily="18" charset="0"/>
            </a:endParaRPr>
          </a:p>
        </p:txBody>
      </p:sp>
      <p:sp>
        <p:nvSpPr>
          <p:cNvPr id="4" name="Rectangle 3"/>
          <p:cNvSpPr/>
          <p:nvPr/>
        </p:nvSpPr>
        <p:spPr>
          <a:xfrm>
            <a:off x="5655076" y="6425652"/>
            <a:ext cx="4542493" cy="369332"/>
          </a:xfrm>
          <a:prstGeom prst="rect">
            <a:avLst/>
          </a:prstGeom>
        </p:spPr>
        <p:txBody>
          <a:bodyPr wrap="square">
            <a:spAutoFit/>
          </a:bodyPr>
          <a:lstStyle/>
          <a:p>
            <a:r>
              <a:rPr lang="en-US" sz="900" dirty="0">
                <a:latin typeface="Times New Roman" panose="02020603050405020304" pitchFamily="18" charset="0"/>
                <a:cs typeface="Times New Roman" panose="02020603050405020304" pitchFamily="18" charset="0"/>
              </a:rPr>
              <a:t>[1] https://omdia.tech.informa.com/pr/2023/02-feb/omdia-near-eye-display-shipments-for-xr-applications-will-grow-by-67-in-2023-thanks-to-the-new-model</a:t>
            </a:r>
          </a:p>
        </p:txBody>
      </p:sp>
    </p:spTree>
    <p:extLst>
      <p:ext uri="{BB962C8B-B14F-4D97-AF65-F5344CB8AC3E}">
        <p14:creationId xmlns:p14="http://schemas.microsoft.com/office/powerpoint/2010/main" val="2004004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CEC36-5881-F64A-A70F-904DBA9886A9}"/>
              </a:ext>
            </a:extLst>
          </p:cNvPr>
          <p:cNvSpPr>
            <a:spLocks noGrp="1"/>
          </p:cNvSpPr>
          <p:nvPr>
            <p:ph type="subTitle" idx="1"/>
          </p:nvPr>
        </p:nvSpPr>
        <p:spPr>
          <a:xfrm>
            <a:off x="122275" y="68569"/>
            <a:ext cx="11204895" cy="657652"/>
          </a:xfrm>
        </p:spPr>
        <p:txBody>
          <a:bodyPr anchor="ctr"/>
          <a:lstStyle/>
          <a:p>
            <a:r>
              <a:rPr lang="en-US" altLang="zh-CN" dirty="0">
                <a:latin typeface="Times New Roman" panose="02020603050405020304" pitchFamily="18" charset="0"/>
                <a:cs typeface="Times New Roman" panose="02020603050405020304" pitchFamily="18" charset="0"/>
              </a:rPr>
              <a:t>Discussion – Technical consideration on XR 4Rx vs 2Rx</a:t>
            </a:r>
            <a:endParaRPr lang="en-US" dirty="0">
              <a:latin typeface="Times New Roman" panose="02020603050405020304" pitchFamily="18" charset="0"/>
              <a:cs typeface="Times New Roman" panose="02020603050405020304" pitchFamily="18" charset="0"/>
            </a:endParaRPr>
          </a:p>
        </p:txBody>
      </p:sp>
      <p:sp>
        <p:nvSpPr>
          <p:cNvPr id="9" name="Content Placeholder 2">
            <a:extLst>
              <a:ext uri="{FF2B5EF4-FFF2-40B4-BE49-F238E27FC236}">
                <a16:creationId xmlns:a16="http://schemas.microsoft.com/office/drawing/2014/main" id="{55F986D5-D7D9-6446-9526-9389CD9831D8}"/>
              </a:ext>
            </a:extLst>
          </p:cNvPr>
          <p:cNvSpPr>
            <a:spLocks noGrp="1"/>
          </p:cNvSpPr>
          <p:nvPr>
            <p:ph idx="12"/>
          </p:nvPr>
        </p:nvSpPr>
        <p:spPr>
          <a:xfrm>
            <a:off x="191944" y="1062366"/>
            <a:ext cx="11615358" cy="5160881"/>
          </a:xfrm>
          <a:noFill/>
        </p:spPr>
        <p:txBody>
          <a:bodyPr/>
          <a:lstStyle/>
          <a:p>
            <a:pPr marL="160751" lvl="1" indent="0">
              <a:buNone/>
            </a:pPr>
            <a:r>
              <a:rPr lang="en-US" sz="1800" b="1" dirty="0">
                <a:latin typeface="Times New Roman" panose="02020603050405020304" pitchFamily="18" charset="0"/>
                <a:cs typeface="Times New Roman" panose="02020603050405020304" pitchFamily="18" charset="0"/>
              </a:rPr>
              <a:t>Q2: Ambiguity of the type of XR devices which has difficulty to support 4Rx</a:t>
            </a:r>
          </a:p>
          <a:p>
            <a:pPr lvl="1"/>
            <a:r>
              <a:rPr lang="en-US" dirty="0">
                <a:latin typeface="Times New Roman" panose="02020603050405020304" pitchFamily="18" charset="0"/>
                <a:cs typeface="Times New Roman" panose="02020603050405020304" pitchFamily="18" charset="0"/>
              </a:rPr>
              <a:t>The typical </a:t>
            </a:r>
            <a:r>
              <a:rPr lang="en-US" dirty="0" err="1">
                <a:latin typeface="Times New Roman" panose="02020603050405020304" pitchFamily="18" charset="0"/>
                <a:cs typeface="Times New Roman" panose="02020603050405020304" pitchFamily="18" charset="0"/>
              </a:rPr>
              <a:t>equipments</a:t>
            </a:r>
            <a:r>
              <a:rPr lang="en-US" dirty="0">
                <a:latin typeface="Times New Roman" panose="02020603050405020304" pitchFamily="18" charset="0"/>
                <a:cs typeface="Times New Roman" panose="02020603050405020304" pitchFamily="18" charset="0"/>
              </a:rPr>
              <a:t> for XR applications are mainly headset </a:t>
            </a:r>
            <a:r>
              <a:rPr lang="en-US" altLang="zh-CN" dirty="0">
                <a:latin typeface="Times New Roman" panose="02020603050405020304" pitchFamily="18" charset="0"/>
                <a:cs typeface="Times New Roman" panose="02020603050405020304" pitchFamily="18" charset="0"/>
              </a:rPr>
              <a:t>and glasses.</a:t>
            </a:r>
          </a:p>
          <a:p>
            <a:pPr marL="720000" lvl="2"/>
            <a:r>
              <a:rPr lang="en-US" altLang="zh-CN" sz="1600" dirty="0">
                <a:latin typeface="Times New Roman" panose="02020603050405020304" pitchFamily="18" charset="0"/>
                <a:cs typeface="Times New Roman" panose="02020603050405020304" pitchFamily="18" charset="0"/>
              </a:rPr>
              <a:t>For headset, the size is large enough to mount 4Rx.</a:t>
            </a:r>
          </a:p>
          <a:p>
            <a:pPr marL="720000" lvl="2"/>
            <a:r>
              <a:rPr lang="en-US" altLang="zh-CN" sz="1600" dirty="0">
                <a:solidFill>
                  <a:srgbClr val="1D1D1A"/>
                </a:solidFill>
                <a:latin typeface="Times New Roman" panose="02020603050405020304" pitchFamily="18" charset="0"/>
                <a:ea typeface="等线" panose="02010600030101010101" pitchFamily="2" charset="-122"/>
                <a:cs typeface="Times New Roman" panose="02020603050405020304" pitchFamily="18" charset="0"/>
              </a:rPr>
              <a:t>For glasses, the size is small and there is also requirement for the weight (otherwise it is difficult for end users to wear it for a long time).</a:t>
            </a:r>
          </a:p>
          <a:p>
            <a:pPr marL="720000" lvl="2"/>
            <a:r>
              <a:rPr lang="en-US" altLang="zh-CN" sz="1600" dirty="0">
                <a:solidFill>
                  <a:srgbClr val="1D1D1A"/>
                </a:solidFill>
                <a:latin typeface="Times New Roman" panose="02020603050405020304" pitchFamily="18" charset="0"/>
                <a:ea typeface="等线" panose="02010600030101010101" pitchFamily="2" charset="-122"/>
                <a:cs typeface="Times New Roman" panose="02020603050405020304" pitchFamily="18" charset="0"/>
              </a:rPr>
              <a:t>Other form factors of XR devices are not seen any bottleneck to support 4Rx. </a:t>
            </a:r>
          </a:p>
          <a:p>
            <a:pPr marL="160751" lvl="1" indent="0">
              <a:buNone/>
            </a:pPr>
            <a:endParaRPr lang="en-US" altLang="zh-CN" b="1" dirty="0">
              <a:latin typeface="Times New Roman" panose="02020603050405020304" pitchFamily="18" charset="0"/>
              <a:cs typeface="Times New Roman" panose="02020603050405020304" pitchFamily="18" charset="0"/>
            </a:endParaRPr>
          </a:p>
          <a:p>
            <a:pPr marL="160751" lvl="1" indent="0">
              <a:buNone/>
            </a:pPr>
            <a:endParaRPr lang="en-US" altLang="zh-CN" b="1" dirty="0">
              <a:latin typeface="Times New Roman" panose="02020603050405020304" pitchFamily="18" charset="0"/>
              <a:cs typeface="Times New Roman" panose="02020603050405020304" pitchFamily="18" charset="0"/>
            </a:endParaRPr>
          </a:p>
          <a:p>
            <a:pPr marL="160751" lvl="1" indent="0">
              <a:buNone/>
            </a:pPr>
            <a:endParaRPr lang="en-US" altLang="zh-CN" b="1" dirty="0">
              <a:latin typeface="Times New Roman" panose="02020603050405020304" pitchFamily="18" charset="0"/>
              <a:cs typeface="Times New Roman" panose="02020603050405020304" pitchFamily="18" charset="0"/>
            </a:endParaRPr>
          </a:p>
          <a:p>
            <a:pPr marL="160751" lvl="1" indent="0">
              <a:buNone/>
            </a:pPr>
            <a:endParaRPr lang="en-US" altLang="zh-CN" b="1" dirty="0">
              <a:latin typeface="Times New Roman" panose="02020603050405020304" pitchFamily="18" charset="0"/>
              <a:cs typeface="Times New Roman" panose="02020603050405020304" pitchFamily="18" charset="0"/>
            </a:endParaRPr>
          </a:p>
          <a:p>
            <a:pPr marL="160751" lvl="1" indent="0">
              <a:buNone/>
            </a:pPr>
            <a:endParaRPr lang="en-US" altLang="zh-CN" b="1" dirty="0">
              <a:latin typeface="Times New Roman" panose="02020603050405020304" pitchFamily="18" charset="0"/>
              <a:cs typeface="Times New Roman" panose="02020603050405020304" pitchFamily="18" charset="0"/>
            </a:endParaRPr>
          </a:p>
          <a:p>
            <a:pPr marL="160751" lvl="1" indent="0">
              <a:buNone/>
            </a:pPr>
            <a:endParaRPr lang="en-US" altLang="zh-CN" b="1" dirty="0">
              <a:latin typeface="Times New Roman" panose="02020603050405020304" pitchFamily="18" charset="0"/>
              <a:cs typeface="Times New Roman" panose="02020603050405020304" pitchFamily="18" charset="0"/>
            </a:endParaRPr>
          </a:p>
          <a:p>
            <a:pPr marL="160751" lvl="1" indent="0">
              <a:buNone/>
            </a:pPr>
            <a:r>
              <a:rPr lang="en-US" altLang="zh-CN" b="1" dirty="0">
                <a:latin typeface="Times New Roman" panose="02020603050405020304" pitchFamily="18" charset="0"/>
                <a:cs typeface="Times New Roman" panose="02020603050405020304" pitchFamily="18" charset="0"/>
              </a:rPr>
              <a:t>Proposal 2: Only define XR wearable glasses for 2Rx XR, as other types of XR devices do not have limitation to support 4Rx (below is one example on how to define it in 3GPP)</a:t>
            </a:r>
          </a:p>
          <a:p>
            <a:pPr lvl="1">
              <a:buSzPct val="50000"/>
              <a:buFont typeface="Wingdings" panose="05000000000000000000" pitchFamily="2" charset="2"/>
              <a:buChar char="l"/>
            </a:pPr>
            <a:r>
              <a:rPr lang="en-US" altLang="zh-CN" b="1" i="1" dirty="0">
                <a:latin typeface="Times New Roman" panose="02020603050405020304" pitchFamily="18" charset="0"/>
                <a:cs typeface="Times New Roman" panose="02020603050405020304" pitchFamily="18" charset="0"/>
              </a:rPr>
              <a:t>Wearable Glasses XR UE: A wearable glasses UE that supports XR services and is worn on the head, which has a different form factor in contrast to smartphones and XR headsets.</a:t>
            </a:r>
          </a:p>
        </p:txBody>
      </p:sp>
      <p:grpSp>
        <p:nvGrpSpPr>
          <p:cNvPr id="6" name="Group 5"/>
          <p:cNvGrpSpPr/>
          <p:nvPr/>
        </p:nvGrpSpPr>
        <p:grpSpPr>
          <a:xfrm>
            <a:off x="3459172" y="3021601"/>
            <a:ext cx="2099781" cy="1343741"/>
            <a:chOff x="6113595" y="2425774"/>
            <a:chExt cx="2099781" cy="1343741"/>
          </a:xfrm>
        </p:grpSpPr>
        <p:pic>
          <p:nvPicPr>
            <p:cNvPr id="3" name="Picture 2"/>
            <p:cNvPicPr>
              <a:picLocks noChangeAspect="1"/>
            </p:cNvPicPr>
            <p:nvPr/>
          </p:nvPicPr>
          <p:blipFill>
            <a:blip r:embed="rId2"/>
            <a:stretch>
              <a:fillRect/>
            </a:stretch>
          </p:blipFill>
          <p:spPr>
            <a:xfrm>
              <a:off x="6113595" y="2425774"/>
              <a:ext cx="2099781" cy="1044422"/>
            </a:xfrm>
            <a:prstGeom prst="rect">
              <a:avLst/>
            </a:prstGeom>
          </p:spPr>
        </p:pic>
        <p:sp>
          <p:nvSpPr>
            <p:cNvPr id="5" name="TextBox 4"/>
            <p:cNvSpPr txBox="1"/>
            <p:nvPr/>
          </p:nvSpPr>
          <p:spPr>
            <a:xfrm>
              <a:off x="6466588" y="3523294"/>
              <a:ext cx="1393794" cy="246221"/>
            </a:xfrm>
            <a:prstGeom prst="rect">
              <a:avLst/>
            </a:prstGeom>
            <a:noFill/>
          </p:spPr>
          <p:txBody>
            <a:bodyPr wrap="square" lIns="0" tIns="0" rIns="0" bIns="0" rtlCol="0">
              <a:spAutoFit/>
            </a:bodyPr>
            <a:lstStyle/>
            <a:p>
              <a:pPr algn="ctr"/>
              <a:r>
                <a:rPr kumimoji="1" lang="en-US" sz="16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XR headset</a:t>
              </a:r>
            </a:p>
          </p:txBody>
        </p:sp>
      </p:grpSp>
      <p:sp>
        <p:nvSpPr>
          <p:cNvPr id="8" name="TextBox 7"/>
          <p:cNvSpPr txBox="1"/>
          <p:nvPr/>
        </p:nvSpPr>
        <p:spPr>
          <a:xfrm>
            <a:off x="6993489" y="4110243"/>
            <a:ext cx="1393794" cy="246221"/>
          </a:xfrm>
          <a:prstGeom prst="rect">
            <a:avLst/>
          </a:prstGeom>
          <a:noFill/>
        </p:spPr>
        <p:txBody>
          <a:bodyPr wrap="square" lIns="0" tIns="0" rIns="0" bIns="0" rtlCol="0">
            <a:spAutoFit/>
          </a:bodyPr>
          <a:lstStyle/>
          <a:p>
            <a:pPr algn="ctr"/>
            <a:r>
              <a:rPr kumimoji="1" lang="en-US" sz="16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XR glass</a:t>
            </a:r>
          </a:p>
        </p:txBody>
      </p:sp>
      <p:pic>
        <p:nvPicPr>
          <p:cNvPr id="7" name="Picture 6"/>
          <p:cNvPicPr>
            <a:picLocks noChangeAspect="1"/>
          </p:cNvPicPr>
          <p:nvPr/>
        </p:nvPicPr>
        <p:blipFill>
          <a:blip r:embed="rId3"/>
          <a:stretch>
            <a:fillRect/>
          </a:stretch>
        </p:blipFill>
        <p:spPr>
          <a:xfrm>
            <a:off x="6366835" y="3088113"/>
            <a:ext cx="2647101" cy="1018494"/>
          </a:xfrm>
          <a:prstGeom prst="rect">
            <a:avLst/>
          </a:prstGeom>
        </p:spPr>
      </p:pic>
    </p:spTree>
    <p:extLst>
      <p:ext uri="{BB962C8B-B14F-4D97-AF65-F5344CB8AC3E}">
        <p14:creationId xmlns:p14="http://schemas.microsoft.com/office/powerpoint/2010/main" val="39023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CEC36-5881-F64A-A70F-904DBA9886A9}"/>
              </a:ext>
            </a:extLst>
          </p:cNvPr>
          <p:cNvSpPr>
            <a:spLocks noGrp="1"/>
          </p:cNvSpPr>
          <p:nvPr>
            <p:ph type="subTitle" idx="1"/>
          </p:nvPr>
        </p:nvSpPr>
        <p:spPr>
          <a:xfrm>
            <a:off x="122275" y="68569"/>
            <a:ext cx="11204895" cy="657652"/>
          </a:xfrm>
        </p:spPr>
        <p:txBody>
          <a:bodyPr anchor="ctr"/>
          <a:lstStyle/>
          <a:p>
            <a:r>
              <a:rPr lang="en-US" altLang="zh-CN" dirty="0">
                <a:latin typeface="Times New Roman" panose="02020603050405020304" pitchFamily="18" charset="0"/>
                <a:cs typeface="Times New Roman" panose="02020603050405020304" pitchFamily="18" charset="0"/>
              </a:rPr>
              <a:t>Discussion – Technical consideration on XR 4Rx vs 2Rx</a:t>
            </a:r>
            <a:endParaRPr lang="en-US" dirty="0">
              <a:latin typeface="Times New Roman" panose="02020603050405020304" pitchFamily="18" charset="0"/>
              <a:cs typeface="Times New Roman" panose="02020603050405020304" pitchFamily="18" charset="0"/>
            </a:endParaRPr>
          </a:p>
        </p:txBody>
      </p:sp>
      <p:sp>
        <p:nvSpPr>
          <p:cNvPr id="9" name="Content Placeholder 2">
            <a:extLst>
              <a:ext uri="{FF2B5EF4-FFF2-40B4-BE49-F238E27FC236}">
                <a16:creationId xmlns:a16="http://schemas.microsoft.com/office/drawing/2014/main" id="{55F986D5-D7D9-6446-9526-9389CD9831D8}"/>
              </a:ext>
            </a:extLst>
          </p:cNvPr>
          <p:cNvSpPr>
            <a:spLocks noGrp="1"/>
          </p:cNvSpPr>
          <p:nvPr>
            <p:ph idx="12"/>
          </p:nvPr>
        </p:nvSpPr>
        <p:spPr>
          <a:xfrm>
            <a:off x="191944" y="1043893"/>
            <a:ext cx="11562091" cy="5046189"/>
          </a:xfrm>
          <a:noFill/>
        </p:spPr>
        <p:txBody>
          <a:bodyPr/>
          <a:lstStyle/>
          <a:p>
            <a:pPr marL="160751" lvl="1" indent="0">
              <a:buNone/>
            </a:pPr>
            <a:r>
              <a:rPr lang="en-US" sz="1800" b="1" dirty="0">
                <a:latin typeface="Times New Roman" panose="02020603050405020304" pitchFamily="18" charset="0"/>
                <a:cs typeface="Times New Roman" panose="02020603050405020304" pitchFamily="18" charset="0"/>
              </a:rPr>
              <a:t>Q3: How to identify 2Rx XR devices in the network</a:t>
            </a:r>
          </a:p>
          <a:p>
            <a:pPr lvl="1"/>
            <a:r>
              <a:rPr lang="en-US" altLang="zh-CN" dirty="0">
                <a:latin typeface="Times New Roman" panose="02020603050405020304" pitchFamily="18" charset="0"/>
                <a:cs typeface="Times New Roman" panose="02020603050405020304" pitchFamily="18" charset="0"/>
              </a:rPr>
              <a:t>To further provide flexibility for the network to handle different types of UEs, potential solutions can be further studied. </a:t>
            </a:r>
          </a:p>
          <a:p>
            <a:pPr marL="720000" lvl="2">
              <a:buClr>
                <a:srgbClr val="1D1D1A"/>
              </a:buClr>
            </a:pPr>
            <a:r>
              <a:rPr lang="en-US" altLang="zh-CN" sz="1600" dirty="0">
                <a:latin typeface="Times New Roman" panose="02020603050405020304" pitchFamily="18" charset="0"/>
                <a:cs typeface="Times New Roman" panose="02020603050405020304" pitchFamily="18" charset="0"/>
              </a:rPr>
              <a:t>Option 1: similar mechanism as REDCAP, e.g. MSG1/MSG3 early identification</a:t>
            </a:r>
          </a:p>
          <a:p>
            <a:pPr marL="720000" lvl="2">
              <a:buClr>
                <a:srgbClr val="1D1D1A"/>
              </a:buClr>
            </a:pPr>
            <a:r>
              <a:rPr lang="en-US" altLang="zh-CN" sz="1600" dirty="0">
                <a:latin typeface="Times New Roman" panose="02020603050405020304" pitchFamily="18" charset="0"/>
                <a:cs typeface="Times New Roman" panose="02020603050405020304" pitchFamily="18" charset="0"/>
              </a:rPr>
              <a:t>Option 2: similar mechanism as 2Rx for vehicles, e.g. a new SPID (Subscriber Profile ID for RAT/Frequency Priority) value for 2Rx XR devices</a:t>
            </a:r>
          </a:p>
          <a:p>
            <a:pPr marL="160751" lvl="1" indent="0">
              <a:buNone/>
            </a:pPr>
            <a:r>
              <a:rPr lang="en-US" altLang="zh-CN" b="1" dirty="0">
                <a:latin typeface="Times New Roman" panose="02020603050405020304" pitchFamily="18" charset="0"/>
                <a:cs typeface="Times New Roman" panose="02020603050405020304" pitchFamily="18" charset="0"/>
              </a:rPr>
              <a:t>Proposal 3: RAN WGs to further study options for identifying 2Rx XR devices and existing mechanism is preferred to be re-used if possible.</a:t>
            </a:r>
            <a:endParaRPr lang="zh-CN" altLang="en-US" b="1" dirty="0">
              <a:latin typeface="Times New Roman" panose="02020603050405020304" pitchFamily="18" charset="0"/>
              <a:cs typeface="Times New Roman" panose="02020603050405020304" pitchFamily="18" charset="0"/>
            </a:endParaRPr>
          </a:p>
          <a:p>
            <a:pPr marL="160751" lvl="1" indent="0">
              <a:buNone/>
            </a:pPr>
            <a:endParaRPr lang="en-US" altLang="zh-CN" dirty="0">
              <a:solidFill>
                <a:srgbClr val="1D1D1A"/>
              </a:solidFill>
              <a:latin typeface="Times New Roman" panose="02020603050405020304" pitchFamily="18" charset="0"/>
              <a:ea typeface="等线" panose="02010600030101010101" pitchFamily="2" charset="-122"/>
              <a:cs typeface="Times New Roman" panose="02020603050405020304" pitchFamily="18" charset="0"/>
            </a:endParaRPr>
          </a:p>
          <a:p>
            <a:pPr marL="160751" lvl="1" indent="0">
              <a:buNone/>
            </a:pPr>
            <a:r>
              <a:rPr lang="en-US" sz="1800" b="1" dirty="0">
                <a:latin typeface="Times New Roman" panose="02020603050405020304" pitchFamily="18" charset="0"/>
                <a:cs typeface="Times New Roman" panose="02020603050405020304" pitchFamily="18" charset="0"/>
              </a:rPr>
              <a:t>Q4: Risks on 4Rx mandatory support for smart phones</a:t>
            </a:r>
          </a:p>
          <a:p>
            <a:pPr lvl="1"/>
            <a:r>
              <a:rPr lang="en-US" altLang="zh-CN" dirty="0">
                <a:latin typeface="Times New Roman" panose="02020603050405020304" pitchFamily="18" charset="0"/>
                <a:cs typeface="Times New Roman" panose="02020603050405020304" pitchFamily="18" charset="0"/>
              </a:rPr>
              <a:t>The 2Rx XR device type may degrade the performance than UEs supporting 4Rx and therefore it is vital that any potential relaxation of 4Rx to 2Rx shall not impact smart phones. </a:t>
            </a:r>
          </a:p>
          <a:p>
            <a:pPr lvl="1"/>
            <a:r>
              <a:rPr lang="en-US" altLang="zh-CN" dirty="0">
                <a:latin typeface="Times New Roman" panose="02020603050405020304" pitchFamily="18" charset="0"/>
                <a:cs typeface="Times New Roman" panose="02020603050405020304" pitchFamily="18" charset="0"/>
              </a:rPr>
              <a:t>In addition to limiting the device type as above, in RAN4 and RAN5, the corresponding requirements and testing shall also be clearly defined to differentiate 2Rx XR device type from smart phones.</a:t>
            </a:r>
          </a:p>
          <a:p>
            <a:pPr marL="160751" lvl="1" indent="0">
              <a:buNone/>
            </a:pPr>
            <a:r>
              <a:rPr lang="en-US" altLang="zh-CN" b="1" dirty="0">
                <a:latin typeface="Times New Roman" panose="02020603050405020304" pitchFamily="18" charset="0"/>
                <a:cs typeface="Times New Roman" panose="02020603050405020304" pitchFamily="18" charset="0"/>
              </a:rPr>
              <a:t>Proposal 4: RAN4 and RAN5 shall clearly differentiate the requirements and test cases between smart phones and the XR device type supporting 2Rx, to ensure 4Rx mandatory support for smart phones is not relaxed.</a:t>
            </a:r>
            <a:endParaRPr lang="en-US" altLang="zh-CN" dirty="0">
              <a:latin typeface="Times New Roman" panose="02020603050405020304" pitchFamily="18" charset="0"/>
              <a:cs typeface="Times New Roman" panose="02020603050405020304" pitchFamily="18" charset="0"/>
            </a:endParaRPr>
          </a:p>
          <a:p>
            <a:pPr marL="160751" lvl="1" indent="0">
              <a:buNone/>
            </a:pPr>
            <a:endParaRPr lang="en-US" altLang="zh-CN" dirty="0">
              <a:solidFill>
                <a:srgbClr val="1D1D1A"/>
              </a:solidFill>
              <a:latin typeface="Times New Roman" panose="02020603050405020304" pitchFamily="18"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6486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CEC36-5881-F64A-A70F-904DBA9886A9}"/>
              </a:ext>
            </a:extLst>
          </p:cNvPr>
          <p:cNvSpPr>
            <a:spLocks noGrp="1"/>
          </p:cNvSpPr>
          <p:nvPr>
            <p:ph type="subTitle" idx="1"/>
          </p:nvPr>
        </p:nvSpPr>
        <p:spPr>
          <a:xfrm>
            <a:off x="257106" y="44387"/>
            <a:ext cx="11204895" cy="655290"/>
          </a:xfrm>
        </p:spPr>
        <p:txBody>
          <a:bodyPr anchor="ctr"/>
          <a:lstStyle/>
          <a:p>
            <a:r>
              <a:rPr lang="en-US" altLang="zh-CN" dirty="0">
                <a:latin typeface="Times New Roman" panose="02020603050405020304" pitchFamily="18" charset="0"/>
                <a:cs typeface="Times New Roman" panose="02020603050405020304" pitchFamily="18" charset="0"/>
              </a:rPr>
              <a:t>Summary</a:t>
            </a:r>
            <a:endParaRPr lang="en-US" dirty="0">
              <a:latin typeface="Times New Roman" panose="02020603050405020304" pitchFamily="18" charset="0"/>
              <a:cs typeface="Times New Roman" panose="02020603050405020304" pitchFamily="18" charset="0"/>
            </a:endParaRPr>
          </a:p>
        </p:txBody>
      </p:sp>
      <p:sp>
        <p:nvSpPr>
          <p:cNvPr id="7" name="内容占位符 2"/>
          <p:cNvSpPr txBox="1">
            <a:spLocks/>
          </p:cNvSpPr>
          <p:nvPr/>
        </p:nvSpPr>
        <p:spPr>
          <a:xfrm>
            <a:off x="257106" y="699677"/>
            <a:ext cx="11772137" cy="5789899"/>
          </a:xfrm>
          <a:prstGeom prst="rect">
            <a:avLst/>
          </a:prstGeom>
          <a:noFill/>
        </p:spPr>
        <p:txBody>
          <a:bodyPr/>
          <a:lstStyle>
            <a:lvl1pPr marL="296950" indent="-296950" algn="l" defTabSz="1187798" rtl="0" eaLnBrk="1" latinLnBrk="0" hangingPunct="1">
              <a:lnSpc>
                <a:spcPct val="90000"/>
              </a:lnSpc>
              <a:spcBef>
                <a:spcPts val="1299"/>
              </a:spcBef>
              <a:buClr>
                <a:schemeClr val="bg1">
                  <a:lumMod val="50000"/>
                </a:schemeClr>
              </a:buClr>
              <a:buFont typeface="Arial" panose="020B0604020202020204" pitchFamily="34" charset="0"/>
              <a:buChar char="•"/>
              <a:defRPr sz="3636" kern="1200">
                <a:solidFill>
                  <a:schemeClr val="tx1"/>
                </a:solidFill>
                <a:latin typeface="Arial" pitchFamily="34" charset="0"/>
                <a:ea typeface="+mn-ea"/>
                <a:cs typeface="Arial" pitchFamily="34" charset="0"/>
              </a:defRPr>
            </a:lvl1pPr>
            <a:lvl2pPr marL="890849" indent="-296950" algn="l" defTabSz="1187798" rtl="0" eaLnBrk="1" latinLnBrk="0" hangingPunct="1">
              <a:lnSpc>
                <a:spcPct val="90000"/>
              </a:lnSpc>
              <a:spcBef>
                <a:spcPts val="650"/>
              </a:spcBef>
              <a:buClr>
                <a:schemeClr val="bg1">
                  <a:lumMod val="50000"/>
                </a:schemeClr>
              </a:buClr>
              <a:buFont typeface="Arial" panose="020B0604020202020204" pitchFamily="34" charset="0"/>
              <a:buChar char="•"/>
              <a:defRPr sz="3118" kern="1200">
                <a:solidFill>
                  <a:schemeClr val="tx1"/>
                </a:solidFill>
                <a:latin typeface="Arial" pitchFamily="34" charset="0"/>
                <a:ea typeface="+mn-ea"/>
                <a:cs typeface="Arial" pitchFamily="34" charset="0"/>
              </a:defRPr>
            </a:lvl2pPr>
            <a:lvl3pPr marL="1484748" indent="-296950" algn="l" defTabSz="1187798" rtl="0" eaLnBrk="1" latinLnBrk="0" hangingPunct="1">
              <a:lnSpc>
                <a:spcPct val="90000"/>
              </a:lnSpc>
              <a:spcBef>
                <a:spcPts val="650"/>
              </a:spcBef>
              <a:buClr>
                <a:schemeClr val="bg1">
                  <a:lumMod val="50000"/>
                </a:schemeClr>
              </a:buClr>
              <a:buFont typeface="Arial" panose="020B0604020202020204" pitchFamily="34" charset="0"/>
              <a:buChar char="•"/>
              <a:defRPr sz="2598" kern="1200">
                <a:solidFill>
                  <a:schemeClr val="tx1"/>
                </a:solidFill>
                <a:latin typeface="Arial" pitchFamily="34" charset="0"/>
                <a:ea typeface="+mn-ea"/>
                <a:cs typeface="Arial" pitchFamily="34" charset="0"/>
              </a:defRPr>
            </a:lvl3pPr>
            <a:lvl4pPr marL="2078648" indent="-296950" algn="l" defTabSz="1187798" rtl="0" eaLnBrk="1" latinLnBrk="0" hangingPunct="1">
              <a:lnSpc>
                <a:spcPct val="90000"/>
              </a:lnSpc>
              <a:spcBef>
                <a:spcPts val="650"/>
              </a:spcBef>
              <a:buClr>
                <a:schemeClr val="bg1">
                  <a:lumMod val="50000"/>
                </a:schemeClr>
              </a:buClr>
              <a:buFont typeface="Arial" panose="020B0604020202020204" pitchFamily="34" charset="0"/>
              <a:buChar char="•"/>
              <a:defRPr sz="2338" kern="1200">
                <a:solidFill>
                  <a:schemeClr val="tx1"/>
                </a:solidFill>
                <a:latin typeface="Arial" pitchFamily="34" charset="0"/>
                <a:ea typeface="+mn-ea"/>
                <a:cs typeface="Arial" pitchFamily="34" charset="0"/>
              </a:defRPr>
            </a:lvl4pPr>
            <a:lvl5pPr marL="2672547" indent="-296950" algn="l" defTabSz="1187798" rtl="0" eaLnBrk="1" latinLnBrk="0" hangingPunct="1">
              <a:lnSpc>
                <a:spcPct val="90000"/>
              </a:lnSpc>
              <a:spcBef>
                <a:spcPts val="650"/>
              </a:spcBef>
              <a:buClr>
                <a:schemeClr val="bg1">
                  <a:lumMod val="50000"/>
                </a:schemeClr>
              </a:buClr>
              <a:buFont typeface="Arial" panose="020B0604020202020204" pitchFamily="34" charset="0"/>
              <a:buChar char="•"/>
              <a:defRPr sz="2338" kern="1200">
                <a:solidFill>
                  <a:schemeClr val="tx1"/>
                </a:solidFill>
                <a:latin typeface="Arial" pitchFamily="34" charset="0"/>
                <a:ea typeface="+mn-ea"/>
                <a:cs typeface="Arial" pitchFamily="34" charset="0"/>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0" lvl="0" indent="0">
              <a:lnSpc>
                <a:spcPct val="100000"/>
              </a:lnSpc>
              <a:spcBef>
                <a:spcPts val="200"/>
              </a:spcBef>
              <a:spcAft>
                <a:spcPts val="200"/>
              </a:spcAft>
              <a:buClr>
                <a:srgbClr val="666666">
                  <a:lumMod val="50000"/>
                </a:srgbClr>
              </a:buClr>
              <a:buNone/>
            </a:pPr>
            <a:r>
              <a:rPr kumimoji="0" lang="en-US" altLang="zh-CN" sz="1600" i="0" u="none" strike="noStrike" kern="1200" cap="none" spc="0" normalizeH="0" baseline="0" noProof="0" dirty="0">
                <a:ln>
                  <a:noFill/>
                </a:ln>
                <a:solidFill>
                  <a:srgbClr val="1D1D1A"/>
                </a:solidFill>
                <a:effectLst/>
                <a:uLnTx/>
                <a:uFillTx/>
                <a:latin typeface="Times New Roman" panose="02020603050405020304" pitchFamily="18" charset="0"/>
                <a:ea typeface="等线" panose="02010600030101010101" pitchFamily="2" charset="-122"/>
                <a:cs typeface="Times New Roman" panose="02020603050405020304" pitchFamily="18" charset="0"/>
              </a:rPr>
              <a:t>According to the</a:t>
            </a:r>
            <a:r>
              <a:rPr kumimoji="0" lang="en-US" altLang="zh-CN" sz="1600" i="0" u="none" strike="noStrike" kern="1200" cap="none" spc="0" normalizeH="0" noProof="0" dirty="0">
                <a:ln>
                  <a:noFill/>
                </a:ln>
                <a:solidFill>
                  <a:srgbClr val="1D1D1A"/>
                </a:solidFill>
                <a:effectLst/>
                <a:uLnTx/>
                <a:uFillTx/>
                <a:latin typeface="Times New Roman" panose="02020603050405020304" pitchFamily="18" charset="0"/>
                <a:ea typeface="等线" panose="02010600030101010101" pitchFamily="2" charset="-122"/>
                <a:cs typeface="Times New Roman" panose="02020603050405020304" pitchFamily="18" charset="0"/>
              </a:rPr>
              <a:t> discussion, there could be potential resolutions to address the concerns, and therefore the following way forward is proposed</a:t>
            </a:r>
            <a:r>
              <a:rPr lang="en-US" altLang="zh-CN" sz="1600" dirty="0">
                <a:solidFill>
                  <a:srgbClr val="1D1D1A"/>
                </a:solidFill>
                <a:latin typeface="Times New Roman" panose="02020603050405020304" pitchFamily="18" charset="0"/>
                <a:ea typeface="等线" panose="02010600030101010101" pitchFamily="2" charset="-122"/>
                <a:cs typeface="Times New Roman" panose="02020603050405020304" pitchFamily="18" charset="0"/>
              </a:rPr>
              <a:t>:</a:t>
            </a:r>
          </a:p>
          <a:p>
            <a:pPr marL="0" lvl="0" indent="0">
              <a:lnSpc>
                <a:spcPct val="100000"/>
              </a:lnSpc>
              <a:spcBef>
                <a:spcPts val="200"/>
              </a:spcBef>
              <a:spcAft>
                <a:spcPts val="200"/>
              </a:spcAft>
              <a:buClr>
                <a:srgbClr val="666666">
                  <a:lumMod val="50000"/>
                </a:srgbClr>
              </a:buClr>
              <a:buNone/>
            </a:pPr>
            <a:endParaRPr lang="en-US" altLang="zh-CN" sz="1600" dirty="0">
              <a:solidFill>
                <a:srgbClr val="1D1D1A"/>
              </a:solidFill>
              <a:latin typeface="Times New Roman" panose="02020603050405020304" pitchFamily="18" charset="0"/>
              <a:ea typeface="等线" panose="02010600030101010101" pitchFamily="2" charset="-122"/>
              <a:cs typeface="Times New Roman" panose="02020603050405020304" pitchFamily="18" charset="0"/>
            </a:endParaRPr>
          </a:p>
          <a:p>
            <a:pPr marL="160751" lvl="1" indent="0">
              <a:buNone/>
            </a:pPr>
            <a:r>
              <a:rPr lang="en-US" altLang="zh-CN" sz="1600" b="1" dirty="0">
                <a:latin typeface="Times New Roman" panose="02020603050405020304" pitchFamily="18" charset="0"/>
                <a:cs typeface="Times New Roman" panose="02020603050405020304" pitchFamily="18" charset="0"/>
              </a:rPr>
              <a:t>Proposal 1:  It is suggested to resolve XR 4Rx vs 2Rx issue in Rel-18 in 3GPP RAN as per the below time plan</a:t>
            </a:r>
          </a:p>
          <a:p>
            <a:pPr lvl="1">
              <a:buSzPct val="50000"/>
              <a:buFont typeface="Wingdings" panose="05000000000000000000" pitchFamily="2" charset="2"/>
              <a:buChar char="l"/>
            </a:pPr>
            <a:r>
              <a:rPr lang="en-US" altLang="zh-CN" sz="1600" b="1" dirty="0">
                <a:latin typeface="Times New Roman" panose="02020603050405020304" pitchFamily="18" charset="0"/>
                <a:cs typeface="Times New Roman" panose="02020603050405020304" pitchFamily="18" charset="0"/>
              </a:rPr>
              <a:t>RAN aims to decide which type of XR devices has difficulties to support 4Rx at RAN#100</a:t>
            </a:r>
          </a:p>
          <a:p>
            <a:pPr lvl="1">
              <a:buSzPct val="50000"/>
              <a:buFont typeface="Wingdings" panose="05000000000000000000" pitchFamily="2" charset="2"/>
              <a:buChar char="l"/>
            </a:pPr>
            <a:r>
              <a:rPr lang="en-US" altLang="zh-CN" sz="1600" b="1" dirty="0">
                <a:latin typeface="Times New Roman" panose="02020603050405020304" pitchFamily="18" charset="0"/>
                <a:cs typeface="Times New Roman" panose="02020603050405020304" pitchFamily="18" charset="0"/>
              </a:rPr>
              <a:t>RAN2 and RAN4 are tasked to provide candidate solutions to identify this type of XR devices in the network in 2023 H2</a:t>
            </a:r>
          </a:p>
          <a:p>
            <a:pPr lvl="1">
              <a:buSzPct val="50000"/>
              <a:buFont typeface="Wingdings" panose="05000000000000000000" pitchFamily="2" charset="2"/>
              <a:buChar char="l"/>
            </a:pPr>
            <a:r>
              <a:rPr lang="en-US" altLang="zh-CN" sz="1600" b="1" dirty="0">
                <a:latin typeface="Times New Roman" panose="02020603050405020304" pitchFamily="18" charset="0"/>
                <a:cs typeface="Times New Roman" panose="02020603050405020304" pitchFamily="18" charset="0"/>
              </a:rPr>
              <a:t>RAN aims to conclude the identification mechanism at RAN#102</a:t>
            </a:r>
          </a:p>
          <a:p>
            <a:pPr marL="160751" lvl="1" indent="0">
              <a:lnSpc>
                <a:spcPct val="100000"/>
              </a:lnSpc>
              <a:spcBef>
                <a:spcPts val="0"/>
              </a:spcBef>
              <a:spcAft>
                <a:spcPts val="600"/>
              </a:spcAft>
              <a:buClr>
                <a:srgbClr val="1D1D1A"/>
              </a:buClr>
              <a:buNone/>
              <a:tabLst>
                <a:tab pos="1208088" algn="ctr"/>
              </a:tabLst>
            </a:pPr>
            <a:endParaRPr lang="en-US" altLang="zh-CN" sz="1600" b="1"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endParaRPr>
          </a:p>
          <a:p>
            <a:pPr marL="160751" lvl="1" indent="0">
              <a:buNone/>
            </a:pPr>
            <a:r>
              <a:rPr lang="en-US" altLang="zh-CN" sz="1600" b="1" dirty="0">
                <a:latin typeface="Times New Roman" panose="02020603050405020304" pitchFamily="18" charset="0"/>
                <a:cs typeface="Times New Roman" panose="02020603050405020304" pitchFamily="18" charset="0"/>
              </a:rPr>
              <a:t>Proposal 2: Only define XR wearable glasses for 2Rx XR, as other types of XR devices do not have limitation to support 4Rx (below is one example on how to define it in 3GPP)</a:t>
            </a:r>
          </a:p>
          <a:p>
            <a:pPr lvl="1">
              <a:buSzPct val="50000"/>
              <a:buFont typeface="Wingdings" panose="05000000000000000000" pitchFamily="2" charset="2"/>
              <a:buChar char="l"/>
            </a:pPr>
            <a:r>
              <a:rPr lang="en-US" altLang="zh-CN" sz="1600" b="1" i="1" dirty="0">
                <a:latin typeface="Times New Roman" panose="02020603050405020304" pitchFamily="18" charset="0"/>
                <a:cs typeface="Times New Roman" panose="02020603050405020304" pitchFamily="18" charset="0"/>
              </a:rPr>
              <a:t>Wearable Glasses XR UE: A wearable glasses UE that supports XR services and is worn on the head, which has a different form factor in contrast to smartphones and XR headsets.</a:t>
            </a:r>
          </a:p>
          <a:p>
            <a:pPr marL="160751" lvl="1" indent="0">
              <a:lnSpc>
                <a:spcPct val="100000"/>
              </a:lnSpc>
              <a:spcBef>
                <a:spcPts val="0"/>
              </a:spcBef>
              <a:spcAft>
                <a:spcPts val="600"/>
              </a:spcAft>
              <a:buClr>
                <a:srgbClr val="1D1D1A"/>
              </a:buClr>
              <a:buNone/>
              <a:tabLst>
                <a:tab pos="1208088" algn="ctr"/>
              </a:tabLst>
            </a:pPr>
            <a:endParaRPr lang="en-US" altLang="zh-CN" sz="1600" b="1"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endParaRPr>
          </a:p>
          <a:p>
            <a:pPr marL="160751" lvl="1" indent="0">
              <a:lnSpc>
                <a:spcPct val="100000"/>
              </a:lnSpc>
              <a:spcBef>
                <a:spcPts val="0"/>
              </a:spcBef>
              <a:spcAft>
                <a:spcPts val="600"/>
              </a:spcAft>
              <a:buClr>
                <a:srgbClr val="1D1D1A"/>
              </a:buClr>
              <a:buNone/>
              <a:tabLst>
                <a:tab pos="1208088" algn="ctr"/>
              </a:tabLst>
            </a:pPr>
            <a:r>
              <a:rPr lang="en-US" altLang="zh-CN" sz="1600" b="1"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Proposal 3: RAN WGs to further study options for identifying 2Rx XR devices and existing mechanism is preferred to be re-used if possible.</a:t>
            </a:r>
            <a:endParaRPr lang="zh-CN" altLang="en-US" sz="1600" b="1"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endParaRPr>
          </a:p>
          <a:p>
            <a:pPr marL="160751" lvl="1" indent="0">
              <a:lnSpc>
                <a:spcPct val="100000"/>
              </a:lnSpc>
              <a:spcBef>
                <a:spcPts val="0"/>
              </a:spcBef>
              <a:spcAft>
                <a:spcPts val="600"/>
              </a:spcAft>
              <a:buClr>
                <a:srgbClr val="1D1D1A"/>
              </a:buClr>
              <a:buNone/>
              <a:tabLst>
                <a:tab pos="1208088" algn="ctr"/>
              </a:tabLst>
            </a:pPr>
            <a:endParaRPr lang="en-US" altLang="zh-CN" sz="1600" b="1"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endParaRPr>
          </a:p>
          <a:p>
            <a:pPr marL="160751" lvl="1" indent="0">
              <a:lnSpc>
                <a:spcPct val="100000"/>
              </a:lnSpc>
              <a:spcBef>
                <a:spcPts val="0"/>
              </a:spcBef>
              <a:spcAft>
                <a:spcPts val="600"/>
              </a:spcAft>
              <a:buClr>
                <a:srgbClr val="1D1D1A"/>
              </a:buClr>
              <a:buNone/>
              <a:tabLst>
                <a:tab pos="1208088" algn="ctr"/>
              </a:tabLst>
            </a:pPr>
            <a:r>
              <a:rPr lang="en-US" altLang="zh-CN" sz="1600" b="1"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Proposal 4: RAN4 and RAN5 shall clearly differentiate the requirements and test cases between smart phones and the XR device type supporting 2Rx, to ensure 4Rx mandatory support for smart phones is not relaxed.</a:t>
            </a:r>
            <a:endParaRPr lang="en-US" altLang="zh-CN" sz="160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773020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0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3.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4.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867</TotalTime>
  <Words>1210</Words>
  <Application>Microsoft Office PowerPoint</Application>
  <PresentationFormat>Custom</PresentationFormat>
  <Paragraphs>89</Paragraphs>
  <Slides>7</Slides>
  <Notes>2</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vt:i4>
      </vt:variant>
    </vt:vector>
  </HeadingPairs>
  <TitlesOfParts>
    <vt:vector size="22" baseType="lpstr">
      <vt:lpstr>Microsoft YaHei</vt:lpstr>
      <vt:lpstr>Microsoft YaHei</vt:lpstr>
      <vt:lpstr>宋体</vt:lpstr>
      <vt:lpstr>.AppleSystemUIFont</vt:lpstr>
      <vt:lpstr>Arial</vt:lpstr>
      <vt:lpstr>Batang</vt:lpstr>
      <vt:lpstr>Calibri</vt:lpstr>
      <vt:lpstr>等线</vt:lpstr>
      <vt:lpstr>黑体</vt:lpstr>
      <vt:lpstr>Times New Roman</vt:lpstr>
      <vt:lpstr>Wingdings</vt:lpstr>
      <vt:lpstr>封面页_图片版 </vt:lpstr>
      <vt:lpstr>目录页</vt:lpstr>
      <vt:lpstr>章节页</vt:lpstr>
      <vt:lpstr>结束页</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Mixiang (Shawn)</dc:creator>
  <cp:lastModifiedBy>Simone Provvedi</cp:lastModifiedBy>
  <cp:revision>333</cp:revision>
  <dcterms:created xsi:type="dcterms:W3CDTF">2020-08-28T08:44:19Z</dcterms:created>
  <dcterms:modified xsi:type="dcterms:W3CDTF">2023-06-05T10:09:36Z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(3)ffXUGtZ0elUyemCAWafpyqfzFJPNdn2bjVXQVRaKY5gc9Nk31RADc733f2fuBtfwuW3u2vhL
uPkqR8CnOSorMrN39GedaI/op5iiVLqsiVerGqkkDjIUOnEOl18za2sDlSZXp8TPN2Phk/gH
9sUJf6OZENISnp5WEDIweRGCdGbJUJA2xEXJzCx/9Zc+480ah/J4xOzeSvIr/Uy7TwbGUhoV
MtPHLurKab/mPRjb/0</vt:lpwstr>
  </property>
  <property fmtid="{D5CDD505-2E9C-101B-9397-08002B2CF9AE}" pid="3" name="_2015_ms_pID_7253431">
    <vt:lpwstr>eqkIs1bJZe3wAZpyXjyJMvUsVJZanApV0NTuFvNaaOnqTChIAtVUrH
5dRrS24X/x8Sgs64aSjoWxXPgdLDh8/ZUCVToN891atdDoCO/sR9xd9lTMcLSsMpapCIrhjY
NePodsQSRFzj5TcLPJgcOLyAksA3egUvwxcj/E48LzNtrsLceXuYt0F5a3rB3OtMwE96gRV9
PPW/d3tlntRk4VTp3Lvfe1mdqi9Bh6SlsRKM</vt:lpwstr>
  </property>
  <property fmtid="{D5CDD505-2E9C-101B-9397-08002B2CF9AE}" pid="4" name="_2015_ms_pID_7253432">
    <vt:lpwstr>rA==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1685953301</vt:lpwstr>
  </property>
</Properties>
</file>