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1"/>
  </p:notesMasterIdLst>
  <p:handoutMasterIdLst>
    <p:handoutMasterId r:id="rId12"/>
  </p:handoutMasterIdLst>
  <p:sldIdLst>
    <p:sldId id="303" r:id="rId2"/>
    <p:sldId id="705" r:id="rId3"/>
    <p:sldId id="731" r:id="rId4"/>
    <p:sldId id="719" r:id="rId5"/>
    <p:sldId id="725" r:id="rId6"/>
    <p:sldId id="730" r:id="rId7"/>
    <p:sldId id="736" r:id="rId8"/>
    <p:sldId id="737" r:id="rId9"/>
    <p:sldId id="722" r:id="rId10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50" autoAdjust="0"/>
    <p:restoredTop sz="94607" autoAdjust="0"/>
  </p:normalViewPr>
  <p:slideViewPr>
    <p:cSldViewPr snapToGrid="0">
      <p:cViewPr varScale="1">
        <p:scale>
          <a:sx n="63" d="100"/>
          <a:sy n="63" d="100"/>
        </p:scale>
        <p:origin x="-58" y="-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ololib\Desktop\Olof_Liberg\Projects\STEP\3GPP_Meetings\GERAN_Meetings\GERAN%2066,%20May%202015\Chairman%20tasks\Chairmans%20Report\GERAN1\G%2366_Meeting_statistics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Sheet1!$C$4:$C$23</c:f>
              <c:strCache>
                <c:ptCount val="20"/>
                <c:pt idx="0">
                  <c:v>7.1.1 Opening of the meeting</c:v>
                </c:pt>
                <c:pt idx="1">
                  <c:v>7.1.2 Approval of the agenda</c:v>
                </c:pt>
                <c:pt idx="2">
                  <c:v>7.1.2.1 Documents from previous meeting </c:v>
                </c:pt>
                <c:pt idx="3">
                  <c:v>7.1.2.2 Challenges to working agreements</c:v>
                </c:pt>
                <c:pt idx="4">
                  <c:v>7.1.4 LSs in</c:v>
                </c:pt>
                <c:pt idx="5">
                  <c:v>7.1.5.1.1 MSRD for VAMOS</c:v>
                </c:pt>
                <c:pt idx="6">
                  <c:v>7.1.5.1.2 NewToN</c:v>
                </c:pt>
                <c:pt idx="7">
                  <c:v>7.1.5.1.3 Any other Rel-12</c:v>
                </c:pt>
                <c:pt idx="8">
                  <c:v>7.1.5.2.1 TEI 13</c:v>
                </c:pt>
                <c:pt idx="9">
                  <c:v>7.1.5.2.2 Any other Rel-13</c:v>
                </c:pt>
                <c:pt idx="10">
                  <c:v>7.1.5.3.1 BTS Energy Saving</c:v>
                </c:pt>
                <c:pt idx="11">
                  <c:v>7.1.5.3.2 DL MIMO</c:v>
                </c:pt>
                <c:pt idx="12">
                  <c:v>7.1.5.3.3 UL MU-MIMO</c:v>
                </c:pt>
                <c:pt idx="13">
                  <c:v>7.1.5.3.4 uPoD</c:v>
                </c:pt>
                <c:pt idx="14">
                  <c:v>7.1.5.3.5 Cellular IoT</c:v>
                </c:pt>
                <c:pt idx="15">
                  <c:v>7.1.5.3.6 Any other studies</c:v>
                </c:pt>
                <c:pt idx="16">
                  <c:v>7.1.5.4 Any other technical work</c:v>
                </c:pt>
                <c:pt idx="17">
                  <c:v>7.1.6 LSs out</c:v>
                </c:pt>
                <c:pt idx="18">
                  <c:v>7.1.7 Work plan and future meetings</c:v>
                </c:pt>
                <c:pt idx="19">
                  <c:v>7.1.8 Any other business</c:v>
                </c:pt>
              </c:strCache>
            </c:strRef>
          </c:cat>
          <c:val>
            <c:numRef>
              <c:f>Sheet1!$D$4:$D$23</c:f>
              <c:numCache>
                <c:formatCode>General</c:formatCode>
                <c:ptCount val="20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0</c:v>
                </c:pt>
                <c:pt idx="4">
                  <c:v>4</c:v>
                </c:pt>
                <c:pt idx="5">
                  <c:v>0</c:v>
                </c:pt>
                <c:pt idx="6">
                  <c:v>0</c:v>
                </c:pt>
                <c:pt idx="7">
                  <c:v>2</c:v>
                </c:pt>
                <c:pt idx="8">
                  <c:v>0</c:v>
                </c:pt>
                <c:pt idx="9">
                  <c:v>0</c:v>
                </c:pt>
                <c:pt idx="10">
                  <c:v>1</c:v>
                </c:pt>
                <c:pt idx="11">
                  <c:v>1</c:v>
                </c:pt>
                <c:pt idx="12">
                  <c:v>0</c:v>
                </c:pt>
                <c:pt idx="13">
                  <c:v>6</c:v>
                </c:pt>
                <c:pt idx="14">
                  <c:v>108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9043072"/>
        <c:axId val="169044608"/>
      </c:barChart>
      <c:catAx>
        <c:axId val="16904307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169044608"/>
        <c:crosses val="autoZero"/>
        <c:auto val="1"/>
        <c:lblAlgn val="ctr"/>
        <c:lblOffset val="100"/>
        <c:noMultiLvlLbl val="0"/>
      </c:catAx>
      <c:valAx>
        <c:axId val="169044608"/>
        <c:scaling>
          <c:orientation val="minMax"/>
        </c:scaling>
        <c:delete val="0"/>
        <c:axPos val="t"/>
        <c:majorGridlines/>
        <c:numFmt formatCode="General" sourceLinked="1"/>
        <c:majorTickMark val="out"/>
        <c:minorTickMark val="none"/>
        <c:tickLblPos val="nextTo"/>
        <c:crossAx val="1690430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842BB35-3D00-40C5-BAE5-F61EE4DA2967}" type="datetime1">
              <a:rPr lang="en-US"/>
              <a:pPr>
                <a:defRPr/>
              </a:pPr>
              <a:t>5/29/2015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1EF38A1-475D-4C7D-BF44-871A885A4FC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646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E169946-C5D3-4674-B4FD-803B2AB81851}" type="datetime1">
              <a:rPr lang="en-US"/>
              <a:pPr>
                <a:defRPr/>
              </a:pPr>
              <a:t>5/29/2015</a:t>
            </a:fld>
            <a:endParaRPr lang="en-US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19F8FD-CFA3-49DD-98D0-481067669C2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6222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D950BC-FD37-4343-A129-E9DADDB461AB}" type="slidenum">
              <a:rPr lang="en-GB" smtClean="0">
                <a:cs typeface="Arial" charset="0"/>
              </a:rPr>
              <a:pPr/>
              <a:t>1</a:t>
            </a:fld>
            <a:endParaRPr lang="en-GB" smtClean="0">
              <a:cs typeface="Arial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r>
              <a:rPr lang="sv-SE" dirty="0" smtClean="0"/>
              <a:t>35 </a:t>
            </a:r>
            <a:r>
              <a:rPr lang="sv-SE" dirty="0" err="1" smtClean="0"/>
              <a:t>delegates</a:t>
            </a:r>
            <a:r>
              <a:rPr lang="sv-SE" dirty="0" smtClean="0"/>
              <a:t> at G2.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983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1692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2" y="6394450"/>
            <a:ext cx="603625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3GPP TSG GERAN #66, Agenda 8.1.1, GP-150659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1EF83BF3-B15F-44B1-9FD5-D6D41940A605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426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2015</a:t>
            </a:r>
            <a:endParaRPr lang="en-GB" sz="8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/>
              <a:t>GP-150659: </a:t>
            </a:r>
            <a:br>
              <a:rPr lang="en-US" sz="3600" b="1" dirty="0" smtClean="0"/>
            </a:br>
            <a:r>
              <a:rPr lang="en-US" sz="3600" b="1" dirty="0" smtClean="0"/>
              <a:t>TSG GERAN WG1 Chairman’s Report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Olof Liberg</a:t>
            </a:r>
          </a:p>
          <a:p>
            <a:pPr>
              <a:lnSpc>
                <a:spcPct val="80000"/>
              </a:lnSpc>
            </a:pP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 LM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0602319"/>
              </p:ext>
            </p:extLst>
          </p:nvPr>
        </p:nvGraphicFramePr>
        <p:xfrm>
          <a:off x="485775" y="1454150"/>
          <a:ext cx="838835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Document allocation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48040" y="5531749"/>
            <a:ext cx="2235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Incoming: 124  </a:t>
            </a:r>
          </a:p>
          <a:p>
            <a:r>
              <a:rPr lang="en-GB" sz="1800" b="1" dirty="0" smtClean="0"/>
              <a:t>Total: 206</a:t>
            </a:r>
            <a:endParaRPr lang="en-GB" sz="18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7.1.4 Letters from other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455" y="1502723"/>
            <a:ext cx="8388350" cy="4830763"/>
          </a:xfrm>
        </p:spPr>
        <p:txBody>
          <a:bodyPr/>
          <a:lstStyle/>
          <a:p>
            <a:r>
              <a:rPr lang="en-US" sz="2000" dirty="0" smtClean="0"/>
              <a:t>Reply LS on paging for MTC</a:t>
            </a:r>
          </a:p>
          <a:p>
            <a:pPr lvl="1"/>
            <a:r>
              <a:rPr lang="en-US" sz="1800" dirty="0" smtClean="0"/>
              <a:t>LS from GERAN2 to SA2 on paging enhancements for devices in extended coverage. No action taken.</a:t>
            </a:r>
          </a:p>
          <a:p>
            <a:r>
              <a:rPr lang="en-US" sz="2000" dirty="0" smtClean="0"/>
              <a:t>LS on CRs for MSR specification </a:t>
            </a:r>
          </a:p>
          <a:p>
            <a:pPr lvl="1"/>
            <a:r>
              <a:rPr lang="en-US" sz="1800" dirty="0" smtClean="0"/>
              <a:t>LS from RAN4 on definition of a new MSR capability </a:t>
            </a:r>
            <a:r>
              <a:rPr lang="en-US" sz="1800" dirty="0" smtClean="0"/>
              <a:t>set, excluding single RAT GSM operation. </a:t>
            </a:r>
            <a:r>
              <a:rPr lang="en-US" sz="1800" dirty="0" smtClean="0"/>
              <a:t>GERAN endorsed the attached CR to 37.141. Reply LS agreed.</a:t>
            </a:r>
          </a:p>
          <a:p>
            <a:r>
              <a:rPr lang="en-US" sz="2000" dirty="0" smtClean="0"/>
              <a:t>LS on C-</a:t>
            </a:r>
            <a:r>
              <a:rPr lang="en-US" sz="2000" dirty="0" err="1" smtClean="0"/>
              <a:t>IoT</a:t>
            </a:r>
            <a:r>
              <a:rPr lang="en-US" sz="2000" dirty="0" smtClean="0"/>
              <a:t>/MTC data transmission targets for security related procedures</a:t>
            </a:r>
          </a:p>
          <a:p>
            <a:pPr lvl="1"/>
            <a:r>
              <a:rPr lang="en-US" sz="1800" dirty="0" smtClean="0"/>
              <a:t>LS from SA3 on security related matters. Reply LS sent to closing plenary.</a:t>
            </a:r>
          </a:p>
          <a:p>
            <a:r>
              <a:rPr lang="en-US" sz="2000" dirty="0" smtClean="0"/>
              <a:t>LS on RAN assumptions for </a:t>
            </a:r>
            <a:r>
              <a:rPr lang="en-US" sz="2000" dirty="0" err="1" smtClean="0"/>
              <a:t>FS_eDRX</a:t>
            </a:r>
            <a:endParaRPr lang="en-US" sz="2000" dirty="0" smtClean="0"/>
          </a:p>
          <a:p>
            <a:pPr lvl="1"/>
            <a:r>
              <a:rPr lang="en-US" sz="1800" dirty="0" smtClean="0"/>
              <a:t>LS from SA2 on </a:t>
            </a:r>
            <a:r>
              <a:rPr lang="en-US" sz="1800" dirty="0" err="1" smtClean="0"/>
              <a:t>eDRX</a:t>
            </a:r>
            <a:r>
              <a:rPr lang="en-US" sz="1800" dirty="0" smtClean="0"/>
              <a:t>. No action taken.</a:t>
            </a:r>
          </a:p>
          <a:p>
            <a:r>
              <a:rPr lang="en-US" sz="2000" dirty="0" smtClean="0"/>
              <a:t>Response to reply LS on paging for MTC</a:t>
            </a:r>
          </a:p>
          <a:p>
            <a:pPr lvl="1"/>
            <a:r>
              <a:rPr lang="en-US" sz="1800" dirty="0" smtClean="0"/>
              <a:t>LS from SA2 on paging in extended coverage. No action taken.</a:t>
            </a:r>
          </a:p>
        </p:txBody>
      </p:sp>
    </p:spTree>
    <p:extLst>
      <p:ext uri="{BB962C8B-B14F-4D97-AF65-F5344CB8AC3E}">
        <p14:creationId xmlns:p14="http://schemas.microsoft.com/office/powerpoint/2010/main" val="24829036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7.1.5.1 REL 12 and Earlier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en-US" dirty="0" smtClean="0"/>
              <a:t>7.1.5.1.3 Any other Rel-12</a:t>
            </a:r>
          </a:p>
          <a:p>
            <a:pPr lvl="1"/>
            <a:r>
              <a:rPr lang="en-US" dirty="0" smtClean="0"/>
              <a:t>CRs </a:t>
            </a:r>
            <a:r>
              <a:rPr lang="en-US" dirty="0" smtClean="0"/>
              <a:t>to TS </a:t>
            </a:r>
            <a:r>
              <a:rPr lang="en-US" dirty="0"/>
              <a:t>43.318 and 43.902 </a:t>
            </a:r>
            <a:r>
              <a:rPr lang="en-US" dirty="0" smtClean="0"/>
              <a:t>agreed to correct incorrect </a:t>
            </a:r>
            <a:r>
              <a:rPr lang="en-US" dirty="0" smtClean="0"/>
              <a:t>references.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752042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7.1.5.3 Study items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260" y="1120321"/>
            <a:ext cx="8388350" cy="4830763"/>
          </a:xfrm>
        </p:spPr>
        <p:txBody>
          <a:bodyPr/>
          <a:lstStyle/>
          <a:p>
            <a:r>
              <a:rPr lang="en-US" dirty="0" smtClean="0"/>
              <a:t>7.1.5.3.1 BTS Energy savings</a:t>
            </a:r>
          </a:p>
          <a:p>
            <a:pPr lvl="1"/>
            <a:r>
              <a:rPr lang="en-US" dirty="0" smtClean="0"/>
              <a:t>Work </a:t>
            </a:r>
            <a:r>
              <a:rPr lang="en-US" dirty="0"/>
              <a:t>plan presented by SI Rapporteur </a:t>
            </a:r>
            <a:endParaRPr lang="en-US" dirty="0" smtClean="0"/>
          </a:p>
          <a:p>
            <a:r>
              <a:rPr lang="en-US" dirty="0" smtClean="0"/>
              <a:t>7.1.5.3.2 Downlink MIMO</a:t>
            </a:r>
          </a:p>
          <a:p>
            <a:pPr lvl="1"/>
            <a:r>
              <a:rPr lang="en-US" dirty="0" smtClean="0"/>
              <a:t>Work </a:t>
            </a:r>
            <a:r>
              <a:rPr lang="en-US" dirty="0"/>
              <a:t>plan </a:t>
            </a:r>
            <a:r>
              <a:rPr lang="en-US" dirty="0" smtClean="0"/>
              <a:t>presented </a:t>
            </a:r>
            <a:r>
              <a:rPr lang="en-US" dirty="0"/>
              <a:t>by SI </a:t>
            </a:r>
            <a:r>
              <a:rPr lang="en-US" dirty="0" smtClean="0"/>
              <a:t>Rapporteur</a:t>
            </a:r>
            <a:r>
              <a:rPr lang="en-US" dirty="0" smtClean="0"/>
              <a:t>.</a:t>
            </a:r>
          </a:p>
          <a:p>
            <a:r>
              <a:rPr lang="en-US" dirty="0"/>
              <a:t>7.1.5.3.4 Study on power savings for MTC devices</a:t>
            </a:r>
          </a:p>
          <a:p>
            <a:pPr lvl="1"/>
            <a:r>
              <a:rPr lang="en-US" dirty="0"/>
              <a:t>Work plan presented by SI Rapporteur.</a:t>
            </a:r>
          </a:p>
          <a:p>
            <a:pPr lvl="1"/>
            <a:r>
              <a:rPr lang="sv-SE" dirty="0" err="1"/>
              <a:t>pCRs</a:t>
            </a:r>
            <a:r>
              <a:rPr lang="sv-SE" dirty="0"/>
              <a:t> on </a:t>
            </a:r>
            <a:r>
              <a:rPr lang="en-US" dirty="0"/>
              <a:t>time coordinated cells, paging group determination and short and long synch up procedures agreed.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256331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7.1.5.3 Study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025" y="1015950"/>
            <a:ext cx="8333632" cy="5842050"/>
          </a:xfrm>
        </p:spPr>
        <p:txBody>
          <a:bodyPr/>
          <a:lstStyle/>
          <a:p>
            <a:r>
              <a:rPr lang="en-US" dirty="0" smtClean="0"/>
              <a:t>7.1.5.3.5 Cellular </a:t>
            </a:r>
            <a:r>
              <a:rPr lang="en-US" dirty="0" err="1" smtClean="0"/>
              <a:t>IoT</a:t>
            </a:r>
            <a:endParaRPr lang="en-US" dirty="0" smtClean="0"/>
          </a:p>
          <a:p>
            <a:pPr lvl="1"/>
            <a:r>
              <a:rPr lang="en-US" dirty="0" smtClean="0"/>
              <a:t>General matters</a:t>
            </a:r>
          </a:p>
          <a:p>
            <a:pPr lvl="2"/>
            <a:r>
              <a:rPr lang="en-US" dirty="0" smtClean="0"/>
              <a:t>Input on deployment scenarios , non-orthogonal multiple access,  co-existence </a:t>
            </a:r>
            <a:r>
              <a:rPr lang="en-US" dirty="0" smtClean="0"/>
              <a:t>studies, </a:t>
            </a:r>
            <a:r>
              <a:rPr lang="en-US" dirty="0" smtClean="0"/>
              <a:t>NB M2M pulse </a:t>
            </a:r>
            <a:r>
              <a:rPr lang="en-US" dirty="0" smtClean="0"/>
              <a:t>shaping and </a:t>
            </a:r>
            <a:r>
              <a:rPr lang="en-US" dirty="0" smtClean="0"/>
              <a:t>EESM presented.</a:t>
            </a:r>
          </a:p>
          <a:p>
            <a:pPr lvl="2"/>
            <a:r>
              <a:rPr lang="en-US" dirty="0" err="1" smtClean="0"/>
              <a:t>pCRs</a:t>
            </a:r>
            <a:r>
              <a:rPr lang="en-US" dirty="0" smtClean="0"/>
              <a:t> on re-use of infrastructure, evaluation methodology </a:t>
            </a:r>
            <a:r>
              <a:rPr lang="en-US" dirty="0" smtClean="0"/>
              <a:t>corrections, </a:t>
            </a:r>
            <a:r>
              <a:rPr lang="en-US" dirty="0" smtClean="0"/>
              <a:t>a common model for traffic channel performance,  latency objective, </a:t>
            </a:r>
            <a:r>
              <a:rPr lang="en-US" dirty="0"/>
              <a:t>evaluation methodology </a:t>
            </a:r>
            <a:r>
              <a:rPr lang="en-US" dirty="0" smtClean="0"/>
              <a:t>for SW update, multi-band operations, simulation assumptions for co-existence were agreed.</a:t>
            </a:r>
          </a:p>
          <a:p>
            <a:pPr lvl="1"/>
            <a:r>
              <a:rPr lang="en-US" dirty="0" smtClean="0"/>
              <a:t>Narrowband M2M</a:t>
            </a:r>
          </a:p>
          <a:p>
            <a:pPr lvl="2"/>
            <a:r>
              <a:rPr lang="en-US" dirty="0" smtClean="0"/>
              <a:t>A convergence with NB OFDMA was presented.</a:t>
            </a:r>
          </a:p>
          <a:p>
            <a:pPr lvl="2"/>
            <a:r>
              <a:rPr lang="en-US" dirty="0" smtClean="0"/>
              <a:t>Discussion papers on co-existence with UTRA/E-UTRA, complexity analysis, impact to BTS, UL FH were presented.</a:t>
            </a:r>
          </a:p>
          <a:p>
            <a:pPr lvl="2"/>
            <a:r>
              <a:rPr lang="en-US" dirty="0" smtClean="0"/>
              <a:t>An introduction section as well as a set of </a:t>
            </a:r>
            <a:r>
              <a:rPr lang="en-US" dirty="0" err="1" smtClean="0"/>
              <a:t>pCRs</a:t>
            </a:r>
            <a:r>
              <a:rPr lang="en-US" dirty="0" smtClean="0"/>
              <a:t> on cell search, NW synchronization, paging, coverage, battery &amp; latency performance, system capacity and co-existence with GSM were agreed.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1344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7.1.5.3 Study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025" y="1133516"/>
            <a:ext cx="8491970" cy="5172281"/>
          </a:xfrm>
        </p:spPr>
        <p:txBody>
          <a:bodyPr/>
          <a:lstStyle/>
          <a:p>
            <a:r>
              <a:rPr lang="en-US" dirty="0" smtClean="0"/>
              <a:t>7.1.5.3.5 Cellular </a:t>
            </a:r>
            <a:r>
              <a:rPr lang="en-US" dirty="0" err="1" smtClean="0"/>
              <a:t>IoT</a:t>
            </a:r>
            <a:r>
              <a:rPr lang="en-US" dirty="0" smtClean="0"/>
              <a:t> cont.</a:t>
            </a:r>
          </a:p>
          <a:p>
            <a:pPr lvl="1"/>
            <a:r>
              <a:rPr lang="en-US" dirty="0" smtClean="0"/>
              <a:t>N-GSM</a:t>
            </a:r>
          </a:p>
          <a:p>
            <a:pPr lvl="2"/>
            <a:r>
              <a:rPr lang="en-US" dirty="0" smtClean="0"/>
              <a:t>Discussion papers on N-SCH, N-PDTCH, N-RACH, N-BCCH, N-AGCH, N-PCH, N-PACCH design &amp; performance and co-existence with GPRS were </a:t>
            </a:r>
            <a:r>
              <a:rPr lang="en-US" dirty="0" smtClean="0"/>
              <a:t>presented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The N-GSM concept was introduced into the TR.</a:t>
            </a:r>
          </a:p>
          <a:p>
            <a:pPr lvl="1"/>
            <a:r>
              <a:rPr lang="en-US" dirty="0" smtClean="0"/>
              <a:t>EC-GSM</a:t>
            </a:r>
          </a:p>
          <a:p>
            <a:pPr lvl="2"/>
            <a:r>
              <a:rPr lang="en-US" dirty="0"/>
              <a:t>Discussion papers on </a:t>
            </a:r>
            <a:r>
              <a:rPr lang="en-US" dirty="0" smtClean="0"/>
              <a:t>throughput, delay and resource analysis, MS power reduction for multi-slot transmission, OL CDMA, link level performance &amp; modelling, system level simulations, paging group determination, time coordinated cells, </a:t>
            </a:r>
            <a:r>
              <a:rPr lang="en-US" dirty="0" smtClean="0"/>
              <a:t>input to SI </a:t>
            </a:r>
            <a:r>
              <a:rPr lang="en-US" dirty="0" smtClean="0"/>
              <a:t>conclusions </a:t>
            </a:r>
            <a:r>
              <a:rPr lang="en-US" dirty="0" smtClean="0"/>
              <a:t>were </a:t>
            </a:r>
            <a:r>
              <a:rPr lang="en-US" dirty="0" smtClean="0"/>
              <a:t>presented together with a WID</a:t>
            </a:r>
            <a:r>
              <a:rPr lang="en-US" dirty="0" smtClean="0"/>
              <a:t>. The WID was sent to the closing plenary.</a:t>
            </a:r>
            <a:endParaRPr lang="en-US" dirty="0"/>
          </a:p>
          <a:p>
            <a:pPr lvl="2"/>
            <a:r>
              <a:rPr lang="en-US" dirty="0"/>
              <a:t>Set of proposals to TR on </a:t>
            </a:r>
            <a:r>
              <a:rPr lang="en-US" dirty="0" smtClean="0"/>
              <a:t>coverage, latency &amp; battery performance, signal level estimation and impact to BTS were agreed</a:t>
            </a:r>
            <a:r>
              <a:rPr lang="en-US" dirty="0"/>
              <a:t>.</a:t>
            </a:r>
          </a:p>
          <a:p>
            <a:pPr marL="914400" lvl="2" indent="0">
              <a:buNone/>
            </a:pPr>
            <a:r>
              <a:rPr lang="en-US" dirty="0" smtClean="0"/>
              <a:t> </a:t>
            </a:r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463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7.1.5.3 Study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025" y="1133516"/>
            <a:ext cx="8491970" cy="5172281"/>
          </a:xfrm>
        </p:spPr>
        <p:txBody>
          <a:bodyPr/>
          <a:lstStyle/>
          <a:p>
            <a:r>
              <a:rPr lang="en-US" dirty="0" smtClean="0"/>
              <a:t>7.1.5.3.5 Cellular </a:t>
            </a:r>
            <a:r>
              <a:rPr lang="en-US" dirty="0" err="1" smtClean="0"/>
              <a:t>IoT</a:t>
            </a:r>
            <a:r>
              <a:rPr lang="en-US" dirty="0" smtClean="0"/>
              <a:t> cont.</a:t>
            </a:r>
          </a:p>
          <a:p>
            <a:pPr lvl="1"/>
            <a:r>
              <a:rPr lang="en-US" dirty="0" smtClean="0"/>
              <a:t>NB OFDMA</a:t>
            </a:r>
          </a:p>
          <a:p>
            <a:pPr lvl="2"/>
            <a:r>
              <a:rPr lang="en-US" dirty="0"/>
              <a:t>A convergence with NB </a:t>
            </a:r>
            <a:r>
              <a:rPr lang="en-US" dirty="0" smtClean="0"/>
              <a:t>M2M was </a:t>
            </a:r>
            <a:r>
              <a:rPr lang="en-US" dirty="0"/>
              <a:t>presented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Discussion </a:t>
            </a:r>
            <a:r>
              <a:rPr lang="en-US" dirty="0"/>
              <a:t>papers </a:t>
            </a:r>
            <a:r>
              <a:rPr lang="en-US" dirty="0" smtClean="0"/>
              <a:t>on coverage classes, MCS &amp; TBS presented</a:t>
            </a:r>
            <a:r>
              <a:rPr lang="en-US" dirty="0"/>
              <a:t>.</a:t>
            </a:r>
          </a:p>
          <a:p>
            <a:pPr lvl="2"/>
            <a:r>
              <a:rPr lang="en-US" dirty="0" err="1" smtClean="0"/>
              <a:t>pCRS</a:t>
            </a:r>
            <a:r>
              <a:rPr lang="en-US" dirty="0" smtClean="0"/>
              <a:t> on coverage, latency &amp; battery performance and miscellaneous correction were agreed</a:t>
            </a:r>
            <a:r>
              <a:rPr lang="en-US" dirty="0"/>
              <a:t>.</a:t>
            </a:r>
          </a:p>
          <a:p>
            <a:pPr lvl="1"/>
            <a:r>
              <a:rPr lang="en-US" dirty="0" smtClean="0"/>
              <a:t>Cooperative ultra narrowband</a:t>
            </a:r>
            <a:endParaRPr lang="en-US" dirty="0" smtClean="0"/>
          </a:p>
          <a:p>
            <a:pPr lvl="2"/>
            <a:r>
              <a:rPr lang="en-US" dirty="0"/>
              <a:t>Discussion papers on </a:t>
            </a:r>
            <a:r>
              <a:rPr lang="en-US" dirty="0" smtClean="0"/>
              <a:t>architecture, general description and radio resource management were </a:t>
            </a:r>
            <a:r>
              <a:rPr lang="en-US" dirty="0"/>
              <a:t>presented.</a:t>
            </a:r>
          </a:p>
          <a:p>
            <a:pPr marL="914400" lvl="2" indent="0">
              <a:buNone/>
            </a:pPr>
            <a:r>
              <a:rPr lang="en-US" dirty="0" smtClean="0"/>
              <a:t> </a:t>
            </a:r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0997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7.1.7 Future </a:t>
            </a:r>
            <a:r>
              <a:rPr lang="en-GB" dirty="0"/>
              <a:t>meetings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179827"/>
            <a:ext cx="8388350" cy="4830763"/>
          </a:xfrm>
        </p:spPr>
        <p:txBody>
          <a:bodyPr/>
          <a:lstStyle/>
          <a:p>
            <a:r>
              <a:rPr lang="en-US" sz="2000" dirty="0" err="1" smtClean="0"/>
              <a:t>Telcos</a:t>
            </a:r>
            <a:r>
              <a:rPr lang="en-US" sz="2000" dirty="0" smtClean="0"/>
              <a:t> </a:t>
            </a:r>
          </a:p>
          <a:p>
            <a:pPr lvl="1"/>
            <a:r>
              <a:rPr lang="en-US" sz="1800" dirty="0" smtClean="0"/>
              <a:t>BTS/EDGE Energy savings, Telco#18, 2015.07.22, 9-11 </a:t>
            </a:r>
          </a:p>
          <a:p>
            <a:r>
              <a:rPr lang="en-US" sz="2000" dirty="0" smtClean="0"/>
              <a:t>Meetings</a:t>
            </a:r>
            <a:endParaRPr lang="en-US" sz="1800" dirty="0" smtClean="0"/>
          </a:p>
          <a:p>
            <a:pPr lvl="1"/>
            <a:r>
              <a:rPr lang="en-US" sz="1800" dirty="0" err="1" smtClean="0"/>
              <a:t>Adhoc</a:t>
            </a:r>
            <a:r>
              <a:rPr lang="en-US" sz="1800" dirty="0" smtClean="0"/>
              <a:t> </a:t>
            </a:r>
            <a:r>
              <a:rPr lang="en-US" sz="1800" dirty="0"/>
              <a:t>on </a:t>
            </a:r>
            <a:r>
              <a:rPr lang="en-US" sz="1800" dirty="0" smtClean="0"/>
              <a:t>CIoT#3, 29 June – 2 July </a:t>
            </a:r>
            <a:r>
              <a:rPr lang="en-US" sz="1800" dirty="0"/>
              <a:t>2015, </a:t>
            </a:r>
            <a:r>
              <a:rPr lang="en-US" sz="1800" dirty="0" err="1" smtClean="0"/>
              <a:t>Kista</a:t>
            </a:r>
            <a:r>
              <a:rPr lang="en-US" sz="1800" dirty="0" smtClean="0"/>
              <a:t>, Sweden</a:t>
            </a:r>
          </a:p>
          <a:p>
            <a:pPr lvl="1"/>
            <a:r>
              <a:rPr lang="en-US" sz="1800" dirty="0" smtClean="0"/>
              <a:t>GERAN1#67, </a:t>
            </a:r>
            <a:r>
              <a:rPr lang="en-US" sz="1800" dirty="0" smtClean="0"/>
              <a:t>10-13 </a:t>
            </a:r>
            <a:r>
              <a:rPr lang="en-US" sz="1800" dirty="0" smtClean="0"/>
              <a:t>Aug 2015, Yin </a:t>
            </a:r>
            <a:r>
              <a:rPr lang="en-US" sz="1800" dirty="0" err="1" smtClean="0"/>
              <a:t>Chuan</a:t>
            </a:r>
            <a:r>
              <a:rPr lang="en-US" sz="1800" dirty="0" smtClean="0"/>
              <a:t>, China</a:t>
            </a:r>
          </a:p>
          <a:p>
            <a:pPr lvl="1"/>
            <a:r>
              <a:rPr lang="en-US" sz="1800" dirty="0" smtClean="0"/>
              <a:t>GERAN1#68, </a:t>
            </a:r>
            <a:r>
              <a:rPr lang="en-US" sz="1800" dirty="0" smtClean="0"/>
              <a:t>16-19 </a:t>
            </a:r>
            <a:r>
              <a:rPr lang="en-US" sz="1800" dirty="0" smtClean="0"/>
              <a:t>Nov 2015, Anaheim, USA</a:t>
            </a:r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217057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30339</TotalTime>
  <Words>586</Words>
  <Application>Microsoft Office PowerPoint</Application>
  <PresentationFormat>On-screen Show (4:3)</PresentationFormat>
  <Paragraphs>76</Paragraphs>
  <Slides>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GP-150659:  TSG GERAN WG1 Chairman’s Report</vt:lpstr>
      <vt:lpstr>Document allocation</vt:lpstr>
      <vt:lpstr>7.1.4 Letters from other groups</vt:lpstr>
      <vt:lpstr>7.1.5.1 REL 12 and Earlier</vt:lpstr>
      <vt:lpstr>7.1.5.3 Study items</vt:lpstr>
      <vt:lpstr>7.1.5.3 Study items</vt:lpstr>
      <vt:lpstr>7.1.5.3 Study items</vt:lpstr>
      <vt:lpstr>7.1.5.3 Study items</vt:lpstr>
      <vt:lpstr>7.1.7 Future meetings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Ericsson AB rev 1</cp:lastModifiedBy>
  <cp:revision>1016</cp:revision>
  <dcterms:created xsi:type="dcterms:W3CDTF">2008-08-30T09:32:10Z</dcterms:created>
  <dcterms:modified xsi:type="dcterms:W3CDTF">2015-05-28T21:45:41Z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1697655044</vt:i4>
  </property>
  <property fmtid="{D5CDD505-2E9C-101B-9397-08002B2CF9AE}" pid="3" name="_NewReviewCycle">
    <vt:lpwstr/>
  </property>
  <property fmtid="{D5CDD505-2E9C-101B-9397-08002B2CF9AE}" pid="4" name="_EmailSubject">
    <vt:lpwstr>G1 meeting report</vt:lpwstr>
  </property>
  <property fmtid="{D5CDD505-2E9C-101B-9397-08002B2CF9AE}" pid="5" name="_AuthorEmail">
    <vt:lpwstr>wkreuzer@blackberry.com</vt:lpwstr>
  </property>
  <property fmtid="{D5CDD505-2E9C-101B-9397-08002B2CF9AE}" pid="6" name="_AuthorEmailDisplayName">
    <vt:lpwstr>Werner Kreuzer</vt:lpwstr>
  </property>
</Properties>
</file>