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330" r:id="rId3"/>
    <p:sldId id="325" r:id="rId4"/>
    <p:sldId id="327" r:id="rId5"/>
    <p:sldId id="328" r:id="rId6"/>
    <p:sldId id="331" r:id="rId7"/>
    <p:sldId id="336" r:id="rId8"/>
    <p:sldId id="326" r:id="rId9"/>
    <p:sldId id="333" r:id="rId10"/>
    <p:sldId id="332" r:id="rId11"/>
    <p:sldId id="334" r:id="rId12"/>
    <p:sldId id="335"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p:normalViewPr>
  <p:slideViewPr>
    <p:cSldViewPr snapToGrid="0">
      <p:cViewPr>
        <p:scale>
          <a:sx n="94" d="100"/>
          <a:sy n="94" d="100"/>
        </p:scale>
        <p:origin x="-1284" y="17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FEC2A08E-D808-486A-91C6-1C573660AF73}" type="slidenum">
              <a:rPr lang="en-GB"/>
              <a:pPr>
                <a:defRPr/>
              </a:pPr>
              <a:t>‹#›</a:t>
            </a:fld>
            <a:endParaRPr lang="en-GB"/>
          </a:p>
        </p:txBody>
      </p:sp>
    </p:spTree>
    <p:extLst>
      <p:ext uri="{BB962C8B-B14F-4D97-AF65-F5344CB8AC3E}">
        <p14:creationId xmlns:p14="http://schemas.microsoft.com/office/powerpoint/2010/main" val="3986339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C2DE13DD-E7E6-44F4-AB81-13EDF2A0AB01}" type="slidenum">
              <a:rPr lang="en-GB"/>
              <a:pPr>
                <a:defRPr/>
              </a:pPr>
              <a:t>‹#›</a:t>
            </a:fld>
            <a:endParaRPr lang="en-GB"/>
          </a:p>
        </p:txBody>
      </p:sp>
    </p:spTree>
    <p:extLst>
      <p:ext uri="{BB962C8B-B14F-4D97-AF65-F5344CB8AC3E}">
        <p14:creationId xmlns:p14="http://schemas.microsoft.com/office/powerpoint/2010/main" val="3631277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915988" y="742950"/>
            <a:ext cx="4967287" cy="3725863"/>
          </a:xfrm>
          <a:ln/>
        </p:spPr>
      </p:sp>
      <p:sp>
        <p:nvSpPr>
          <p:cNvPr id="16387"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284534C-6D5F-45D3-8208-D94846DE8A00}" type="slidenum">
              <a:rPr lang="en-GB"/>
              <a:pPr>
                <a:defRPr/>
              </a:pPr>
              <a:t>‹#›</a:t>
            </a:fld>
            <a:endParaRPr lang="en-GB" dirty="0"/>
          </a:p>
        </p:txBody>
      </p:sp>
    </p:spTree>
    <p:extLst>
      <p:ext uri="{BB962C8B-B14F-4D97-AF65-F5344CB8AC3E}">
        <p14:creationId xmlns:p14="http://schemas.microsoft.com/office/powerpoint/2010/main" val="53921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E16312D-CB52-490B-9CD7-C36EB394D9E0}" type="slidenum">
              <a:rPr lang="en-GB"/>
              <a:pPr>
                <a:defRPr/>
              </a:pPr>
              <a:t>‹#›</a:t>
            </a:fld>
            <a:endParaRPr lang="en-GB" dirty="0"/>
          </a:p>
        </p:txBody>
      </p:sp>
    </p:spTree>
    <p:extLst>
      <p:ext uri="{BB962C8B-B14F-4D97-AF65-F5344CB8AC3E}">
        <p14:creationId xmlns:p14="http://schemas.microsoft.com/office/powerpoint/2010/main" val="357899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8D5A9E5-036A-4C70-ADF7-3F12BC7B7952}" type="slidenum">
              <a:rPr lang="en-GB"/>
              <a:pPr>
                <a:defRPr/>
              </a:pPr>
              <a:t>‹#›</a:t>
            </a:fld>
            <a:endParaRPr lang="en-GB" dirty="0"/>
          </a:p>
        </p:txBody>
      </p:sp>
    </p:spTree>
    <p:extLst>
      <p:ext uri="{BB962C8B-B14F-4D97-AF65-F5344CB8AC3E}">
        <p14:creationId xmlns:p14="http://schemas.microsoft.com/office/powerpoint/2010/main" val="1105560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B38931E-3786-408F-941D-432D45FEC760}" type="slidenum">
              <a:rPr lang="en-GB"/>
              <a:pPr>
                <a:defRPr/>
              </a:pPr>
              <a:t>‹#›</a:t>
            </a:fld>
            <a:endParaRPr lang="en-GB" dirty="0"/>
          </a:p>
        </p:txBody>
      </p:sp>
    </p:spTree>
    <p:extLst>
      <p:ext uri="{BB962C8B-B14F-4D97-AF65-F5344CB8AC3E}">
        <p14:creationId xmlns:p14="http://schemas.microsoft.com/office/powerpoint/2010/main" val="3622038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BF9D8F4C-D19C-44F7-A721-2D9DEC1358AE}" type="slidenum">
              <a:rPr lang="en-GB"/>
              <a:pPr>
                <a:defRPr/>
              </a:pPr>
              <a:t>‹#›</a:t>
            </a:fld>
            <a:endParaRPr lang="en-GB" dirty="0"/>
          </a:p>
        </p:txBody>
      </p:sp>
    </p:spTree>
    <p:extLst>
      <p:ext uri="{BB962C8B-B14F-4D97-AF65-F5344CB8AC3E}">
        <p14:creationId xmlns:p14="http://schemas.microsoft.com/office/powerpoint/2010/main" val="60822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BF6B04E-B9B2-483B-BDA5-A5E8AF50CFCB}" type="slidenum">
              <a:rPr lang="en-GB"/>
              <a:pPr>
                <a:defRPr/>
              </a:pPr>
              <a:t>‹#›</a:t>
            </a:fld>
            <a:endParaRPr lang="en-GB" dirty="0"/>
          </a:p>
        </p:txBody>
      </p:sp>
    </p:spTree>
    <p:extLst>
      <p:ext uri="{BB962C8B-B14F-4D97-AF65-F5344CB8AC3E}">
        <p14:creationId xmlns:p14="http://schemas.microsoft.com/office/powerpoint/2010/main" val="3330084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F045D6B-BB63-4F0D-AD3F-56505E0CCF9C}" type="slidenum">
              <a:rPr lang="en-GB"/>
              <a:pPr>
                <a:defRPr/>
              </a:pPr>
              <a:t>‹#›</a:t>
            </a:fld>
            <a:endParaRPr lang="en-GB" dirty="0"/>
          </a:p>
        </p:txBody>
      </p:sp>
    </p:spTree>
    <p:extLst>
      <p:ext uri="{BB962C8B-B14F-4D97-AF65-F5344CB8AC3E}">
        <p14:creationId xmlns:p14="http://schemas.microsoft.com/office/powerpoint/2010/main" val="41773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F1E2CA71-BDE7-42CB-8961-F59F9CC32BB9}" type="slidenum">
              <a:rPr lang="en-GB"/>
              <a:pPr>
                <a:defRPr/>
              </a:pPr>
              <a:t>‹#›</a:t>
            </a:fld>
            <a:endParaRPr lang="en-GB" dirty="0"/>
          </a:p>
        </p:txBody>
      </p:sp>
    </p:spTree>
    <p:extLst>
      <p:ext uri="{BB962C8B-B14F-4D97-AF65-F5344CB8AC3E}">
        <p14:creationId xmlns:p14="http://schemas.microsoft.com/office/powerpoint/2010/main" val="3016511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7B66785-9BBC-4A04-A595-3249FE4E9B48}" type="slidenum">
              <a:rPr lang="en-GB"/>
              <a:pPr>
                <a:defRPr/>
              </a:pPr>
              <a:t>‹#›</a:t>
            </a:fld>
            <a:endParaRPr lang="en-GB" dirty="0"/>
          </a:p>
        </p:txBody>
      </p:sp>
    </p:spTree>
    <p:extLst>
      <p:ext uri="{BB962C8B-B14F-4D97-AF65-F5344CB8AC3E}">
        <p14:creationId xmlns:p14="http://schemas.microsoft.com/office/powerpoint/2010/main" val="1581108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20349CB-EBF0-4C9A-9403-BC04DB878178}" type="slidenum">
              <a:rPr lang="en-GB"/>
              <a:pPr>
                <a:defRPr/>
              </a:pPr>
              <a:t>‹#›</a:t>
            </a:fld>
            <a:endParaRPr lang="en-GB" dirty="0"/>
          </a:p>
        </p:txBody>
      </p:sp>
    </p:spTree>
    <p:extLst>
      <p:ext uri="{BB962C8B-B14F-4D97-AF65-F5344CB8AC3E}">
        <p14:creationId xmlns:p14="http://schemas.microsoft.com/office/powerpoint/2010/main" val="124198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2F4F7F6-4DD4-4854-A44D-D067B6AAB1AF}" type="slidenum">
              <a:rPr lang="en-GB"/>
              <a:pPr>
                <a:defRPr/>
              </a:pPr>
              <a:t>‹#›</a:t>
            </a:fld>
            <a:endParaRPr lang="en-GB" dirty="0"/>
          </a:p>
        </p:txBody>
      </p:sp>
    </p:spTree>
    <p:extLst>
      <p:ext uri="{BB962C8B-B14F-4D97-AF65-F5344CB8AC3E}">
        <p14:creationId xmlns:p14="http://schemas.microsoft.com/office/powerpoint/2010/main" val="674886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&lt;Title, date&gt;</a:t>
            </a: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D9B6425C-27D6-45A4-B3D8-9F12284C8BCD}" type="slidenum">
              <a:rPr lang="en-GB" sz="1200" b="1"/>
              <a:pPr algn="ctr" eaLnBrk="1" hangingPunct="1">
                <a:defRPr/>
              </a:pPr>
              <a:t>‹#›</a:t>
            </a:fld>
            <a:endParaRPr lang="en-GB"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rtlCol="0">
            <a:normAutofit/>
          </a:bodyPr>
          <a:lstStyle/>
          <a:p>
            <a:pPr>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12351" name="Text Box 63"/>
          <p:cNvSpPr txBox="1">
            <a:spLocks noChangeArrowheads="1"/>
          </p:cNvSpPr>
          <p:nvPr/>
        </p:nvSpPr>
        <p:spPr bwMode="auto">
          <a:xfrm>
            <a:off x="1457384" y="1997334"/>
            <a:ext cx="6061275" cy="1077218"/>
          </a:xfrm>
          <a:prstGeom prst="rect">
            <a:avLst/>
          </a:prstGeom>
          <a:noFill/>
          <a:ln w="9525">
            <a:noFill/>
            <a:miter lim="800000"/>
            <a:headEnd/>
            <a:tailEnd/>
          </a:ln>
          <a:effectLst/>
        </p:spPr>
        <p:txBody>
          <a:bodyPr wrap="none">
            <a:spAutoFit/>
          </a:bodyPr>
          <a:lstStyle/>
          <a:p>
            <a:pPr algn="ctr">
              <a:defRPr/>
            </a:pPr>
            <a:r>
              <a:rPr lang="en-GB" sz="3200" dirty="0" smtClean="0"/>
              <a:t>Latest </a:t>
            </a:r>
            <a:r>
              <a:rPr lang="en-GB" sz="3200" dirty="0"/>
              <a:t>Status of the Clean Slate </a:t>
            </a:r>
            <a:endParaRPr lang="en-GB" sz="3200" dirty="0" smtClean="0"/>
          </a:p>
          <a:p>
            <a:pPr algn="ctr">
              <a:defRPr/>
            </a:pPr>
            <a:r>
              <a:rPr lang="en-GB" sz="3200" dirty="0" smtClean="0"/>
              <a:t>Track </a:t>
            </a:r>
            <a:r>
              <a:rPr lang="en-GB" sz="3200" dirty="0"/>
              <a:t>of </a:t>
            </a:r>
            <a:r>
              <a:rPr lang="en-GB" sz="3200" dirty="0" smtClean="0"/>
              <a:t>Activities</a:t>
            </a:r>
            <a:endParaRPr lang="en-US" sz="3200" dirty="0">
              <a:effectLst>
                <a:outerShdw blurRad="38100" dist="38100" dir="2700000" algn="tl">
                  <a:srgbClr val="C0C0C0"/>
                </a:outerShdw>
              </a:effectLst>
            </a:endParaRPr>
          </a:p>
        </p:txBody>
      </p:sp>
      <p:sp>
        <p:nvSpPr>
          <p:cNvPr id="6" name="Subtitle 6"/>
          <p:cNvSpPr>
            <a:spLocks noGrp="1"/>
          </p:cNvSpPr>
          <p:nvPr>
            <p:ph type="subTitle" idx="4294967295"/>
          </p:nvPr>
        </p:nvSpPr>
        <p:spPr bwMode="auto">
          <a:xfrm>
            <a:off x="1371600" y="4312920"/>
            <a:ext cx="6705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lnSpc>
                <a:spcPct val="90000"/>
              </a:lnSpc>
              <a:buFontTx/>
              <a:buNone/>
            </a:pPr>
            <a:r>
              <a:rPr lang="en-US" altLang="en-US" sz="2400" dirty="0" smtClean="0"/>
              <a:t/>
            </a:r>
            <a:br>
              <a:rPr lang="en-US" altLang="en-US" sz="2400" dirty="0" smtClean="0"/>
            </a:br>
            <a:r>
              <a:rPr lang="en-US" altLang="en-US" sz="3200" dirty="0" smtClean="0">
                <a:latin typeface="Arial" charset="0"/>
              </a:rPr>
              <a:t>Chris Pudney</a:t>
            </a:r>
          </a:p>
          <a:p>
            <a:pPr marL="0" indent="0" algn="ctr">
              <a:lnSpc>
                <a:spcPct val="90000"/>
              </a:lnSpc>
              <a:buFontTx/>
              <a:buNone/>
            </a:pPr>
            <a:r>
              <a:rPr lang="en-US" altLang="en-US" sz="2400" dirty="0" smtClean="0">
                <a:latin typeface="Arial" charset="0"/>
              </a:rPr>
              <a:t>Vodafone </a:t>
            </a:r>
            <a:r>
              <a:rPr lang="en-US" altLang="en-US" sz="2400" dirty="0" smtClean="0">
                <a:latin typeface="Arial" charset="0"/>
              </a:rPr>
              <a:t>Group plc (Rapporteur</a:t>
            </a:r>
            <a:r>
              <a:rPr lang="en-US" altLang="en-US" sz="2400" dirty="0" smtClean="0">
                <a:latin typeface="Arial" charset="0"/>
              </a:rPr>
              <a:t>: </a:t>
            </a:r>
            <a:r>
              <a:rPr lang="en-US" altLang="en-US" sz="2400" dirty="0" err="1" smtClean="0">
                <a:latin typeface="Arial" charset="0"/>
              </a:rPr>
              <a:t>FS_IoT_LC</a:t>
            </a:r>
            <a:r>
              <a:rPr lang="en-US" altLang="en-US" sz="2400" dirty="0" smtClean="0">
                <a:latin typeface="Arial" charset="0"/>
              </a:rPr>
              <a:t>)</a:t>
            </a:r>
            <a:endParaRPr lang="en-US" altLang="en-US" sz="2400" dirty="0" smtClean="0">
              <a:latin typeface="Arial" charset="0"/>
            </a:endParaRPr>
          </a:p>
          <a:p>
            <a:pPr marL="0" indent="0" algn="ctr">
              <a:lnSpc>
                <a:spcPct val="90000"/>
              </a:lnSpc>
              <a:buFontTx/>
              <a:buNone/>
            </a:pPr>
            <a:endParaRPr lang="en-GB" altLang="en-US" sz="2400" dirty="0" smtClean="0">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Narrow Band OFDMA (NB-OFDMA)</a:t>
            </a:r>
            <a:endParaRPr lang="en-GB" dirty="0"/>
          </a:p>
        </p:txBody>
      </p:sp>
      <p:sp>
        <p:nvSpPr>
          <p:cNvPr id="3" name="Content Placeholder 2"/>
          <p:cNvSpPr>
            <a:spLocks noGrp="1"/>
          </p:cNvSpPr>
          <p:nvPr>
            <p:ph idx="1"/>
          </p:nvPr>
        </p:nvSpPr>
        <p:spPr/>
        <p:txBody>
          <a:bodyPr/>
          <a:lstStyle/>
          <a:p>
            <a:r>
              <a:rPr lang="en-GB" dirty="0" smtClean="0"/>
              <a:t> NB-OFDMA </a:t>
            </a:r>
            <a:r>
              <a:rPr lang="en-GB" dirty="0"/>
              <a:t>Physical layer </a:t>
            </a:r>
            <a:r>
              <a:rPr lang="en-GB" dirty="0" smtClean="0"/>
              <a:t>design</a:t>
            </a:r>
          </a:p>
          <a:p>
            <a:r>
              <a:rPr lang="en-GB" dirty="0"/>
              <a:t> </a:t>
            </a:r>
            <a:r>
              <a:rPr lang="en-GB" dirty="0"/>
              <a:t>NB OFDMA MAC layer</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10</a:t>
            </a:fld>
            <a:endParaRPr lang="en-GB" dirty="0"/>
          </a:p>
        </p:txBody>
      </p:sp>
    </p:spTree>
    <p:extLst>
      <p:ext uri="{BB962C8B-B14F-4D97-AF65-F5344CB8AC3E}">
        <p14:creationId xmlns:p14="http://schemas.microsoft.com/office/powerpoint/2010/main" val="1536207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evaluation against objectives</a:t>
            </a:r>
            <a:endParaRPr lang="en-GB" dirty="0"/>
          </a:p>
        </p:txBody>
      </p:sp>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11</a:t>
            </a:fld>
            <a:endParaRPr lang="en-GB" dirty="0"/>
          </a:p>
        </p:txBody>
      </p:sp>
    </p:spTree>
    <p:extLst>
      <p:ext uri="{BB962C8B-B14F-4D97-AF65-F5344CB8AC3E}">
        <p14:creationId xmlns:p14="http://schemas.microsoft.com/office/powerpoint/2010/main" val="374301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Potential Work Item phase</a:t>
            </a:r>
            <a:endParaRPr lang="en-GB" dirty="0"/>
          </a:p>
        </p:txBody>
      </p:sp>
      <p:sp>
        <p:nvSpPr>
          <p:cNvPr id="3" name="Content Placeholder 2"/>
          <p:cNvSpPr>
            <a:spLocks noGrp="1"/>
          </p:cNvSpPr>
          <p:nvPr>
            <p:ph idx="1"/>
          </p:nvPr>
        </p:nvSpPr>
        <p:spPr/>
        <p:txBody>
          <a:bodyPr/>
          <a:lstStyle/>
          <a:p>
            <a:r>
              <a:rPr lang="en-GB" dirty="0" smtClean="0"/>
              <a:t> </a:t>
            </a:r>
            <a:r>
              <a:rPr lang="en-GB" dirty="0"/>
              <a:t>Template for RAN </a:t>
            </a:r>
            <a:r>
              <a:rPr lang="en-GB" dirty="0" smtClean="0"/>
              <a:t>WID</a:t>
            </a:r>
          </a:p>
          <a:p>
            <a:endParaRPr lang="en-GB" dirty="0"/>
          </a:p>
          <a:p>
            <a:r>
              <a:rPr lang="en-GB" dirty="0"/>
              <a:t> </a:t>
            </a:r>
            <a:r>
              <a:rPr lang="en-GB" dirty="0" smtClean="0"/>
              <a:t>Planned Meeting Schedule</a:t>
            </a:r>
          </a:p>
          <a:p>
            <a:pPr lvl="1"/>
            <a:r>
              <a:rPr lang="en-GB" sz="2000" dirty="0" smtClean="0"/>
              <a:t>RAN 1/2:  		5 – 9 October 2015, 	Malmo, Sweden</a:t>
            </a:r>
          </a:p>
          <a:p>
            <a:pPr marL="457200" lvl="1" indent="0">
              <a:buNone/>
            </a:pPr>
            <a:r>
              <a:rPr lang="en-GB" sz="2000" dirty="0" smtClean="0"/>
              <a:t>    RAN 4:  		12 – 16 October 2015, 	Sophia </a:t>
            </a:r>
            <a:r>
              <a:rPr lang="en-GB" sz="2000" dirty="0" err="1" smtClean="0"/>
              <a:t>Antipolis</a:t>
            </a:r>
            <a:r>
              <a:rPr lang="en-GB" sz="2000" dirty="0" smtClean="0"/>
              <a:t>, France</a:t>
            </a:r>
          </a:p>
          <a:p>
            <a:pPr lvl="1"/>
            <a:r>
              <a:rPr lang="en-GB" sz="2000" dirty="0" smtClean="0"/>
              <a:t>RAN WGs: 	16 – 20 November 2015, 	Anaheim, USA</a:t>
            </a:r>
          </a:p>
          <a:p>
            <a:pPr lvl="1"/>
            <a:r>
              <a:rPr lang="en-GB" sz="2000" dirty="0" smtClean="0">
                <a:solidFill>
                  <a:srgbClr val="C00000"/>
                </a:solidFill>
              </a:rPr>
              <a:t>RAN 1/2 ad hoc:  	14 – 18 December 2015, 	TBD</a:t>
            </a:r>
          </a:p>
          <a:p>
            <a:pPr lvl="1"/>
            <a:r>
              <a:rPr lang="en-GB" sz="2000" dirty="0" smtClean="0">
                <a:solidFill>
                  <a:srgbClr val="C00000"/>
                </a:solidFill>
              </a:rPr>
              <a:t>RAN 1/2 </a:t>
            </a:r>
            <a:r>
              <a:rPr lang="en-GB" sz="2000" dirty="0" err="1" smtClean="0">
                <a:solidFill>
                  <a:srgbClr val="C00000"/>
                </a:solidFill>
              </a:rPr>
              <a:t>bis</a:t>
            </a:r>
            <a:r>
              <a:rPr lang="en-GB" sz="2000" dirty="0" smtClean="0">
                <a:solidFill>
                  <a:srgbClr val="C00000"/>
                </a:solidFill>
              </a:rPr>
              <a:t>:	 11 – 15 January 2016	TBD</a:t>
            </a:r>
          </a:p>
          <a:p>
            <a:pPr lvl="1"/>
            <a:r>
              <a:rPr lang="en-GB" sz="2000" dirty="0" smtClean="0"/>
              <a:t>RAN WGs:  	15 – 19 February 2016, 	Malta</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12</a:t>
            </a:fld>
            <a:endParaRPr lang="en-GB" dirty="0"/>
          </a:p>
        </p:txBody>
      </p:sp>
      <p:sp>
        <p:nvSpPr>
          <p:cNvPr id="5" name="Left Brace 4"/>
          <p:cNvSpPr/>
          <p:nvPr/>
        </p:nvSpPr>
        <p:spPr bwMode="auto">
          <a:xfrm>
            <a:off x="807720" y="4318000"/>
            <a:ext cx="213360" cy="629920"/>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132080" y="4432905"/>
            <a:ext cx="782320" cy="400110"/>
          </a:xfrm>
          <a:prstGeom prst="rect">
            <a:avLst/>
          </a:prstGeom>
          <a:noFill/>
        </p:spPr>
        <p:txBody>
          <a:bodyPr wrap="square" rtlCol="0">
            <a:spAutoFit/>
          </a:bodyPr>
          <a:lstStyle/>
          <a:p>
            <a:r>
              <a:rPr lang="en-GB" dirty="0" smtClean="0"/>
              <a:t>Additional meetings</a:t>
            </a:r>
            <a:endParaRPr lang="en-GB" dirty="0"/>
          </a:p>
        </p:txBody>
      </p:sp>
    </p:spTree>
    <p:extLst>
      <p:ext uri="{BB962C8B-B14F-4D97-AF65-F5344CB8AC3E}">
        <p14:creationId xmlns:p14="http://schemas.microsoft.com/office/powerpoint/2010/main" val="280397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a:xfrm>
            <a:off x="457200" y="1397000"/>
            <a:ext cx="8229600" cy="4525963"/>
          </a:xfrm>
        </p:spPr>
        <p:txBody>
          <a:bodyPr/>
          <a:lstStyle/>
          <a:p>
            <a:r>
              <a:rPr lang="en-GB" dirty="0" smtClean="0"/>
              <a:t> Introduction to Cellular </a:t>
            </a:r>
            <a:r>
              <a:rPr lang="en-GB" dirty="0" err="1" smtClean="0"/>
              <a:t>IoT</a:t>
            </a:r>
            <a:r>
              <a:rPr lang="en-GB" dirty="0" smtClean="0"/>
              <a:t> (</a:t>
            </a:r>
            <a:r>
              <a:rPr lang="en-GB" dirty="0" err="1" smtClean="0"/>
              <a:t>FS_IoT_LC</a:t>
            </a:r>
            <a:r>
              <a:rPr lang="en-GB" dirty="0" smtClean="0"/>
              <a:t>)</a:t>
            </a:r>
          </a:p>
          <a:p>
            <a:pPr lvl="1"/>
            <a:r>
              <a:rPr lang="en-GB" dirty="0" smtClean="0"/>
              <a:t>Objectives</a:t>
            </a:r>
          </a:p>
          <a:p>
            <a:pPr lvl="1"/>
            <a:r>
              <a:rPr lang="en-GB" dirty="0" smtClean="0"/>
              <a:t>Timeline</a:t>
            </a:r>
          </a:p>
          <a:p>
            <a:r>
              <a:rPr lang="en-GB" dirty="0"/>
              <a:t> </a:t>
            </a:r>
            <a:r>
              <a:rPr lang="en-GB" dirty="0" smtClean="0"/>
              <a:t>Clean slate solutions</a:t>
            </a:r>
          </a:p>
          <a:p>
            <a:r>
              <a:rPr lang="en-GB" dirty="0"/>
              <a:t> </a:t>
            </a:r>
            <a:r>
              <a:rPr lang="en-GB" dirty="0" smtClean="0"/>
              <a:t>Narrow Band M2M (NB M2M)</a:t>
            </a:r>
          </a:p>
          <a:p>
            <a:pPr lvl="1"/>
            <a:r>
              <a:rPr lang="en-GB" dirty="0" smtClean="0"/>
              <a:t>Status of evaluation against objectives</a:t>
            </a:r>
          </a:p>
          <a:p>
            <a:r>
              <a:rPr lang="en-GB" dirty="0"/>
              <a:t> </a:t>
            </a:r>
            <a:r>
              <a:rPr lang="en-GB" dirty="0" smtClean="0"/>
              <a:t>Narrow Band OFDMA (NB OFDMA)</a:t>
            </a:r>
          </a:p>
          <a:p>
            <a:pPr lvl="1"/>
            <a:r>
              <a:rPr lang="en-GB" dirty="0" smtClean="0"/>
              <a:t>Status of evaluation against objectives</a:t>
            </a:r>
          </a:p>
          <a:p>
            <a:r>
              <a:rPr lang="en-GB" dirty="0" smtClean="0"/>
              <a:t> Potential Work Item phase</a:t>
            </a:r>
            <a:endParaRPr lang="en-GB" dirty="0"/>
          </a:p>
          <a:p>
            <a:pPr lvl="1"/>
            <a:r>
              <a:rPr lang="en-GB" dirty="0" smtClean="0"/>
              <a:t>Template for RAN WID</a:t>
            </a:r>
            <a:endParaRPr lang="en-GB" dirty="0"/>
          </a:p>
          <a:p>
            <a:pPr lvl="1"/>
            <a:r>
              <a:rPr lang="en-GB" dirty="0" smtClean="0"/>
              <a:t>Planned meeting schedule </a:t>
            </a:r>
          </a:p>
          <a:p>
            <a:pPr marL="0" indent="0">
              <a:buNone/>
            </a:pP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2</a:t>
            </a:fld>
            <a:endParaRPr lang="en-GB" dirty="0"/>
          </a:p>
        </p:txBody>
      </p:sp>
    </p:spTree>
    <p:extLst>
      <p:ext uri="{BB962C8B-B14F-4D97-AF65-F5344CB8AC3E}">
        <p14:creationId xmlns:p14="http://schemas.microsoft.com/office/powerpoint/2010/main" val="381746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defRPr/>
            </a:pPr>
            <a:r>
              <a:rPr lang="en-US" dirty="0" smtClean="0">
                <a:effectLst>
                  <a:outerShdw blurRad="38100" dist="38100" dir="2700000" algn="tl">
                    <a:srgbClr val="C0C0C0"/>
                  </a:outerShdw>
                </a:effectLst>
              </a:rPr>
              <a:t>Introduction to </a:t>
            </a:r>
            <a:r>
              <a:rPr lang="en-US" dirty="0" err="1" smtClean="0">
                <a:effectLst>
                  <a:outerShdw blurRad="38100" dist="38100" dir="2700000" algn="tl">
                    <a:srgbClr val="C0C0C0"/>
                  </a:outerShdw>
                </a:effectLst>
              </a:rPr>
              <a:t>FS_IoT</a:t>
            </a:r>
            <a:r>
              <a:rPr lang="en-US" dirty="0" err="1" smtClean="0">
                <a:effectLst>
                  <a:outerShdw blurRad="38100" dist="38100" dir="2700000" algn="tl">
                    <a:srgbClr val="C0C0C0"/>
                  </a:outerShdw>
                </a:effectLst>
              </a:rPr>
              <a:t>_LC</a:t>
            </a:r>
            <a:endParaRPr lang="en-US" dirty="0" smtClean="0">
              <a:effectLst>
                <a:outerShdw blurRad="38100" dist="38100" dir="2700000" algn="tl">
                  <a:srgbClr val="C0C0C0"/>
                </a:outerShdw>
              </a:effectLst>
            </a:endParaRPr>
          </a:p>
        </p:txBody>
      </p:sp>
      <p:sp>
        <p:nvSpPr>
          <p:cNvPr id="14339" name="Rectangle 3"/>
          <p:cNvSpPr>
            <a:spLocks noGrp="1"/>
          </p:cNvSpPr>
          <p:nvPr>
            <p:ph type="body" idx="1"/>
          </p:nvPr>
        </p:nvSpPr>
        <p:spPr/>
        <p:txBody>
          <a:bodyPr/>
          <a:lstStyle/>
          <a:p>
            <a:r>
              <a:rPr lang="en-GB" altLang="en-US" dirty="0" smtClean="0"/>
              <a:t> </a:t>
            </a:r>
            <a:r>
              <a:rPr lang="en-GB" dirty="0"/>
              <a:t>In </a:t>
            </a:r>
            <a:r>
              <a:rPr lang="en-GB" dirty="0" smtClean="0"/>
              <a:t>GERAN#62 (May 2014), </a:t>
            </a:r>
            <a:r>
              <a:rPr lang="en-GB" dirty="0"/>
              <a:t>a study item on “Cellular System Support for Ultra Low Complexity and Low Throughput Internet of Things” was </a:t>
            </a:r>
            <a:r>
              <a:rPr lang="en-GB" dirty="0" smtClean="0"/>
              <a:t>approved.</a:t>
            </a:r>
          </a:p>
          <a:p>
            <a:r>
              <a:rPr lang="en-GB" altLang="en-US" dirty="0"/>
              <a:t> </a:t>
            </a:r>
            <a:r>
              <a:rPr lang="en-GB" altLang="en-US" dirty="0" smtClean="0"/>
              <a:t>Objectives of the study:</a:t>
            </a:r>
          </a:p>
          <a:p>
            <a:pPr lvl="1" hangingPunct="0"/>
            <a:r>
              <a:rPr lang="en-GB" dirty="0"/>
              <a:t>The main objective of the study is to evaluate how to support low throughput and low complexity Machine Type Communications.  </a:t>
            </a:r>
          </a:p>
          <a:p>
            <a:pPr lvl="1" hangingPunct="0"/>
            <a:r>
              <a:rPr lang="en-GB" dirty="0"/>
              <a:t>Different solutions can be investigated, e.g. a non-legacy based design, and/or a backward compatible evolution of GSM/EDGE. </a:t>
            </a:r>
          </a:p>
          <a:p>
            <a:pPr marL="0" indent="0">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 of </a:t>
            </a:r>
            <a:r>
              <a:rPr lang="en-GB" dirty="0" err="1" smtClean="0"/>
              <a:t>Fs_IoT_LC</a:t>
            </a:r>
            <a:endParaRPr lang="en-GB" dirty="0"/>
          </a:p>
        </p:txBody>
      </p:sp>
      <p:sp>
        <p:nvSpPr>
          <p:cNvPr id="3" name="Content Placeholder 2"/>
          <p:cNvSpPr>
            <a:spLocks noGrp="1"/>
          </p:cNvSpPr>
          <p:nvPr>
            <p:ph idx="1"/>
          </p:nvPr>
        </p:nvSpPr>
        <p:spPr/>
        <p:txBody>
          <a:bodyPr/>
          <a:lstStyle/>
          <a:p>
            <a:pPr lvl="1"/>
            <a:r>
              <a:rPr lang="en-GB" dirty="0"/>
              <a:t>Provide a data rate of </a:t>
            </a:r>
            <a:r>
              <a:rPr lang="en-GB" u="sng" dirty="0"/>
              <a:t>at least 160 bps </a:t>
            </a:r>
            <a:r>
              <a:rPr lang="en-GB" dirty="0"/>
              <a:t>(on both the uplink and downlink) at the (equivalent of) the SAP to the SNDCP layer with the aim of achieving an extended coverage of 20 dB compared to legacy GPRS (Non EGPRS). 	</a:t>
            </a:r>
            <a:endParaRPr lang="en-GB" altLang="en-US" dirty="0"/>
          </a:p>
          <a:p>
            <a:pPr lvl="1"/>
            <a:r>
              <a:rPr lang="en-GB" u="sng" dirty="0"/>
              <a:t>Scale to support a massive number</a:t>
            </a:r>
            <a:r>
              <a:rPr lang="en-GB" dirty="0"/>
              <a:t> of MTC Mobile </a:t>
            </a:r>
            <a:r>
              <a:rPr lang="en-GB" dirty="0" smtClean="0"/>
              <a:t>Stations</a:t>
            </a:r>
          </a:p>
          <a:p>
            <a:pPr lvl="1"/>
            <a:r>
              <a:rPr lang="en-GB" dirty="0"/>
              <a:t>Reduce power consumption of MTC Mobile Stations compared with legacy GPRS (non EGPRS) so that they can have up to </a:t>
            </a:r>
            <a:r>
              <a:rPr lang="en-GB" u="sng" dirty="0"/>
              <a:t>ten years battery life</a:t>
            </a:r>
            <a:r>
              <a:rPr lang="en-GB" dirty="0"/>
              <a:t> with battery capacity of 5 </a:t>
            </a:r>
            <a:r>
              <a:rPr lang="en-GB" dirty="0" smtClean="0"/>
              <a:t>Watt-hours</a:t>
            </a:r>
          </a:p>
          <a:p>
            <a:pPr lvl="1"/>
            <a:r>
              <a:rPr lang="en-GB" dirty="0"/>
              <a:t>Maximise the </a:t>
            </a:r>
            <a:r>
              <a:rPr lang="en-GB" u="sng" dirty="0"/>
              <a:t>reduction in complexity</a:t>
            </a:r>
            <a:r>
              <a:rPr lang="en-GB" dirty="0"/>
              <a:t> of the Mobile Termination compared to that of a legacy GPRS (non EGPRS) MT</a:t>
            </a:r>
            <a:r>
              <a:rPr lang="en-GB" dirty="0"/>
              <a:t> </a:t>
            </a:r>
            <a:r>
              <a:rPr lang="en-GB" dirty="0"/>
              <a:t>	</a:t>
            </a:r>
            <a:endParaRPr lang="en-US" altLang="en-US" dirty="0"/>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4</a:t>
            </a:fld>
            <a:endParaRPr lang="en-GB" dirty="0"/>
          </a:p>
        </p:txBody>
      </p:sp>
    </p:spTree>
    <p:extLst>
      <p:ext uri="{BB962C8B-B14F-4D97-AF65-F5344CB8AC3E}">
        <p14:creationId xmlns:p14="http://schemas.microsoft.com/office/powerpoint/2010/main" val="311918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a:t>
            </a:r>
            <a:r>
              <a:rPr lang="en-GB" dirty="0" err="1" smtClean="0"/>
              <a:t>Fs_IoT_LC</a:t>
            </a:r>
            <a:r>
              <a:rPr lang="en-GB" dirty="0" smtClean="0"/>
              <a:t> (</a:t>
            </a:r>
            <a:r>
              <a:rPr lang="en-GB" dirty="0" err="1" smtClean="0"/>
              <a:t>contd</a:t>
            </a:r>
            <a:r>
              <a:rPr lang="en-GB" dirty="0" smtClean="0"/>
              <a:t>…)</a:t>
            </a:r>
            <a:endParaRPr lang="en-GB" dirty="0"/>
          </a:p>
        </p:txBody>
      </p:sp>
      <p:sp>
        <p:nvSpPr>
          <p:cNvPr id="3" name="Content Placeholder 2"/>
          <p:cNvSpPr>
            <a:spLocks noGrp="1"/>
          </p:cNvSpPr>
          <p:nvPr>
            <p:ph idx="1"/>
          </p:nvPr>
        </p:nvSpPr>
        <p:spPr/>
        <p:txBody>
          <a:bodyPr/>
          <a:lstStyle/>
          <a:p>
            <a:pPr lvl="1" hangingPunct="0"/>
            <a:r>
              <a:rPr lang="en-GB" dirty="0"/>
              <a:t>Avoid negative impacts to legacy GSM/WCDMA/LTE system(s) deployed in the same frequency band and adhere to the regulatory requirements applying to the spectrum bands in which the system operates.</a:t>
            </a:r>
          </a:p>
          <a:p>
            <a:pPr lvl="1" hangingPunct="0"/>
            <a:r>
              <a:rPr lang="en-GB" dirty="0"/>
              <a:t>Minimise impacts to the GPRS/EDGE base station hardware.</a:t>
            </a:r>
          </a:p>
          <a:p>
            <a:pPr lvl="1"/>
            <a:r>
              <a:rPr lang="en-GB" dirty="0"/>
              <a:t>Identify Core Network Architecture, security framework and Radio Access Network-Core Network interface (e.g. S1 or Gb), and associated protocol stacks, suitable for the M2M market in the 2017 and onwards timeframe. </a:t>
            </a:r>
            <a:endParaRPr lang="en-GB" dirty="0" smtClean="0"/>
          </a:p>
          <a:p>
            <a:pPr lvl="1" hangingPunct="0"/>
            <a:r>
              <a:rPr lang="en-GB" dirty="0"/>
              <a:t>For both options:</a:t>
            </a:r>
          </a:p>
          <a:p>
            <a:pPr lvl="2" hangingPunct="0"/>
            <a:r>
              <a:rPr lang="en-GB" dirty="0"/>
              <a:t>There is no requirement for inter-RAT mobility.</a:t>
            </a:r>
          </a:p>
          <a:p>
            <a:pPr lvl="2" hangingPunct="0"/>
            <a:r>
              <a:rPr lang="en-GB" dirty="0"/>
              <a:t>Intra-RAT mobility is assumed to be based on cell reselection.</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5</a:t>
            </a:fld>
            <a:endParaRPr lang="en-GB" dirty="0"/>
          </a:p>
        </p:txBody>
      </p:sp>
    </p:spTree>
    <p:extLst>
      <p:ext uri="{BB962C8B-B14F-4D97-AF65-F5344CB8AC3E}">
        <p14:creationId xmlns:p14="http://schemas.microsoft.com/office/powerpoint/2010/main" val="163365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Timeline of Study Item</a:t>
            </a:r>
            <a:endParaRPr lang="en-GB" dirty="0"/>
          </a:p>
        </p:txBody>
      </p:sp>
      <p:sp>
        <p:nvSpPr>
          <p:cNvPr id="3" name="Content Placeholder 2"/>
          <p:cNvSpPr>
            <a:spLocks noGrp="1"/>
          </p:cNvSpPr>
          <p:nvPr>
            <p:ph idx="1"/>
          </p:nvPr>
        </p:nvSpPr>
        <p:spPr>
          <a:xfrm>
            <a:off x="396240" y="1569720"/>
            <a:ext cx="8229600" cy="4525963"/>
          </a:xfrm>
        </p:spPr>
        <p:txBody>
          <a:bodyPr/>
          <a:lstStyle/>
          <a:p>
            <a:r>
              <a:rPr lang="en-GB" dirty="0" smtClean="0"/>
              <a:t> GERAN#62 (May 2014) – SID approved</a:t>
            </a:r>
          </a:p>
          <a:p>
            <a:r>
              <a:rPr lang="en-GB" dirty="0" smtClean="0"/>
              <a:t> GERAN#65 (March 2015) – v1.0.0 </a:t>
            </a:r>
          </a:p>
          <a:p>
            <a:r>
              <a:rPr lang="en-GB" dirty="0"/>
              <a:t> </a:t>
            </a:r>
            <a:r>
              <a:rPr lang="en-GB" dirty="0" smtClean="0"/>
              <a:t>GERAN#66 (May 2015) – v1.3.0</a:t>
            </a:r>
          </a:p>
          <a:p>
            <a:pPr marL="0" indent="0">
              <a:buNone/>
            </a:pPr>
            <a:endParaRPr lang="en-GB" dirty="0" smtClean="0"/>
          </a:p>
          <a:p>
            <a:pPr marL="0" indent="0">
              <a:buNone/>
            </a:pPr>
            <a:r>
              <a:rPr lang="en-GB" dirty="0" smtClean="0"/>
              <a:t>Future </a:t>
            </a:r>
            <a:r>
              <a:rPr lang="en-GB" dirty="0"/>
              <a:t>meeting calendar</a:t>
            </a:r>
          </a:p>
          <a:p>
            <a:r>
              <a:rPr lang="en-GB" dirty="0" smtClean="0"/>
              <a:t> GERAN 1/2 </a:t>
            </a:r>
            <a:r>
              <a:rPr lang="en-GB" dirty="0" err="1" smtClean="0"/>
              <a:t>CIoT</a:t>
            </a:r>
            <a:r>
              <a:rPr lang="en-GB" dirty="0" smtClean="0"/>
              <a:t> ad </a:t>
            </a:r>
            <a:r>
              <a:rPr lang="en-GB" dirty="0"/>
              <a:t>hoc#3, 29 June – 2 July </a:t>
            </a:r>
            <a:r>
              <a:rPr lang="en-GB" dirty="0" smtClean="0"/>
              <a:t>2015</a:t>
            </a:r>
          </a:p>
          <a:p>
            <a:r>
              <a:rPr lang="en-GB" dirty="0" smtClean="0"/>
              <a:t> GERAN#67 (August 2015) – Conclude the study (</a:t>
            </a:r>
            <a:r>
              <a:rPr lang="en-GB" dirty="0" err="1" smtClean="0"/>
              <a:t>exp</a:t>
            </a:r>
            <a:r>
              <a:rPr lang="en-GB" dirty="0" smtClean="0"/>
              <a:t>)</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6</a:t>
            </a:fld>
            <a:endParaRPr lang="en-GB" dirty="0"/>
          </a:p>
        </p:txBody>
      </p:sp>
    </p:spTree>
    <p:extLst>
      <p:ext uri="{BB962C8B-B14F-4D97-AF65-F5344CB8AC3E}">
        <p14:creationId xmlns:p14="http://schemas.microsoft.com/office/powerpoint/2010/main" val="395991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Clean Slate Solutions</a:t>
            </a:r>
            <a:endParaRPr lang="en-GB" dirty="0"/>
          </a:p>
        </p:txBody>
      </p:sp>
      <p:sp>
        <p:nvSpPr>
          <p:cNvPr id="3" name="Content Placeholder 2"/>
          <p:cNvSpPr>
            <a:spLocks noGrp="1"/>
          </p:cNvSpPr>
          <p:nvPr>
            <p:ph idx="1"/>
          </p:nvPr>
        </p:nvSpPr>
        <p:spPr/>
        <p:txBody>
          <a:bodyPr/>
          <a:lstStyle/>
          <a:p>
            <a:r>
              <a:rPr lang="en-GB" dirty="0" smtClean="0"/>
              <a:t> As of GERAN#66 (May 2015), the candidate clean slate solutions are:</a:t>
            </a:r>
          </a:p>
          <a:p>
            <a:pPr lvl="1"/>
            <a:r>
              <a:rPr lang="en-GB" dirty="0" smtClean="0"/>
              <a:t>Narrow Band M2M (NB M2M)</a:t>
            </a:r>
          </a:p>
          <a:p>
            <a:pPr lvl="1"/>
            <a:r>
              <a:rPr lang="en-GB" dirty="0" smtClean="0"/>
              <a:t>Narrow Band OFDMA (NB-OFDMA)</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7</a:t>
            </a:fld>
            <a:endParaRPr lang="en-GB" dirty="0"/>
          </a:p>
        </p:txBody>
      </p:sp>
    </p:spTree>
    <p:extLst>
      <p:ext uri="{BB962C8B-B14F-4D97-AF65-F5344CB8AC3E}">
        <p14:creationId xmlns:p14="http://schemas.microsoft.com/office/powerpoint/2010/main" val="3317459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Narrow Band M2M (NB M2M) </a:t>
            </a:r>
            <a:endParaRPr lang="en-GB" dirty="0"/>
          </a:p>
        </p:txBody>
      </p:sp>
      <p:sp>
        <p:nvSpPr>
          <p:cNvPr id="3" name="Content Placeholder 2"/>
          <p:cNvSpPr>
            <a:spLocks noGrp="1"/>
          </p:cNvSpPr>
          <p:nvPr>
            <p:ph idx="1"/>
          </p:nvPr>
        </p:nvSpPr>
        <p:spPr/>
        <p:txBody>
          <a:bodyPr/>
          <a:lstStyle/>
          <a:p>
            <a:r>
              <a:rPr lang="en-GB" dirty="0" smtClean="0"/>
              <a:t> Downlink </a:t>
            </a:r>
            <a:r>
              <a:rPr lang="en-GB" dirty="0"/>
              <a:t>physical layer </a:t>
            </a:r>
            <a:r>
              <a:rPr lang="en-GB" dirty="0" smtClean="0"/>
              <a:t>design </a:t>
            </a:r>
          </a:p>
          <a:p>
            <a:r>
              <a:rPr lang="en-GB" dirty="0"/>
              <a:t> </a:t>
            </a:r>
            <a:r>
              <a:rPr lang="en-GB" dirty="0" smtClean="0"/>
              <a:t>Uplink </a:t>
            </a:r>
            <a:r>
              <a:rPr lang="en-GB" dirty="0"/>
              <a:t>physical layer </a:t>
            </a:r>
            <a:r>
              <a:rPr lang="en-GB" dirty="0" smtClean="0"/>
              <a:t>design</a:t>
            </a:r>
          </a:p>
          <a:p>
            <a:r>
              <a:rPr lang="en-GB" dirty="0" smtClean="0"/>
              <a:t> Link </a:t>
            </a:r>
            <a:r>
              <a:rPr lang="en-GB" dirty="0"/>
              <a:t>layer </a:t>
            </a:r>
            <a:r>
              <a:rPr lang="en-GB" dirty="0" smtClean="0"/>
              <a:t>aspects </a:t>
            </a:r>
          </a:p>
          <a:p>
            <a:r>
              <a:rPr lang="en-GB" dirty="0" smtClean="0"/>
              <a:t> Radio </a:t>
            </a:r>
            <a:r>
              <a:rPr lang="en-GB" dirty="0"/>
              <a:t>resource </a:t>
            </a:r>
            <a:r>
              <a:rPr lang="en-GB" dirty="0" smtClean="0"/>
              <a:t>management </a:t>
            </a:r>
          </a:p>
          <a:p>
            <a:r>
              <a:rPr lang="en-GB" dirty="0" smtClean="0"/>
              <a:t> Concept evaluation</a:t>
            </a:r>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8</a:t>
            </a:fld>
            <a:endParaRPr lang="en-GB" dirty="0"/>
          </a:p>
        </p:txBody>
      </p:sp>
    </p:spTree>
    <p:extLst>
      <p:ext uri="{BB962C8B-B14F-4D97-AF65-F5344CB8AC3E}">
        <p14:creationId xmlns:p14="http://schemas.microsoft.com/office/powerpoint/2010/main" val="1869687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Evaluation against objectives</a:t>
            </a:r>
            <a:endParaRPr lang="en-GB" dirty="0"/>
          </a:p>
        </p:txBody>
      </p:sp>
      <p:sp>
        <p:nvSpPr>
          <p:cNvPr id="3" name="Content Placeholder 2"/>
          <p:cNvSpPr>
            <a:spLocks noGrp="1"/>
          </p:cNvSpPr>
          <p:nvPr>
            <p:ph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9</a:t>
            </a:fld>
            <a:endParaRPr lang="en-GB" dirty="0"/>
          </a:p>
        </p:txBody>
      </p:sp>
    </p:spTree>
    <p:extLst>
      <p:ext uri="{BB962C8B-B14F-4D97-AF65-F5344CB8AC3E}">
        <p14:creationId xmlns:p14="http://schemas.microsoft.com/office/powerpoint/2010/main" val="2405760695"/>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0</TotalTime>
  <Words>470</Words>
  <Application>Microsoft Office PowerPoint</Application>
  <PresentationFormat>On-screen Show (4:3)</PresentationFormat>
  <Paragraphs>78</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3gpp</vt:lpstr>
      <vt:lpstr>  </vt:lpstr>
      <vt:lpstr>Outline</vt:lpstr>
      <vt:lpstr>Introduction to FS_IoT_LC</vt:lpstr>
      <vt:lpstr>Objectives of Fs_IoT_LC</vt:lpstr>
      <vt:lpstr>Objectives of Fs_IoT_LC (contd…)</vt:lpstr>
      <vt:lpstr>Timeline of Study Item</vt:lpstr>
      <vt:lpstr>Clean Slate Solutions</vt:lpstr>
      <vt:lpstr>Narrow Band M2M (NB M2M) </vt:lpstr>
      <vt:lpstr>Status of Evaluation against objectives</vt:lpstr>
      <vt:lpstr>Narrow Band OFDMA (NB-OFDMA)</vt:lpstr>
      <vt:lpstr>Status of evaluation against objectives</vt:lpstr>
      <vt:lpstr>Potential Work Item phase</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TR45820v120</dc:creator>
  <dc:description>©3GPP 2009. All rights reserved</dc:description>
  <cp:lastModifiedBy>TR45820v120</cp:lastModifiedBy>
  <cp:revision>24</cp:revision>
  <dcterms:created xsi:type="dcterms:W3CDTF">2015-05-18T15:13:53Z</dcterms:created>
  <dcterms:modified xsi:type="dcterms:W3CDTF">2015-05-19T17:22:31Z</dcterms:modified>
</cp:coreProperties>
</file>