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705" r:id="rId3"/>
    <p:sldId id="731" r:id="rId4"/>
    <p:sldId id="737" r:id="rId5"/>
    <p:sldId id="739" r:id="rId6"/>
    <p:sldId id="740" r:id="rId7"/>
    <p:sldId id="741" r:id="rId8"/>
    <p:sldId id="742" r:id="rId9"/>
    <p:sldId id="743" r:id="rId10"/>
    <p:sldId id="749" r:id="rId11"/>
    <p:sldId id="745" r:id="rId12"/>
    <p:sldId id="746" r:id="rId13"/>
    <p:sldId id="747" r:id="rId14"/>
    <p:sldId id="748" r:id="rId15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29" autoAdjust="0"/>
    <p:restoredTop sz="94607" autoAdjust="0"/>
  </p:normalViewPr>
  <p:slideViewPr>
    <p:cSldViewPr snapToGrid="0">
      <p:cViewPr varScale="1">
        <p:scale>
          <a:sx n="67" d="100"/>
          <a:sy n="67" d="100"/>
        </p:scale>
        <p:origin x="-82" y="-18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-2472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Adhocs\GERAN%20WG1%20Adhoc%232%20on%20FS_IoT_LC\Chairman_tasks\Chairmans%20Report\FS_IoT_LC_Meeting_statistic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870755273683145"/>
          <c:y val="5.7973450570851848E-2"/>
          <c:w val="0.77453241698307773"/>
          <c:h val="0.90522076947264851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Sheet1!$C$4:$C$17</c:f>
              <c:strCache>
                <c:ptCount val="14"/>
                <c:pt idx="0">
                  <c:v>1.2 Approval of the agenda</c:v>
                </c:pt>
                <c:pt idx="1">
                  <c:v>1.3 LSs in</c:v>
                </c:pt>
                <c:pt idx="2">
                  <c:v>1.4.1 Simulaton assumptions</c:v>
                </c:pt>
                <c:pt idx="3">
                  <c:v>1.4.2.1 EC-GSM</c:v>
                </c:pt>
                <c:pt idx="4">
                  <c:v>1.4.2.2 N-GSM</c:v>
                </c:pt>
                <c:pt idx="5">
                  <c:v>1.4.2.3 NB M2M</c:v>
                </c:pt>
                <c:pt idx="6">
                  <c:v>1.4.2.4 NB OFDMA</c:v>
                </c:pt>
                <c:pt idx="7">
                  <c:v>1.4.2.5 Cooperative UNB</c:v>
                </c:pt>
                <c:pt idx="8">
                  <c:v>1.4.2.6 Combined NB &amp; CSS</c:v>
                </c:pt>
                <c:pt idx="9">
                  <c:v>1.4.3 Other technical input</c:v>
                </c:pt>
                <c:pt idx="10">
                  <c:v>1.5 Update to TR</c:v>
                </c:pt>
                <c:pt idx="11">
                  <c:v>1.6 Work plan</c:v>
                </c:pt>
                <c:pt idx="12">
                  <c:v>1.7 LS out</c:v>
                </c:pt>
                <c:pt idx="13">
                  <c:v>1.8 Any other business</c:v>
                </c:pt>
              </c:strCache>
            </c:strRef>
          </c:cat>
          <c:val>
            <c:numRef>
              <c:f>Sheet1!$D$4:$D$17</c:f>
              <c:numCache>
                <c:formatCode>General</c:formatCode>
                <c:ptCount val="14"/>
                <c:pt idx="0">
                  <c:v>1</c:v>
                </c:pt>
                <c:pt idx="1">
                  <c:v>2</c:v>
                </c:pt>
                <c:pt idx="2">
                  <c:v>15</c:v>
                </c:pt>
                <c:pt idx="3">
                  <c:v>23</c:v>
                </c:pt>
                <c:pt idx="4">
                  <c:v>6</c:v>
                </c:pt>
                <c:pt idx="5">
                  <c:v>34</c:v>
                </c:pt>
                <c:pt idx="6">
                  <c:v>7</c:v>
                </c:pt>
                <c:pt idx="7">
                  <c:v>3</c:v>
                </c:pt>
                <c:pt idx="8">
                  <c:v>2</c:v>
                </c:pt>
                <c:pt idx="9">
                  <c:v>1</c:v>
                </c:pt>
                <c:pt idx="10">
                  <c:v>1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3188480"/>
        <c:axId val="93190016"/>
      </c:barChart>
      <c:catAx>
        <c:axId val="9318848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93190016"/>
        <c:crosses val="autoZero"/>
        <c:auto val="1"/>
        <c:lblAlgn val="ctr"/>
        <c:lblOffset val="100"/>
        <c:noMultiLvlLbl val="0"/>
      </c:catAx>
      <c:valAx>
        <c:axId val="93190016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crossAx val="931884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5/15/2015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5/15/2015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8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12DF1AB-9E2A-4678-982E-91EAC90460B6}" type="slidenum">
              <a:rPr lang="en-GB" altLang="zh-CN" sz="1200">
                <a:latin typeface="Times New Roman" pitchFamily="18" charset="0"/>
              </a:rPr>
              <a:pPr eaLnBrk="1" hangingPunct="1">
                <a:defRPr/>
              </a:pPr>
              <a:t>14</a:t>
            </a:fld>
            <a:endParaRPr lang="en-GB" altLang="zh-CN" sz="120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3" y="6373813"/>
            <a:ext cx="5732008" cy="331787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 TSG GERAN1</a:t>
            </a:r>
            <a:r>
              <a:rPr lang="en-GB" spc="300" baseline="0" dirty="0" smtClean="0">
                <a:latin typeface="Arial" pitchFamily="34" charset="0"/>
                <a:cs typeface="Arial" pitchFamily="34" charset="0"/>
              </a:rPr>
              <a:t>#66, Agenda item </a:t>
            </a:r>
            <a:r>
              <a:rPr lang="en-GB" spc="300" baseline="0" dirty="0" smtClean="0">
                <a:latin typeface="Arial" pitchFamily="34" charset="0"/>
                <a:cs typeface="Arial" pitchFamily="34" charset="0"/>
              </a:rPr>
              <a:t>7.1.5.3.5, GP-150363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2015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3600" b="1" dirty="0" smtClean="0"/>
              <a:t>GP-150363: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TSG GERAN1 Adhoc#2on </a:t>
            </a:r>
            <a:r>
              <a:rPr lang="en-US" sz="3600" b="1" dirty="0" err="1" smtClean="0"/>
              <a:t>FS_IoT_LC</a:t>
            </a:r>
            <a:r>
              <a:rPr lang="en-US" sz="3600" b="1" dirty="0" smtClean="0"/>
              <a:t> - Chairman’s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Olof Liberg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1.4.2.6 Combined NB &amp; CSS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Input on Chirp Spread Spectrum based synchronization and link level performance was presented.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9608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1.5 Updates to the technical report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the start of the meeting the TR 45.820 v1.1.0 (0185) was presented to show the latest status achieved after GERAN#65.</a:t>
            </a:r>
          </a:p>
          <a:p>
            <a:pPr lvl="1"/>
            <a:r>
              <a:rPr lang="en-US" dirty="0" smtClean="0"/>
              <a:t>This version of the TR will serve as baseline when implementing </a:t>
            </a:r>
            <a:r>
              <a:rPr lang="en-US" dirty="0" err="1" smtClean="0"/>
              <a:t>pCRs</a:t>
            </a:r>
            <a:r>
              <a:rPr lang="en-US" dirty="0" smtClean="0"/>
              <a:t> agreed during the 2</a:t>
            </a:r>
            <a:r>
              <a:rPr lang="en-US" baseline="30000" dirty="0" smtClean="0"/>
              <a:t>nd</a:t>
            </a:r>
            <a:r>
              <a:rPr lang="en-US" dirty="0" smtClean="0"/>
              <a:t> </a:t>
            </a:r>
            <a:r>
              <a:rPr lang="en-US" dirty="0" err="1" smtClean="0"/>
              <a:t>Adhoc</a:t>
            </a:r>
            <a:r>
              <a:rPr lang="en-US" dirty="0" smtClean="0"/>
              <a:t> on </a:t>
            </a:r>
            <a:r>
              <a:rPr lang="en-US" dirty="0" err="1" smtClean="0"/>
              <a:t>FS_IoT_LC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0048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1.6 </a:t>
            </a:r>
            <a:r>
              <a:rPr lang="en-US" dirty="0" err="1" smtClean="0"/>
              <a:t>Workplan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updated </a:t>
            </a:r>
            <a:r>
              <a:rPr lang="en-US" dirty="0" err="1" smtClean="0"/>
              <a:t>workplan</a:t>
            </a:r>
            <a:r>
              <a:rPr lang="en-US" dirty="0" smtClean="0"/>
              <a:t> was agreed (0302).</a:t>
            </a:r>
            <a:endParaRPr lang="en-US" dirty="0"/>
          </a:p>
          <a:p>
            <a:r>
              <a:rPr lang="en-US" dirty="0" smtClean="0"/>
              <a:t>Discussion started on a potential meeting schedule for the remainder of Rel-13 (0295).</a:t>
            </a:r>
          </a:p>
        </p:txBody>
      </p:sp>
    </p:spTree>
    <p:extLst>
      <p:ext uri="{BB962C8B-B14F-4D97-AF65-F5344CB8AC3E}">
        <p14:creationId xmlns:p14="http://schemas.microsoft.com/office/powerpoint/2010/main" val="18808082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1.7 Letters to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ClrTx/>
              <a:buBlip>
                <a:blip r:embed="rId2"/>
              </a:buBlip>
            </a:pPr>
            <a:r>
              <a:rPr lang="en-US" sz="2400" dirty="0" smtClean="0"/>
              <a:t>A LS was sent to </a:t>
            </a:r>
            <a:r>
              <a:rPr lang="en-US" sz="2400" dirty="0"/>
              <a:t>RAN4 </a:t>
            </a:r>
            <a:r>
              <a:rPr lang="en-US" sz="2400" dirty="0" smtClean="0"/>
              <a:t>for </a:t>
            </a:r>
            <a:r>
              <a:rPr lang="en-US" sz="2400" dirty="0"/>
              <a:t>their input on the LTE/UMTS </a:t>
            </a:r>
            <a:r>
              <a:rPr lang="en-US" sz="2400" dirty="0" smtClean="0"/>
              <a:t>co-existence assumptions </a:t>
            </a:r>
            <a:r>
              <a:rPr lang="en-US" sz="2400" dirty="0"/>
              <a:t>agreed by </a:t>
            </a:r>
            <a:r>
              <a:rPr lang="en-US" sz="2400" dirty="0" smtClean="0"/>
              <a:t>GERAN1 </a:t>
            </a:r>
            <a:r>
              <a:rPr lang="en-US" sz="2400" dirty="0"/>
              <a:t>(0305</a:t>
            </a:r>
            <a:r>
              <a:rPr lang="en-US" sz="2400" dirty="0" smtClean="0"/>
              <a:t>).</a:t>
            </a:r>
            <a:endParaRPr lang="en-US" sz="2400" dirty="0"/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488175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4550" y="6292850"/>
            <a:ext cx="395288" cy="22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0CD4BD5-30CA-44BE-BB5C-E37BCC0980C0}" type="slidenum">
              <a:rPr lang="en-GB" altLang="de-DE" sz="1100">
                <a:solidFill>
                  <a:schemeClr val="bg1"/>
                </a:solidFill>
              </a:rPr>
              <a:pPr eaLnBrk="1" hangingPunct="1"/>
              <a:t>14</a:t>
            </a:fld>
            <a:endParaRPr lang="en-GB" altLang="de-DE" sz="1100">
              <a:solidFill>
                <a:schemeClr val="bg1"/>
              </a:solidFill>
            </a:endParaRPr>
          </a:p>
        </p:txBody>
      </p:sp>
      <p:pic>
        <p:nvPicPr>
          <p:cNvPr id="18435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1908175" y="2716213"/>
            <a:ext cx="4291013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itle 1"/>
          <p:cNvSpPr>
            <a:spLocks noGrp="1"/>
          </p:cNvSpPr>
          <p:nvPr>
            <p:ph type="title"/>
          </p:nvPr>
        </p:nvSpPr>
        <p:spPr>
          <a:xfrm>
            <a:off x="279400" y="242888"/>
            <a:ext cx="6986588" cy="1143000"/>
          </a:xfrm>
        </p:spPr>
        <p:txBody>
          <a:bodyPr/>
          <a:lstStyle/>
          <a:p>
            <a:pPr algn="ctr"/>
            <a:r>
              <a:rPr lang="en-GB" altLang="de-DE" sz="4400" dirty="0" smtClean="0"/>
              <a:t>THANK YOU</a:t>
            </a:r>
          </a:p>
        </p:txBody>
      </p:sp>
      <p:sp>
        <p:nvSpPr>
          <p:cNvPr id="18437" name="Rectangle 11"/>
          <p:cNvSpPr>
            <a:spLocks noChangeArrowheads="1"/>
          </p:cNvSpPr>
          <p:nvPr/>
        </p:nvSpPr>
        <p:spPr bwMode="auto">
          <a:xfrm>
            <a:off x="3787775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18438" name="Rectangle 11"/>
          <p:cNvSpPr>
            <a:spLocks noChangeArrowheads="1"/>
          </p:cNvSpPr>
          <p:nvPr/>
        </p:nvSpPr>
        <p:spPr bwMode="auto">
          <a:xfrm>
            <a:off x="2387600" y="1404938"/>
            <a:ext cx="31051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altLang="zh-CN" sz="2800" dirty="0"/>
              <a:t>Olof Liberg</a:t>
            </a:r>
          </a:p>
          <a:p>
            <a:pPr algn="ctr"/>
            <a:r>
              <a:rPr lang="fi-FI" altLang="zh-CN" sz="1400" dirty="0"/>
              <a:t>3GPP TSG </a:t>
            </a:r>
            <a:r>
              <a:rPr lang="fi-FI" altLang="zh-CN" sz="1400" dirty="0" smtClean="0"/>
              <a:t>GERAN1 </a:t>
            </a:r>
            <a:r>
              <a:rPr lang="fi-FI" altLang="zh-CN" sz="1400" dirty="0"/>
              <a:t>Chairman</a:t>
            </a:r>
            <a:endParaRPr lang="fi-FI" altLang="zh-CN" sz="14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6985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9938236"/>
              </p:ext>
            </p:extLst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Document allocation</a:t>
            </a:r>
            <a:br>
              <a:rPr lang="en-GB" dirty="0" smtClean="0"/>
            </a:br>
            <a:r>
              <a:rPr lang="en-GB" sz="2400" dirty="0" smtClean="0"/>
              <a:t>Incoming documents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65784" y="5688789"/>
            <a:ext cx="1229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Total: 95</a:t>
            </a:r>
            <a:endParaRPr lang="en-GB" sz="1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1.3 Letters from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Response to Reply LS on paging for </a:t>
            </a:r>
            <a:r>
              <a:rPr lang="en-GB" dirty="0" smtClean="0"/>
              <a:t>MTC, from SA2 (0250)</a:t>
            </a:r>
          </a:p>
          <a:p>
            <a:pPr lvl="1"/>
            <a:r>
              <a:rPr lang="en-GB" dirty="0" smtClean="0"/>
              <a:t>SA2 provides input on paging devices in extended coverage.</a:t>
            </a:r>
          </a:p>
          <a:p>
            <a:pPr lvl="1"/>
            <a:r>
              <a:rPr lang="en-GB" dirty="0" smtClean="0"/>
              <a:t>The GERAN1 chair was tasked to contact RAN1/2/3 &amp; SA2 chairmen, and notify them of GERANs interest in the outcome of the potential RAN &amp; SA joint session.</a:t>
            </a:r>
          </a:p>
          <a:p>
            <a:r>
              <a:rPr lang="en-GB" dirty="0"/>
              <a:t>LS on RAN assumptions </a:t>
            </a:r>
            <a:r>
              <a:rPr lang="en-GB" dirty="0" smtClean="0"/>
              <a:t>for </a:t>
            </a:r>
            <a:r>
              <a:rPr lang="en-GB" dirty="0" err="1" smtClean="0"/>
              <a:t>FS_eDRX</a:t>
            </a:r>
            <a:r>
              <a:rPr lang="en-GB" dirty="0" smtClean="0"/>
              <a:t>, from SA2 (0254)</a:t>
            </a:r>
          </a:p>
          <a:p>
            <a:pPr marL="742950" lvl="2" indent="-3429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SA2 </a:t>
            </a:r>
            <a:r>
              <a:rPr lang="en-GB" sz="2000" dirty="0" smtClean="0"/>
              <a:t>requests feedback from GERAN on </a:t>
            </a:r>
            <a:r>
              <a:rPr lang="en-GB" sz="2000" dirty="0" err="1" smtClean="0"/>
              <a:t>eDRX</a:t>
            </a:r>
            <a:r>
              <a:rPr lang="en-GB" sz="2000" dirty="0" smtClean="0"/>
              <a:t>. </a:t>
            </a:r>
          </a:p>
          <a:p>
            <a:pPr marL="742950" lvl="2" indent="-342900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GB" sz="2000" dirty="0" smtClean="0"/>
              <a:t>No immediate action taken by GERAN1.</a:t>
            </a:r>
            <a:endParaRPr lang="en-GB" sz="2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903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1.4.1 Simulation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10929"/>
            <a:ext cx="8388350" cy="4830763"/>
          </a:xfrm>
        </p:spPr>
        <p:txBody>
          <a:bodyPr/>
          <a:lstStyle/>
          <a:p>
            <a:r>
              <a:rPr lang="en-US" dirty="0" smtClean="0"/>
              <a:t>An updated frequency offset model was agreed (0139, 0190).</a:t>
            </a:r>
          </a:p>
          <a:p>
            <a:r>
              <a:rPr lang="en-US" dirty="0" smtClean="0"/>
              <a:t>An evaluation methodology for link level performance was </a:t>
            </a:r>
            <a:r>
              <a:rPr lang="en-US" dirty="0"/>
              <a:t>presented </a:t>
            </a:r>
            <a:r>
              <a:rPr lang="en-US" dirty="0" smtClean="0"/>
              <a:t>(0291), but more time was felt needed before an agreement can be reached.</a:t>
            </a:r>
          </a:p>
          <a:p>
            <a:pPr lvl="1"/>
            <a:r>
              <a:rPr lang="en-US" dirty="0" smtClean="0"/>
              <a:t>This impacts the evaluations of MCL, battery life time and latency. </a:t>
            </a:r>
          </a:p>
          <a:p>
            <a:r>
              <a:rPr lang="en-US" dirty="0" smtClean="0"/>
              <a:t>Simulations assumptions for co-existence studies with GSM (0177,0292) and </a:t>
            </a:r>
            <a:r>
              <a:rPr lang="en-US" dirty="0"/>
              <a:t>LTE/UMTS (</a:t>
            </a:r>
            <a:r>
              <a:rPr lang="en-US" dirty="0" smtClean="0"/>
              <a:t>0304) was </a:t>
            </a:r>
            <a:r>
              <a:rPr lang="en-US" dirty="0"/>
              <a:t>presented </a:t>
            </a:r>
            <a:r>
              <a:rPr lang="en-US" dirty="0" smtClean="0"/>
              <a:t>and good progress was achieved. </a:t>
            </a:r>
          </a:p>
          <a:p>
            <a:pPr lvl="1"/>
            <a:r>
              <a:rPr lang="en-US" dirty="0" smtClean="0"/>
              <a:t>RAN4 was asked in an outgoing LS (0305) for their input on the LTE/UMTS assumptions agreed by GERAN1.</a:t>
            </a:r>
          </a:p>
          <a:p>
            <a:r>
              <a:rPr lang="en-US" dirty="0" smtClean="0"/>
              <a:t>An evaluation methodology for SW update was presented (0155), and is expected to be discussed further at the next meeting.</a:t>
            </a:r>
          </a:p>
        </p:txBody>
      </p:sp>
    </p:spTree>
    <p:extLst>
      <p:ext uri="{BB962C8B-B14F-4D97-AF65-F5344CB8AC3E}">
        <p14:creationId xmlns:p14="http://schemas.microsoft.com/office/powerpoint/2010/main" val="17131935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1.4.2.1 EC-GSM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Documents on impact to legacy GSM/EDGE BTS, HARQ modelling, coverage improvement, synchronization, IR &amp; Chase combining,  L2S, system simulations, link level performance, battery life etc. was presented.</a:t>
            </a:r>
          </a:p>
          <a:p>
            <a:r>
              <a:rPr lang="en-US" dirty="0" err="1" smtClean="0"/>
              <a:t>pCRs</a:t>
            </a:r>
            <a:r>
              <a:rPr lang="en-US" dirty="0" smtClean="0"/>
              <a:t> to the TR 45.820 on network synchronization (0272), sensitivity to frequency offset (0203), </a:t>
            </a:r>
            <a:r>
              <a:rPr lang="en-US" dirty="0"/>
              <a:t>IR &amp; Chase </a:t>
            </a:r>
            <a:r>
              <a:rPr lang="en-US" dirty="0" smtClean="0"/>
              <a:t>combining (0205), cell selection &amp; reselection (0269) and a correction of channel coding (0278) were all agreed.</a:t>
            </a:r>
          </a:p>
        </p:txBody>
      </p:sp>
    </p:spTree>
    <p:extLst>
      <p:ext uri="{BB962C8B-B14F-4D97-AF65-F5344CB8AC3E}">
        <p14:creationId xmlns:p14="http://schemas.microsoft.com/office/powerpoint/2010/main" val="30291160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1.4.2.2 N-GSM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N-GSM (earlier Narrowband Hybrid modulation) input on design and performance for a set of logical channels, and chase combining was presented.</a:t>
            </a:r>
          </a:p>
          <a:p>
            <a:r>
              <a:rPr lang="en-US" dirty="0" smtClean="0"/>
              <a:t>A </a:t>
            </a:r>
            <a:r>
              <a:rPr lang="en-US" dirty="0" err="1" smtClean="0"/>
              <a:t>pCR</a:t>
            </a:r>
            <a:r>
              <a:rPr lang="en-US" dirty="0" smtClean="0"/>
              <a:t> </a:t>
            </a:r>
            <a:r>
              <a:rPr lang="en-US" dirty="0"/>
              <a:t>to </a:t>
            </a:r>
            <a:r>
              <a:rPr lang="en-US" dirty="0" smtClean="0"/>
              <a:t>TR 45.820 </a:t>
            </a:r>
            <a:r>
              <a:rPr lang="en-US" dirty="0"/>
              <a:t>on </a:t>
            </a:r>
            <a:r>
              <a:rPr lang="en-US" dirty="0" smtClean="0"/>
              <a:t>an overall introduction of the concept was presented (0235), and is expected to be seen again at the next meeting.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6243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1.4.2.3 Narrowband M2M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Input on interference scenarios, L2S, co-existence with GSM, UMTS &amp; LTE, pilot design, synchronization, coverage performance, FH hopping, burst design, latency, battery life</a:t>
            </a:r>
            <a:r>
              <a:rPr lang="en-US" dirty="0"/>
              <a:t>, </a:t>
            </a:r>
            <a:r>
              <a:rPr lang="en-US" dirty="0" smtClean="0"/>
              <a:t>PAPR, impact </a:t>
            </a:r>
            <a:r>
              <a:rPr lang="en-US" dirty="0"/>
              <a:t>to legacy </a:t>
            </a:r>
            <a:r>
              <a:rPr lang="en-US" dirty="0" smtClean="0"/>
              <a:t>GSM/EDGE BTS, etc. was presented.</a:t>
            </a:r>
          </a:p>
          <a:p>
            <a:r>
              <a:rPr lang="en-US" dirty="0" err="1"/>
              <a:t>pCRs</a:t>
            </a:r>
            <a:r>
              <a:rPr lang="en-US" dirty="0"/>
              <a:t> to the TR 45.820 on </a:t>
            </a:r>
            <a:r>
              <a:rPr lang="en-US" dirty="0" smtClean="0"/>
              <a:t>pilot design (0274), UL synchronization (0170), random access coverage performance (0276</a:t>
            </a:r>
            <a:r>
              <a:rPr lang="en-US" dirty="0"/>
              <a:t>), UL FH (0277), </a:t>
            </a:r>
            <a:r>
              <a:rPr lang="en-US" dirty="0" smtClean="0"/>
              <a:t>and optimization of DCI burst format (0157 were all agreed</a:t>
            </a:r>
            <a:r>
              <a:rPr lang="en-US" dirty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4477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1.4.2.4 Narrowband OFDMA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Input on latency, energy consumption, synchronization, frequency offset, co-existence with GSM and impact on legacy GSM/EDGE BTSs was presented.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498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1.4.2.5 </a:t>
            </a:r>
            <a:r>
              <a:rPr lang="en-US" dirty="0"/>
              <a:t>Cooperative Ultra Narrow Band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Input </a:t>
            </a:r>
            <a:r>
              <a:rPr lang="en-US" dirty="0" smtClean="0"/>
              <a:t>on physical layer design and radio resource management was presented.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5588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30368</TotalTime>
  <Words>619</Words>
  <Application>Microsoft Office PowerPoint</Application>
  <PresentationFormat>On-screen Show (4:3)</PresentationFormat>
  <Paragraphs>51</Paragraphs>
  <Slides>14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GP-150363:  TSG GERAN1 Adhoc#2on FS_IoT_LC - Chairman’s Report</vt:lpstr>
      <vt:lpstr>Document allocation Incoming documents</vt:lpstr>
      <vt:lpstr>1.3 Letters from other groups</vt:lpstr>
      <vt:lpstr>1.4.1 Simulation assumptions</vt:lpstr>
      <vt:lpstr>1.4.2.1 EC-GSM</vt:lpstr>
      <vt:lpstr>1.4.2.2 N-GSM</vt:lpstr>
      <vt:lpstr>1.4.2.3 Narrowband M2M</vt:lpstr>
      <vt:lpstr>1.4.2.4 Narrowband OFDMA</vt:lpstr>
      <vt:lpstr>1.4.2.5 Cooperative Ultra Narrow Band</vt:lpstr>
      <vt:lpstr>1.4.2.6 Combined NB &amp; CSS</vt:lpstr>
      <vt:lpstr>1.5 Updates to the technical report</vt:lpstr>
      <vt:lpstr>1.6 Workplan</vt:lpstr>
      <vt:lpstr>1.7 Letters to other groups</vt:lpstr>
      <vt:lpstr>THANK YOU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olof.liberg@ericsson.com</dc:creator>
  <dc:description>© 2009  All rights reserved</dc:description>
  <cp:lastModifiedBy>Ericsson AB</cp:lastModifiedBy>
  <cp:revision>1001</cp:revision>
  <dcterms:created xsi:type="dcterms:W3CDTF">2008-08-30T09:32:10Z</dcterms:created>
  <dcterms:modified xsi:type="dcterms:W3CDTF">2015-05-15T16:19:51Z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