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705" r:id="rId3"/>
    <p:sldId id="731" r:id="rId4"/>
    <p:sldId id="719" r:id="rId5"/>
    <p:sldId id="738" r:id="rId6"/>
    <p:sldId id="725" r:id="rId7"/>
    <p:sldId id="739" r:id="rId8"/>
    <p:sldId id="730" r:id="rId9"/>
    <p:sldId id="736" r:id="rId10"/>
    <p:sldId id="737" r:id="rId11"/>
    <p:sldId id="722" r:id="rId12"/>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50" autoAdjust="0"/>
    <p:restoredTop sz="94607" autoAdjust="0"/>
  </p:normalViewPr>
  <p:slideViewPr>
    <p:cSldViewPr snapToGrid="0">
      <p:cViewPr varScale="1">
        <p:scale>
          <a:sx n="49" d="100"/>
          <a:sy n="49" d="100"/>
        </p:scale>
        <p:origin x="-62" y="-38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ololib\Desktop\Olof_Liberg\Projects\STEP\3GPP_Meetings\GERAN_Meetings\GERAN%2065,%20Feb%202015\Chairman_tasks\Chairmans%20Report\WG1_Chairmans_Report\G%2365_Meeting_statistics.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946732074841894"/>
          <c:y val="5.2715482005637616E-2"/>
          <c:w val="0.68472882032819327"/>
          <c:h val="0.90522076947264851"/>
        </c:manualLayout>
      </c:layout>
      <c:barChart>
        <c:barDir val="bar"/>
        <c:grouping val="clustered"/>
        <c:varyColors val="0"/>
        <c:ser>
          <c:idx val="0"/>
          <c:order val="0"/>
          <c:invertIfNegative val="0"/>
          <c:cat>
            <c:strRef>
              <c:f>Sheet1!$C$4:$C$23</c:f>
              <c:strCache>
                <c:ptCount val="20"/>
                <c:pt idx="0">
                  <c:v>7.1.1 Opening of the meeting</c:v>
                </c:pt>
                <c:pt idx="1">
                  <c:v>7.1.2 Approval of the agenda</c:v>
                </c:pt>
                <c:pt idx="2">
                  <c:v>7.1.3.1 Documents from previous meeting </c:v>
                </c:pt>
                <c:pt idx="3">
                  <c:v>7.1.3.2 Challenges to working agreements</c:v>
                </c:pt>
                <c:pt idx="4">
                  <c:v>7.1.4 LSs in</c:v>
                </c:pt>
                <c:pt idx="5">
                  <c:v>7.1.5.1.1 MSRD for VAMOS</c:v>
                </c:pt>
                <c:pt idx="6">
                  <c:v>7.1.5.1.2 NewToN</c:v>
                </c:pt>
                <c:pt idx="7">
                  <c:v>7.1.5.1.3 Any other Rel-12</c:v>
                </c:pt>
                <c:pt idx="8">
                  <c:v>7.1.5.2.1 TEI 13</c:v>
                </c:pt>
                <c:pt idx="9">
                  <c:v>7.1.5.2.2 Any other Rel-13</c:v>
                </c:pt>
                <c:pt idx="10">
                  <c:v>7.1.5.3.1 BTS Energy Saving</c:v>
                </c:pt>
                <c:pt idx="11">
                  <c:v>7.1.5.3.2 DL MIMO</c:v>
                </c:pt>
                <c:pt idx="12">
                  <c:v>7.1.5.3.3 UL MU-MIMO</c:v>
                </c:pt>
                <c:pt idx="13">
                  <c:v>7.1.5.3.4 uPoD</c:v>
                </c:pt>
                <c:pt idx="14">
                  <c:v>7.1.5.3.5 Cellular IoT</c:v>
                </c:pt>
                <c:pt idx="15">
                  <c:v>7.1.5.3.6 Any other studies</c:v>
                </c:pt>
                <c:pt idx="16">
                  <c:v>7.1.5.4 Any other technical work</c:v>
                </c:pt>
                <c:pt idx="17">
                  <c:v>7.1.6 LSs out</c:v>
                </c:pt>
                <c:pt idx="18">
                  <c:v>7.1.7 Work plan and future meetings</c:v>
                </c:pt>
                <c:pt idx="19">
                  <c:v>7.1.8 Any other business</c:v>
                </c:pt>
              </c:strCache>
            </c:strRef>
          </c:cat>
          <c:val>
            <c:numRef>
              <c:f>Sheet1!$D$4:$D$23</c:f>
              <c:numCache>
                <c:formatCode>General</c:formatCode>
                <c:ptCount val="20"/>
                <c:pt idx="0">
                  <c:v>0</c:v>
                </c:pt>
                <c:pt idx="1">
                  <c:v>1</c:v>
                </c:pt>
                <c:pt idx="2">
                  <c:v>3</c:v>
                </c:pt>
                <c:pt idx="3">
                  <c:v>0</c:v>
                </c:pt>
                <c:pt idx="4">
                  <c:v>0</c:v>
                </c:pt>
                <c:pt idx="5">
                  <c:v>0</c:v>
                </c:pt>
                <c:pt idx="6">
                  <c:v>2</c:v>
                </c:pt>
                <c:pt idx="7">
                  <c:v>0</c:v>
                </c:pt>
                <c:pt idx="8">
                  <c:v>0</c:v>
                </c:pt>
                <c:pt idx="9">
                  <c:v>0</c:v>
                </c:pt>
                <c:pt idx="10">
                  <c:v>3</c:v>
                </c:pt>
                <c:pt idx="11">
                  <c:v>0</c:v>
                </c:pt>
                <c:pt idx="12">
                  <c:v>2</c:v>
                </c:pt>
                <c:pt idx="13">
                  <c:v>9</c:v>
                </c:pt>
                <c:pt idx="14">
                  <c:v>89</c:v>
                </c:pt>
                <c:pt idx="15">
                  <c:v>0</c:v>
                </c:pt>
                <c:pt idx="16">
                  <c:v>0</c:v>
                </c:pt>
                <c:pt idx="17">
                  <c:v>0</c:v>
                </c:pt>
                <c:pt idx="18">
                  <c:v>1</c:v>
                </c:pt>
                <c:pt idx="19">
                  <c:v>0</c:v>
                </c:pt>
              </c:numCache>
            </c:numRef>
          </c:val>
        </c:ser>
        <c:dLbls>
          <c:showLegendKey val="0"/>
          <c:showVal val="0"/>
          <c:showCatName val="0"/>
          <c:showSerName val="0"/>
          <c:showPercent val="0"/>
          <c:showBubbleSize val="0"/>
        </c:dLbls>
        <c:gapWidth val="150"/>
        <c:axId val="46369408"/>
        <c:axId val="46387584"/>
      </c:barChart>
      <c:catAx>
        <c:axId val="46369408"/>
        <c:scaling>
          <c:orientation val="maxMin"/>
        </c:scaling>
        <c:delete val="0"/>
        <c:axPos val="l"/>
        <c:numFmt formatCode="General" sourceLinked="1"/>
        <c:majorTickMark val="out"/>
        <c:minorTickMark val="none"/>
        <c:tickLblPos val="nextTo"/>
        <c:crossAx val="46387584"/>
        <c:crosses val="autoZero"/>
        <c:auto val="1"/>
        <c:lblAlgn val="ctr"/>
        <c:lblOffset val="100"/>
        <c:noMultiLvlLbl val="0"/>
      </c:catAx>
      <c:valAx>
        <c:axId val="46387584"/>
        <c:scaling>
          <c:orientation val="minMax"/>
        </c:scaling>
        <c:delete val="0"/>
        <c:axPos val="t"/>
        <c:majorGridlines/>
        <c:numFmt formatCode="General" sourceLinked="1"/>
        <c:majorTickMark val="out"/>
        <c:minorTickMark val="none"/>
        <c:tickLblPos val="nextTo"/>
        <c:crossAx val="46369408"/>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D842BB35-3D00-40C5-BAE5-F61EE4DA2967}" type="datetime1">
              <a:rPr lang="en-US"/>
              <a:pPr>
                <a:defRPr/>
              </a:pPr>
              <a:t>3/12/2015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1EF38A1-475D-4C7D-BF44-871A885A4FC5}" type="slidenum">
              <a:rPr lang="en-GB"/>
              <a:pPr>
                <a:defRPr/>
              </a:pPr>
              <a:t>‹#›</a:t>
            </a:fld>
            <a:endParaRPr lang="en-GB" dirty="0"/>
          </a:p>
        </p:txBody>
      </p:sp>
    </p:spTree>
    <p:extLst>
      <p:ext uri="{BB962C8B-B14F-4D97-AF65-F5344CB8AC3E}">
        <p14:creationId xmlns:p14="http://schemas.microsoft.com/office/powerpoint/2010/main" val="3735646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E169946-C5D3-4674-B4FD-803B2AB81851}" type="datetime1">
              <a:rPr lang="en-US"/>
              <a:pPr>
                <a:defRPr/>
              </a:pPr>
              <a:t>3/12/2015</a:t>
            </a:fld>
            <a:endParaRPr lang="en-US" dirty="0"/>
          </a:p>
        </p:txBody>
      </p:sp>
      <p:sp>
        <p:nvSpPr>
          <p:cNvPr id="717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19F8FD-CFA3-49DD-98D0-481067669C29}" type="slidenum">
              <a:rPr lang="en-GB"/>
              <a:pPr>
                <a:defRPr/>
              </a:pPr>
              <a:t>‹#›</a:t>
            </a:fld>
            <a:endParaRPr lang="en-GB" dirty="0"/>
          </a:p>
        </p:txBody>
      </p:sp>
    </p:spTree>
    <p:extLst>
      <p:ext uri="{BB962C8B-B14F-4D97-AF65-F5344CB8AC3E}">
        <p14:creationId xmlns:p14="http://schemas.microsoft.com/office/powerpoint/2010/main" val="21662228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A8D950BC-FD37-4343-A129-E9DADDB461AB}" type="slidenum">
              <a:rPr lang="en-GB" smtClean="0">
                <a:cs typeface="Arial" charset="0"/>
              </a:rPr>
              <a:pPr/>
              <a:t>1</a:t>
            </a:fld>
            <a:endParaRPr lang="en-GB" smtClean="0">
              <a:cs typeface="Arial" charset="0"/>
            </a:endParaRPr>
          </a:p>
        </p:txBody>
      </p:sp>
      <p:sp>
        <p:nvSpPr>
          <p:cNvPr id="8195" name="Rectangle 2"/>
          <p:cNvSpPr>
            <a:spLocks noGrp="1" noRot="1" noChangeAspect="1" noChangeArrowheads="1" noTextEdit="1"/>
          </p:cNvSpPr>
          <p:nvPr>
            <p:ph type="sldImg"/>
          </p:nvPr>
        </p:nvSpPr>
        <p:spPr>
          <a:xfrm>
            <a:off x="915988" y="742950"/>
            <a:ext cx="4967287" cy="3725863"/>
          </a:xfrm>
          <a:ln/>
        </p:spPr>
      </p:sp>
      <p:sp>
        <p:nvSpPr>
          <p:cNvPr id="8196" name="Rectangle 3"/>
          <p:cNvSpPr>
            <a:spLocks noGrp="1" noChangeArrowheads="1"/>
          </p:cNvSpPr>
          <p:nvPr>
            <p:ph type="body" idx="1"/>
          </p:nvPr>
        </p:nvSpPr>
        <p:spPr>
          <a:xfrm>
            <a:off x="904875" y="4718050"/>
            <a:ext cx="4987925" cy="4467225"/>
          </a:xfrm>
          <a:noFill/>
          <a:ln/>
        </p:spPr>
        <p:txBody>
          <a:bodyPr/>
          <a:lstStyle/>
          <a:p>
            <a:pPr eaLnBrk="1" hangingPunct="1"/>
            <a:r>
              <a:rPr lang="sv-SE" dirty="0" smtClean="0"/>
              <a:t>35 </a:t>
            </a:r>
            <a:r>
              <a:rPr lang="sv-SE" dirty="0" err="1" smtClean="0"/>
              <a:t>delegates</a:t>
            </a:r>
            <a:r>
              <a:rPr lang="sv-SE" dirty="0" smtClean="0"/>
              <a:t> at G2.</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a:t>
            </a:fld>
            <a:endParaRPr lang="en-GB" dirty="0"/>
          </a:p>
        </p:txBody>
      </p:sp>
    </p:spTree>
    <p:extLst>
      <p:ext uri="{BB962C8B-B14F-4D97-AF65-F5344CB8AC3E}">
        <p14:creationId xmlns:p14="http://schemas.microsoft.com/office/powerpoint/2010/main" val="29198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6</a:t>
            </a:fld>
            <a:endParaRPr lang="en-GB" dirty="0"/>
          </a:p>
        </p:txBody>
      </p:sp>
    </p:spTree>
    <p:extLst>
      <p:ext uri="{BB962C8B-B14F-4D97-AF65-F5344CB8AC3E}">
        <p14:creationId xmlns:p14="http://schemas.microsoft.com/office/powerpoint/2010/main" val="2231692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2231692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sz="2400"/>
            </a:lvl1pPr>
            <a:lvl2pPr>
              <a:defRPr sz="2000"/>
            </a:lvl2pPr>
            <a:lvl3pPr>
              <a:defRPr sz="18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1028"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29"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5"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2" y="6394450"/>
            <a:ext cx="6036257" cy="311150"/>
          </a:xfrm>
          <a:prstGeom prst="rect">
            <a:avLst/>
          </a:prstGeom>
          <a:noFill/>
        </p:spPr>
        <p:txBody>
          <a:bodyPr anchor="ctr">
            <a:normAutofit/>
          </a:bodyPr>
          <a:lstStyle/>
          <a:p>
            <a:pPr eaLnBrk="0" hangingPunct="0">
              <a:defRPr/>
            </a:pPr>
            <a:r>
              <a:rPr lang="en-GB" spc="300" dirty="0">
                <a:solidFill>
                  <a:schemeClr val="bg1"/>
                </a:solidFill>
                <a:latin typeface="Arial" pitchFamily="34" charset="0"/>
                <a:cs typeface="Arial" pitchFamily="34" charset="0"/>
              </a:rPr>
              <a:t> </a:t>
            </a:r>
            <a:r>
              <a:rPr lang="en-GB" spc="300" dirty="0" smtClean="0">
                <a:latin typeface="Arial" pitchFamily="34" charset="0"/>
                <a:cs typeface="Arial" pitchFamily="34" charset="0"/>
              </a:rPr>
              <a:t>3GPP TSG GERAN #65, Agenda 8.1.1, </a:t>
            </a:r>
            <a:r>
              <a:rPr lang="en-GB" spc="300" dirty="0" smtClean="0">
                <a:latin typeface="Arial" pitchFamily="34" charset="0"/>
                <a:cs typeface="Arial" pitchFamily="34" charset="0"/>
              </a:rPr>
              <a:t>GP-150309</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1EF83BF3-B15F-44B1-9FD5-D6D41940A605}"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2013</a:t>
            </a:r>
          </a:p>
        </p:txBody>
      </p:sp>
    </p:spTree>
  </p:cSld>
  <p:clrMap bg1="lt1" tx1="dk1" bg2="lt2" tx2="dk2" accent1="accent1" accent2="accent2" accent3="accent3" accent4="accent4" accent5="accent5" accent6="accent6" hlink="hlink" folHlink="folHlink"/>
  <p:sldLayoutIdLst>
    <p:sldLayoutId id="2147483740" r:id="rId1"/>
    <p:sldLayoutId id="2147483738" r:id="rId2"/>
    <p:sldLayoutId id="2147483739" r:id="rId3"/>
  </p:sldLayoutIdLst>
  <p:transition spd="slow"/>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p:txBody>
          <a:bodyPr>
            <a:normAutofit/>
          </a:bodyPr>
          <a:lstStyle/>
          <a:p>
            <a:pPr algn="ctr">
              <a:defRPr/>
            </a:pPr>
            <a:r>
              <a:rPr lang="en-US" sz="3600" b="1" dirty="0" smtClean="0"/>
              <a:t>GP-150309: </a:t>
            </a:r>
            <a:r>
              <a:rPr lang="en-US" sz="3600" b="1" dirty="0" smtClean="0"/>
              <a:t/>
            </a:r>
            <a:br>
              <a:rPr lang="en-US" sz="3600" b="1" dirty="0" smtClean="0"/>
            </a:br>
            <a:r>
              <a:rPr lang="en-US" sz="3600" b="1" dirty="0" smtClean="0"/>
              <a:t>TSG GERAN WG1 Chairman’s Report</a:t>
            </a:r>
            <a:endParaRPr lang="en-GB" sz="3600" dirty="0" smtClean="0">
              <a:effectLst>
                <a:outerShdw blurRad="38100" dist="38100" dir="2700000" algn="tl">
                  <a:srgbClr val="C0C0C0"/>
                </a:outerShdw>
              </a:effectLst>
            </a:endParaRPr>
          </a:p>
        </p:txBody>
      </p:sp>
      <p:sp>
        <p:nvSpPr>
          <p:cNvPr id="3075"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Olof Liberg</a:t>
            </a:r>
          </a:p>
          <a:p>
            <a:pPr>
              <a:lnSpc>
                <a:spcPct val="80000"/>
              </a:lnSpc>
            </a:pPr>
            <a:endParaRPr lang="en-US" sz="2000" dirty="0" smtClean="0">
              <a:latin typeface="Arial" charset="0"/>
            </a:endParaRPr>
          </a:p>
          <a:p>
            <a:pPr>
              <a:lnSpc>
                <a:spcPct val="80000"/>
              </a:lnSpc>
            </a:pPr>
            <a:r>
              <a:rPr lang="en-US" sz="2000" dirty="0" smtClean="0">
                <a:latin typeface="Arial" charset="0"/>
              </a:rPr>
              <a:t>Ericsson LM</a:t>
            </a:r>
          </a:p>
          <a:p>
            <a:pPr>
              <a:lnSpc>
                <a:spcPct val="80000"/>
              </a:lnSpc>
            </a:pPr>
            <a:endParaRPr lang="en-GB" sz="2000" dirty="0" smtClean="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133516"/>
            <a:ext cx="8491970" cy="5172281"/>
          </a:xfrm>
        </p:spPr>
        <p:txBody>
          <a:bodyPr/>
          <a:lstStyle/>
          <a:p>
            <a:r>
              <a:rPr lang="en-US" dirty="0" smtClean="0"/>
              <a:t>7.1.5.3.5 Cellular </a:t>
            </a:r>
            <a:r>
              <a:rPr lang="en-US" dirty="0" err="1" smtClean="0"/>
              <a:t>IoT</a:t>
            </a:r>
            <a:r>
              <a:rPr lang="en-US" dirty="0" smtClean="0"/>
              <a:t> cont.</a:t>
            </a:r>
          </a:p>
          <a:p>
            <a:pPr lvl="1"/>
            <a:r>
              <a:rPr lang="en-US" dirty="0" smtClean="0"/>
              <a:t>Narrowband hybrid modulation</a:t>
            </a:r>
          </a:p>
          <a:p>
            <a:pPr lvl="2"/>
            <a:r>
              <a:rPr lang="en-US" dirty="0" smtClean="0"/>
              <a:t>Discussion papers on coexistence with GPRS (0195), NB-SCH (0196), NB-PDTCH (0197), link layer aspects (0198) seen.</a:t>
            </a:r>
          </a:p>
          <a:p>
            <a:pPr lvl="1"/>
            <a:r>
              <a:rPr lang="en-US" dirty="0" smtClean="0"/>
              <a:t>Combined narrowband and chirp spread spectrum </a:t>
            </a:r>
          </a:p>
          <a:p>
            <a:pPr lvl="2"/>
            <a:r>
              <a:rPr lang="en-US" dirty="0" smtClean="0"/>
              <a:t>Concept paper (0074), and discussion paper on coverage and capacity (0075) presented.</a:t>
            </a:r>
          </a:p>
          <a:p>
            <a:pPr lvl="1"/>
            <a:r>
              <a:rPr lang="en-US" dirty="0" smtClean="0"/>
              <a:t>Combined ultra narrowband </a:t>
            </a:r>
          </a:p>
          <a:p>
            <a:pPr lvl="2"/>
            <a:r>
              <a:rPr lang="en-US" dirty="0" smtClean="0"/>
              <a:t>Discussion papers on performance (0059), and physical layer (0057) presented.</a:t>
            </a:r>
          </a:p>
          <a:p>
            <a:pPr marL="914400" lvl="2" indent="0">
              <a:buNone/>
            </a:pPr>
            <a:r>
              <a:rPr lang="en-US" dirty="0" smtClean="0"/>
              <a:t> </a:t>
            </a:r>
          </a:p>
          <a:p>
            <a:pPr lvl="2"/>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93209976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7.1.7 Future </a:t>
            </a:r>
            <a:r>
              <a:rPr lang="en-GB" dirty="0"/>
              <a:t>meetings</a:t>
            </a:r>
            <a:endParaRPr lang="en-US" dirty="0"/>
          </a:p>
        </p:txBody>
      </p:sp>
      <p:sp>
        <p:nvSpPr>
          <p:cNvPr id="3" name="Content Placeholder 2"/>
          <p:cNvSpPr>
            <a:spLocks noGrp="1"/>
          </p:cNvSpPr>
          <p:nvPr>
            <p:ph idx="1"/>
          </p:nvPr>
        </p:nvSpPr>
        <p:spPr>
          <a:xfrm>
            <a:off x="485775" y="1179827"/>
            <a:ext cx="8388350" cy="4830763"/>
          </a:xfrm>
        </p:spPr>
        <p:txBody>
          <a:bodyPr/>
          <a:lstStyle/>
          <a:p>
            <a:r>
              <a:rPr lang="en-US" sz="2000" dirty="0" err="1" smtClean="0"/>
              <a:t>Telcos</a:t>
            </a:r>
            <a:r>
              <a:rPr lang="en-US" sz="2000" dirty="0" smtClean="0"/>
              <a:t> </a:t>
            </a:r>
          </a:p>
          <a:p>
            <a:pPr lvl="1"/>
            <a:r>
              <a:rPr lang="en-US" sz="1800" dirty="0" smtClean="0"/>
              <a:t>BTS/EDGE Energy savings, Telco#18, 2015.05.13, 9-11 </a:t>
            </a:r>
          </a:p>
          <a:p>
            <a:pPr lvl="1"/>
            <a:r>
              <a:rPr lang="sv-SE" sz="1800" dirty="0" smtClean="0"/>
              <a:t>DL MIMO, Telco#5, 2015.05.12, 9-11</a:t>
            </a:r>
            <a:endParaRPr lang="en-US" sz="1800" dirty="0" smtClean="0"/>
          </a:p>
          <a:p>
            <a:r>
              <a:rPr lang="en-US" sz="2000" dirty="0" smtClean="0"/>
              <a:t>Meetings</a:t>
            </a:r>
            <a:endParaRPr lang="en-US" sz="1800" dirty="0" smtClean="0"/>
          </a:p>
          <a:p>
            <a:pPr lvl="1"/>
            <a:r>
              <a:rPr lang="en-US" sz="1800" dirty="0" err="1" smtClean="0"/>
              <a:t>Adhoc</a:t>
            </a:r>
            <a:r>
              <a:rPr lang="en-US" sz="1800" dirty="0" smtClean="0"/>
              <a:t> on CIoT#2, 20-23 April 2015, Sophia </a:t>
            </a:r>
            <a:r>
              <a:rPr lang="en-US" sz="1800" dirty="0" err="1" smtClean="0"/>
              <a:t>Antipolis</a:t>
            </a:r>
            <a:r>
              <a:rPr lang="en-US" sz="1800" dirty="0" smtClean="0"/>
              <a:t>, France</a:t>
            </a:r>
            <a:endParaRPr lang="en-US" sz="1800" dirty="0" smtClean="0"/>
          </a:p>
          <a:p>
            <a:pPr lvl="1"/>
            <a:r>
              <a:rPr lang="en-US" sz="1800" dirty="0" smtClean="0"/>
              <a:t>GERAN1#66, 26-28 May 2015, Vilnius, Lithuania</a:t>
            </a:r>
          </a:p>
          <a:p>
            <a:pPr lvl="1"/>
            <a:r>
              <a:rPr lang="en-US" sz="1800" dirty="0" err="1"/>
              <a:t>Adhoc</a:t>
            </a:r>
            <a:r>
              <a:rPr lang="en-US" sz="1800" dirty="0"/>
              <a:t> on </a:t>
            </a:r>
            <a:r>
              <a:rPr lang="en-US" sz="1800" dirty="0" smtClean="0"/>
              <a:t>CIoT#3, 29 June – 2 July </a:t>
            </a:r>
            <a:r>
              <a:rPr lang="en-US" sz="1800" dirty="0"/>
              <a:t>2015, </a:t>
            </a:r>
            <a:r>
              <a:rPr lang="en-US" sz="1800" dirty="0" err="1" smtClean="0"/>
              <a:t>Kista</a:t>
            </a:r>
            <a:r>
              <a:rPr lang="en-US" sz="1800" dirty="0" smtClean="0"/>
              <a:t>, Sweden</a:t>
            </a:r>
            <a:endParaRPr lang="en-US" sz="1800" dirty="0" smtClean="0"/>
          </a:p>
          <a:p>
            <a:pPr lvl="1"/>
            <a:r>
              <a:rPr lang="en-US" sz="1800" dirty="0" smtClean="0"/>
              <a:t>GERAN1#67, 11-13 Aug 2015, Yin </a:t>
            </a:r>
            <a:r>
              <a:rPr lang="en-US" sz="1800" dirty="0" err="1" smtClean="0"/>
              <a:t>Chuan</a:t>
            </a:r>
            <a:r>
              <a:rPr lang="en-US" sz="1800" dirty="0" smtClean="0"/>
              <a:t>, China</a:t>
            </a:r>
          </a:p>
          <a:p>
            <a:pPr lvl="1"/>
            <a:r>
              <a:rPr lang="en-US" sz="1800" dirty="0" smtClean="0"/>
              <a:t>GERAN1#68, 17-19 Nov 2015, Anaheim, USA</a:t>
            </a:r>
          </a:p>
          <a:p>
            <a:pPr lvl="1"/>
            <a:endParaRPr lang="en-US" sz="1800" dirty="0" smtClean="0"/>
          </a:p>
          <a:p>
            <a:pPr lvl="1"/>
            <a:endParaRPr lang="en-US" sz="1800" dirty="0" smtClean="0"/>
          </a:p>
          <a:p>
            <a:pPr lvl="1"/>
            <a:endParaRPr lang="en-US" sz="1800" dirty="0" smtClean="0"/>
          </a:p>
          <a:p>
            <a:pPr lvl="1"/>
            <a:endParaRPr lang="en-US" sz="1800" dirty="0" smtClean="0"/>
          </a:p>
          <a:p>
            <a:pPr lvl="1"/>
            <a:endParaRPr lang="en-US" sz="1800" dirty="0" smtClean="0"/>
          </a:p>
          <a:p>
            <a:endParaRPr lang="en-US" sz="2000" dirty="0"/>
          </a:p>
        </p:txBody>
      </p:sp>
    </p:spTree>
    <p:extLst>
      <p:ext uri="{BB962C8B-B14F-4D97-AF65-F5344CB8AC3E}">
        <p14:creationId xmlns:p14="http://schemas.microsoft.com/office/powerpoint/2010/main" val="52170579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168949632"/>
              </p:ext>
            </p:extLst>
          </p:nvPr>
        </p:nvGraphicFramePr>
        <p:xfrm>
          <a:off x="352409" y="1431001"/>
          <a:ext cx="838835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4098" name="Title 1"/>
          <p:cNvSpPr>
            <a:spLocks noGrp="1"/>
          </p:cNvSpPr>
          <p:nvPr>
            <p:ph type="title"/>
          </p:nvPr>
        </p:nvSpPr>
        <p:spPr/>
        <p:txBody>
          <a:bodyPr/>
          <a:lstStyle/>
          <a:p>
            <a:pPr algn="l"/>
            <a:r>
              <a:rPr lang="en-GB" dirty="0" smtClean="0"/>
              <a:t>Document allocation</a:t>
            </a:r>
          </a:p>
        </p:txBody>
      </p:sp>
      <p:sp>
        <p:nvSpPr>
          <p:cNvPr id="5" name="TextBox 4"/>
          <p:cNvSpPr txBox="1"/>
          <p:nvPr/>
        </p:nvSpPr>
        <p:spPr>
          <a:xfrm>
            <a:off x="6748040" y="5531749"/>
            <a:ext cx="2235787" cy="646331"/>
          </a:xfrm>
          <a:prstGeom prst="rect">
            <a:avLst/>
          </a:prstGeom>
          <a:noFill/>
        </p:spPr>
        <p:txBody>
          <a:bodyPr wrap="square" rtlCol="0">
            <a:spAutoFit/>
          </a:bodyPr>
          <a:lstStyle/>
          <a:p>
            <a:r>
              <a:rPr lang="en-GB" sz="1800" b="1" dirty="0" smtClean="0"/>
              <a:t>Incoming: 110  </a:t>
            </a:r>
          </a:p>
          <a:p>
            <a:r>
              <a:rPr lang="en-GB" sz="1800" b="1" dirty="0" smtClean="0"/>
              <a:t>Total: </a:t>
            </a:r>
            <a:r>
              <a:rPr lang="en-GB" sz="1800" b="1" dirty="0" smtClean="0"/>
              <a:t>143</a:t>
            </a:r>
            <a:endParaRPr lang="en-GB" sz="1800" b="1"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7.1.4 Letters from other groups</a:t>
            </a:r>
            <a:endParaRPr lang="en-US" dirty="0"/>
          </a:p>
        </p:txBody>
      </p:sp>
      <p:sp>
        <p:nvSpPr>
          <p:cNvPr id="3" name="Content Placeholder 2"/>
          <p:cNvSpPr>
            <a:spLocks noGrp="1"/>
          </p:cNvSpPr>
          <p:nvPr>
            <p:ph idx="1"/>
          </p:nvPr>
        </p:nvSpPr>
        <p:spPr/>
        <p:txBody>
          <a:bodyPr/>
          <a:lstStyle/>
          <a:p>
            <a:r>
              <a:rPr lang="en-US" dirty="0" smtClean="0"/>
              <a:t>Reply LS on paging for MTC (0066)</a:t>
            </a:r>
          </a:p>
          <a:p>
            <a:pPr lvl="1"/>
            <a:r>
              <a:rPr lang="en-US" dirty="0" smtClean="0"/>
              <a:t>Letter from RAN2 on paging enhancements for devices in extended coverage.</a:t>
            </a:r>
          </a:p>
          <a:p>
            <a:pPr lvl="1"/>
            <a:r>
              <a:rPr lang="en-US" dirty="0" smtClean="0"/>
              <a:t>Reply to be dealt with at Closing plenary.</a:t>
            </a:r>
            <a:endParaRPr lang="en-US" dirty="0"/>
          </a:p>
        </p:txBody>
      </p:sp>
    </p:spTree>
    <p:extLst>
      <p:ext uri="{BB962C8B-B14F-4D97-AF65-F5344CB8AC3E}">
        <p14:creationId xmlns:p14="http://schemas.microsoft.com/office/powerpoint/2010/main" val="248290367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7.1.5.1 REL 12 and Earlier</a:t>
            </a:r>
            <a:endParaRPr lang="en-US" dirty="0"/>
          </a:p>
        </p:txBody>
      </p:sp>
      <p:sp>
        <p:nvSpPr>
          <p:cNvPr id="3" name="Content Placeholder 2"/>
          <p:cNvSpPr>
            <a:spLocks noGrp="1"/>
          </p:cNvSpPr>
          <p:nvPr>
            <p:ph idx="1"/>
          </p:nvPr>
        </p:nvSpPr>
        <p:spPr>
          <a:xfrm>
            <a:off x="485775" y="1380998"/>
            <a:ext cx="8388350" cy="4830763"/>
          </a:xfrm>
        </p:spPr>
        <p:txBody>
          <a:bodyPr/>
          <a:lstStyle/>
          <a:p>
            <a:r>
              <a:rPr lang="en-US" dirty="0" smtClean="0"/>
              <a:t>7.1.5.1.1 MSRD for VAMOS</a:t>
            </a:r>
          </a:p>
          <a:p>
            <a:pPr lvl="1"/>
            <a:r>
              <a:rPr lang="en-US" dirty="0" smtClean="0"/>
              <a:t>CR to TS 45.005 (0294) agreed to correct RBER performance requirements.</a:t>
            </a:r>
          </a:p>
          <a:p>
            <a:r>
              <a:rPr lang="sv-SE" dirty="0" smtClean="0"/>
              <a:t>7.1.5.1.2 </a:t>
            </a:r>
            <a:r>
              <a:rPr lang="sv-SE" dirty="0" err="1" smtClean="0"/>
              <a:t>NewToN</a:t>
            </a:r>
            <a:endParaRPr lang="sv-SE" dirty="0" smtClean="0"/>
          </a:p>
          <a:p>
            <a:pPr lvl="1"/>
            <a:r>
              <a:rPr lang="en-US" dirty="0" smtClean="0"/>
              <a:t>CRs </a:t>
            </a:r>
            <a:r>
              <a:rPr lang="en-US" dirty="0"/>
              <a:t>to TS </a:t>
            </a:r>
            <a:r>
              <a:rPr lang="en-US" dirty="0" smtClean="0"/>
              <a:t>45.002 </a:t>
            </a:r>
            <a:r>
              <a:rPr lang="en-US" dirty="0"/>
              <a:t>(</a:t>
            </a:r>
            <a:r>
              <a:rPr lang="en-US" dirty="0" smtClean="0"/>
              <a:t>0124) and 45.050 (0125) agreed </a:t>
            </a:r>
            <a:r>
              <a:rPr lang="en-US" dirty="0"/>
              <a:t>to correct </a:t>
            </a:r>
            <a:r>
              <a:rPr lang="en-US" dirty="0" smtClean="0"/>
              <a:t>TSC bit pattern.</a:t>
            </a:r>
            <a:endParaRPr lang="en-US" dirty="0"/>
          </a:p>
          <a:p>
            <a:pPr lvl="1"/>
            <a:endParaRPr lang="en-US" dirty="0" smtClean="0"/>
          </a:p>
        </p:txBody>
      </p:sp>
    </p:spTree>
    <p:extLst>
      <p:ext uri="{BB962C8B-B14F-4D97-AF65-F5344CB8AC3E}">
        <p14:creationId xmlns:p14="http://schemas.microsoft.com/office/powerpoint/2010/main" val="675204268"/>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7.1.5.2.1 </a:t>
            </a:r>
            <a:r>
              <a:rPr lang="en-US" dirty="0"/>
              <a:t>REL </a:t>
            </a:r>
            <a:r>
              <a:rPr lang="en-US" dirty="0" smtClean="0"/>
              <a:t>13</a:t>
            </a:r>
            <a:endParaRPr lang="en-US" dirty="0"/>
          </a:p>
        </p:txBody>
      </p:sp>
      <p:sp>
        <p:nvSpPr>
          <p:cNvPr id="3" name="Content Placeholder 2"/>
          <p:cNvSpPr>
            <a:spLocks noGrp="1"/>
          </p:cNvSpPr>
          <p:nvPr>
            <p:ph idx="1"/>
          </p:nvPr>
        </p:nvSpPr>
        <p:spPr/>
        <p:txBody>
          <a:bodyPr/>
          <a:lstStyle/>
          <a:p>
            <a:r>
              <a:rPr lang="en-US" dirty="0"/>
              <a:t>CR to TS 45.005 </a:t>
            </a:r>
            <a:r>
              <a:rPr lang="en-US" dirty="0" smtClean="0"/>
              <a:t>(GP-140989) on A-GANSS postponed at GERAN#64 was withdrawn. </a:t>
            </a:r>
            <a:endParaRPr lang="en-US" dirty="0"/>
          </a:p>
        </p:txBody>
      </p:sp>
    </p:spTree>
    <p:extLst>
      <p:ext uri="{BB962C8B-B14F-4D97-AF65-F5344CB8AC3E}">
        <p14:creationId xmlns:p14="http://schemas.microsoft.com/office/powerpoint/2010/main" val="95087548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7.1.5.3 Study items</a:t>
            </a:r>
            <a:endParaRPr lang="en-US" dirty="0"/>
          </a:p>
        </p:txBody>
      </p:sp>
      <p:sp>
        <p:nvSpPr>
          <p:cNvPr id="3" name="Content Placeholder 2"/>
          <p:cNvSpPr>
            <a:spLocks noGrp="1"/>
          </p:cNvSpPr>
          <p:nvPr>
            <p:ph idx="1"/>
          </p:nvPr>
        </p:nvSpPr>
        <p:spPr>
          <a:xfrm>
            <a:off x="471260" y="1120321"/>
            <a:ext cx="8388350" cy="4830763"/>
          </a:xfrm>
        </p:spPr>
        <p:txBody>
          <a:bodyPr/>
          <a:lstStyle/>
          <a:p>
            <a:r>
              <a:rPr lang="en-US" dirty="0" smtClean="0"/>
              <a:t>7.1.5.3.1 BTS Energy savings</a:t>
            </a:r>
          </a:p>
          <a:p>
            <a:pPr lvl="1"/>
            <a:r>
              <a:rPr lang="en-US" dirty="0" smtClean="0"/>
              <a:t>Telco#17 </a:t>
            </a:r>
            <a:r>
              <a:rPr lang="en-US" dirty="0" err="1" smtClean="0"/>
              <a:t>MoM</a:t>
            </a:r>
            <a:r>
              <a:rPr lang="en-US" dirty="0" smtClean="0"/>
              <a:t> and Work plan presented by SI Rapporteur (0119,0200).</a:t>
            </a:r>
          </a:p>
          <a:p>
            <a:pPr lvl="1"/>
            <a:r>
              <a:rPr lang="en-US" dirty="0" smtClean="0"/>
              <a:t>Performance evaluation presented (0201</a:t>
            </a:r>
            <a:r>
              <a:rPr lang="en-US" dirty="0" smtClean="0"/>
              <a:t>), and TR 45.926 v1.5.0 agreed (0306).</a:t>
            </a:r>
            <a:endParaRPr lang="en-US" dirty="0" smtClean="0"/>
          </a:p>
          <a:p>
            <a:r>
              <a:rPr lang="en-US" dirty="0" smtClean="0"/>
              <a:t>7.1.5.3.2 Downlink MIMO</a:t>
            </a:r>
          </a:p>
          <a:p>
            <a:pPr lvl="1"/>
            <a:r>
              <a:rPr lang="en-US" dirty="0" smtClean="0"/>
              <a:t>Work </a:t>
            </a:r>
            <a:r>
              <a:rPr lang="en-US" dirty="0"/>
              <a:t>plan </a:t>
            </a:r>
            <a:r>
              <a:rPr lang="en-US" dirty="0" smtClean="0"/>
              <a:t>presented </a:t>
            </a:r>
            <a:r>
              <a:rPr lang="en-US" dirty="0"/>
              <a:t>by SI Rapporteur </a:t>
            </a:r>
            <a:r>
              <a:rPr lang="en-US" dirty="0" smtClean="0"/>
              <a:t>(0293).</a:t>
            </a:r>
          </a:p>
          <a:p>
            <a:r>
              <a:rPr lang="en-US" dirty="0" smtClean="0"/>
              <a:t>7.1.5.3.3 </a:t>
            </a:r>
            <a:r>
              <a:rPr lang="en-US" dirty="0"/>
              <a:t>UL MU-MIMO</a:t>
            </a:r>
          </a:p>
          <a:p>
            <a:pPr lvl="1"/>
            <a:r>
              <a:rPr lang="en-US" dirty="0"/>
              <a:t>Work plan (</a:t>
            </a:r>
            <a:r>
              <a:rPr lang="en-US" dirty="0" smtClean="0"/>
              <a:t>0080) </a:t>
            </a:r>
            <a:r>
              <a:rPr lang="en-US" dirty="0" smtClean="0"/>
              <a:t>and TR update (0081) presented </a:t>
            </a:r>
            <a:r>
              <a:rPr lang="en-US" dirty="0"/>
              <a:t>by SI </a:t>
            </a:r>
            <a:r>
              <a:rPr lang="en-US" dirty="0" smtClean="0"/>
              <a:t>Rapporteur.</a:t>
            </a:r>
          </a:p>
          <a:p>
            <a:pPr lvl="1"/>
            <a:r>
              <a:rPr lang="en-US" dirty="0" smtClean="0"/>
              <a:t>Input on MS energy consumption model agreed (0128).</a:t>
            </a:r>
            <a:r>
              <a:rPr lang="en-US" dirty="0" smtClean="0"/>
              <a:t> </a:t>
            </a:r>
            <a:endParaRPr lang="en-US" dirty="0"/>
          </a:p>
        </p:txBody>
      </p:sp>
    </p:spTree>
    <p:extLst>
      <p:ext uri="{BB962C8B-B14F-4D97-AF65-F5344CB8AC3E}">
        <p14:creationId xmlns:p14="http://schemas.microsoft.com/office/powerpoint/2010/main" val="302563316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7.1.5.3 Study items</a:t>
            </a:r>
            <a:endParaRPr lang="en-US" dirty="0"/>
          </a:p>
        </p:txBody>
      </p:sp>
      <p:sp>
        <p:nvSpPr>
          <p:cNvPr id="3" name="Content Placeholder 2"/>
          <p:cNvSpPr>
            <a:spLocks noGrp="1"/>
          </p:cNvSpPr>
          <p:nvPr>
            <p:ph idx="1"/>
          </p:nvPr>
        </p:nvSpPr>
        <p:spPr>
          <a:xfrm>
            <a:off x="471260" y="1120321"/>
            <a:ext cx="8388350" cy="4830763"/>
          </a:xfrm>
        </p:spPr>
        <p:txBody>
          <a:bodyPr/>
          <a:lstStyle/>
          <a:p>
            <a:r>
              <a:rPr lang="en-US" dirty="0" smtClean="0"/>
              <a:t>7.1.5.3.4 </a:t>
            </a:r>
            <a:r>
              <a:rPr lang="en-US" dirty="0"/>
              <a:t>Study on power savings for MTC devices</a:t>
            </a:r>
          </a:p>
          <a:p>
            <a:pPr lvl="1"/>
            <a:r>
              <a:rPr lang="en-US" dirty="0" smtClean="0"/>
              <a:t>Work plan </a:t>
            </a:r>
            <a:r>
              <a:rPr lang="en-US" dirty="0"/>
              <a:t>presented by SI Rapporteur </a:t>
            </a:r>
            <a:r>
              <a:rPr lang="en-US" dirty="0" smtClean="0"/>
              <a:t>(</a:t>
            </a:r>
            <a:r>
              <a:rPr lang="en-US" dirty="0" smtClean="0"/>
              <a:t>0307). </a:t>
            </a:r>
            <a:endParaRPr lang="en-US" dirty="0"/>
          </a:p>
          <a:p>
            <a:pPr lvl="1"/>
            <a:r>
              <a:rPr lang="en-US" dirty="0" smtClean="0"/>
              <a:t>Discussion papers </a:t>
            </a:r>
            <a:r>
              <a:rPr lang="en-US" dirty="0" smtClean="0"/>
              <a:t>on </a:t>
            </a:r>
            <a:r>
              <a:rPr lang="en-US" dirty="0" smtClean="0"/>
              <a:t>accelerated system </a:t>
            </a:r>
            <a:r>
              <a:rPr lang="en-US" dirty="0" smtClean="0"/>
              <a:t>access (0204), </a:t>
            </a:r>
            <a:r>
              <a:rPr lang="en-US" dirty="0" err="1" smtClean="0"/>
              <a:t>eDRX</a:t>
            </a:r>
            <a:r>
              <a:rPr lang="en-US" dirty="0" smtClean="0"/>
              <a:t> (0126), event </a:t>
            </a:r>
            <a:r>
              <a:rPr lang="en-US" dirty="0" smtClean="0"/>
              <a:t>triggered </a:t>
            </a:r>
            <a:r>
              <a:rPr lang="en-US" dirty="0" smtClean="0"/>
              <a:t>measurements (0103), paging (0127) presented.</a:t>
            </a:r>
          </a:p>
          <a:p>
            <a:pPr lvl="1"/>
            <a:r>
              <a:rPr lang="sv-SE" dirty="0" err="1" smtClean="0"/>
              <a:t>pCRs</a:t>
            </a:r>
            <a:r>
              <a:rPr lang="sv-SE" dirty="0" smtClean="0"/>
              <a:t> on </a:t>
            </a:r>
            <a:r>
              <a:rPr lang="en-US" dirty="0"/>
              <a:t>event triggered </a:t>
            </a:r>
            <a:r>
              <a:rPr lang="en-US" dirty="0" smtClean="0"/>
              <a:t>measurements (0241), </a:t>
            </a:r>
            <a:r>
              <a:rPr lang="en-US" dirty="0"/>
              <a:t>paging </a:t>
            </a:r>
            <a:r>
              <a:rPr lang="en-US" dirty="0" smtClean="0"/>
              <a:t>(0130),  synch procedures (0129), MS battery consumption (0305) agreed.</a:t>
            </a:r>
            <a:endParaRPr lang="en-US" dirty="0" smtClean="0"/>
          </a:p>
        </p:txBody>
      </p:sp>
    </p:spTree>
    <p:extLst>
      <p:ext uri="{BB962C8B-B14F-4D97-AF65-F5344CB8AC3E}">
        <p14:creationId xmlns:p14="http://schemas.microsoft.com/office/powerpoint/2010/main" val="365662957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015950"/>
            <a:ext cx="8333632" cy="5842050"/>
          </a:xfrm>
        </p:spPr>
        <p:txBody>
          <a:bodyPr/>
          <a:lstStyle/>
          <a:p>
            <a:r>
              <a:rPr lang="en-US" dirty="0" smtClean="0"/>
              <a:t>7.1.5.3.5 Cellular </a:t>
            </a:r>
            <a:r>
              <a:rPr lang="en-US" dirty="0" err="1" smtClean="0"/>
              <a:t>IoT</a:t>
            </a:r>
            <a:endParaRPr lang="en-US" dirty="0" smtClean="0"/>
          </a:p>
          <a:p>
            <a:pPr lvl="1"/>
            <a:r>
              <a:rPr lang="en-US" dirty="0" smtClean="0"/>
              <a:t>SI Rapporteur</a:t>
            </a:r>
          </a:p>
          <a:p>
            <a:pPr lvl="2"/>
            <a:r>
              <a:rPr lang="en-US" dirty="0" err="1" smtClean="0"/>
              <a:t>Workplan</a:t>
            </a:r>
            <a:r>
              <a:rPr lang="en-US" dirty="0" smtClean="0"/>
              <a:t> (0191), and TR 45.820 v0.4.1 (0189) based on agreement until GERAN#65</a:t>
            </a:r>
            <a:r>
              <a:rPr lang="en-US" sz="2000" dirty="0" smtClean="0"/>
              <a:t>.</a:t>
            </a:r>
          </a:p>
          <a:p>
            <a:pPr lvl="2"/>
            <a:r>
              <a:rPr lang="en-US" dirty="0" smtClean="0"/>
              <a:t>TR sent to closing plenary for information (0192).</a:t>
            </a:r>
            <a:endParaRPr lang="en-US" dirty="0" smtClean="0"/>
          </a:p>
          <a:p>
            <a:pPr lvl="1"/>
            <a:r>
              <a:rPr lang="en-US" dirty="0" smtClean="0"/>
              <a:t>Working assumptions</a:t>
            </a:r>
          </a:p>
          <a:p>
            <a:pPr lvl="2"/>
            <a:r>
              <a:rPr lang="en-US" dirty="0" smtClean="0"/>
              <a:t>Assumptions on BLER target at MCL (0082,0131), coexistence with GSM (0229,0142), and definition of system capacity (0049) discussed with some progress made.</a:t>
            </a:r>
          </a:p>
          <a:p>
            <a:pPr lvl="1"/>
            <a:r>
              <a:rPr lang="en-US" dirty="0" smtClean="0"/>
              <a:t>Narrowband M2M</a:t>
            </a:r>
          </a:p>
          <a:p>
            <a:pPr lvl="2"/>
            <a:r>
              <a:rPr lang="en-US" dirty="0" smtClean="0"/>
              <a:t>Discussion papers on pilot &amp; CBS design (0085), coverage (0089,0092,0095), interference and L2S modelling (0086,0145,0087,0088), system level/coexistence evaluations (0224,0084), synchronization &amp; cell search  (0050,0143,0093,0144), FH hopping (0094), measurement design (0096), power control (0097), battery life (0073) was presented.</a:t>
            </a:r>
          </a:p>
          <a:p>
            <a:pPr lvl="2"/>
            <a:r>
              <a:rPr lang="en-US" dirty="0" smtClean="0"/>
              <a:t>Set of proposals to TR on various aspects agreed (0292,0296,0098,0099,0297,0100,0105,0101).</a:t>
            </a:r>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05313445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7.1.5.3 Study items</a:t>
            </a:r>
          </a:p>
        </p:txBody>
      </p:sp>
      <p:sp>
        <p:nvSpPr>
          <p:cNvPr id="3" name="Content Placeholder 2"/>
          <p:cNvSpPr>
            <a:spLocks noGrp="1"/>
          </p:cNvSpPr>
          <p:nvPr>
            <p:ph idx="1"/>
          </p:nvPr>
        </p:nvSpPr>
        <p:spPr>
          <a:xfrm>
            <a:off x="462025" y="1133516"/>
            <a:ext cx="8491970" cy="5172281"/>
          </a:xfrm>
        </p:spPr>
        <p:txBody>
          <a:bodyPr/>
          <a:lstStyle/>
          <a:p>
            <a:r>
              <a:rPr lang="en-US" dirty="0" smtClean="0"/>
              <a:t>7.1.5.3.5 Cellular </a:t>
            </a:r>
            <a:r>
              <a:rPr lang="en-US" dirty="0" err="1" smtClean="0"/>
              <a:t>IoT</a:t>
            </a:r>
            <a:r>
              <a:rPr lang="en-US" dirty="0" smtClean="0"/>
              <a:t> cont.</a:t>
            </a:r>
          </a:p>
          <a:p>
            <a:pPr lvl="1"/>
            <a:r>
              <a:rPr lang="en-US" dirty="0" smtClean="0"/>
              <a:t>Narrowband OFDMA</a:t>
            </a:r>
          </a:p>
          <a:p>
            <a:pPr lvl="2"/>
            <a:r>
              <a:rPr lang="en-US" dirty="0" smtClean="0"/>
              <a:t>Discussion papers on TPSK (0048), frame structure (0112), link budget (0117), synchronization (0113), channel hopping (0203), resource block (0187), paging (0114), system information (0047) presented.</a:t>
            </a:r>
          </a:p>
          <a:p>
            <a:pPr lvl="2"/>
            <a:r>
              <a:rPr lang="en-US" dirty="0" smtClean="0"/>
              <a:t>Set of proposals to TR on various aspects agreed (0304).</a:t>
            </a:r>
          </a:p>
          <a:p>
            <a:pPr lvl="1"/>
            <a:r>
              <a:rPr lang="en-US" dirty="0" smtClean="0"/>
              <a:t>EC-GSM</a:t>
            </a:r>
          </a:p>
          <a:p>
            <a:pPr lvl="2"/>
            <a:r>
              <a:rPr lang="en-US" dirty="0" smtClean="0"/>
              <a:t>A Concept </a:t>
            </a:r>
            <a:r>
              <a:rPr lang="en-US" dirty="0" smtClean="0"/>
              <a:t>description (0230</a:t>
            </a:r>
            <a:r>
              <a:rPr lang="en-US" dirty="0"/>
              <a:t>) and </a:t>
            </a:r>
            <a:r>
              <a:rPr lang="en-US" dirty="0" smtClean="0"/>
              <a:t>discussion </a:t>
            </a:r>
            <a:r>
              <a:rPr lang="en-US" dirty="0"/>
              <a:t>papers on </a:t>
            </a:r>
            <a:r>
              <a:rPr lang="en-US" dirty="0" smtClean="0"/>
              <a:t>synchronization (0138), EC-SCH (0208), sensitivity to frequency offset (0140), system access (0141, 0204, 0136), paging (0133), battery life (0134), BCCH (0135), CCCH mapping (0137), IR and chase combining (0139), device aspects (0060), L2S mapping (0227), system simulations (0228), latency (0269) presented.</a:t>
            </a:r>
          </a:p>
          <a:p>
            <a:pPr lvl="2"/>
            <a:r>
              <a:rPr lang="en-US" dirty="0" smtClean="0"/>
              <a:t>Set of proposals to TR on various aspects agreed (0285,0286,0153,0287,0289,0288,0146,0148,0290). </a:t>
            </a:r>
          </a:p>
          <a:p>
            <a:pPr marL="914400" lvl="2" indent="0">
              <a:buNone/>
            </a:pPr>
            <a:r>
              <a:rPr lang="en-US" dirty="0" smtClean="0"/>
              <a:t> </a:t>
            </a:r>
          </a:p>
          <a:p>
            <a:pPr lvl="2"/>
            <a:endParaRPr lang="en-US" dirty="0" smtClean="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2024631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29777</TotalTime>
  <Words>709</Words>
  <Application>Microsoft Office PowerPoint</Application>
  <PresentationFormat>On-screen Show (4:3)</PresentationFormat>
  <Paragraphs>84</Paragraphs>
  <Slides>11</Slides>
  <Notes>4</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GP-150309:  TSG GERAN WG1 Chairman’s Report</vt:lpstr>
      <vt:lpstr>Document allocation</vt:lpstr>
      <vt:lpstr>7.1.4 Letters from other groups</vt:lpstr>
      <vt:lpstr>7.1.5.1 REL 12 and Earlier</vt:lpstr>
      <vt:lpstr>7.1.5.2.1 REL 13</vt:lpstr>
      <vt:lpstr>7.1.5.3 Study items</vt:lpstr>
      <vt:lpstr>7.1.5.3 Study items</vt:lpstr>
      <vt:lpstr>7.1.5.3 Study items</vt:lpstr>
      <vt:lpstr>7.1.5.3 Study items</vt:lpstr>
      <vt:lpstr>7.1.5.3 Study items</vt:lpstr>
      <vt:lpstr>7.1.7 Future meetings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LM</cp:lastModifiedBy>
  <cp:revision>986</cp:revision>
  <dcterms:created xsi:type="dcterms:W3CDTF">2008-08-30T09:32:10Z</dcterms:created>
  <dcterms:modified xsi:type="dcterms:W3CDTF">2015-03-12T22:27:34Z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1697655044</vt:i4>
  </property>
  <property fmtid="{D5CDD505-2E9C-101B-9397-08002B2CF9AE}" pid="3" name="_NewReviewCycle">
    <vt:lpwstr/>
  </property>
  <property fmtid="{D5CDD505-2E9C-101B-9397-08002B2CF9AE}" pid="4" name="_EmailSubject">
    <vt:lpwstr>G1 meeting report</vt:lpwstr>
  </property>
  <property fmtid="{D5CDD505-2E9C-101B-9397-08002B2CF9AE}" pid="5" name="_AuthorEmail">
    <vt:lpwstr>wkreuzer@blackberry.com</vt:lpwstr>
  </property>
  <property fmtid="{D5CDD505-2E9C-101B-9397-08002B2CF9AE}" pid="6" name="_AuthorEmailDisplayName">
    <vt:lpwstr>Werner Kreuzer</vt:lpwstr>
  </property>
</Properties>
</file>