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747" r:id="rId3"/>
    <p:sldId id="755" r:id="rId4"/>
    <p:sldId id="758" r:id="rId5"/>
    <p:sldId id="757" r:id="rId6"/>
    <p:sldId id="748" r:id="rId7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6EA8"/>
    <a:srgbClr val="72AF2F"/>
    <a:srgbClr val="000000"/>
    <a:srgbClr val="5C88D0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05" autoAdjust="0"/>
    <p:restoredTop sz="99064" autoAdjust="0"/>
  </p:normalViewPr>
  <p:slideViewPr>
    <p:cSldViewPr snapToGrid="0">
      <p:cViewPr>
        <p:scale>
          <a:sx n="100" d="100"/>
          <a:sy n="100" d="100"/>
        </p:scale>
        <p:origin x="-58" y="143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4A423CF-83AD-4949-A425-DAD7F4A9EC7A}" type="datetime1">
              <a:rPr lang="en-US"/>
              <a:pPr>
                <a:defRPr/>
              </a:pPr>
              <a:t>3/9/2015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2202DE1-6B89-48C7-B983-255B4316363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430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72E45A0-2304-40D9-990F-37C3A7F89813}" type="datetime1">
              <a:rPr lang="en-US"/>
              <a:pPr>
                <a:defRPr/>
              </a:pPr>
              <a:t>3/9/2015</a:t>
            </a:fld>
            <a:endParaRPr lang="en-US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6183369-A23B-429C-BDA0-843532BC4DE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86989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F5E2FE-965F-41B2-A982-801C3371B913}" type="slidenum">
              <a:rPr lang="en-GB" sz="1200" smtClean="0">
                <a:latin typeface="Times New Roman" pitchFamily="18" charset="0"/>
              </a:rPr>
              <a:pPr eaLnBrk="1" hangingPunct="1"/>
              <a:t>1</a:t>
            </a:fld>
            <a:endParaRPr lang="en-GB" sz="1200" dirty="0" smtClean="0">
              <a:latin typeface="Times New Roman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12DF1AB-9E2A-4678-982E-91EAC90460B6}" type="slidenum">
              <a:rPr lang="en-GB" altLang="zh-CN" sz="1200">
                <a:latin typeface="Times New Roman" pitchFamily="18" charset="0"/>
              </a:rPr>
              <a:pPr eaLnBrk="1" hangingPunct="1">
                <a:defRPr/>
              </a:pPr>
              <a:t>6</a:t>
            </a:fld>
            <a:endParaRPr lang="en-GB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2288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3369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27954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2" y="6394450"/>
            <a:ext cx="4873593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z="900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900" spc="300" dirty="0">
                <a:latin typeface="Arial" pitchFamily="34" charset="0"/>
                <a:cs typeface="Arial" pitchFamily="34" charset="0"/>
              </a:rPr>
              <a:t>3GPP TSG </a:t>
            </a:r>
            <a:r>
              <a:rPr lang="en-GB" sz="900" spc="300" dirty="0" smtClean="0">
                <a:latin typeface="Arial" pitchFamily="34" charset="0"/>
                <a:cs typeface="Arial" pitchFamily="34" charset="0"/>
              </a:rPr>
              <a:t>GERAN#65, Agenda item 6.4, GP-150061</a:t>
            </a:r>
            <a:endParaRPr lang="en-GB" sz="900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B7EAB603-0E74-4A64-8774-C4FCDD645128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800" dirty="0"/>
              <a:t>© 3GPP </a:t>
            </a:r>
            <a:r>
              <a:rPr lang="en-GB" sz="800" dirty="0" smtClean="0"/>
              <a:t>2015</a:t>
            </a:r>
            <a:endParaRPr lang="en-GB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tp://www.3gpp.org/tsg_geran/TSG_GERAN/GERAN_62_Valencia/Docs/GP-140421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tp://www.3gpp.org/tsg_geran/TSG_GERAN/AD-HOCs/Ad-hoc_GERAN1-GERAN2_CIoT/Docs/GPC150128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webExtensions/ToR/ToR_GERAN.pdf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ftp://www.3gpp.org/tsg_geran/TSG_GERAN/AD-HOCs/Ad-hoc_GERAN1-GERAN2_CIoT/Docs/GPC150122.zip" TargetMode="External"/><Relationship Id="rId3" Type="http://schemas.openxmlformats.org/officeDocument/2006/relationships/hyperlink" Target="ftp://www.3gpp.org/tsg_geran/TSG_GERAN/GERAN_63_Ljubljana/Docs/GP-140717.zip" TargetMode="External"/><Relationship Id="rId7" Type="http://schemas.openxmlformats.org/officeDocument/2006/relationships/hyperlink" Target="ftp://www.3gpp.org/tsg_geran/TSG_GERAN/AD-HOCs/Ad-hoc_GERAN1-GERAN2_CIoT/Docs/GPC150120.zip" TargetMode="External"/><Relationship Id="rId2" Type="http://schemas.openxmlformats.org/officeDocument/2006/relationships/hyperlink" Target="ftp://www.3gpp.org/tsg_geran/TSG_GERAN/GERAN_62_Valencia/Docs/GP-14042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tp://www.3gpp.org/tsg_geran/TSG_GERAN/AD-HOCs/Ad-hoc_GERAN1-GERAN2_CIoT/Docs/GPC150097.zip" TargetMode="External"/><Relationship Id="rId5" Type="http://schemas.openxmlformats.org/officeDocument/2006/relationships/hyperlink" Target="ftp://www.3gpp.org/tsg_geran/TSG_GERAN/AD-HOCs/Ad-hoc_GERAN1-GERAN2_CIoT/Docs/GPC150095.zip" TargetMode="External"/><Relationship Id="rId4" Type="http://schemas.openxmlformats.org/officeDocument/2006/relationships/hyperlink" Target="ftp://www.3gpp.org/tsg_geran/TSG_GERAN/AD-HOCs/Ad-hoc_GERAN1-GERAN2_CIoT/Docs/GPC150098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GP-150226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err="1" smtClean="0"/>
              <a:t>FS_IoT_LC</a:t>
            </a:r>
            <a:r>
              <a:rPr lang="en-US" sz="3600" b="1" dirty="0" smtClean="0"/>
              <a:t> </a:t>
            </a:r>
            <a:r>
              <a:rPr lang="en-US" sz="3600" b="1" dirty="0" smtClean="0"/>
              <a:t>Chairman's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2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TSG GERAN Chair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latin typeface="Arial" charset="0"/>
              </a:rPr>
              <a:t>Olof Liberg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  <p:sp>
        <p:nvSpPr>
          <p:cNvPr id="5" name="Rectangle 4"/>
          <p:cNvSpPr>
            <a:spLocks/>
          </p:cNvSpPr>
          <p:nvPr/>
        </p:nvSpPr>
        <p:spPr bwMode="auto">
          <a:xfrm>
            <a:off x="75416" y="134151"/>
            <a:ext cx="2189468" cy="81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GB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3GPP TSG GERAN#65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Shanghai, PR China</a:t>
            </a:r>
            <a:endParaRPr lang="en-US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9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-13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 March, 2015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88950" y="145473"/>
            <a:ext cx="6827838" cy="1143000"/>
          </a:xfrm>
        </p:spPr>
        <p:txBody>
          <a:bodyPr/>
          <a:lstStyle/>
          <a:p>
            <a:r>
              <a:rPr lang="en-US" sz="3600" dirty="0" smtClean="0"/>
              <a:t>OBJECTIVES</a:t>
            </a:r>
            <a:endParaRPr lang="en-US" sz="2000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269874" y="1367296"/>
            <a:ext cx="8338417" cy="4830763"/>
          </a:xfrm>
        </p:spPr>
        <p:txBody>
          <a:bodyPr/>
          <a:lstStyle/>
          <a:p>
            <a:r>
              <a:rPr lang="sv-SE" sz="2000" dirty="0"/>
              <a:t>The </a:t>
            </a:r>
            <a:r>
              <a:rPr lang="en-GB" sz="2000" dirty="0"/>
              <a:t>Cellular System Support for Ultra Low Complexity and Low Throughput Internet of Things [</a:t>
            </a:r>
            <a:r>
              <a:rPr lang="en-GB" sz="2000" dirty="0" err="1"/>
              <a:t>FS_IoT_LC</a:t>
            </a:r>
            <a:r>
              <a:rPr lang="en-GB" sz="2000" dirty="0" smtClean="0"/>
              <a:t>] </a:t>
            </a:r>
            <a:r>
              <a:rPr lang="en-GB" sz="2000" dirty="0" smtClean="0">
                <a:hlinkClick r:id="rId2"/>
              </a:rPr>
              <a:t>WID</a:t>
            </a:r>
            <a:r>
              <a:rPr lang="en-GB" sz="2000" dirty="0" smtClean="0"/>
              <a:t> lists the following objectives;</a:t>
            </a:r>
          </a:p>
          <a:p>
            <a:pPr lvl="1"/>
            <a:r>
              <a:rPr lang="en-GB" sz="1800" dirty="0"/>
              <a:t>Provide a data rate </a:t>
            </a:r>
            <a:r>
              <a:rPr lang="en-GB" sz="1800" dirty="0" smtClean="0"/>
              <a:t>of at least 160 bps at 20 dB coverage extension.</a:t>
            </a:r>
          </a:p>
          <a:p>
            <a:pPr lvl="1"/>
            <a:r>
              <a:rPr lang="en-GB" sz="1800" dirty="0"/>
              <a:t>Scale to support a massive number of MTC Mobile </a:t>
            </a:r>
            <a:r>
              <a:rPr lang="en-GB" sz="1800" dirty="0" smtClean="0"/>
              <a:t>Stations.</a:t>
            </a:r>
          </a:p>
          <a:p>
            <a:pPr lvl="1"/>
            <a:r>
              <a:rPr lang="en-GB" sz="1800" dirty="0" smtClean="0"/>
              <a:t>Support of ten </a:t>
            </a:r>
            <a:r>
              <a:rPr lang="en-GB" sz="1800" dirty="0"/>
              <a:t>years battery life with battery capacity of 5 Watt-hours, even </a:t>
            </a:r>
            <a:r>
              <a:rPr lang="en-GB" sz="1800" dirty="0" smtClean="0"/>
              <a:t>when up </a:t>
            </a:r>
            <a:r>
              <a:rPr lang="en-GB" sz="1800" dirty="0"/>
              <a:t>to 20 dB </a:t>
            </a:r>
            <a:r>
              <a:rPr lang="en-GB" sz="1800" dirty="0" smtClean="0"/>
              <a:t>coverage extension </a:t>
            </a:r>
            <a:r>
              <a:rPr lang="en-GB" sz="1800" dirty="0"/>
              <a:t>might be </a:t>
            </a:r>
            <a:r>
              <a:rPr lang="en-GB" sz="1800" dirty="0" smtClean="0"/>
              <a:t>needed.</a:t>
            </a:r>
          </a:p>
          <a:p>
            <a:pPr lvl="1"/>
            <a:r>
              <a:rPr lang="en-GB" sz="1800" dirty="0"/>
              <a:t>Maximise the </a:t>
            </a:r>
            <a:r>
              <a:rPr lang="en-GB" sz="1800" dirty="0" smtClean="0"/>
              <a:t>reduction </a:t>
            </a:r>
            <a:r>
              <a:rPr lang="en-GB" sz="1800" dirty="0"/>
              <a:t>in device complexity</a:t>
            </a:r>
            <a:r>
              <a:rPr lang="en-US" sz="1800" dirty="0" smtClean="0"/>
              <a:t>.</a:t>
            </a:r>
          </a:p>
          <a:p>
            <a:pPr lvl="1"/>
            <a:r>
              <a:rPr lang="en-GB" sz="1800" dirty="0"/>
              <a:t>Avoid negative impacts to legacy GSM/WCDMA/LTE system(s) </a:t>
            </a:r>
            <a:r>
              <a:rPr lang="en-GB" sz="1800" dirty="0" smtClean="0"/>
              <a:t>and </a:t>
            </a:r>
            <a:r>
              <a:rPr lang="en-GB" sz="1800" dirty="0"/>
              <a:t>adhere to </a:t>
            </a:r>
            <a:r>
              <a:rPr lang="en-GB" sz="1800" dirty="0" smtClean="0"/>
              <a:t>regulatory spectrum requirements .</a:t>
            </a:r>
          </a:p>
          <a:p>
            <a:pPr lvl="1"/>
            <a:r>
              <a:rPr lang="en-GB" sz="1800" dirty="0" smtClean="0"/>
              <a:t>Minimise </a:t>
            </a:r>
            <a:r>
              <a:rPr lang="en-GB" sz="1800" dirty="0"/>
              <a:t>impacts to the GPRS/EDGE base station hardware.</a:t>
            </a:r>
            <a:endParaRPr lang="en-US" sz="1800" dirty="0"/>
          </a:p>
          <a:p>
            <a:pPr lvl="1"/>
            <a:r>
              <a:rPr lang="en-GB" sz="1800" dirty="0"/>
              <a:t>Identify Core Network Architecture, security framework and Radio Access Network-Core Network interface </a:t>
            </a:r>
            <a:r>
              <a:rPr lang="en-GB" sz="1800" dirty="0" smtClean="0"/>
              <a:t>(e.g. S1 </a:t>
            </a:r>
            <a:r>
              <a:rPr lang="en-GB" sz="1800" dirty="0"/>
              <a:t>or Gb), and associated protocol </a:t>
            </a:r>
            <a:r>
              <a:rPr lang="en-GB" sz="1800" dirty="0" smtClean="0"/>
              <a:t>stacks. Restrict </a:t>
            </a:r>
            <a:r>
              <a:rPr lang="en-GB" sz="1800" dirty="0"/>
              <a:t>use to a simple </a:t>
            </a:r>
            <a:r>
              <a:rPr lang="en-GB" sz="1800" dirty="0" err="1"/>
              <a:t>QoS</a:t>
            </a:r>
            <a:r>
              <a:rPr lang="en-GB" sz="1800" dirty="0"/>
              <a:t> </a:t>
            </a:r>
            <a:r>
              <a:rPr lang="en-GB" sz="1800" dirty="0" smtClean="0"/>
              <a:t>model. Potential </a:t>
            </a:r>
            <a:r>
              <a:rPr lang="en-GB" sz="1800" dirty="0"/>
              <a:t>enhancements within the responsibility of other groups may be identified</a:t>
            </a:r>
            <a:r>
              <a:rPr lang="en-GB" sz="1800" dirty="0" smtClean="0"/>
              <a:t>.</a:t>
            </a:r>
          </a:p>
          <a:p>
            <a:pPr lvl="1"/>
            <a:r>
              <a:rPr lang="en-GB" sz="1800" dirty="0"/>
              <a:t>There is no requirement for inter-RAT mobility.</a:t>
            </a:r>
            <a:endParaRPr lang="en-US" sz="1800" dirty="0"/>
          </a:p>
          <a:p>
            <a:pPr lvl="1"/>
            <a:endParaRPr lang="sv-SE" sz="1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WORKPLAN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510" y="1315927"/>
            <a:ext cx="8388350" cy="4830763"/>
          </a:xfrm>
        </p:spPr>
        <p:txBody>
          <a:bodyPr/>
          <a:lstStyle/>
          <a:p>
            <a:r>
              <a:rPr lang="en-US" dirty="0" smtClean="0"/>
              <a:t>The WID and  latest </a:t>
            </a:r>
            <a:r>
              <a:rPr lang="en-US" dirty="0" smtClean="0">
                <a:hlinkClick r:id="rId2"/>
              </a:rPr>
              <a:t>Work plan</a:t>
            </a:r>
            <a:r>
              <a:rPr lang="en-US" dirty="0" smtClean="0">
                <a:solidFill>
                  <a:srgbClr val="FF0000"/>
                </a:solidFill>
                <a:hlinkClick r:id="rId2"/>
              </a:rPr>
              <a:t> </a:t>
            </a:r>
            <a:r>
              <a:rPr lang="en-US" dirty="0" smtClean="0"/>
              <a:t>identifies GERAN#67 (Aug, 2015) as the plenary where the </a:t>
            </a:r>
            <a:r>
              <a:rPr lang="en-US" dirty="0" err="1" smtClean="0"/>
              <a:t>FS_IoT_LC</a:t>
            </a:r>
            <a:r>
              <a:rPr lang="en-US" dirty="0" smtClean="0"/>
              <a:t> Technical Report 45.820 will be approved. </a:t>
            </a:r>
          </a:p>
          <a:p>
            <a:r>
              <a:rPr lang="en-US" dirty="0" smtClean="0"/>
              <a:t>The latest TR </a:t>
            </a:r>
            <a:r>
              <a:rPr lang="en-US" dirty="0"/>
              <a:t>45.820 </a:t>
            </a:r>
            <a:r>
              <a:rPr lang="en-US" dirty="0" smtClean="0"/>
              <a:t>v0.4.0 presents two candidate proposals, one based on EGPRS evolution and one clean slate concept. </a:t>
            </a:r>
          </a:p>
          <a:p>
            <a:pPr lvl="1"/>
            <a:r>
              <a:rPr lang="en-US" dirty="0" smtClean="0"/>
              <a:t>Note that three additional candidate proposals are studied.</a:t>
            </a:r>
          </a:p>
          <a:p>
            <a:pPr lvl="1"/>
            <a:r>
              <a:rPr lang="en-US" dirty="0" smtClean="0"/>
              <a:t>It has been agreed that all concepts should reuse Gb or S1 interfaces.</a:t>
            </a:r>
          </a:p>
          <a:p>
            <a:r>
              <a:rPr lang="en-US" dirty="0" smtClean="0"/>
              <a:t>It is expected that at least one or more candidate proposals will meet the objectives of the SI.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182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NORMATIVE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the intention of the SI Rapporteur to proceed to normative work within Rel-13.</a:t>
            </a:r>
          </a:p>
          <a:p>
            <a:r>
              <a:rPr lang="en-US" dirty="0" smtClean="0"/>
              <a:t>Its is therefore expected that TSG GERAN will see one or more work item proposals at GERAN#67.</a:t>
            </a:r>
          </a:p>
          <a:p>
            <a:r>
              <a:rPr lang="en-US" dirty="0" smtClean="0"/>
              <a:t>In case a Clean Slate candidate proposal is to be standardized within GERAN the </a:t>
            </a:r>
            <a:r>
              <a:rPr lang="en-US" dirty="0" smtClean="0">
                <a:hlinkClick r:id="rId2"/>
              </a:rPr>
              <a:t>Terms of reference </a:t>
            </a:r>
            <a:r>
              <a:rPr lang="en-US" dirty="0" smtClean="0"/>
              <a:t>[</a:t>
            </a:r>
            <a:r>
              <a:rPr lang="en-US" dirty="0" err="1" smtClean="0"/>
              <a:t>ToR</a:t>
            </a:r>
            <a:r>
              <a:rPr lang="en-US" dirty="0" smtClean="0"/>
              <a:t>] for TSG GERAN needs to be updated, and approved by PCG.</a:t>
            </a:r>
          </a:p>
          <a:p>
            <a:pPr lvl="1"/>
            <a:r>
              <a:rPr lang="en-US" dirty="0" smtClean="0"/>
              <a:t>In a second step the </a:t>
            </a:r>
            <a:r>
              <a:rPr lang="en-US" dirty="0" err="1" smtClean="0"/>
              <a:t>ToRs</a:t>
            </a:r>
            <a:r>
              <a:rPr lang="en-US" dirty="0" smtClean="0"/>
              <a:t> of GERAN1, 2 &amp; 3new will be updated.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5149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LIASIONS BETWEEN GERAN &amp;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13715" y="1250950"/>
            <a:ext cx="8388350" cy="4830763"/>
          </a:xfrm>
        </p:spPr>
        <p:txBody>
          <a:bodyPr/>
          <a:lstStyle/>
          <a:p>
            <a:r>
              <a:rPr lang="en-US" sz="1600" dirty="0" smtClean="0"/>
              <a:t>The </a:t>
            </a:r>
            <a:r>
              <a:rPr lang="en-US" sz="1600" dirty="0" err="1" smtClean="0"/>
              <a:t>FS_IoT_LC</a:t>
            </a:r>
            <a:r>
              <a:rPr lang="en-US" sz="1600" dirty="0" smtClean="0"/>
              <a:t> objective to Identify a security framework for Cellular </a:t>
            </a:r>
            <a:r>
              <a:rPr lang="en-US" sz="1600" dirty="0" err="1" smtClean="0"/>
              <a:t>IoT</a:t>
            </a:r>
            <a:r>
              <a:rPr lang="en-US" sz="1600" dirty="0" smtClean="0"/>
              <a:t> has triggered a row of LSs between GERAN and SA:</a:t>
            </a:r>
          </a:p>
          <a:p>
            <a:pPr lvl="1"/>
            <a:r>
              <a:rPr lang="en-US" sz="1400" dirty="0" smtClean="0"/>
              <a:t>GERAN#62: </a:t>
            </a:r>
          </a:p>
          <a:p>
            <a:pPr lvl="2"/>
            <a:r>
              <a:rPr lang="en-US" sz="1400" dirty="0" smtClean="0">
                <a:hlinkClick r:id="rId2"/>
              </a:rPr>
              <a:t>GP-140429, </a:t>
            </a:r>
            <a:r>
              <a:rPr lang="en-US" sz="1400" dirty="0" smtClean="0"/>
              <a:t>LS on Study Item for Low Throughput Internet of Things, source GERAN, to SA2/3, cc SA.</a:t>
            </a:r>
            <a:endParaRPr lang="en-US" sz="1400" dirty="0" smtClean="0">
              <a:hlinkClick r:id="rId3"/>
            </a:endParaRPr>
          </a:p>
          <a:p>
            <a:pPr lvl="1"/>
            <a:r>
              <a:rPr lang="en-US" sz="1400" dirty="0" smtClean="0"/>
              <a:t>GERAN#63: </a:t>
            </a:r>
          </a:p>
          <a:p>
            <a:pPr lvl="2"/>
            <a:r>
              <a:rPr lang="en-US" sz="1400" dirty="0" smtClean="0">
                <a:hlinkClick r:id="rId3"/>
              </a:rPr>
              <a:t>GP-140717</a:t>
            </a:r>
            <a:r>
              <a:rPr lang="en-US" sz="1400" dirty="0" smtClean="0"/>
              <a:t>/S3-142414, LS on Security Framework for Cellular </a:t>
            </a:r>
            <a:r>
              <a:rPr lang="en-US" sz="1400" dirty="0" err="1" smtClean="0"/>
              <a:t>IoT</a:t>
            </a:r>
            <a:r>
              <a:rPr lang="en-US" sz="1400" dirty="0" smtClean="0"/>
              <a:t>, source G2, to SA3.</a:t>
            </a:r>
          </a:p>
          <a:p>
            <a:pPr lvl="1"/>
            <a:r>
              <a:rPr lang="en-US" sz="1400" dirty="0" smtClean="0"/>
              <a:t>1</a:t>
            </a:r>
            <a:r>
              <a:rPr lang="en-US" sz="1400" baseline="30000" dirty="0" smtClean="0"/>
              <a:t>st</a:t>
            </a:r>
            <a:r>
              <a:rPr lang="en-US" sz="1400" dirty="0" smtClean="0"/>
              <a:t> </a:t>
            </a:r>
            <a:r>
              <a:rPr lang="en-US" sz="1400" dirty="0" err="1" smtClean="0"/>
              <a:t>Adhoc</a:t>
            </a:r>
            <a:r>
              <a:rPr lang="en-US" sz="1400" dirty="0" smtClean="0"/>
              <a:t> </a:t>
            </a:r>
            <a:r>
              <a:rPr lang="en-US" sz="1400" dirty="0" err="1" smtClean="0"/>
              <a:t>FS_IoT_LC</a:t>
            </a:r>
            <a:r>
              <a:rPr lang="en-US" sz="1400" dirty="0" smtClean="0"/>
              <a:t>: </a:t>
            </a:r>
          </a:p>
          <a:p>
            <a:pPr lvl="2"/>
            <a:r>
              <a:rPr lang="en-US" sz="1400" dirty="0" smtClean="0">
                <a:hlinkClick r:id="rId4"/>
              </a:rPr>
              <a:t>GPC150098</a:t>
            </a:r>
            <a:r>
              <a:rPr lang="en-US" sz="1400" dirty="0" smtClean="0"/>
              <a:t>/S2-150697, Reply LS on paging for MTC, source SA2, to RAN1/2/3 cc GERAN</a:t>
            </a:r>
            <a:endParaRPr lang="en-US" sz="1400" dirty="0" smtClean="0">
              <a:hlinkClick r:id="rId5"/>
            </a:endParaRPr>
          </a:p>
          <a:p>
            <a:pPr lvl="2"/>
            <a:r>
              <a:rPr lang="en-US" sz="1400" dirty="0" smtClean="0">
                <a:hlinkClick r:id="rId5"/>
              </a:rPr>
              <a:t>GPC150096</a:t>
            </a:r>
            <a:r>
              <a:rPr lang="en-US" sz="1400" dirty="0" smtClean="0"/>
              <a:t>/S3-151198, Reply LS on Security Framework for Cellular </a:t>
            </a:r>
            <a:r>
              <a:rPr lang="en-US" sz="1400" dirty="0" err="1" smtClean="0"/>
              <a:t>IoT</a:t>
            </a:r>
            <a:r>
              <a:rPr lang="en-US" sz="1400" dirty="0" smtClean="0"/>
              <a:t>, source SA3, to SA1/2 &amp; G2.</a:t>
            </a:r>
          </a:p>
          <a:p>
            <a:pPr lvl="2"/>
            <a:r>
              <a:rPr lang="en-US" sz="1400" dirty="0" smtClean="0">
                <a:hlinkClick r:id="rId6"/>
              </a:rPr>
              <a:t>GPC150097</a:t>
            </a:r>
            <a:r>
              <a:rPr lang="en-US" sz="1400" dirty="0" smtClean="0"/>
              <a:t>/S3-151201, LS on work split for Study on Cellular </a:t>
            </a:r>
            <a:r>
              <a:rPr lang="en-US" sz="1400" dirty="0" err="1" smtClean="0"/>
              <a:t>IoT</a:t>
            </a:r>
            <a:r>
              <a:rPr lang="en-US" sz="1400" dirty="0" smtClean="0"/>
              <a:t>, source SA3, to SA, cc SA1/2, GERAN &amp; G2.</a:t>
            </a:r>
          </a:p>
          <a:p>
            <a:pPr lvl="2"/>
            <a:r>
              <a:rPr lang="en-US" sz="1400" dirty="0" smtClean="0">
                <a:hlinkClick r:id="rId7"/>
              </a:rPr>
              <a:t>GPC150120</a:t>
            </a:r>
            <a:r>
              <a:rPr lang="en-US" sz="1400" dirty="0" smtClean="0"/>
              <a:t>, Reply LS on Security Framework for Cellular </a:t>
            </a:r>
            <a:r>
              <a:rPr lang="en-US" sz="1400" dirty="0" err="1" smtClean="0"/>
              <a:t>IoT</a:t>
            </a:r>
            <a:r>
              <a:rPr lang="en-US" sz="1400" dirty="0" smtClean="0"/>
              <a:t>, source G2, to SA3, cc SA1/2</a:t>
            </a:r>
          </a:p>
          <a:p>
            <a:pPr lvl="2"/>
            <a:r>
              <a:rPr lang="en-US" sz="1400" dirty="0" smtClean="0">
                <a:hlinkClick r:id="rId8"/>
              </a:rPr>
              <a:t>GPC150122</a:t>
            </a:r>
            <a:r>
              <a:rPr lang="en-US" sz="1400" dirty="0" smtClean="0"/>
              <a:t>, Response LS on work split for Study on Cellular </a:t>
            </a:r>
            <a:r>
              <a:rPr lang="en-US" sz="1400" dirty="0" err="1" smtClean="0"/>
              <a:t>IoT</a:t>
            </a:r>
            <a:r>
              <a:rPr lang="en-US" sz="1400" dirty="0" smtClean="0"/>
              <a:t>, source G2, to SA, cc GERAN</a:t>
            </a:r>
          </a:p>
          <a:p>
            <a:r>
              <a:rPr lang="en-US" sz="1600" dirty="0" smtClean="0"/>
              <a:t>TSG GERAN#65 agreed the view of GERAN2 as expressed in </a:t>
            </a:r>
            <a:r>
              <a:rPr lang="en-US" sz="1600" dirty="0" smtClean="0">
                <a:hlinkClick r:id="rId8"/>
              </a:rPr>
              <a:t>GPC150122 </a:t>
            </a:r>
            <a:r>
              <a:rPr lang="en-US" sz="1600" dirty="0" smtClean="0"/>
              <a:t>.</a:t>
            </a:r>
          </a:p>
          <a:p>
            <a:r>
              <a:rPr lang="en-US" sz="1600" dirty="0" smtClean="0"/>
              <a:t>To facilitate progress of the GERAN and SA work, and to shortcut the time demanding LS process, GERAN invites SA to a discussion around these LSs, and especially LSs </a:t>
            </a:r>
            <a:r>
              <a:rPr lang="en-US" sz="1600" dirty="0" smtClean="0">
                <a:hlinkClick r:id="rId6"/>
              </a:rPr>
              <a:t>GPC150097</a:t>
            </a:r>
            <a:r>
              <a:rPr lang="en-US" sz="1600" dirty="0" smtClean="0"/>
              <a:t>/S3-151201, </a:t>
            </a:r>
            <a:r>
              <a:rPr lang="en-US" sz="1600" dirty="0" smtClean="0">
                <a:hlinkClick r:id="rId7"/>
              </a:rPr>
              <a:t>GPC150120</a:t>
            </a:r>
            <a:r>
              <a:rPr lang="en-US" sz="1600" dirty="0" smtClean="0"/>
              <a:t> &amp; </a:t>
            </a:r>
            <a:r>
              <a:rPr lang="en-US" sz="1600" dirty="0" smtClean="0">
                <a:hlinkClick r:id="rId8"/>
              </a:rPr>
              <a:t>GPC150122</a:t>
            </a:r>
            <a:r>
              <a:rPr lang="en-US" sz="1600" dirty="0" smtClean="0"/>
              <a:t>.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2195752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4550" y="6292850"/>
            <a:ext cx="395288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CD4BD5-30CA-44BE-BB5C-E37BCC0980C0}" type="slidenum">
              <a:rPr lang="en-GB" altLang="de-DE" sz="1100">
                <a:solidFill>
                  <a:schemeClr val="bg1"/>
                </a:solidFill>
              </a:rPr>
              <a:pPr eaLnBrk="1" hangingPunct="1"/>
              <a:t>6</a:t>
            </a:fld>
            <a:endParaRPr lang="en-GB" altLang="de-DE" sz="1100">
              <a:solidFill>
                <a:schemeClr val="bg1"/>
              </a:solidFill>
            </a:endParaRPr>
          </a:p>
        </p:txBody>
      </p:sp>
      <p:pic>
        <p:nvPicPr>
          <p:cNvPr id="18435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908175" y="2716213"/>
            <a:ext cx="4291013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itle 1"/>
          <p:cNvSpPr>
            <a:spLocks noGrp="1"/>
          </p:cNvSpPr>
          <p:nvPr>
            <p:ph type="title"/>
          </p:nvPr>
        </p:nvSpPr>
        <p:spPr>
          <a:xfrm>
            <a:off x="279400" y="242888"/>
            <a:ext cx="6986588" cy="1143000"/>
          </a:xfrm>
        </p:spPr>
        <p:txBody>
          <a:bodyPr/>
          <a:lstStyle/>
          <a:p>
            <a:pPr algn="ctr"/>
            <a:r>
              <a:rPr lang="en-GB" altLang="de-DE" sz="4400" dirty="0" smtClean="0"/>
              <a:t>THANK YOU</a:t>
            </a: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3787775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2387600" y="1404938"/>
            <a:ext cx="31051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altLang="zh-CN" sz="2800"/>
              <a:t>Olof Liberg</a:t>
            </a:r>
          </a:p>
          <a:p>
            <a:pPr algn="ctr"/>
            <a:r>
              <a:rPr lang="fi-FI" altLang="zh-CN" sz="1400"/>
              <a:t>3GPP TSG GERAN Chairman</a:t>
            </a:r>
            <a:endParaRPr lang="fi-FI" altLang="zh-CN" sz="140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34669</TotalTime>
  <Words>580</Words>
  <Application>Microsoft Office PowerPoint</Application>
  <PresentationFormat>On-screen Show (4:3)</PresentationFormat>
  <Paragraphs>48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GP-150226  FS_IoT_LC Chairman's Report</vt:lpstr>
      <vt:lpstr>OBJECTIVES</vt:lpstr>
      <vt:lpstr>WORKPLAN</vt:lpstr>
      <vt:lpstr>NORMATIVE WORK</vt:lpstr>
      <vt:lpstr>LIASIONS BETWEEN GERAN &amp; SA</vt:lpstr>
      <vt:lpstr>THANK YOU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Ericsson LM</cp:lastModifiedBy>
  <cp:revision>1026</cp:revision>
  <dcterms:created xsi:type="dcterms:W3CDTF">2008-08-30T09:32:10Z</dcterms:created>
  <dcterms:modified xsi:type="dcterms:W3CDTF">2015-03-09T03:34:27Z</dcterms:modified>
</cp:coreProperties>
</file>