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05" r:id="rId3"/>
    <p:sldId id="731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5" r:id="rId12"/>
    <p:sldId id="746" r:id="rId13"/>
    <p:sldId id="747" r:id="rId14"/>
    <p:sldId id="748" r:id="rId15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29" autoAdjust="0"/>
    <p:restoredTop sz="94607" autoAdjust="0"/>
  </p:normalViewPr>
  <p:slideViewPr>
    <p:cSldViewPr snapToGrid="0">
      <p:cViewPr varScale="1">
        <p:scale>
          <a:sx n="64" d="100"/>
          <a:sy n="64" d="100"/>
        </p:scale>
        <p:origin x="-82" y="-42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2472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Adhocs\GERAN%20WG1%20Adhoc%231%20on%20FS_IoT_LC\Chairman_tasks\Chairmans%20Report\WG1_Chairmans_Report\FS_IoT_LC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Sheet1!$C$4:$C$16</c:f>
              <c:strCache>
                <c:ptCount val="13"/>
                <c:pt idx="0">
                  <c:v>1.1 Opening of the meeting</c:v>
                </c:pt>
                <c:pt idx="1">
                  <c:v>1.2 Approval of the agenda</c:v>
                </c:pt>
                <c:pt idx="2">
                  <c:v>1.3 LSs in</c:v>
                </c:pt>
                <c:pt idx="3">
                  <c:v>1.4.1 Simulation assumptions</c:v>
                </c:pt>
                <c:pt idx="4">
                  <c:v>1.4.2 Evaluation methodology</c:v>
                </c:pt>
                <c:pt idx="5">
                  <c:v>1.4.3.1 EC-GSM</c:v>
                </c:pt>
                <c:pt idx="6">
                  <c:v>1.4.3.2 NB Hybrid Modulation</c:v>
                </c:pt>
                <c:pt idx="7">
                  <c:v>1.4.3.3 NB M2M</c:v>
                </c:pt>
                <c:pt idx="8">
                  <c:v>1.4.3.4 NB OFDMA</c:v>
                </c:pt>
                <c:pt idx="9">
                  <c:v>1.4.3.5 New candidate proposals</c:v>
                </c:pt>
                <c:pt idx="10">
                  <c:v>1.5 Updates to TR</c:v>
                </c:pt>
                <c:pt idx="11">
                  <c:v>1.6 Workplan</c:v>
                </c:pt>
                <c:pt idx="12">
                  <c:v>1.7 LSs out</c:v>
                </c:pt>
              </c:strCache>
            </c:strRef>
          </c:cat>
          <c:val>
            <c:numRef>
              <c:f>Sheet1!$E$4:$E$16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12</c:v>
                </c:pt>
                <c:pt idx="4">
                  <c:v>3</c:v>
                </c:pt>
                <c:pt idx="5">
                  <c:v>23</c:v>
                </c:pt>
                <c:pt idx="6">
                  <c:v>2</c:v>
                </c:pt>
                <c:pt idx="7">
                  <c:v>25</c:v>
                </c:pt>
                <c:pt idx="8">
                  <c:v>3</c:v>
                </c:pt>
                <c:pt idx="9">
                  <c:v>1</c:v>
                </c:pt>
                <c:pt idx="10">
                  <c:v>5</c:v>
                </c:pt>
                <c:pt idx="11">
                  <c:v>2</c:v>
                </c:pt>
                <c:pt idx="1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633152"/>
        <c:axId val="49634688"/>
      </c:barChart>
      <c:catAx>
        <c:axId val="496331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49634688"/>
        <c:crosses val="autoZero"/>
        <c:auto val="1"/>
        <c:lblAlgn val="ctr"/>
        <c:lblOffset val="100"/>
        <c:noMultiLvlLbl val="0"/>
      </c:catAx>
      <c:valAx>
        <c:axId val="49634688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496331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3/4/2015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3/4/2015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14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73813"/>
            <a:ext cx="5732008" cy="331787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GERAN1</a:t>
            </a:r>
            <a:r>
              <a:rPr lang="en-GB" spc="300" baseline="0" dirty="0" smtClean="0">
                <a:latin typeface="Arial" pitchFamily="34" charset="0"/>
                <a:cs typeface="Arial" pitchFamily="34" charset="0"/>
              </a:rPr>
              <a:t> Adhoc#1 on </a:t>
            </a:r>
            <a:r>
              <a:rPr lang="en-GB" spc="300" baseline="0" dirty="0" err="1" smtClean="0">
                <a:latin typeface="Arial" pitchFamily="34" charset="0"/>
                <a:cs typeface="Arial" pitchFamily="34" charset="0"/>
              </a:rPr>
              <a:t>FS_IoT_LC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600" b="1" dirty="0" smtClean="0"/>
              <a:t>GP-150207: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GERAN1 Adhoc#1 on </a:t>
            </a:r>
            <a:r>
              <a:rPr lang="en-US" sz="3600" b="1" dirty="0" err="1" smtClean="0"/>
              <a:t>FS_IoT_LC</a:t>
            </a:r>
            <a:r>
              <a:rPr lang="en-US" sz="3600" b="1" dirty="0" smtClean="0"/>
              <a:t> -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1.4.3.5 New candidate 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concept description of </a:t>
            </a:r>
            <a:r>
              <a:rPr lang="en-US" dirty="0"/>
              <a:t> </a:t>
            </a:r>
            <a:r>
              <a:rPr lang="en-US" dirty="0" smtClean="0"/>
              <a:t>a new candidate proposal named Cooperative Ultra Narrow Band technology for Cellular </a:t>
            </a:r>
            <a:r>
              <a:rPr lang="en-US" dirty="0" err="1" smtClean="0"/>
              <a:t>IoT</a:t>
            </a:r>
            <a:r>
              <a:rPr lang="en-US" dirty="0" smtClean="0"/>
              <a:t> was presented and noted (0052).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5588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1.5 Updates to the technical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guideline for </a:t>
            </a:r>
            <a:r>
              <a:rPr lang="en-US" dirty="0" err="1"/>
              <a:t>pCRs</a:t>
            </a:r>
            <a:r>
              <a:rPr lang="en-US" dirty="0"/>
              <a:t> and update to the TR was agreed (0124).</a:t>
            </a:r>
          </a:p>
          <a:p>
            <a:r>
              <a:rPr lang="en-US" dirty="0"/>
              <a:t>An new version 0.3.1 of the TR was agreed. It contains all agreements made at GERAN#63 &amp; #64 (0126</a:t>
            </a:r>
            <a:r>
              <a:rPr lang="en-US" dirty="0" smtClean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048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1.6 </a:t>
            </a:r>
            <a:r>
              <a:rPr lang="en-US" dirty="0" err="1" smtClean="0"/>
              <a:t>Workplan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updated </a:t>
            </a:r>
            <a:r>
              <a:rPr lang="en-US" dirty="0" err="1"/>
              <a:t>workplan</a:t>
            </a:r>
            <a:r>
              <a:rPr lang="en-US" dirty="0"/>
              <a:t> was presented and noted (0128).</a:t>
            </a:r>
          </a:p>
          <a:p>
            <a:pPr lvl="1"/>
            <a:r>
              <a:rPr lang="en-US" dirty="0"/>
              <a:t>A </a:t>
            </a:r>
            <a:r>
              <a:rPr lang="en-US" dirty="0" err="1"/>
              <a:t>telco</a:t>
            </a:r>
            <a:r>
              <a:rPr lang="en-US" dirty="0"/>
              <a:t> was agreed to be held on April 1</a:t>
            </a:r>
            <a:r>
              <a:rPr lang="en-US" baseline="30000" dirty="0"/>
              <a:t>st</a:t>
            </a:r>
            <a:r>
              <a:rPr lang="en-US" dirty="0"/>
              <a:t>, 2015. </a:t>
            </a:r>
          </a:p>
          <a:p>
            <a:pPr lvl="1"/>
            <a:r>
              <a:rPr lang="en-US" dirty="0" smtClean="0"/>
              <a:t>A proposal for a new </a:t>
            </a:r>
            <a:r>
              <a:rPr lang="en-US" dirty="0"/>
              <a:t>Ad-hoc meeting </a:t>
            </a:r>
            <a:r>
              <a:rPr lang="en-US" dirty="0" smtClean="0"/>
              <a:t>was made, and will </a:t>
            </a:r>
            <a:r>
              <a:rPr lang="en-US" dirty="0"/>
              <a:t>be further discussed at the next ordinary meeting.	</a:t>
            </a:r>
          </a:p>
        </p:txBody>
      </p:sp>
    </p:spTree>
    <p:extLst>
      <p:ext uri="{BB962C8B-B14F-4D97-AF65-F5344CB8AC3E}">
        <p14:creationId xmlns:p14="http://schemas.microsoft.com/office/powerpoint/2010/main" val="18808082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1.7 Letters to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</a:t>
            </a:r>
            <a:r>
              <a:rPr lang="en-US" dirty="0" smtClean="0"/>
              <a:t>outgoing letters from </a:t>
            </a:r>
            <a:r>
              <a:rPr lang="en-US" dirty="0"/>
              <a:t>WG1.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8175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14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dirty="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 dirty="0"/>
              <a:t>Olof Liberg</a:t>
            </a:r>
          </a:p>
          <a:p>
            <a:pPr algn="ctr"/>
            <a:r>
              <a:rPr lang="fi-FI" altLang="zh-CN" sz="1400" dirty="0"/>
              <a:t>3GPP TSG </a:t>
            </a:r>
            <a:r>
              <a:rPr lang="fi-FI" altLang="zh-CN" sz="1400" dirty="0" smtClean="0"/>
              <a:t>GERAN1 </a:t>
            </a:r>
            <a:r>
              <a:rPr lang="fi-FI" altLang="zh-CN" sz="1400" dirty="0"/>
              <a:t>Chairman</a:t>
            </a:r>
            <a:endParaRPr lang="fi-FI" altLang="zh-CN" sz="14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6985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5507234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65784" y="5688789"/>
            <a:ext cx="1229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Total: 77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1.3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incoming letters to WG1.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1.4.1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number of cellular </a:t>
            </a:r>
            <a:r>
              <a:rPr lang="en-US" dirty="0" err="1" smtClean="0"/>
              <a:t>IoT</a:t>
            </a:r>
            <a:r>
              <a:rPr lang="en-US" dirty="0" smtClean="0"/>
              <a:t> deployment scenarios were presented and agreed (0127).</a:t>
            </a:r>
          </a:p>
          <a:p>
            <a:r>
              <a:rPr lang="en-US" dirty="0" smtClean="0"/>
              <a:t>Input on mobility statistics for tracking applications was presented and noted (0084).</a:t>
            </a:r>
          </a:p>
          <a:p>
            <a:r>
              <a:rPr lang="en-US" dirty="0" smtClean="0"/>
              <a:t>Telco#7 &amp; #9 meeting reports were presented and noted (0094 &amp; 0095).</a:t>
            </a:r>
          </a:p>
          <a:p>
            <a:r>
              <a:rPr lang="en-US" dirty="0" smtClean="0"/>
              <a:t>Working assumptions were discussed and some progress was made (0099, 0053, 0131</a:t>
            </a:r>
            <a:r>
              <a:rPr lang="en-US" dirty="0" smtClean="0"/>
              <a:t>).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131935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 Evaluation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Proposed text to the TR on the implications of battery characteristics was noted (0085).</a:t>
            </a:r>
          </a:p>
          <a:p>
            <a:r>
              <a:rPr lang="en-US" dirty="0" smtClean="0"/>
              <a:t>A methodology to evaluate Cellular </a:t>
            </a:r>
            <a:r>
              <a:rPr lang="en-US" dirty="0" err="1" smtClean="0"/>
              <a:t>IoT</a:t>
            </a:r>
            <a:r>
              <a:rPr lang="en-US" dirty="0" smtClean="0"/>
              <a:t> system capacity was presented and noted (0109).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7692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1.4.3.1 EC-GSM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GSM Evolution candidate proposal has been renamed Extended Coverage for GSM (EC-GSM).</a:t>
            </a:r>
          </a:p>
          <a:p>
            <a:r>
              <a:rPr lang="en-US" dirty="0" smtClean="0"/>
              <a:t>Documents on general principles (</a:t>
            </a:r>
            <a:r>
              <a:rPr lang="en-US" dirty="0"/>
              <a:t>0054</a:t>
            </a:r>
            <a:r>
              <a:rPr lang="en-US" dirty="0" smtClean="0"/>
              <a:t>), mapping of channels and bursts (0055,0061), cell synchronization (</a:t>
            </a:r>
            <a:r>
              <a:rPr lang="en-US" dirty="0"/>
              <a:t>0089,0064</a:t>
            </a:r>
            <a:r>
              <a:rPr lang="en-US" dirty="0" smtClean="0"/>
              <a:t>), random access (0067,0062,</a:t>
            </a:r>
            <a:r>
              <a:rPr lang="en-US" dirty="0"/>
              <a:t> 0074</a:t>
            </a:r>
            <a:r>
              <a:rPr lang="en-US" dirty="0" smtClean="0"/>
              <a:t>), EC-GSM radio block formats (0111,0059), coverage (0056,0065), battery life (</a:t>
            </a:r>
            <a:r>
              <a:rPr lang="en-US" dirty="0"/>
              <a:t>0075</a:t>
            </a:r>
            <a:r>
              <a:rPr lang="en-US" dirty="0" smtClean="0"/>
              <a:t>), TA handling (</a:t>
            </a:r>
            <a:r>
              <a:rPr lang="en-US" dirty="0"/>
              <a:t>0057</a:t>
            </a:r>
            <a:r>
              <a:rPr lang="en-US" dirty="0" smtClean="0"/>
              <a:t>), </a:t>
            </a:r>
            <a:r>
              <a:rPr lang="en-US" dirty="0" err="1" smtClean="0"/>
              <a:t>eDRX</a:t>
            </a:r>
            <a:r>
              <a:rPr lang="en-US" dirty="0" smtClean="0"/>
              <a:t> &amp; paging (</a:t>
            </a:r>
            <a:r>
              <a:rPr lang="en-US" dirty="0"/>
              <a:t>0080,0081,0086</a:t>
            </a:r>
            <a:r>
              <a:rPr lang="en-US" dirty="0" smtClean="0"/>
              <a:t>), </a:t>
            </a:r>
            <a:r>
              <a:rPr lang="en-US" dirty="0"/>
              <a:t>multiplexing with legacy devices</a:t>
            </a:r>
            <a:r>
              <a:rPr lang="en-US" dirty="0" smtClean="0"/>
              <a:t> (0058) were presented and noted.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pCR</a:t>
            </a:r>
            <a:r>
              <a:rPr lang="en-US" dirty="0" smtClean="0"/>
              <a:t> containing an EC-GSM concept description was agreed to be included in the TR (0112).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1160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1.4.3.2 Narrowband Hybrid 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paper on NB Hybrid modulation was presented and noted (0092).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6243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1.4.3.3 Narrowband M2M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pCRs</a:t>
            </a:r>
            <a:r>
              <a:rPr lang="en-US" dirty="0" smtClean="0"/>
              <a:t> on coding (0029), modulation (</a:t>
            </a:r>
            <a:r>
              <a:rPr lang="en-US" dirty="0"/>
              <a:t>0030</a:t>
            </a:r>
            <a:r>
              <a:rPr lang="en-US" dirty="0" smtClean="0"/>
              <a:t>) and PBSCH</a:t>
            </a:r>
            <a:r>
              <a:rPr lang="en-US" dirty="0"/>
              <a:t> </a:t>
            </a:r>
            <a:r>
              <a:rPr lang="en-US" dirty="0" smtClean="0"/>
              <a:t>refinement (0031</a:t>
            </a:r>
            <a:r>
              <a:rPr lang="en-US" dirty="0"/>
              <a:t>) </a:t>
            </a:r>
            <a:r>
              <a:rPr lang="en-US" dirty="0" smtClean="0"/>
              <a:t>were agreed.</a:t>
            </a:r>
          </a:p>
          <a:p>
            <a:r>
              <a:rPr lang="en-US" dirty="0" smtClean="0"/>
              <a:t>Input on coverage classes &amp; performance (0037,0119), interference scenarios (</a:t>
            </a:r>
            <a:r>
              <a:rPr lang="en-US" dirty="0"/>
              <a:t>0023</a:t>
            </a:r>
            <a:r>
              <a:rPr lang="en-US" dirty="0" smtClean="0"/>
              <a:t>), L2S mapping &amp; verification (0024,</a:t>
            </a:r>
            <a:r>
              <a:rPr lang="en-US" dirty="0"/>
              <a:t> 0090</a:t>
            </a:r>
            <a:r>
              <a:rPr lang="en-US" dirty="0" smtClean="0"/>
              <a:t>), system level simulation(0118), coexistence with GSM (</a:t>
            </a:r>
            <a:r>
              <a:rPr lang="en-US" dirty="0"/>
              <a:t>0020</a:t>
            </a:r>
            <a:r>
              <a:rPr lang="en-US" dirty="0" smtClean="0"/>
              <a:t>), cell search, selection &amp; synchronization (0032,0033,0034,0049,0068), measurement design (0035) and power control (0036) were presented and noted.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4477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1.4.3.4 Narrowband OFDMA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Discussion papers on the support of large cells (0069), control channel design (0070) and PRACH capacity (0072) were presented and noted.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498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28560</TotalTime>
  <Words>483</Words>
  <Application>Microsoft Office PowerPoint</Application>
  <PresentationFormat>On-screen Show (4:3)</PresentationFormat>
  <Paragraphs>45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GP-150207:  TSG GERAN1 Adhoc#1 on FS_IoT_LC - Chairman’s Report</vt:lpstr>
      <vt:lpstr>Document allocation</vt:lpstr>
      <vt:lpstr>1.3 Letters from other groups</vt:lpstr>
      <vt:lpstr>1.4.1 Simulation assumptions</vt:lpstr>
      <vt:lpstr>1.4.2 Evaluation methodology</vt:lpstr>
      <vt:lpstr>1.4.3.1 EC-GSM</vt:lpstr>
      <vt:lpstr>1.4.3.2 Narrowband Hybrid Modulation</vt:lpstr>
      <vt:lpstr>1.4.3.3 Narrowband M2M</vt:lpstr>
      <vt:lpstr>1.4.3.4 Narrowband OFDMA</vt:lpstr>
      <vt:lpstr>1.4.3.5 New candidate proposals</vt:lpstr>
      <vt:lpstr>1.5 Updates to the technical report</vt:lpstr>
      <vt:lpstr>1.6 Workplan</vt:lpstr>
      <vt:lpstr>1.7 Letters to other groups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AB</cp:lastModifiedBy>
  <cp:revision>964</cp:revision>
  <dcterms:created xsi:type="dcterms:W3CDTF">2008-08-30T09:32:10Z</dcterms:created>
  <dcterms:modified xsi:type="dcterms:W3CDTF">2015-03-04T13:54:15Z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