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705" r:id="rId3"/>
    <p:sldId id="731" r:id="rId4"/>
    <p:sldId id="719" r:id="rId5"/>
    <p:sldId id="727" r:id="rId6"/>
    <p:sldId id="710" r:id="rId7"/>
    <p:sldId id="729" r:id="rId8"/>
    <p:sldId id="725" r:id="rId9"/>
    <p:sldId id="730" r:id="rId10"/>
    <p:sldId id="736" r:id="rId11"/>
    <p:sldId id="735" r:id="rId12"/>
    <p:sldId id="722" r:id="rId13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94607" autoAdjust="0"/>
  </p:normalViewPr>
  <p:slideViewPr>
    <p:cSldViewPr snapToGrid="0">
      <p:cViewPr>
        <p:scale>
          <a:sx n="66" d="100"/>
          <a:sy n="66" d="100"/>
        </p:scale>
        <p:origin x="-312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4,%20Nov%202014\Chairman_tasks\Chairmans%20Report\WG1_Chairmans_Report\G%2364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Sheet1!$C$4:$C$22</c:f>
              <c:strCache>
                <c:ptCount val="19"/>
                <c:pt idx="0">
                  <c:v>7.1.1 Opening of the meeting</c:v>
                </c:pt>
                <c:pt idx="1">
                  <c:v>7.1.2 Approval of the agenda</c:v>
                </c:pt>
                <c:pt idx="2">
                  <c:v>7.1.3.1 Documents from previous meeting </c:v>
                </c:pt>
                <c:pt idx="3">
                  <c:v>7.1.3.2 Challenges to working agreements</c:v>
                </c:pt>
                <c:pt idx="4">
                  <c:v>7.1.4 LSs in</c:v>
                </c:pt>
                <c:pt idx="5">
                  <c:v>7.1.5.1.1 MSRD for VAMOS</c:v>
                </c:pt>
                <c:pt idx="6">
                  <c:v>7.1.5.1.2 NewToN</c:v>
                </c:pt>
                <c:pt idx="7">
                  <c:v>7.1.5.1.3 Any other Rel-12</c:v>
                </c:pt>
                <c:pt idx="8">
                  <c:v>7.1.5.2.1 TEI 13</c:v>
                </c:pt>
                <c:pt idx="9">
                  <c:v>7.1.5.3.1 BTS Energy Saving</c:v>
                </c:pt>
                <c:pt idx="10">
                  <c:v>7.1.5.3.2 DL MIMO</c:v>
                </c:pt>
                <c:pt idx="11">
                  <c:v>7.1.5.3.3 UL MU-MIMO</c:v>
                </c:pt>
                <c:pt idx="12">
                  <c:v>7.1.5.3.4 uPoD</c:v>
                </c:pt>
                <c:pt idx="13">
                  <c:v>7.1.5.3.5 Cellular IoT</c:v>
                </c:pt>
                <c:pt idx="14">
                  <c:v>7.1.5.3.6 Any other studies</c:v>
                </c:pt>
                <c:pt idx="15">
                  <c:v>7.1.5.4 Any other technical work</c:v>
                </c:pt>
                <c:pt idx="16">
                  <c:v>7.1.6 LSs out</c:v>
                </c:pt>
                <c:pt idx="17">
                  <c:v>7.1.7 Work plan and future meetings</c:v>
                </c:pt>
                <c:pt idx="18">
                  <c:v>7.1.8 Any other business</c:v>
                </c:pt>
              </c:strCache>
            </c:strRef>
          </c:cat>
          <c:val>
            <c:numRef>
              <c:f>Sheet1!$D$4:$D$22</c:f>
              <c:numCache>
                <c:formatCode>General</c:formatCode>
                <c:ptCount val="19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10</c:v>
                </c:pt>
                <c:pt idx="7">
                  <c:v>7</c:v>
                </c:pt>
                <c:pt idx="8">
                  <c:v>3</c:v>
                </c:pt>
                <c:pt idx="9">
                  <c:v>4</c:v>
                </c:pt>
                <c:pt idx="10">
                  <c:v>3</c:v>
                </c:pt>
                <c:pt idx="11">
                  <c:v>1</c:v>
                </c:pt>
                <c:pt idx="12">
                  <c:v>13</c:v>
                </c:pt>
                <c:pt idx="13">
                  <c:v>47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041344"/>
        <c:axId val="110092288"/>
      </c:barChart>
      <c:catAx>
        <c:axId val="11004134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110092288"/>
        <c:crosses val="autoZero"/>
        <c:auto val="1"/>
        <c:lblAlgn val="ctr"/>
        <c:lblOffset val="100"/>
        <c:noMultiLvlLbl val="0"/>
      </c:catAx>
      <c:valAx>
        <c:axId val="110092288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110041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11/21/2014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11/21/2014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GP-140973: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sz="2000" dirty="0" smtClean="0"/>
              <a:t>7.1.5.3.5 Cellular </a:t>
            </a:r>
            <a:r>
              <a:rPr lang="en-US" sz="2000" dirty="0" err="1" smtClean="0"/>
              <a:t>IoT</a:t>
            </a:r>
            <a:r>
              <a:rPr lang="en-US" sz="2000" dirty="0" smtClean="0"/>
              <a:t> cont.</a:t>
            </a:r>
          </a:p>
          <a:p>
            <a:pPr lvl="1"/>
            <a:r>
              <a:rPr lang="sv-SE" sz="1800" dirty="0" smtClean="0"/>
              <a:t>Narrowband OFDMA</a:t>
            </a:r>
          </a:p>
          <a:p>
            <a:pPr lvl="2"/>
            <a:r>
              <a:rPr lang="sv-SE" dirty="0" smtClean="0"/>
              <a:t>A first concept on Narrow band OFDMA was presented (0839).</a:t>
            </a:r>
          </a:p>
          <a:p>
            <a:pPr lvl="2"/>
            <a:r>
              <a:rPr lang="sv-SE" dirty="0" smtClean="0"/>
              <a:t>Discussion papers on Random access, synchronization, Tone-Phase-Shift Keying modulation, power consumption and system level perfromance were presented (0840,0841,0842,0843,0984).</a:t>
            </a:r>
          </a:p>
          <a:p>
            <a:pPr lvl="1"/>
            <a:r>
              <a:rPr lang="sv-SE" dirty="0"/>
              <a:t>Narrowband </a:t>
            </a:r>
            <a:r>
              <a:rPr lang="sv-SE" dirty="0" smtClean="0"/>
              <a:t>Hybrid Modulation</a:t>
            </a:r>
            <a:endParaRPr lang="sv-SE" dirty="0"/>
          </a:p>
          <a:p>
            <a:pPr lvl="2"/>
            <a:r>
              <a:rPr lang="sv-SE" dirty="0" smtClean="0"/>
              <a:t>A TR text proposal on a first concept description was presented (0921).  </a:t>
            </a:r>
          </a:p>
          <a:p>
            <a:pPr lvl="1"/>
            <a:r>
              <a:rPr lang="sv-SE" sz="1800" dirty="0" smtClean="0"/>
              <a:t>GSM Evolution</a:t>
            </a:r>
          </a:p>
          <a:p>
            <a:pPr lvl="2"/>
            <a:r>
              <a:rPr lang="sv-SE" dirty="0" smtClean="0"/>
              <a:t>Contributions on FCCH, SCH and RACH performance, blind repetitions and UL capacity  presented (0871,0887,0886,0882,0883).</a:t>
            </a:r>
          </a:p>
          <a:p>
            <a:pPr marL="914400" lvl="2" indent="0">
              <a:buNone/>
            </a:pPr>
            <a:r>
              <a:rPr lang="sv-SE" sz="1600" dirty="0" smtClean="0"/>
              <a:t> </a:t>
            </a:r>
          </a:p>
          <a:p>
            <a:pPr lvl="2"/>
            <a:endParaRPr lang="en-US" sz="16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7.1.4 Letters </a:t>
            </a:r>
            <a:r>
              <a:rPr lang="en-US" dirty="0" smtClean="0"/>
              <a:t>to other </a:t>
            </a:r>
            <a:r>
              <a:rPr lang="en-US" dirty="0"/>
              <a:t>groups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Reply </a:t>
            </a:r>
            <a:r>
              <a:rPr lang="en-US" dirty="0"/>
              <a:t>LS working document towards a preliminary draft new ITU-R report on the smart grid project (IMT</a:t>
            </a:r>
            <a:r>
              <a:rPr lang="en-US" dirty="0" smtClean="0"/>
              <a:t>) was drafted (0799).</a:t>
            </a:r>
          </a:p>
          <a:p>
            <a:pPr lvl="1"/>
            <a:r>
              <a:rPr lang="en-US" dirty="0" smtClean="0"/>
              <a:t>Revised and submitted </a:t>
            </a:r>
            <a:r>
              <a:rPr lang="en-US" smtClean="0"/>
              <a:t>to plenary (0995).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097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sv-SE" sz="1800" dirty="0" smtClean="0"/>
              <a:t>Telcos </a:t>
            </a:r>
          </a:p>
          <a:p>
            <a:pPr lvl="1"/>
            <a:r>
              <a:rPr lang="en-US" sz="1600" dirty="0"/>
              <a:t>BTS Energy Telco#17</a:t>
            </a:r>
            <a:r>
              <a:rPr lang="en-US" sz="1600" dirty="0" smtClean="0"/>
              <a:t>, 11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 2015, </a:t>
            </a:r>
            <a:r>
              <a:rPr lang="en-US" sz="1600" dirty="0"/>
              <a:t>9-11 </a:t>
            </a:r>
            <a:r>
              <a:rPr lang="en-US" sz="1600" dirty="0" smtClean="0"/>
              <a:t>CET</a:t>
            </a:r>
            <a:endParaRPr lang="en-US" sz="1600" dirty="0"/>
          </a:p>
          <a:p>
            <a:pPr lvl="1"/>
            <a:r>
              <a:rPr lang="en-US" sz="1600" dirty="0"/>
              <a:t>DL MIMO Telco#5</a:t>
            </a:r>
            <a:r>
              <a:rPr lang="en-US" sz="1600" dirty="0" smtClean="0"/>
              <a:t>, 12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Feb 2015, 9-11 </a:t>
            </a:r>
            <a:r>
              <a:rPr lang="en-US" sz="1600" dirty="0"/>
              <a:t>CET </a:t>
            </a:r>
            <a:endParaRPr lang="en-US" sz="1600" dirty="0" smtClean="0"/>
          </a:p>
          <a:p>
            <a:pPr lvl="1"/>
            <a:r>
              <a:rPr lang="en-US" sz="1600" dirty="0" err="1" smtClean="0"/>
              <a:t>FS_IoT_LC</a:t>
            </a:r>
            <a:r>
              <a:rPr lang="en-US" sz="1600" dirty="0" smtClean="0"/>
              <a:t> Telco#7, 15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Dec, 2014</a:t>
            </a:r>
            <a:r>
              <a:rPr lang="en-US" sz="1600" dirty="0"/>
              <a:t>, 9-11 </a:t>
            </a:r>
            <a:r>
              <a:rPr lang="en-US" sz="1600" dirty="0" smtClean="0"/>
              <a:t>CET</a:t>
            </a:r>
            <a:endParaRPr lang="en-US" sz="1600" dirty="0"/>
          </a:p>
          <a:p>
            <a:pPr lvl="1"/>
            <a:r>
              <a:rPr lang="en-US" sz="1600" dirty="0" err="1"/>
              <a:t>FS_IoT_LC</a:t>
            </a:r>
            <a:r>
              <a:rPr lang="en-US" sz="1600" dirty="0"/>
              <a:t> </a:t>
            </a:r>
            <a:r>
              <a:rPr lang="en-US" sz="1600" dirty="0" smtClean="0"/>
              <a:t>Telco#8, 16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 Dec, 2014,</a:t>
            </a:r>
            <a:r>
              <a:rPr lang="en-US" sz="1600" dirty="0"/>
              <a:t> , 9-11 </a:t>
            </a:r>
            <a:r>
              <a:rPr lang="en-US" sz="1600" dirty="0" smtClean="0"/>
              <a:t>CET</a:t>
            </a:r>
            <a:endParaRPr lang="en-US" sz="1600" dirty="0"/>
          </a:p>
          <a:p>
            <a:r>
              <a:rPr lang="sv-SE" sz="1800" dirty="0" smtClean="0"/>
              <a:t>Meetings</a:t>
            </a:r>
            <a:endParaRPr lang="sv-SE" sz="1600" dirty="0" smtClean="0"/>
          </a:p>
          <a:p>
            <a:pPr lvl="1"/>
            <a:r>
              <a:rPr lang="en-GB" sz="1600" dirty="0" err="1" smtClean="0"/>
              <a:t>Adhoc</a:t>
            </a:r>
            <a:r>
              <a:rPr lang="en-GB" sz="1600" dirty="0" smtClean="0"/>
              <a:t> </a:t>
            </a:r>
            <a:r>
              <a:rPr lang="en-GB" sz="1600" dirty="0"/>
              <a:t>on CIoT#1, </a:t>
            </a:r>
            <a:r>
              <a:rPr lang="en-GB" sz="1600" dirty="0" smtClean="0"/>
              <a:t>2-5 Feb, 2015, Sophia </a:t>
            </a:r>
            <a:r>
              <a:rPr lang="en-GB" sz="1600" dirty="0" err="1" smtClean="0"/>
              <a:t>Antipolis</a:t>
            </a:r>
            <a:endParaRPr lang="en-GB" sz="1600" dirty="0"/>
          </a:p>
          <a:p>
            <a:pPr lvl="1"/>
            <a:r>
              <a:rPr lang="en-GB" sz="1600" dirty="0" smtClean="0"/>
              <a:t>GERAN1#65, 10-12 March 2015, Shanghai, China</a:t>
            </a:r>
          </a:p>
          <a:p>
            <a:pPr lvl="1"/>
            <a:r>
              <a:rPr lang="en-GB" sz="1600" dirty="0" err="1"/>
              <a:t>Adhoc</a:t>
            </a:r>
            <a:r>
              <a:rPr lang="en-GB" sz="1600" dirty="0"/>
              <a:t> on CIoT#2</a:t>
            </a:r>
            <a:r>
              <a:rPr lang="en-GB" sz="1600" dirty="0" smtClean="0"/>
              <a:t>, 20-23 April 2015, Sophia </a:t>
            </a:r>
            <a:r>
              <a:rPr lang="en-GB" sz="1600" dirty="0" err="1" smtClean="0"/>
              <a:t>Antipolis</a:t>
            </a:r>
            <a:r>
              <a:rPr lang="en-GB" sz="1600" dirty="0" smtClean="0"/>
              <a:t> </a:t>
            </a:r>
          </a:p>
          <a:p>
            <a:pPr lvl="1"/>
            <a:r>
              <a:rPr lang="en-GB" sz="1600" dirty="0" smtClean="0"/>
              <a:t>GERAN1#66, 26-28 May 2015</a:t>
            </a:r>
            <a:r>
              <a:rPr lang="en-GB" sz="1600" dirty="0"/>
              <a:t>, </a:t>
            </a:r>
            <a:r>
              <a:rPr lang="en-GB" sz="1600" dirty="0" smtClean="0"/>
              <a:t>Vilnius, Lithuania</a:t>
            </a:r>
          </a:p>
          <a:p>
            <a:pPr lvl="1"/>
            <a:r>
              <a:rPr lang="en-GB" sz="1600" dirty="0" smtClean="0"/>
              <a:t>GERAN1#67, 11-13 Aug </a:t>
            </a:r>
            <a:r>
              <a:rPr lang="en-GB" sz="1600" dirty="0"/>
              <a:t>2015, </a:t>
            </a:r>
            <a:r>
              <a:rPr lang="en-GB" sz="1600" dirty="0" smtClean="0"/>
              <a:t>China</a:t>
            </a:r>
          </a:p>
          <a:p>
            <a:pPr lvl="1"/>
            <a:r>
              <a:rPr lang="en-GB" sz="1600" dirty="0" smtClean="0"/>
              <a:t>GERAN1#68, 17-19 Nov 2015</a:t>
            </a:r>
            <a:r>
              <a:rPr lang="en-GB" sz="1600" dirty="0"/>
              <a:t>, </a:t>
            </a:r>
            <a:r>
              <a:rPr lang="en-GB" sz="1600" dirty="0" smtClean="0"/>
              <a:t>USA</a:t>
            </a:r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pPr lvl="1"/>
            <a:endParaRPr lang="en-GB" sz="16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529827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46429" y="5531750"/>
            <a:ext cx="1694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95  </a:t>
            </a:r>
          </a:p>
          <a:p>
            <a:r>
              <a:rPr lang="en-GB" sz="1800" b="1" dirty="0" smtClean="0"/>
              <a:t>Total: 119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LS on introducing the new RSRQ measurements </a:t>
            </a:r>
            <a:r>
              <a:rPr lang="en-US" dirty="0" smtClean="0"/>
              <a:t>definition (0804)</a:t>
            </a:r>
          </a:p>
          <a:p>
            <a:pPr lvl="1"/>
            <a:r>
              <a:rPr lang="en-US" dirty="0" smtClean="0"/>
              <a:t>Letter from RAN4 on introduction of new RSRQ measurement definition.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7.1.5.1.1 MSRD for VAMOS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VAMOS III Performance</a:t>
            </a:r>
          </a:p>
          <a:p>
            <a:pPr lvl="1"/>
            <a:r>
              <a:rPr lang="en-US" dirty="0" smtClean="0"/>
              <a:t>Four companies have contributed with FER and RBER performance (0911).</a:t>
            </a:r>
          </a:p>
          <a:p>
            <a:pPr lvl="1"/>
            <a:r>
              <a:rPr lang="en-US" dirty="0" smtClean="0"/>
              <a:t>CR to TS 45.005 (0912) agreed to remove brackets from RBER performance requirements .</a:t>
            </a:r>
          </a:p>
          <a:p>
            <a:pPr lvl="1"/>
            <a:r>
              <a:rPr lang="en-US" dirty="0" smtClean="0"/>
              <a:t>Feature completed.</a:t>
            </a:r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7.1.5.1.2 NewToN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57267"/>
            <a:ext cx="8388350" cy="4830763"/>
          </a:xfrm>
        </p:spPr>
        <p:txBody>
          <a:bodyPr/>
          <a:lstStyle/>
          <a:p>
            <a:r>
              <a:rPr lang="en-US" dirty="0" err="1" smtClean="0"/>
              <a:t>MoM</a:t>
            </a:r>
            <a:r>
              <a:rPr lang="en-US" dirty="0" smtClean="0"/>
              <a:t> Telco#5 (0800) </a:t>
            </a:r>
            <a:r>
              <a:rPr lang="en-US" dirty="0"/>
              <a:t>and </a:t>
            </a:r>
            <a:r>
              <a:rPr lang="en-US" dirty="0" smtClean="0"/>
              <a:t>Work plan </a:t>
            </a:r>
            <a:r>
              <a:rPr lang="en-US" dirty="0"/>
              <a:t>(</a:t>
            </a:r>
            <a:r>
              <a:rPr lang="en-US" dirty="0" smtClean="0"/>
              <a:t>0881) </a:t>
            </a:r>
            <a:r>
              <a:rPr lang="en-US" dirty="0"/>
              <a:t>presented by WI Rapporteur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TSC framework and system level performance evaluation presented (0873)</a:t>
            </a:r>
          </a:p>
          <a:p>
            <a:r>
              <a:rPr lang="en-US" dirty="0" smtClean="0"/>
              <a:t>Discussion paper  on the relation between </a:t>
            </a:r>
            <a:r>
              <a:rPr lang="en-US" dirty="0" err="1" smtClean="0"/>
              <a:t>NewToN</a:t>
            </a:r>
            <a:r>
              <a:rPr lang="en-US" dirty="0" smtClean="0"/>
              <a:t> and VAMOS (0872).</a:t>
            </a:r>
          </a:p>
          <a:p>
            <a:r>
              <a:rPr lang="en-US" dirty="0" smtClean="0"/>
              <a:t>CRs presented to TS 45.001, 45.002, 45.008, 45.009, 45.050 &amp; 24.008 (0945,0946,0947,0877,0997,0949) were agreed and endorsed.</a:t>
            </a:r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sz="2400" dirty="0" smtClean="0"/>
              <a:t>Feature completed.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872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7.1.5.1.3 Rel-12 and earlier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 paper on Extension of EARFCN value range in GERAN (0942), presented together with CRs to TS 45.002 (0926,0927) and 45.008 (0928,0929) which were postponed.</a:t>
            </a:r>
          </a:p>
          <a:p>
            <a:endParaRPr lang="en-GB" dirty="0"/>
          </a:p>
          <a:p>
            <a:pPr marL="457200" lvl="1" indent="0">
              <a:buNone/>
            </a:pPr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7.1.5.2.1 TEI13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Discussions paper on need to revise multi-constellation A-GNSS </a:t>
            </a:r>
            <a:r>
              <a:rPr lang="en-US" dirty="0"/>
              <a:t>minimum sensitivity performance </a:t>
            </a:r>
            <a:r>
              <a:rPr lang="en-US" dirty="0" smtClean="0"/>
              <a:t>requirement presented (0806, 0845) </a:t>
            </a:r>
          </a:p>
          <a:p>
            <a:r>
              <a:rPr lang="en-US" dirty="0" smtClean="0"/>
              <a:t>CR </a:t>
            </a:r>
            <a:r>
              <a:rPr lang="en-US" dirty="0"/>
              <a:t>to 45.005 (</a:t>
            </a:r>
            <a:r>
              <a:rPr lang="en-US" dirty="0" smtClean="0"/>
              <a:t>0989) </a:t>
            </a:r>
            <a:r>
              <a:rPr lang="en-US" dirty="0"/>
              <a:t>on multi-constellation A-GNSS minimum sensitivity performance requirement was </a:t>
            </a:r>
            <a:r>
              <a:rPr lang="en-US" dirty="0" smtClean="0"/>
              <a:t>postponed</a:t>
            </a:r>
            <a:r>
              <a:rPr lang="en-US" dirty="0" smtClean="0">
                <a:solidFill>
                  <a:srgbClr val="FF0000"/>
                </a:solidFill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642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260" y="1120321"/>
            <a:ext cx="8388350" cy="4830763"/>
          </a:xfrm>
        </p:spPr>
        <p:txBody>
          <a:bodyPr/>
          <a:lstStyle/>
          <a:p>
            <a:r>
              <a:rPr lang="en-US" sz="2000" dirty="0" smtClean="0"/>
              <a:t>7.1.5.3.1 BTS Energy savings</a:t>
            </a:r>
          </a:p>
          <a:p>
            <a:pPr lvl="1"/>
            <a:r>
              <a:rPr lang="en-US" sz="1800" dirty="0" smtClean="0"/>
              <a:t>Telco#16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Work plan presented by SI Rapporteur (0914, 0915).</a:t>
            </a:r>
          </a:p>
          <a:p>
            <a:pPr lvl="1"/>
            <a:r>
              <a:rPr lang="en-US" sz="1800" dirty="0" smtClean="0"/>
              <a:t>Performance evaluation presented (0916), along with TR text proposal on new candidate proposal (0990,0994).</a:t>
            </a:r>
          </a:p>
          <a:p>
            <a:r>
              <a:rPr lang="en-US" sz="2000" dirty="0" smtClean="0"/>
              <a:t>7.1.5.3.2 Downlink MIMO</a:t>
            </a:r>
          </a:p>
          <a:p>
            <a:pPr lvl="1"/>
            <a:r>
              <a:rPr lang="en-US" sz="1800" dirty="0" smtClean="0"/>
              <a:t>Telco#4 </a:t>
            </a:r>
            <a:r>
              <a:rPr lang="en-US" sz="1800" dirty="0" err="1" smtClean="0"/>
              <a:t>MoM</a:t>
            </a:r>
            <a:r>
              <a:rPr lang="en-US" sz="1800" dirty="0" smtClean="0"/>
              <a:t> and </a:t>
            </a:r>
            <a:r>
              <a:rPr lang="en-US" sz="1800" dirty="0"/>
              <a:t>Work plan </a:t>
            </a:r>
            <a:r>
              <a:rPr lang="en-US" sz="1800" dirty="0" smtClean="0"/>
              <a:t>presented </a:t>
            </a:r>
            <a:r>
              <a:rPr lang="en-US" sz="1800" dirty="0"/>
              <a:t>by SI Rapporteur (</a:t>
            </a:r>
            <a:r>
              <a:rPr lang="en-US" sz="1800" dirty="0" smtClean="0"/>
              <a:t>0918, 0920).</a:t>
            </a:r>
          </a:p>
          <a:p>
            <a:pPr lvl="1"/>
            <a:r>
              <a:rPr lang="en-US" sz="1800" dirty="0" smtClean="0"/>
              <a:t>TR text proposal on performance evaluation agreed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smtClean="0"/>
              <a:t>(0919,0991).</a:t>
            </a:r>
          </a:p>
          <a:p>
            <a:r>
              <a:rPr lang="en-US" sz="2000" dirty="0" smtClean="0"/>
              <a:t>7.1.5.3.3 </a:t>
            </a:r>
            <a:r>
              <a:rPr lang="en-US" sz="2000" dirty="0"/>
              <a:t>UL MU-MIMO</a:t>
            </a:r>
          </a:p>
          <a:p>
            <a:pPr lvl="1"/>
            <a:r>
              <a:rPr lang="en-US" sz="1800" dirty="0" smtClean="0"/>
              <a:t>Discussion paper on MS energy consumption model presented (0891)</a:t>
            </a:r>
          </a:p>
          <a:p>
            <a:r>
              <a:rPr lang="en-US" sz="2000" dirty="0"/>
              <a:t>7.1.5.3.5 Study on power savings for MTC devices</a:t>
            </a:r>
          </a:p>
          <a:p>
            <a:pPr lvl="1"/>
            <a:r>
              <a:rPr lang="en-US" sz="1800" dirty="0" smtClean="0"/>
              <a:t>Telco#3 </a:t>
            </a:r>
            <a:r>
              <a:rPr lang="en-US" sz="1800" dirty="0" err="1" smtClean="0"/>
              <a:t>MoM</a:t>
            </a:r>
            <a:r>
              <a:rPr lang="en-US" sz="1800" dirty="0" smtClean="0"/>
              <a:t>, draft TR and Work plan </a:t>
            </a:r>
            <a:r>
              <a:rPr lang="en-US" sz="1800" dirty="0"/>
              <a:t>presented by SI Rapporteur </a:t>
            </a:r>
            <a:r>
              <a:rPr lang="en-US" sz="1800" dirty="0" smtClean="0"/>
              <a:t>(0983, 0823, 0824). </a:t>
            </a:r>
            <a:endParaRPr lang="en-US" sz="1800" dirty="0"/>
          </a:p>
          <a:p>
            <a:pPr lvl="1"/>
            <a:r>
              <a:rPr lang="en-US" sz="1800" dirty="0" smtClean="0"/>
              <a:t>Discussion papers and TR text proposals on </a:t>
            </a:r>
            <a:r>
              <a:rPr lang="en-US" sz="1800" dirty="0" err="1" smtClean="0"/>
              <a:t>eDRX</a:t>
            </a:r>
            <a:r>
              <a:rPr lang="en-US" sz="1800" dirty="0" smtClean="0"/>
              <a:t>, PSM, short synch procedures, device capability </a:t>
            </a:r>
            <a:r>
              <a:rPr lang="en-US" sz="1800" dirty="0"/>
              <a:t>and MS energy consumption model </a:t>
            </a:r>
            <a:r>
              <a:rPr lang="en-US" sz="1800" dirty="0" smtClean="0"/>
              <a:t>presented (0910,0890, 0894,0895,0966,0898,0899,0900, 0905).</a:t>
            </a:r>
          </a:p>
          <a:p>
            <a:pPr lvl="1"/>
            <a:r>
              <a:rPr lang="en-US" sz="1800" dirty="0" smtClean="0"/>
              <a:t>Draft TR agreed (0968).</a:t>
            </a:r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333632" cy="5172281"/>
          </a:xfrm>
        </p:spPr>
        <p:txBody>
          <a:bodyPr/>
          <a:lstStyle/>
          <a:p>
            <a:r>
              <a:rPr lang="en-US" sz="2000" dirty="0" smtClean="0"/>
              <a:t>7.1.5.3.5 Cellular 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pPr lvl="1"/>
            <a:r>
              <a:rPr lang="sv-SE" sz="1800" dirty="0" smtClean="0"/>
              <a:t>SI Rapporteur</a:t>
            </a:r>
          </a:p>
          <a:p>
            <a:pPr lvl="2"/>
            <a:r>
              <a:rPr lang="sv-SE" dirty="0" smtClean="0"/>
              <a:t>Report from Telco#4, 5 and 6 presented (0810, 0812).</a:t>
            </a:r>
          </a:p>
          <a:p>
            <a:pPr lvl="2"/>
            <a:r>
              <a:rPr lang="sv-SE" dirty="0" smtClean="0"/>
              <a:t>Workplan (0820).</a:t>
            </a:r>
          </a:p>
          <a:p>
            <a:pPr lvl="1"/>
            <a:r>
              <a:rPr lang="sv-SE" sz="1800" dirty="0" smtClean="0"/>
              <a:t>Working assumptions</a:t>
            </a:r>
          </a:p>
          <a:p>
            <a:pPr lvl="2"/>
            <a:r>
              <a:rPr lang="sv-SE" dirty="0" smtClean="0"/>
              <a:t>Assumptions on building penetration loss (0815,0884,0992), frequency offset modelling (0817,0828,0885), complexity evaluation (0818,0829,0827,0986), battery life time (0826) and Legacy GPRS reference performance (0838) discussed and progress was made.</a:t>
            </a:r>
          </a:p>
          <a:p>
            <a:pPr lvl="1"/>
            <a:r>
              <a:rPr lang="sv-SE" sz="1800" dirty="0" smtClean="0"/>
              <a:t>Narrowband M2M</a:t>
            </a:r>
          </a:p>
          <a:p>
            <a:pPr lvl="2"/>
            <a:r>
              <a:rPr lang="sv-SE" dirty="0" smtClean="0"/>
              <a:t>Discussion papers on Frame index, Coverage extension, L2S mapping, Cell search, Timing advance, interference scenarios, coding performance, cell (re-)selection and coverage classes presented (0861, 0862, 0943, 0864, 0865, 0944, 0867, 0848, 0860).</a:t>
            </a:r>
          </a:p>
          <a:p>
            <a:pPr lvl="2"/>
            <a:r>
              <a:rPr lang="sv-SE" dirty="0" smtClean="0"/>
              <a:t>Text proposals to TR on physical layer design agreed (0868, 0988).</a:t>
            </a:r>
            <a:endParaRPr lang="en-US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313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28408</TotalTime>
  <Words>714</Words>
  <Application>Microsoft Office PowerPoint</Application>
  <PresentationFormat>On-screen Show (4:3)</PresentationFormat>
  <Paragraphs>85</Paragraphs>
  <Slides>12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GP-140973:  TSG GERAN WG1 Chairman’s Report</vt:lpstr>
      <vt:lpstr>Document allocation</vt:lpstr>
      <vt:lpstr>7.1.4 Letters from other groups</vt:lpstr>
      <vt:lpstr>7.1.5.1.1 MSRD for VAMOS</vt:lpstr>
      <vt:lpstr>7.1.5.1.2 NewToN</vt:lpstr>
      <vt:lpstr>7.1.5.1.3 Rel-12 and earlier</vt:lpstr>
      <vt:lpstr>7.1.5.2.1 TEI13</vt:lpstr>
      <vt:lpstr>7.1.5.3 Study items</vt:lpstr>
      <vt:lpstr>7.1.5.3 Study items</vt:lpstr>
      <vt:lpstr>7.1.5.3 Study items</vt:lpstr>
      <vt:lpstr>7.1.4 Letters to other groups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940</cp:revision>
  <dcterms:created xsi:type="dcterms:W3CDTF">2008-08-30T09:32:10Z</dcterms:created>
  <dcterms:modified xsi:type="dcterms:W3CDTF">2014-11-21T17:38:23Z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