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</p:sldMasterIdLst>
  <p:notesMasterIdLst>
    <p:notesMasterId r:id="rId22"/>
  </p:notesMasterIdLst>
  <p:sldIdLst>
    <p:sldId id="268" r:id="rId2"/>
    <p:sldId id="289" r:id="rId3"/>
    <p:sldId id="292" r:id="rId4"/>
    <p:sldId id="270" r:id="rId5"/>
    <p:sldId id="273" r:id="rId6"/>
    <p:sldId id="272" r:id="rId7"/>
    <p:sldId id="275" r:id="rId8"/>
    <p:sldId id="277" r:id="rId9"/>
    <p:sldId id="293" r:id="rId10"/>
    <p:sldId id="278" r:id="rId11"/>
    <p:sldId id="274" r:id="rId12"/>
    <p:sldId id="279" r:id="rId13"/>
    <p:sldId id="280" r:id="rId14"/>
    <p:sldId id="281" r:id="rId15"/>
    <p:sldId id="291" r:id="rId16"/>
    <p:sldId id="283" r:id="rId17"/>
    <p:sldId id="284" r:id="rId18"/>
    <p:sldId id="285" r:id="rId19"/>
    <p:sldId id="286" r:id="rId20"/>
    <p:sldId id="290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D7F6"/>
    <a:srgbClr val="B2B4B3"/>
    <a:srgbClr val="B71488"/>
    <a:srgbClr val="AD4B5C"/>
    <a:srgbClr val="3B8576"/>
    <a:srgbClr val="482A7F"/>
    <a:srgbClr val="C21E38"/>
    <a:srgbClr val="FDE96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741" autoAdjust="0"/>
    <p:restoredTop sz="94673" autoAdjust="0"/>
  </p:normalViewPr>
  <p:slideViewPr>
    <p:cSldViewPr>
      <p:cViewPr varScale="1">
        <p:scale>
          <a:sx n="106" d="100"/>
          <a:sy n="106" d="100"/>
        </p:scale>
        <p:origin x="-1200" y="-84"/>
      </p:cViewPr>
      <p:guideLst>
        <p:guide orient="horz" pos="2160"/>
        <p:guide orient="horz" pos="4201"/>
        <p:guide pos="2880"/>
        <p:guide pos="385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33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fld id="{44589DB7-9DB7-41F5-AD34-E0407D1C22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D911BF-44AB-4F08-A8C9-4E40443AB262}" type="slidenum">
              <a:rPr lang="en-US" smtClean="0">
                <a:ea typeface="ＭＳ Ｐゴシック" pitchFamily="34" charset="-128"/>
              </a:rPr>
              <a:pPr>
                <a:defRPr/>
              </a:pPr>
              <a:t>1</a:t>
            </a:fld>
            <a:endParaRPr lang="en-US" smtClean="0">
              <a:ea typeface="ＭＳ Ｐゴシック" pitchFamily="34" charset="-128"/>
            </a:endParaRPr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4213"/>
            <a:ext cx="4572000" cy="3429000"/>
          </a:xfrm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7988" cy="4116388"/>
          </a:xfrm>
          <a:noFill/>
          <a:ln/>
        </p:spPr>
        <p:txBody>
          <a:bodyPr/>
          <a:lstStyle/>
          <a:p>
            <a:pPr eaLnBrk="1" hangingPunct="1"/>
            <a:endParaRPr lang="sv-SE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/>
              <a:t>GP-110496</a:t>
            </a: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DC6BA-941A-47A0-8846-3BBEE9C43A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GP-110496</a:t>
            </a:r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12AA6-36AD-43B2-A71E-2DB23CA2E11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588250" y="6381750"/>
            <a:ext cx="1239838" cy="2762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23BC1-8B8D-4281-915E-C8CD356CAED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GP-110496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BlackBerry_Logo_Preferred_Black_New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423863" y="6343650"/>
            <a:ext cx="1633537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58800" y="260350"/>
            <a:ext cx="8064500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484313"/>
            <a:ext cx="8064500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r>
              <a:rPr lang="en-GB"/>
              <a:t>GP-110496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ＭＳ Ｐゴシック" pitchFamily="-109" charset="-128"/>
                <a:cs typeface="+mn-cs"/>
              </a:defRPr>
            </a:lvl1pPr>
          </a:lstStyle>
          <a:p>
            <a:pPr>
              <a:defRPr/>
            </a:pPr>
            <a:fld id="{14F85A86-A735-477E-BC75-E2094EA2466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2" r:id="rId2"/>
    <p:sldLayoutId id="2147483654" r:id="rId3"/>
  </p:sldLayoutIdLst>
  <p:hf hdr="0" ftr="0" dt="0"/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Calibri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Calibri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Calibri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Calibri" charset="0"/>
        </a:defRPr>
      </a:lvl9pPr>
    </p:titleStyle>
    <p:bodyStyle>
      <a:lvl1pPr marL="452438" indent="-452438" algn="l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2600" b="1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862013" indent="-230188" algn="l" rtl="0" eaLnBrk="0" fontAlgn="base" hangingPunct="0">
        <a:spcBef>
          <a:spcPct val="20000"/>
        </a:spcBef>
        <a:spcAft>
          <a:spcPct val="0"/>
        </a:spcAft>
        <a:buSzPct val="80000"/>
        <a:buFont typeface="Calibri" pitchFamily="34" charset="0"/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2pPr>
      <a:lvl3pPr marL="1255713" indent="-214313" algn="l" rtl="0" eaLnBrk="0" fontAlgn="base" hangingPunct="0">
        <a:spcBef>
          <a:spcPct val="20000"/>
        </a:spcBef>
        <a:spcAft>
          <a:spcPct val="0"/>
        </a:spcAft>
        <a:buSzPct val="90000"/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844675" indent="-228600" algn="l" rtl="0" eaLnBrk="0" fontAlgn="base" hangingPunct="0">
        <a:spcBef>
          <a:spcPct val="20000"/>
        </a:spcBef>
        <a:spcAft>
          <a:spcPct val="0"/>
        </a:spcAft>
        <a:buSzPct val="90000"/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252663" indent="-228600" algn="l" rtl="0" eaLnBrk="0" fontAlgn="base" hangingPunct="0">
        <a:spcBef>
          <a:spcPct val="20000"/>
        </a:spcBef>
        <a:spcAft>
          <a:spcPct val="0"/>
        </a:spcAft>
        <a:buSzPct val="90000"/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70986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316706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62426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4081463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7" descr="BlackBerry_PPT_Titlepag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D343C0-75D3-4F44-9FB4-0CEFA58BD498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6147" name="Rectangle 7"/>
          <p:cNvSpPr>
            <a:spLocks noGrp="1" noChangeArrowheads="1"/>
          </p:cNvSpPr>
          <p:nvPr>
            <p:ph type="ctrTitle" idx="4294967295"/>
          </p:nvPr>
        </p:nvSpPr>
        <p:spPr bwMode="black">
          <a:xfrm>
            <a:off x="684213" y="2276475"/>
            <a:ext cx="7167562" cy="1273175"/>
          </a:xfrm>
        </p:spPr>
        <p:txBody>
          <a:bodyPr/>
          <a:lstStyle/>
          <a:p>
            <a:pPr algn="r" eaLnBrk="1" hangingPunct="1"/>
            <a:r>
              <a:rPr lang="en-US" smtClean="0">
                <a:ea typeface="ＭＳ Ｐゴシック" pitchFamily="34" charset="-128"/>
              </a:rPr>
              <a:t>GP-110977 – Chairman’s Report</a:t>
            </a:r>
            <a:endParaRPr lang="en-US" smtClean="0">
              <a:solidFill>
                <a:schemeClr val="tx1"/>
              </a:solidFill>
              <a:ea typeface="ＭＳ Ｐゴシック" pitchFamily="34" charset="-128"/>
            </a:endParaRPr>
          </a:p>
        </p:txBody>
      </p:sp>
      <p:sp>
        <p:nvSpPr>
          <p:cNvPr id="6148" name="Rectangle 8"/>
          <p:cNvSpPr>
            <a:spLocks noGrp="1" noChangeArrowheads="1"/>
          </p:cNvSpPr>
          <p:nvPr>
            <p:ph type="subTitle" idx="4294967295"/>
          </p:nvPr>
        </p:nvSpPr>
        <p:spPr bwMode="black">
          <a:xfrm>
            <a:off x="2133600" y="3475038"/>
            <a:ext cx="5576888" cy="1249362"/>
          </a:xfrm>
        </p:spPr>
        <p:txBody>
          <a:bodyPr/>
          <a:lstStyle/>
          <a:p>
            <a:pPr>
              <a:buFont typeface="Calibri" pitchFamily="34" charset="0"/>
              <a:buNone/>
            </a:pPr>
            <a:r>
              <a:rPr lang="en-US" sz="2000" smtClean="0">
                <a:ea typeface="ＭＳ Ｐゴシック" pitchFamily="34" charset="-128"/>
              </a:rPr>
              <a:t>3GPP TSG GERAN WG1 #50</a:t>
            </a:r>
          </a:p>
          <a:p>
            <a:pPr>
              <a:buFont typeface="Calibri" pitchFamily="34" charset="0"/>
              <a:buNone/>
            </a:pPr>
            <a:r>
              <a:rPr lang="en-US" sz="2000" smtClean="0">
                <a:ea typeface="ＭＳ Ｐゴシック" pitchFamily="34" charset="-128"/>
              </a:rPr>
              <a:t>Dallas, US, 17 – 19 May 2011</a:t>
            </a:r>
          </a:p>
          <a:p>
            <a:pPr>
              <a:buFont typeface="Calibri" pitchFamily="34" charset="0"/>
              <a:buNone/>
            </a:pPr>
            <a:r>
              <a:rPr lang="en-US" sz="2000" smtClean="0">
                <a:ea typeface="ＭＳ Ｐゴシック" pitchFamily="34" charset="-128"/>
              </a:rPr>
              <a:t>Werner Kreuzer, 2011-05-19</a:t>
            </a:r>
            <a:endParaRPr lang="en-US" sz="2000" b="0" smtClean="0">
              <a:ea typeface="ＭＳ Ｐゴシック" pitchFamily="34" charset="-128"/>
            </a:endParaRPr>
          </a:p>
        </p:txBody>
      </p:sp>
      <p:sp>
        <p:nvSpPr>
          <p:cNvPr id="6149" name="TextBox 8"/>
          <p:cNvSpPr txBox="1">
            <a:spLocks noChangeArrowheads="1"/>
          </p:cNvSpPr>
          <p:nvPr/>
        </p:nvSpPr>
        <p:spPr bwMode="auto">
          <a:xfrm>
            <a:off x="1231900" y="65405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Rel-9 – HNB, H(e)NB enhancements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484313"/>
            <a:ext cx="8064500" cy="4465637"/>
          </a:xfrm>
        </p:spPr>
        <p:txBody>
          <a:bodyPr>
            <a:normAutofit fontScale="70000" lnSpcReduction="20000"/>
          </a:bodyPr>
          <a:lstStyle/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Performance requirements for cell re-selection to CSG and hybrid cells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CR to TS 45.008 agreed to define cell re-selection requirements for specific radio conditions and to set these requirements as mandatory.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Reporting priority between CSG cells from different </a:t>
            </a:r>
            <a:r>
              <a:rPr lang="en-GB" dirty="0" err="1" smtClean="0"/>
              <a:t>RATs</a:t>
            </a:r>
            <a:r>
              <a:rPr lang="en-GB" dirty="0" smtClean="0"/>
              <a:t>/modes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45.008 agreed to set the reporting priority between CSG cells of different </a:t>
            </a:r>
            <a:r>
              <a:rPr lang="en-GB" dirty="0" err="1" smtClean="0"/>
              <a:t>RATs</a:t>
            </a:r>
            <a:r>
              <a:rPr lang="en-GB" dirty="0" smtClean="0"/>
              <a:t>/modes or CSG cells from different frequencies as implementation dependent.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Correction to CSG reporting thresholds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45.008 agreed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Correction of missing references for measurement reporting of CG cells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45.008 agreed.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Correction to validity of stored parameters in network controlled cell re-selection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45.008 agreed.  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Measurement reporting limits for CSG cells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45.008 agreed to specify maximum limits for the reporting of CSG cells.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DC98F982-A18B-4974-9205-F8491306C614}" type="slidenum">
              <a:rPr lang="en-US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Rel-9 - Miscellaneous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539750" y="1484313"/>
            <a:ext cx="8064500" cy="2376487"/>
          </a:xfrm>
        </p:spPr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Corrections to control parameters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CRs to TS 45.008 agreed.</a:t>
            </a:r>
          </a:p>
          <a:p>
            <a:r>
              <a:rPr lang="en-GB" smtClean="0">
                <a:ea typeface="ＭＳ Ｐゴシック" pitchFamily="34" charset="-128"/>
              </a:rPr>
              <a:t>Removal of mandatory support of PBCCH/GPRS re-selection mode.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CRs to TS 45.008 postponed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4E1DEE92-DC2C-4AD5-A7B4-D84A36083B92}" type="slidenum">
              <a:rPr lang="en-US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Rel-10 – TIGHTER 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000" smtClean="0">
                <a:ea typeface="ＭＳ Ｐゴシック" pitchFamily="34" charset="-128"/>
              </a:rPr>
              <a:t>Updated working assumptions</a:t>
            </a:r>
          </a:p>
          <a:p>
            <a:pPr lvl="1">
              <a:lnSpc>
                <a:spcPct val="80000"/>
              </a:lnSpc>
            </a:pPr>
            <a:r>
              <a:rPr lang="en-GB" sz="1900" smtClean="0">
                <a:ea typeface="ＭＳ Ｐゴシック" pitchFamily="34" charset="-128"/>
              </a:rPr>
              <a:t>An MS indicating support for any TIGHTER level shall meet the synchronization requirements in TS 45.010 also for a received signal that is AQPSK modulated with SCPIR = [-4 dB, …, 4 dB].</a:t>
            </a:r>
          </a:p>
          <a:p>
            <a:pPr lvl="1">
              <a:lnSpc>
                <a:spcPct val="80000"/>
              </a:lnSpc>
            </a:pPr>
            <a:r>
              <a:rPr lang="en-GB" sz="1900" smtClean="0">
                <a:ea typeface="ＭＳ Ｐゴシック" pitchFamily="34" charset="-128"/>
              </a:rPr>
              <a:t>Signal level for interferer signals will be used as currently specified in TS 45.005 except for 8PSK modulated EGPRS MCSs (adjacent interference shall be defined at a fixed offset of +18dB), the wanted signal levels will be changed accordingly.</a:t>
            </a:r>
          </a:p>
          <a:p>
            <a:pPr>
              <a:lnSpc>
                <a:spcPct val="80000"/>
              </a:lnSpc>
            </a:pPr>
            <a:r>
              <a:rPr lang="en-GB" sz="2000" smtClean="0">
                <a:ea typeface="ＭＳ Ｐゴシック" pitchFamily="34" charset="-128"/>
              </a:rPr>
              <a:t>Capability indicator for TIGHTER support</a:t>
            </a:r>
          </a:p>
          <a:p>
            <a:pPr lvl="1">
              <a:lnSpc>
                <a:spcPct val="80000"/>
              </a:lnSpc>
            </a:pPr>
            <a:r>
              <a:rPr lang="en-GB" sz="1900" smtClean="0">
                <a:ea typeface="ＭＳ Ｐゴシック" pitchFamily="34" charset="-128"/>
              </a:rPr>
              <a:t>Draft CR to TS 24.008 for 4 levels of support endorsed.</a:t>
            </a:r>
          </a:p>
          <a:p>
            <a:pPr>
              <a:lnSpc>
                <a:spcPct val="80000"/>
              </a:lnSpc>
            </a:pPr>
            <a:r>
              <a:rPr lang="en-GB" sz="2000" smtClean="0">
                <a:ea typeface="ＭＳ Ｐゴシック" pitchFamily="34" charset="-128"/>
              </a:rPr>
              <a:t>Correction to equipment types in performance requirements</a:t>
            </a:r>
          </a:p>
          <a:p>
            <a:pPr lvl="1">
              <a:lnSpc>
                <a:spcPct val="80000"/>
              </a:lnSpc>
            </a:pPr>
            <a:r>
              <a:rPr lang="en-GB" sz="1900" smtClean="0">
                <a:ea typeface="ＭＳ Ｐゴシック" pitchFamily="34" charset="-128"/>
              </a:rPr>
              <a:t>CRs to TS 45.005 agreed</a:t>
            </a:r>
          </a:p>
          <a:p>
            <a:pPr>
              <a:lnSpc>
                <a:spcPct val="80000"/>
              </a:lnSpc>
            </a:pPr>
            <a:r>
              <a:rPr lang="en-GB" sz="2000" smtClean="0">
                <a:ea typeface="ＭＳ Ｐゴシック" pitchFamily="34" charset="-128"/>
              </a:rPr>
              <a:t>Discussion on combined support of VAMOS and TIGHTER</a:t>
            </a:r>
          </a:p>
          <a:p>
            <a:pPr lvl="1">
              <a:lnSpc>
                <a:spcPct val="80000"/>
              </a:lnSpc>
            </a:pPr>
            <a:r>
              <a:rPr lang="en-GB" sz="1900" smtClean="0">
                <a:ea typeface="ＭＳ Ｐゴシック" pitchFamily="34" charset="-128"/>
              </a:rPr>
              <a:t>Various proposals – no conclusion.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35905A24-485C-4E8B-9D47-C7D57B45A721}" type="slidenum">
              <a:rPr lang="en-US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Rel-10 – MSR-NC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LS from R4 to endorse changes to TS 37.104 and TR 37.802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Changes reviewed and endorsed (some with comments)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Reply LS to TSG RAN and TSG RAN WG4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BC113B45-B50C-42CA-BA87-FF789545701B}" type="slidenum">
              <a:rPr lang="en-US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Rel-10 – TEI, other 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Correction on the definition of reported value and non-reported value in cell reporting requirements for multi-RAT MS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CR to TS 45.008 agreed.</a:t>
            </a:r>
          </a:p>
          <a:p>
            <a:r>
              <a:rPr lang="en-GB" smtClean="0">
                <a:ea typeface="ＭＳ Ｐゴシック" pitchFamily="34" charset="-128"/>
              </a:rPr>
              <a:t>Alignment of inter-RAT measurement requirements with RAN specifications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CR to TS 45.008 agreed</a:t>
            </a:r>
          </a:p>
          <a:p>
            <a:r>
              <a:rPr lang="en-GB" smtClean="0">
                <a:ea typeface="ＭＳ Ｐゴシック" pitchFamily="34" charset="-128"/>
              </a:rPr>
              <a:t>Realizing extended access barring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CR to TS 45.002 agreed.</a:t>
            </a:r>
          </a:p>
          <a:p>
            <a:endParaRPr lang="en-GB" smtClean="0"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BAF0EBD0-BB1D-47AA-B280-1F7DAB6191A8}" type="slidenum">
              <a:rPr lang="en-US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Addition of RFPM location method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More information on the method and justification for the introduction of a new location method was requested.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CR to TS 43.059 postponed</a:t>
            </a:r>
          </a:p>
          <a:p>
            <a:r>
              <a:rPr lang="en-GB" smtClean="0">
                <a:ea typeface="ＭＳ Ｐゴシック" pitchFamily="34" charset="-128"/>
              </a:rPr>
              <a:t>Full support of multi-operator core network by GERAN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Discussion document and draft CRs to TS 43.022 and TS 45.002 noted. </a:t>
            </a:r>
          </a:p>
        </p:txBody>
      </p:sp>
      <p:sp>
        <p:nvSpPr>
          <p:cNvPr id="2150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Rel-11 – TEI, other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D90EE2-73B9-4435-A817-0FD25008C74F}" type="slidenum">
              <a:rPr lang="en-GB"/>
              <a:pPr>
                <a:defRPr/>
              </a:pPr>
              <a:t>15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SI – MTC 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549275" y="1484313"/>
            <a:ext cx="8064500" cy="468153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000" smtClean="0">
                <a:ea typeface="ＭＳ Ｐゴシック" pitchFamily="34" charset="-128"/>
              </a:rPr>
              <a:t>Discussion on simulation and evaluation assumptions</a:t>
            </a:r>
          </a:p>
          <a:p>
            <a:pPr lvl="1">
              <a:lnSpc>
                <a:spcPct val="80000"/>
              </a:lnSpc>
            </a:pPr>
            <a:r>
              <a:rPr lang="en-GB" sz="1900" smtClean="0">
                <a:ea typeface="ＭＳ Ｐゴシック" pitchFamily="34" charset="-128"/>
              </a:rPr>
              <a:t>Agreement to prioritize ASR for non-MTC devices over access delay for MTC devices.</a:t>
            </a:r>
          </a:p>
          <a:p>
            <a:pPr lvl="1">
              <a:lnSpc>
                <a:spcPct val="80000"/>
              </a:lnSpc>
            </a:pPr>
            <a:r>
              <a:rPr lang="en-GB" sz="1900" smtClean="0">
                <a:ea typeface="ＭＳ Ｐゴシック" pitchFamily="34" charset="-128"/>
              </a:rPr>
              <a:t>Agreement to evaluate an additional scenario: </a:t>
            </a:r>
          </a:p>
          <a:p>
            <a:pPr lvl="2">
              <a:lnSpc>
                <a:spcPct val="80000"/>
              </a:lnSpc>
            </a:pPr>
            <a:r>
              <a:rPr lang="en-GB" sz="1600" smtClean="0">
                <a:ea typeface="ＭＳ Ｐゴシック" pitchFamily="34" charset="-128"/>
              </a:rPr>
              <a:t>Arrival rate: 20/sec (5 CS/sec + 15 PS /sec)</a:t>
            </a:r>
          </a:p>
          <a:p>
            <a:pPr lvl="1">
              <a:lnSpc>
                <a:spcPct val="80000"/>
              </a:lnSpc>
            </a:pPr>
            <a:r>
              <a:rPr lang="en-GB" sz="1900" smtClean="0">
                <a:ea typeface="ＭＳ Ｐゴシック" pitchFamily="34" charset="-128"/>
              </a:rPr>
              <a:t>No agreement to set an absolute value for a benchmark ASR</a:t>
            </a:r>
          </a:p>
          <a:p>
            <a:pPr lvl="1">
              <a:lnSpc>
                <a:spcPct val="80000"/>
              </a:lnSpc>
            </a:pPr>
            <a:r>
              <a:rPr lang="en-GB" sz="1900" smtClean="0">
                <a:ea typeface="ＭＳ Ｐゴシック" pitchFamily="34" charset="-128"/>
              </a:rPr>
              <a:t>Offline discussion to compare simulations with and without MTC devices present.</a:t>
            </a:r>
          </a:p>
          <a:p>
            <a:pPr>
              <a:lnSpc>
                <a:spcPct val="80000"/>
              </a:lnSpc>
            </a:pPr>
            <a:r>
              <a:rPr lang="en-GB" sz="2000" smtClean="0">
                <a:ea typeface="ＭＳ Ｐゴシック" pitchFamily="34" charset="-128"/>
              </a:rPr>
              <a:t>Evaluation of different CCCH protection mechanisms and RACH time spreading schemes.</a:t>
            </a:r>
          </a:p>
          <a:p>
            <a:pPr>
              <a:lnSpc>
                <a:spcPct val="80000"/>
              </a:lnSpc>
            </a:pPr>
            <a:r>
              <a:rPr lang="en-GB" sz="2000" smtClean="0">
                <a:ea typeface="ＭＳ Ｐゴシック" pitchFamily="34" charset="-128"/>
              </a:rPr>
              <a:t>Discussion documents on</a:t>
            </a:r>
          </a:p>
          <a:p>
            <a:pPr lvl="1">
              <a:lnSpc>
                <a:spcPct val="80000"/>
              </a:lnSpc>
            </a:pPr>
            <a:r>
              <a:rPr lang="en-GB" sz="1900" smtClean="0">
                <a:ea typeface="ＭＳ Ｐゴシック" pitchFamily="34" charset="-128"/>
              </a:rPr>
              <a:t>Multiplexing multiple MTC devices in a single block period.</a:t>
            </a:r>
          </a:p>
          <a:p>
            <a:pPr lvl="1">
              <a:lnSpc>
                <a:spcPct val="80000"/>
              </a:lnSpc>
            </a:pPr>
            <a:r>
              <a:rPr lang="en-GB" sz="1900" smtClean="0">
                <a:ea typeface="ＭＳ Ｐゴシック" pitchFamily="34" charset="-128"/>
              </a:rPr>
              <a:t>Enhancements to hybrid packet channel.</a:t>
            </a:r>
          </a:p>
          <a:p>
            <a:pPr>
              <a:lnSpc>
                <a:spcPct val="80000"/>
              </a:lnSpc>
            </a:pPr>
            <a:r>
              <a:rPr lang="en-GB" sz="2000" smtClean="0">
                <a:ea typeface="ＭＳ Ｐゴシック" pitchFamily="34" charset="-128"/>
              </a:rPr>
              <a:t>pCR on new RACH procedures for devices configured for low priority access – noted.</a:t>
            </a:r>
          </a:p>
          <a:p>
            <a:pPr>
              <a:lnSpc>
                <a:spcPct val="80000"/>
              </a:lnSpc>
            </a:pPr>
            <a:endParaRPr lang="en-GB" sz="2000" smtClean="0">
              <a:ea typeface="ＭＳ Ｐゴシック" pitchFamily="34" charset="-128"/>
            </a:endParaRPr>
          </a:p>
          <a:p>
            <a:pPr>
              <a:lnSpc>
                <a:spcPct val="80000"/>
              </a:lnSpc>
            </a:pPr>
            <a:endParaRPr lang="en-GB" sz="2000" smtClean="0">
              <a:ea typeface="ＭＳ Ｐゴシック" pitchFamily="34" charset="-128"/>
            </a:endParaRPr>
          </a:p>
          <a:p>
            <a:pPr>
              <a:lnSpc>
                <a:spcPct val="80000"/>
              </a:lnSpc>
            </a:pPr>
            <a:endParaRPr lang="en-GB" sz="2000" smtClean="0"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A1567C99-EF0E-471F-891F-E3AFA5FD2139}" type="slidenum">
              <a:rPr lang="en-US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SI – SPEED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TR 45.860 v0.4.1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Discussion documents on 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Complexity estimation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Radix sizes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Coding scheme identification for unified symbol rate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Bursts formats and their performance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MCS re-design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err="1" smtClean="0"/>
              <a:t>pCRS</a:t>
            </a:r>
            <a:r>
              <a:rPr lang="en-GB" dirty="0" smtClean="0"/>
              <a:t> agreed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Blind modulation detection for SBPCE2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PAR reduction for SBPCE2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Comparison of padded HOM and SBPCE2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0455D19E-CC95-4A86-A95A-4DA78B6D8580}" type="slidenum">
              <a:rPr lang="en-US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SI – BTS Energy Saving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TR 45.9xx v0.0.7</a:t>
            </a:r>
          </a:p>
          <a:p>
            <a:r>
              <a:rPr lang="en-GB" smtClean="0">
                <a:ea typeface="ＭＳ Ｐゴシック" pitchFamily="34" charset="-128"/>
              </a:rPr>
              <a:t>Discussion documents on 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Measurement characteristics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Simulation evaluation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Enhancement on BCCH power reduction methodology</a:t>
            </a:r>
          </a:p>
          <a:p>
            <a:r>
              <a:rPr lang="en-GB" smtClean="0">
                <a:ea typeface="ＭＳ Ｐゴシック" pitchFamily="34" charset="-128"/>
              </a:rPr>
              <a:t>Offline session, minutes in GP-110916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CF498515-7EB1-4079-9127-3A58330E2B5D}" type="slidenum">
              <a:rPr lang="en-US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Outgoing Liaison Statements, Work Plan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Reply LS on </a:t>
            </a:r>
            <a:r>
              <a:rPr lang="en-US" smtClean="0">
                <a:ea typeface="ＭＳ Ｐゴシック" pitchFamily="34" charset="-128"/>
              </a:rPr>
              <a:t>Update for ITU-R Recommendation M.1073-2 </a:t>
            </a:r>
          </a:p>
          <a:p>
            <a:r>
              <a:rPr lang="en-GB" smtClean="0">
                <a:ea typeface="ＭＳ Ｐゴシック" pitchFamily="34" charset="-128"/>
              </a:rPr>
              <a:t>Reply LS to “LS on Status of the MSR-NC work item”</a:t>
            </a:r>
          </a:p>
          <a:p>
            <a:pPr>
              <a:buFont typeface="Calibri" pitchFamily="34" charset="0"/>
              <a:buNone/>
            </a:pPr>
            <a:endParaRPr lang="en-GB" smtClean="0">
              <a:ea typeface="ＭＳ Ｐゴシック" pitchFamily="34" charset="-128"/>
            </a:endParaRPr>
          </a:p>
          <a:p>
            <a:r>
              <a:rPr lang="en-GB" smtClean="0">
                <a:ea typeface="ＭＳ Ｐゴシック" pitchFamily="34" charset="-128"/>
              </a:rPr>
              <a:t>Proposal to close R99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GERAN WG1 agrees to close R99.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DBA47796-C1E7-41E0-A3C6-806ADE7DF5F4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052513"/>
            <a:ext cx="8964613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Document allocation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36DDD8F-4B26-4DEA-9BE6-3CC410ADA609}" type="slidenum">
              <a:rPr lang="en-GB"/>
              <a:pPr>
                <a:defRPr/>
              </a:pPr>
              <a:t>2</a:t>
            </a:fld>
            <a:endParaRPr lang="en-GB"/>
          </a:p>
        </p:txBody>
      </p:sp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7092950" y="5516563"/>
            <a:ext cx="1871663" cy="6477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/>
              <a:t>Incoming: 104</a:t>
            </a:r>
          </a:p>
          <a:p>
            <a:r>
              <a:rPr lang="en-GB"/>
              <a:t>End:  245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Calibri" pitchFamily="34" charset="0"/>
              <a:buNone/>
            </a:pPr>
            <a:r>
              <a:rPr lang="en-GB" smtClean="0">
                <a:ea typeface="ＭＳ Ｐゴシック" pitchFamily="34" charset="-128"/>
              </a:rPr>
              <a:t>Conference calls:</a:t>
            </a:r>
          </a:p>
          <a:p>
            <a:pPr>
              <a:lnSpc>
                <a:spcPct val="90000"/>
              </a:lnSpc>
              <a:buFont typeface="Calibri" pitchFamily="34" charset="0"/>
              <a:buNone/>
            </a:pPr>
            <a:r>
              <a:rPr lang="en-GB" smtClean="0">
                <a:ea typeface="ＭＳ Ｐゴシック" pitchFamily="34" charset="-128"/>
              </a:rPr>
              <a:t>	BTS Energy	1st week of July 2011</a:t>
            </a:r>
          </a:p>
          <a:p>
            <a:pPr>
              <a:lnSpc>
                <a:spcPct val="90000"/>
              </a:lnSpc>
              <a:buFont typeface="Calibri" pitchFamily="34" charset="0"/>
              <a:buNone/>
            </a:pPr>
            <a:r>
              <a:rPr lang="en-GB" smtClean="0">
                <a:ea typeface="ＭＳ Ｐゴシック" pitchFamily="34" charset="-128"/>
              </a:rPr>
              <a:t>	VAMOS		27 June 2011</a:t>
            </a:r>
          </a:p>
          <a:p>
            <a:pPr>
              <a:lnSpc>
                <a:spcPct val="90000"/>
              </a:lnSpc>
              <a:buFont typeface="Calibri" pitchFamily="34" charset="0"/>
              <a:buNone/>
            </a:pPr>
            <a:r>
              <a:rPr lang="en-GB" smtClean="0">
                <a:ea typeface="ＭＳ Ｐゴシック" pitchFamily="34" charset="-128"/>
              </a:rPr>
              <a:t>	TIGHTER 		29 June 2011</a:t>
            </a:r>
          </a:p>
          <a:p>
            <a:pPr>
              <a:lnSpc>
                <a:spcPct val="90000"/>
              </a:lnSpc>
              <a:buFont typeface="Calibri" pitchFamily="34" charset="0"/>
              <a:buNone/>
            </a:pPr>
            <a:r>
              <a:rPr lang="en-GB" smtClean="0">
                <a:ea typeface="ＭＳ Ｐゴシック" pitchFamily="34" charset="-128"/>
              </a:rPr>
              <a:t>	SPEED 		30 June 2011		</a:t>
            </a:r>
          </a:p>
          <a:p>
            <a:pPr>
              <a:lnSpc>
                <a:spcPct val="90000"/>
              </a:lnSpc>
              <a:buFont typeface="Calibri" pitchFamily="34" charset="0"/>
              <a:buNone/>
            </a:pPr>
            <a:r>
              <a:rPr lang="en-GB" smtClean="0">
                <a:ea typeface="ＭＳ Ｐゴシック" pitchFamily="34" charset="-128"/>
              </a:rPr>
              <a:t>	</a:t>
            </a:r>
          </a:p>
          <a:p>
            <a:pPr>
              <a:lnSpc>
                <a:spcPct val="90000"/>
              </a:lnSpc>
              <a:buFont typeface="Calibri" pitchFamily="34" charset="0"/>
              <a:buNone/>
            </a:pPr>
            <a:r>
              <a:rPr lang="en-GB" smtClean="0">
                <a:ea typeface="ＭＳ Ｐゴシック" pitchFamily="34" charset="-128"/>
              </a:rPr>
              <a:t>GERAN1#51, 30 Aug – 1 Sep 2011, Goteborg, SE</a:t>
            </a:r>
          </a:p>
          <a:p>
            <a:pPr>
              <a:lnSpc>
                <a:spcPct val="90000"/>
              </a:lnSpc>
              <a:buFont typeface="Calibri" pitchFamily="34" charset="0"/>
              <a:buNone/>
            </a:pPr>
            <a:r>
              <a:rPr lang="en-GB" smtClean="0">
                <a:ea typeface="ＭＳ Ｐゴシック" pitchFamily="34" charset="-128"/>
              </a:rPr>
              <a:t>GERAN1#52, 22 – 24 Nov 2011, Bratislava, SK</a:t>
            </a:r>
          </a:p>
          <a:p>
            <a:pPr>
              <a:lnSpc>
                <a:spcPct val="90000"/>
              </a:lnSpc>
              <a:buFont typeface="Calibri" pitchFamily="34" charset="0"/>
              <a:buNone/>
            </a:pPr>
            <a:r>
              <a:rPr lang="en-GB" smtClean="0">
                <a:ea typeface="ＭＳ Ｐゴシック" pitchFamily="34" charset="-128"/>
              </a:rPr>
              <a:t>GERAN1#53, 27 Feb – 1 Mar 2012, EU</a:t>
            </a:r>
          </a:p>
        </p:txBody>
      </p:sp>
      <p:sp>
        <p:nvSpPr>
          <p:cNvPr id="2662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Future meetings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7147B0-33B0-4B1B-8D4B-A45EF8031210}" type="slidenum">
              <a:rPr lang="en-GB"/>
              <a:pPr>
                <a:defRPr/>
              </a:pPr>
              <a:t>20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Werner Kreuzer (Research In Motion UK Ltd, ETSI) re-elected as TSG GERAN WG1 chairman.</a:t>
            </a:r>
          </a:p>
        </p:txBody>
      </p:sp>
      <p:sp>
        <p:nvSpPr>
          <p:cNvPr id="921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Election of GERAN WG1 Chairman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BEB48D-CFF2-4580-858D-1FF14C91778D}" type="slidenum">
              <a:rPr lang="en-GB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4"/>
          <p:cNvSpPr>
            <a:spLocks noGrp="1"/>
          </p:cNvSpPr>
          <p:nvPr>
            <p:ph type="title"/>
          </p:nvPr>
        </p:nvSpPr>
        <p:spPr>
          <a:xfrm>
            <a:off x="539750" y="260350"/>
            <a:ext cx="8064500" cy="941388"/>
          </a:xfrm>
        </p:spPr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Letters from other groups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49275" y="1268413"/>
            <a:ext cx="8064500" cy="4752975"/>
          </a:xfrm>
        </p:spPr>
        <p:txBody>
          <a:bodyPr>
            <a:normAutofit fontScale="85000" lnSpcReduction="10000"/>
          </a:bodyPr>
          <a:lstStyle/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LS on Network Sharing (TSG SA) – noted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Reply LS on Network sharing (TSG SA WG2) – noted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LS on status of MSR-NC work item (TSG RAN WG4)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Request to review and endorse changes to TS 37.104 and TR 37.802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LS on extreme temperature ranges for testing of different devices (TSG GERAN WG3)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Different temperature ranges for applicability of terminal requirements in RAN and GERAN specifications.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Further considerations on the origin of these differences and the terminology used in 51.010-1 needed.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LS on update for ITU-R Recommendation M.1073-2 (ETSI TC MSG)  - noted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LS in referencing ER-GSM band into 3GPP GERAN and ETSI MSG Standards (ETSI TC RT) - noted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4C7ADD45-2B07-4C44-8C27-BDD2297D6FDE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Rel-7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268413"/>
            <a:ext cx="8064500" cy="4752975"/>
          </a:xfrm>
        </p:spPr>
        <p:txBody>
          <a:bodyPr>
            <a:normAutofit fontScale="92500" lnSpcReduction="20000"/>
          </a:bodyPr>
          <a:lstStyle/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Test of single antenna requirements with dual antenna terminals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G3 requested a clarification in TS 45.005 how to test single antenna requirements for terminals with dual antennas.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45.005 agreed reflecting the solution discussed and agreed at GERAN #38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Latency Reduction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45.005 agreed to remove brackets for MCS-0 reference performance for sensitivity and interference.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DARP and DLDC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Allow a relaxation for mobile stations supporting of DARP Phase I in case of downlink dual carrier configurations containing a total of more than 8 timeslots.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45.005 agreed. </a:t>
            </a:r>
          </a:p>
          <a:p>
            <a:pPr lvl="1">
              <a:buFont typeface="Calibri" pitchFamily="-109" charset="0"/>
              <a:buChar char="•"/>
              <a:defRPr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5E5C2C1E-366A-4F8A-8D64-FFDF735BFBA3}" type="slidenum">
              <a:rPr lang="en-US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title"/>
          </p:nvPr>
        </p:nvSpPr>
        <p:spPr>
          <a:xfrm>
            <a:off x="539750" y="260350"/>
            <a:ext cx="8334375" cy="941388"/>
          </a:xfrm>
        </p:spPr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Rel-8 – GERAN/E-UTRAN Interworking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268413"/>
            <a:ext cx="8064500" cy="4752975"/>
          </a:xfrm>
        </p:spPr>
        <p:txBody>
          <a:bodyPr>
            <a:normAutofit fontScale="92500" lnSpcReduction="20000"/>
          </a:bodyPr>
          <a:lstStyle/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Performance requirements for cell re-selection to CSG cells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CR to TS 45.008 agreed to define cell re-selection requirements for specific radio conditions and to set these requirements as mandatory.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Measurement reporting threshold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45.008 agreed to correct the ranking formula used in the cell reporting requirements for multi-RAT MS.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Storage of UTRAN FDD RSCP suitability parameter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Discussion on storage of suitability parameters from 3G cells and the subsequent usage of those stored parameters to evaluate other candidate cells.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Agreement that the suitability criteria shall be stored during priority-	based reselection.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45.008 postponed.</a:t>
            </a:r>
          </a:p>
          <a:p>
            <a:pPr lvl="1">
              <a:buFont typeface="Calibri" pitchFamily="-109" charset="0"/>
              <a:buChar char="•"/>
              <a:defRPr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615B4E81-D98A-4143-8F7C-F81ED359F74F}" type="slidenum">
              <a:rPr lang="en-US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>
          <a:xfrm>
            <a:off x="539750" y="260350"/>
            <a:ext cx="8064500" cy="941388"/>
          </a:xfrm>
        </p:spPr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Rel-8 – MCBTS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268413"/>
            <a:ext cx="8064500" cy="4752975"/>
          </a:xfrm>
        </p:spPr>
        <p:txBody>
          <a:bodyPr>
            <a:normAutofit fontScale="70000" lnSpcReduction="20000"/>
          </a:bodyPr>
          <a:lstStyle/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Discussion on general receiver characteristics, AM suppression, and blocking </a:t>
            </a:r>
            <a:r>
              <a:rPr lang="en-GB" dirty="0" err="1" smtClean="0"/>
              <a:t>characterisics</a:t>
            </a:r>
            <a:r>
              <a:rPr lang="en-GB" dirty="0" smtClean="0"/>
              <a:t> of multicarrier BTS equipped with multicarrier receiver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45.005 sent to plenary.</a:t>
            </a:r>
            <a:endParaRPr lang="en-GB" dirty="0" smtClean="0">
              <a:solidFill>
                <a:srgbClr val="FF0000"/>
              </a:solidFill>
            </a:endParaRP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Discussion on the configuration for testing multicarrier BTS equipped with multicarrier receiver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51.021 sent to plenary.</a:t>
            </a:r>
            <a:endParaRPr lang="en-GB" dirty="0" smtClean="0">
              <a:solidFill>
                <a:srgbClr val="FF0000"/>
              </a:solidFill>
            </a:endParaRP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Applicability of operating band for MCBTS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51.021 agreed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Correction of references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51.021 agreed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Alignment of measurement method for RX spurious emission in test specification with core specification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51.021 agreed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Clarification of the out-of-band emission definition for MCBTS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45.005 agreed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Clarification of the terminology used for frequency offset, carrier spacing.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45.005 and TS 51.021 postponed.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B66B2FCF-8EA5-4454-9EC9-F9FE4C3B2F60}" type="slidenum">
              <a:rPr lang="en-US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Rel-9 – VAMOS 					(1/2)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275" y="1268413"/>
            <a:ext cx="8064500" cy="4824412"/>
          </a:xfrm>
        </p:spPr>
        <p:txBody>
          <a:bodyPr>
            <a:normAutofit lnSpcReduction="10000"/>
          </a:bodyPr>
          <a:lstStyle/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EVM requirements for BTS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Proposal to have more than one EVM requirement, depending on the SCPIR level, not agreed.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smtClean="0"/>
              <a:t>No agreement to specify the same EVM RMS requirements for VAMOS as for EGPRS2-A across the supported SCPIR range. </a:t>
            </a:r>
            <a:r>
              <a:rPr lang="en-GB" dirty="0" err="1" smtClean="0"/>
              <a:t>CRs</a:t>
            </a:r>
            <a:r>
              <a:rPr lang="en-GB" dirty="0" smtClean="0"/>
              <a:t> to TS 45.005 and TS 51.021 postponed.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Average power decrease for AQPSK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45.008 agreed to set the maximum average power decrease for AQPSK on the BCCH carrier to 4 dB.</a:t>
            </a:r>
          </a:p>
          <a:p>
            <a:pPr>
              <a:buFont typeface="Calibri" pitchFamily="-109" charset="0"/>
              <a:buChar char="•"/>
              <a:defRPr/>
            </a:pPr>
            <a:r>
              <a:rPr lang="en-GB" dirty="0" smtClean="0"/>
              <a:t>Power vs. time mask for AQPSK</a:t>
            </a:r>
          </a:p>
          <a:p>
            <a:pPr lvl="1">
              <a:buFont typeface="Calibri" pitchFamily="-109" charset="0"/>
              <a:buChar char="•"/>
              <a:defRPr/>
            </a:pPr>
            <a:r>
              <a:rPr lang="en-GB" dirty="0" err="1" smtClean="0"/>
              <a:t>CRs</a:t>
            </a:r>
            <a:r>
              <a:rPr lang="en-GB" dirty="0" smtClean="0"/>
              <a:t> to TS 45.005 agreed adding the power </a:t>
            </a:r>
            <a:r>
              <a:rPr lang="en-GB" dirty="0" err="1" smtClean="0"/>
              <a:t>vs</a:t>
            </a:r>
            <a:r>
              <a:rPr lang="en-GB" dirty="0" smtClean="0"/>
              <a:t> time mask.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23646B7E-6383-40D4-A7DF-A70D2BE38545}" type="slidenum">
              <a:rPr lang="en-US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Rel-9 – VAMOS 					(2/2) 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549275" y="1268413"/>
            <a:ext cx="8064500" cy="4824412"/>
          </a:xfrm>
        </p:spPr>
        <p:txBody>
          <a:bodyPr/>
          <a:lstStyle/>
          <a:p>
            <a:r>
              <a:rPr lang="en-GB" smtClean="0">
                <a:ea typeface="ＭＳ Ｐゴシック" pitchFamily="34" charset="-128"/>
              </a:rPr>
              <a:t>MS receiver performance requirements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Reference performance (sensitivity and interference performance): CR to TS 45.005 sent to plenary.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MEAN_BEP requirements: CR to TS 45.008 agreed (values in square brackets) 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Synchronisation when AQPSK modulated signal is received: Ensure test coverage of existing requirement.</a:t>
            </a:r>
          </a:p>
          <a:p>
            <a:r>
              <a:rPr lang="en-GB" smtClean="0">
                <a:ea typeface="ＭＳ Ｐゴシック" pitchFamily="34" charset="-128"/>
              </a:rPr>
              <a:t>BTS receiver performance requirements</a:t>
            </a:r>
          </a:p>
          <a:p>
            <a:pPr lvl="1"/>
            <a:r>
              <a:rPr lang="en-GB" smtClean="0">
                <a:ea typeface="ＭＳ Ｐゴシック" pitchFamily="34" charset="-128"/>
              </a:rPr>
              <a:t>Reference performance (sensitivity and interference performance: CR to TS 45.005 agreed (values in square brackets)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588250" y="6381750"/>
            <a:ext cx="1239838" cy="276225"/>
          </a:xfrm>
        </p:spPr>
        <p:txBody>
          <a:bodyPr/>
          <a:lstStyle/>
          <a:p>
            <a:pPr>
              <a:defRPr/>
            </a:pPr>
            <a:fld id="{E209B1BC-5144-4FA8-8D80-EB88F77730E0}" type="slidenum">
              <a:rPr lang="en-US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BlackBerr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ADD8"/>
      </a:accent1>
      <a:accent2>
        <a:srgbClr val="70A84C"/>
      </a:accent2>
      <a:accent3>
        <a:srgbClr val="FDE960"/>
      </a:accent3>
      <a:accent4>
        <a:srgbClr val="C21E38"/>
      </a:accent4>
      <a:accent5>
        <a:srgbClr val="482A7F"/>
      </a:accent5>
      <a:accent6>
        <a:srgbClr val="3B8576"/>
      </a:accent6>
      <a:hlink>
        <a:srgbClr val="2D588E"/>
      </a:hlink>
      <a:folHlink>
        <a:srgbClr val="D97A2D"/>
      </a:folHlink>
    </a:clrScheme>
    <a:fontScheme name="Custom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ADD8"/>
        </a:accent1>
        <a:accent2>
          <a:srgbClr val="70A84C"/>
        </a:accent2>
        <a:accent3>
          <a:srgbClr val="FFFFFF"/>
        </a:accent3>
        <a:accent4>
          <a:srgbClr val="000000"/>
        </a:accent4>
        <a:accent5>
          <a:srgbClr val="AAD3E9"/>
        </a:accent5>
        <a:accent6>
          <a:srgbClr val="659844"/>
        </a:accent6>
        <a:hlink>
          <a:srgbClr val="2D588E"/>
        </a:hlink>
        <a:folHlink>
          <a:srgbClr val="D97A2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1244</TotalTime>
  <Words>1276</Words>
  <Application>Microsoft Office PowerPoint</Application>
  <PresentationFormat>On-screen Show (4:3)</PresentationFormat>
  <Paragraphs>181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ＭＳ Ｐゴシック</vt:lpstr>
      <vt:lpstr>Calibri</vt:lpstr>
      <vt:lpstr>Custom Design</vt:lpstr>
      <vt:lpstr>Custom Design</vt:lpstr>
      <vt:lpstr>Custom Design</vt:lpstr>
      <vt:lpstr>GP-110977 – Chairman’s Report</vt:lpstr>
      <vt:lpstr>Document allocation</vt:lpstr>
      <vt:lpstr>Election of GERAN WG1 Chairman</vt:lpstr>
      <vt:lpstr>Letters from other groups</vt:lpstr>
      <vt:lpstr>Rel-7</vt:lpstr>
      <vt:lpstr>Rel-8 – GERAN/E-UTRAN Interworking</vt:lpstr>
      <vt:lpstr>Rel-8 – MCBTS  </vt:lpstr>
      <vt:lpstr>Rel-9 – VAMOS      (1/2) </vt:lpstr>
      <vt:lpstr>Rel-9 – VAMOS      (2/2) </vt:lpstr>
      <vt:lpstr>Rel-9 – HNB, H(e)NB enhancements</vt:lpstr>
      <vt:lpstr>Rel-9 - Miscellaneous</vt:lpstr>
      <vt:lpstr>Rel-10 – TIGHTER </vt:lpstr>
      <vt:lpstr>Rel-10 – MSR-NC</vt:lpstr>
      <vt:lpstr>Rel-10 – TEI, other </vt:lpstr>
      <vt:lpstr>Rel-11 – TEI, other </vt:lpstr>
      <vt:lpstr>SI – MTC </vt:lpstr>
      <vt:lpstr>SI – SPEED </vt:lpstr>
      <vt:lpstr>SI – BTS Energy Saving</vt:lpstr>
      <vt:lpstr>Outgoing Liaison Statements, Work Plan</vt:lpstr>
      <vt:lpstr>Future meetings</vt:lpstr>
    </vt:vector>
  </TitlesOfParts>
  <Company>The St John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Elliot Ng</dc:creator>
  <cp:lastModifiedBy>esunmar</cp:lastModifiedBy>
  <cp:revision>255</cp:revision>
  <dcterms:created xsi:type="dcterms:W3CDTF">2010-03-24T18:57:19Z</dcterms:created>
  <dcterms:modified xsi:type="dcterms:W3CDTF">2011-05-20T16:22:18Z</dcterms:modified>
</cp:coreProperties>
</file>