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366" r:id="rId2"/>
    <p:sldId id="322" r:id="rId3"/>
    <p:sldId id="351" r:id="rId4"/>
    <p:sldId id="336" r:id="rId5"/>
    <p:sldId id="364" r:id="rId6"/>
    <p:sldId id="358" r:id="rId7"/>
    <p:sldId id="311" r:id="rId8"/>
    <p:sldId id="359" r:id="rId9"/>
    <p:sldId id="315" r:id="rId10"/>
    <p:sldId id="367" r:id="rId11"/>
    <p:sldId id="368"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E3FB"/>
    <a:srgbClr val="F739D3"/>
    <a:srgbClr val="EDFB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573" autoAdjust="0"/>
    <p:restoredTop sz="94016" autoAdjust="0"/>
  </p:normalViewPr>
  <p:slideViewPr>
    <p:cSldViewPr snapToGrid="0">
      <p:cViewPr varScale="1">
        <p:scale>
          <a:sx n="128" d="100"/>
          <a:sy n="128" d="100"/>
        </p:scale>
        <p:origin x="492" y="120"/>
      </p:cViewPr>
      <p:guideLst>
        <p:guide orient="horz" pos="2160"/>
        <p:guide pos="3840"/>
      </p:guideLst>
    </p:cSldViewPr>
  </p:slideViewPr>
  <p:notesTextViewPr>
    <p:cViewPr>
      <p:scale>
        <a:sx n="1" d="1"/>
        <a:sy n="1" d="1"/>
      </p:scale>
      <p:origin x="0" y="0"/>
    </p:cViewPr>
  </p:notesTextViewPr>
  <p:sorterViewPr>
    <p:cViewPr varScale="1">
      <p:scale>
        <a:sx n="1" d="1"/>
        <a:sy n="1" d="1"/>
      </p:scale>
      <p:origin x="0" y="-285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222E29-00EF-4726-BFF3-5F957D0B1867}" type="datetimeFigureOut">
              <a:rPr lang="en-US" smtClean="0"/>
              <a:t>6/28/2015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287FCF-A1D7-4A25-B93A-5B2938E9E02F}" type="slidenum">
              <a:rPr lang="en-US" smtClean="0"/>
              <a:t>‹#›</a:t>
            </a:fld>
            <a:endParaRPr lang="en-US"/>
          </a:p>
        </p:txBody>
      </p:sp>
    </p:spTree>
    <p:extLst>
      <p:ext uri="{BB962C8B-B14F-4D97-AF65-F5344CB8AC3E}">
        <p14:creationId xmlns:p14="http://schemas.microsoft.com/office/powerpoint/2010/main" val="1502714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F28ACB7-00A6-4023-B4E8-6E53D16CD7C9}" type="datetimeFigureOut">
              <a:rPr lang="en-US" smtClean="0"/>
              <a:t>6/28/2015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2422211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28ACB7-00A6-4023-B4E8-6E53D16CD7C9}" type="datetimeFigureOut">
              <a:rPr lang="en-US" smtClean="0"/>
              <a:t>6/28/2015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1031422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28ACB7-00A6-4023-B4E8-6E53D16CD7C9}" type="datetimeFigureOut">
              <a:rPr lang="en-US" smtClean="0"/>
              <a:t>6/28/2015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2800745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28ACB7-00A6-4023-B4E8-6E53D16CD7C9}" type="datetimeFigureOut">
              <a:rPr lang="en-US" smtClean="0"/>
              <a:t>6/28/2015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3386012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F28ACB7-00A6-4023-B4E8-6E53D16CD7C9}" type="datetimeFigureOut">
              <a:rPr lang="en-US" smtClean="0"/>
              <a:t>6/28/2015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2330513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F28ACB7-00A6-4023-B4E8-6E53D16CD7C9}" type="datetimeFigureOut">
              <a:rPr lang="en-US" smtClean="0"/>
              <a:t>6/28/2015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3903271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F28ACB7-00A6-4023-B4E8-6E53D16CD7C9}" type="datetimeFigureOut">
              <a:rPr lang="en-US" smtClean="0"/>
              <a:t>6/28/2015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16493231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F28ACB7-00A6-4023-B4E8-6E53D16CD7C9}" type="datetimeFigureOut">
              <a:rPr lang="en-US" smtClean="0"/>
              <a:t>6/28/2015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2519600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28ACB7-00A6-4023-B4E8-6E53D16CD7C9}" type="datetimeFigureOut">
              <a:rPr lang="en-US" smtClean="0"/>
              <a:t>6/28/2015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4277125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28ACB7-00A6-4023-B4E8-6E53D16CD7C9}" type="datetimeFigureOut">
              <a:rPr lang="en-US" smtClean="0"/>
              <a:t>6/28/2015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26954434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28ACB7-00A6-4023-B4E8-6E53D16CD7C9}" type="datetimeFigureOut">
              <a:rPr lang="en-US" smtClean="0"/>
              <a:t>6/28/2015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139459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28ACB7-00A6-4023-B4E8-6E53D16CD7C9}" type="datetimeFigureOut">
              <a:rPr lang="en-US" smtClean="0"/>
              <a:t>6/28/2015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78605B-2374-409F-BD83-EA416B9067A1}" type="slidenum">
              <a:rPr lang="en-US" smtClean="0"/>
              <a:t>‹#›</a:t>
            </a:fld>
            <a:endParaRPr lang="en-US"/>
          </a:p>
        </p:txBody>
      </p:sp>
    </p:spTree>
    <p:extLst>
      <p:ext uri="{BB962C8B-B14F-4D97-AF65-F5344CB8AC3E}">
        <p14:creationId xmlns:p14="http://schemas.microsoft.com/office/powerpoint/2010/main" val="33891277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701800"/>
            <a:ext cx="9144000" cy="3339252"/>
          </a:xfrm>
        </p:spPr>
        <p:txBody>
          <a:bodyPr>
            <a:noAutofit/>
          </a:bodyPr>
          <a:lstStyle/>
          <a:p>
            <a:pPr algn="l"/>
            <a:r>
              <a:rPr lang="en-GB" sz="2400" b="1" dirty="0"/>
              <a:t>Source:</a:t>
            </a:r>
            <a:r>
              <a:rPr lang="en-GB" sz="2400" dirty="0"/>
              <a:t> 	Qualcomm Incorporated, Neul Ltd, Huawei Technologies </a:t>
            </a:r>
            <a:r>
              <a:rPr lang="en-GB" sz="2400" dirty="0" smtClean="0"/>
              <a:t>		Co</a:t>
            </a:r>
            <a:r>
              <a:rPr lang="en-GB" sz="2400" dirty="0"/>
              <a:t>., Ltd., </a:t>
            </a:r>
            <a:r>
              <a:rPr lang="en-GB" sz="2400" dirty="0" smtClean="0"/>
              <a:t>HiSilicon </a:t>
            </a:r>
            <a:r>
              <a:rPr lang="en-GB" sz="2400" dirty="0"/>
              <a:t>Technologies Co., </a:t>
            </a:r>
            <a:r>
              <a:rPr lang="en-GB" sz="2400" dirty="0" smtClean="0"/>
              <a:t>Ltd, u-</a:t>
            </a:r>
            <a:r>
              <a:rPr lang="en-GB" sz="2400" dirty="0" err="1" smtClean="0"/>
              <a:t>blox</a:t>
            </a:r>
            <a:r>
              <a:rPr lang="en-GB" sz="2400" dirty="0" smtClean="0"/>
              <a:t> AG;</a:t>
            </a:r>
            <a:r>
              <a:rPr lang="en-US" sz="2400" dirty="0" smtClean="0"/>
              <a:t> 			</a:t>
            </a:r>
            <a:br>
              <a:rPr lang="en-US" sz="2400" dirty="0" smtClean="0"/>
            </a:br>
            <a:r>
              <a:rPr lang="en-GB" sz="2400" b="1" dirty="0" smtClean="0"/>
              <a:t>Title</a:t>
            </a:r>
            <a:r>
              <a:rPr lang="en-GB" sz="2400" b="1" dirty="0"/>
              <a:t>:   </a:t>
            </a:r>
            <a:r>
              <a:rPr lang="en-GB" sz="2400" dirty="0"/>
              <a:t> 	</a:t>
            </a:r>
            <a:r>
              <a:rPr lang="en-GB" sz="2400" dirty="0" smtClean="0"/>
              <a:t>	</a:t>
            </a:r>
            <a:r>
              <a:rPr lang="en-GB" sz="2400" dirty="0"/>
              <a:t>EC-GSM frequency tracking and phase requirement 			</a:t>
            </a:r>
            <a:r>
              <a:rPr lang="en-GB" sz="2400" dirty="0" smtClean="0"/>
              <a:t>challenges (update of </a:t>
            </a:r>
            <a:r>
              <a:rPr lang="en-GB" sz="2400" dirty="0" smtClean="0"/>
              <a:t>GPC150511)</a:t>
            </a:r>
            <a:r>
              <a:rPr lang="en-US" sz="2400" dirty="0">
                <a:latin typeface="Arial" panose="020B0604020202020204" pitchFamily="34" charset="0"/>
                <a:ea typeface="Times New Roman" panose="02020603050405020304" pitchFamily="18" charset="0"/>
              </a:rPr>
              <a:t/>
            </a:r>
            <a:br>
              <a:rPr lang="en-US" sz="2400" dirty="0">
                <a:latin typeface="Arial" panose="020B0604020202020204" pitchFamily="34" charset="0"/>
                <a:ea typeface="Times New Roman" panose="02020603050405020304" pitchFamily="18" charset="0"/>
              </a:rPr>
            </a:br>
            <a:r>
              <a:rPr lang="en-US" sz="2400" dirty="0"/>
              <a:t/>
            </a:r>
            <a:br>
              <a:rPr lang="en-US" sz="2400" dirty="0"/>
            </a:br>
            <a:r>
              <a:rPr lang="en-GB" sz="2400" b="1" dirty="0"/>
              <a:t>Agenda:</a:t>
            </a:r>
            <a:r>
              <a:rPr lang="en-GB" sz="2400" dirty="0"/>
              <a:t>	1.4.2.1</a:t>
            </a:r>
            <a:r>
              <a:rPr lang="en-US" sz="2400" dirty="0"/>
              <a:t/>
            </a:r>
            <a:br>
              <a:rPr lang="en-US" sz="2400" dirty="0"/>
            </a:br>
            <a:r>
              <a:rPr lang="en-GB" sz="2400" b="1" dirty="0"/>
              <a:t>Document for:</a:t>
            </a:r>
            <a:r>
              <a:rPr lang="en-GB" sz="2400" dirty="0"/>
              <a:t>	Discussion</a:t>
            </a:r>
            <a:r>
              <a:rPr lang="en-US" sz="2400" dirty="0"/>
              <a:t/>
            </a:r>
            <a:br>
              <a:rPr lang="en-US" sz="2400" dirty="0"/>
            </a:br>
            <a:endParaRPr lang="en-US" sz="2400" dirty="0"/>
          </a:p>
        </p:txBody>
      </p:sp>
      <p:sp>
        <p:nvSpPr>
          <p:cNvPr id="4" name="Rectangle 3"/>
          <p:cNvSpPr/>
          <p:nvPr/>
        </p:nvSpPr>
        <p:spPr>
          <a:xfrm>
            <a:off x="347330" y="199033"/>
            <a:ext cx="10933814" cy="923330"/>
          </a:xfrm>
          <a:prstGeom prst="rect">
            <a:avLst/>
          </a:prstGeom>
        </p:spPr>
        <p:txBody>
          <a:bodyPr wrap="square">
            <a:spAutoFit/>
          </a:bodyPr>
          <a:lstStyle/>
          <a:p>
            <a:pPr hangingPunct="0">
              <a:tabLst>
                <a:tab pos="5257800" algn="r"/>
                <a:tab pos="6515100" algn="r"/>
              </a:tabLst>
            </a:pPr>
            <a:r>
              <a:rPr lang="en-GB" dirty="0" smtClean="0">
                <a:latin typeface="Times New Roman" panose="02020603050405020304" pitchFamily="18" charset="0"/>
                <a:ea typeface="Times New Roman" panose="02020603050405020304" pitchFamily="18" charset="0"/>
              </a:rPr>
              <a:t>3GPP </a:t>
            </a:r>
            <a:r>
              <a:rPr lang="en-GB" dirty="0">
                <a:latin typeface="Times New Roman" panose="02020603050405020304" pitchFamily="18" charset="0"/>
                <a:ea typeface="Times New Roman" panose="02020603050405020304" pitchFamily="18" charset="0"/>
              </a:rPr>
              <a:t>TSG GERAN 1/ 2 Ad-hoc #3	</a:t>
            </a:r>
            <a:r>
              <a:rPr lang="en-GB" dirty="0" smtClean="0">
                <a:latin typeface="Times New Roman" panose="02020603050405020304" pitchFamily="18" charset="0"/>
                <a:ea typeface="Times New Roman" panose="02020603050405020304" pitchFamily="18" charset="0"/>
              </a:rPr>
              <a:t>			</a:t>
            </a:r>
            <a:r>
              <a:rPr lang="en-GB" dirty="0" err="1" smtClean="0">
                <a:latin typeface="Times New Roman" panose="02020603050405020304" pitchFamily="18" charset="0"/>
                <a:ea typeface="Times New Roman" panose="02020603050405020304" pitchFamily="18" charset="0"/>
              </a:rPr>
              <a:t>Tdoc</a:t>
            </a:r>
            <a:r>
              <a:rPr lang="en-GB" dirty="0" smtClean="0">
                <a:latin typeface="Times New Roman" panose="02020603050405020304" pitchFamily="18" charset="0"/>
                <a:ea typeface="Times New Roman" panose="02020603050405020304" pitchFamily="18" charset="0"/>
              </a:rPr>
              <a:t> </a:t>
            </a:r>
            <a:r>
              <a:rPr lang="en-GB" dirty="0" smtClean="0">
                <a:latin typeface="Times New Roman" panose="02020603050405020304" pitchFamily="18" charset="0"/>
                <a:ea typeface="Times New Roman" panose="02020603050405020304" pitchFamily="18" charset="0"/>
              </a:rPr>
              <a:t>GPC150520</a:t>
            </a:r>
            <a:endParaRPr lang="en-US" dirty="0">
              <a:latin typeface="Arial" panose="020B0604020202020204" pitchFamily="34" charset="0"/>
              <a:ea typeface="Times New Roman" panose="02020603050405020304" pitchFamily="18" charset="0"/>
            </a:endParaRPr>
          </a:p>
          <a:p>
            <a:pPr hangingPunct="0">
              <a:tabLst>
                <a:tab pos="5257800" algn="r"/>
                <a:tab pos="6515100" algn="r"/>
              </a:tabLst>
            </a:pPr>
            <a:r>
              <a:rPr lang="en-GB" dirty="0" err="1">
                <a:latin typeface="Times New Roman" panose="02020603050405020304" pitchFamily="18" charset="0"/>
                <a:ea typeface="SimSun" panose="02010600030101010101" pitchFamily="2" charset="-122"/>
              </a:rPr>
              <a:t>Kista</a:t>
            </a:r>
            <a:r>
              <a:rPr lang="en-GB" dirty="0">
                <a:latin typeface="Times New Roman" panose="02020603050405020304" pitchFamily="18" charset="0"/>
                <a:ea typeface="SimSun" panose="02010600030101010101" pitchFamily="2" charset="-122"/>
              </a:rPr>
              <a:t>, Sweden 		</a:t>
            </a:r>
            <a:endParaRPr lang="en-US" dirty="0">
              <a:latin typeface="Arial" panose="020B0604020202020204" pitchFamily="34" charset="0"/>
              <a:ea typeface="Times New Roman" panose="02020603050405020304" pitchFamily="18" charset="0"/>
            </a:endParaRPr>
          </a:p>
          <a:p>
            <a:pPr hangingPunct="0">
              <a:spcAft>
                <a:spcPts val="900"/>
              </a:spcAft>
              <a:tabLst>
                <a:tab pos="6515100" algn="r"/>
              </a:tabLst>
            </a:pPr>
            <a:r>
              <a:rPr lang="en-GB" dirty="0">
                <a:latin typeface="Times New Roman" panose="02020603050405020304" pitchFamily="18" charset="0"/>
                <a:ea typeface="SimSun" panose="02010600030101010101" pitchFamily="2" charset="-122"/>
              </a:rPr>
              <a:t>29 – 2 July 2015</a:t>
            </a:r>
            <a:endParaRPr lang="en-US" dirty="0">
              <a:effectLst/>
              <a:latin typeface="Arial" panose="020B0604020202020204" pitchFamily="34" charset="0"/>
              <a:ea typeface="Times New Roman" panose="02020603050405020304" pitchFamily="18" charset="0"/>
            </a:endParaRPr>
          </a:p>
        </p:txBody>
      </p:sp>
    </p:spTree>
    <p:extLst>
      <p:ext uri="{BB962C8B-B14F-4D97-AF65-F5344CB8AC3E}">
        <p14:creationId xmlns:p14="http://schemas.microsoft.com/office/powerpoint/2010/main" val="37337257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a:t>
            </a:r>
            <a:endParaRPr lang="en-US" dirty="0"/>
          </a:p>
        </p:txBody>
      </p:sp>
      <p:sp>
        <p:nvSpPr>
          <p:cNvPr id="3" name="Content Placeholder 2"/>
          <p:cNvSpPr>
            <a:spLocks noGrp="1"/>
          </p:cNvSpPr>
          <p:nvPr>
            <p:ph idx="1"/>
          </p:nvPr>
        </p:nvSpPr>
        <p:spPr/>
        <p:txBody>
          <a:bodyPr>
            <a:normAutofit fontScale="62500" lnSpcReduction="20000"/>
          </a:bodyPr>
          <a:lstStyle/>
          <a:p>
            <a:r>
              <a:rPr lang="en-GB" dirty="0" smtClean="0"/>
              <a:t>This </a:t>
            </a:r>
            <a:r>
              <a:rPr lang="en-GB" dirty="0"/>
              <a:t>contribution </a:t>
            </a:r>
            <a:r>
              <a:rPr lang="en-GB" dirty="0" smtClean="0"/>
              <a:t>has highlighted the need for accurate phase alignment for EC-GSM to work well, due to the use of blind (IQ) combining and OL CDMA; however it is a challenging task to determine accurate </a:t>
            </a:r>
            <a:r>
              <a:rPr lang="en-GB" dirty="0"/>
              <a:t>CFO and </a:t>
            </a:r>
            <a:r>
              <a:rPr lang="en-GB" dirty="0" smtClean="0"/>
              <a:t>phase from a burst in CC6 due to the negative SNR at high MCL.</a:t>
            </a:r>
          </a:p>
          <a:p>
            <a:r>
              <a:rPr lang="en-GB" dirty="0" smtClean="0"/>
              <a:t>EC-GSM phase requirements are very challenging. The practical achievable </a:t>
            </a:r>
            <a:r>
              <a:rPr lang="en-GB" dirty="0"/>
              <a:t>level of frequency tracking </a:t>
            </a:r>
            <a:r>
              <a:rPr lang="en-GB" dirty="0" smtClean="0"/>
              <a:t>and coverage in noise dominated conditions (CC6, i.e.  SNR&lt;-5dB) is questionable and needs further study.</a:t>
            </a:r>
          </a:p>
          <a:p>
            <a:r>
              <a:rPr lang="en-GB" dirty="0"/>
              <a:t>Due to the </a:t>
            </a:r>
            <a:r>
              <a:rPr lang="en-GB" dirty="0" smtClean="0"/>
              <a:t>requirement to operate in very low SNR for each burst repetition, </a:t>
            </a:r>
            <a:r>
              <a:rPr lang="en-GB" dirty="0"/>
              <a:t>there are </a:t>
            </a:r>
            <a:r>
              <a:rPr lang="en-GB" dirty="0" smtClean="0"/>
              <a:t>potential issues with blind combination of IQ samples in CC6, and this needs further study.</a:t>
            </a:r>
          </a:p>
          <a:p>
            <a:r>
              <a:rPr lang="en-GB" dirty="0" smtClean="0"/>
              <a:t>The approach for handling different CFO from CDMA co-users needs further study.</a:t>
            </a:r>
          </a:p>
          <a:p>
            <a:r>
              <a:rPr lang="en-GB" dirty="0" smtClean="0"/>
              <a:t>There are elements of CDMA OL phase code issue with the latest contribution (ref 2). Certain Fourier codes (ref 3) are found to be unachieved by the proposed method.</a:t>
            </a:r>
          </a:p>
          <a:p>
            <a:r>
              <a:rPr lang="en-GB" dirty="0" smtClean="0"/>
              <a:t>In noise dominated conditions, CIOT devices may have </a:t>
            </a:r>
            <a:r>
              <a:rPr lang="en-GB" dirty="0"/>
              <a:t>to re-sync </a:t>
            </a:r>
            <a:r>
              <a:rPr lang="en-GB" dirty="0" smtClean="0"/>
              <a:t>their </a:t>
            </a:r>
            <a:r>
              <a:rPr lang="en-GB" dirty="0"/>
              <a:t>frequency reference </a:t>
            </a:r>
            <a:r>
              <a:rPr lang="en-GB" dirty="0" smtClean="0"/>
              <a:t>to enable good CFO=N(0,10) for the desirable performance </a:t>
            </a:r>
            <a:r>
              <a:rPr lang="en-GB" dirty="0"/>
              <a:t>at the BTS</a:t>
            </a:r>
            <a:r>
              <a:rPr lang="en-GB" dirty="0" smtClean="0"/>
              <a:t>. The battery life impact is FFS.</a:t>
            </a:r>
          </a:p>
          <a:p>
            <a:r>
              <a:rPr lang="en-GB" dirty="0" smtClean="0"/>
              <a:t>For burst repetitions (especially when non-contiguous), the </a:t>
            </a:r>
            <a:r>
              <a:rPr lang="en-GB" dirty="0"/>
              <a:t>start phase for each legacy GSM burst is </a:t>
            </a:r>
            <a:r>
              <a:rPr lang="en-GB" dirty="0" smtClean="0"/>
              <a:t>unconstrained, as </a:t>
            </a:r>
            <a:r>
              <a:rPr lang="en-GB" dirty="0"/>
              <a:t>TS 45.004 states</a:t>
            </a:r>
            <a:r>
              <a:rPr lang="en-GB" dirty="0" smtClean="0"/>
              <a:t> </a:t>
            </a:r>
            <a:r>
              <a:rPr lang="en-GB" dirty="0"/>
              <a:t>(i.e. </a:t>
            </a:r>
            <a:r>
              <a:rPr lang="en-GB" dirty="0" smtClean="0"/>
              <a:t>the phase </a:t>
            </a:r>
            <a:r>
              <a:rPr lang="en-GB" dirty="0"/>
              <a:t>is not required to be deterministic between bursts</a:t>
            </a:r>
            <a:r>
              <a:rPr lang="en-GB" dirty="0" smtClean="0"/>
              <a:t>). </a:t>
            </a:r>
          </a:p>
          <a:p>
            <a:pPr lvl="1"/>
            <a:r>
              <a:rPr lang="en-GB" dirty="0" smtClean="0"/>
              <a:t>Therefore, </a:t>
            </a:r>
            <a:r>
              <a:rPr lang="en-GB" dirty="0"/>
              <a:t>it is not </a:t>
            </a:r>
            <a:r>
              <a:rPr lang="en-GB" dirty="0" smtClean="0"/>
              <a:t>clear </a:t>
            </a:r>
            <a:r>
              <a:rPr lang="en-GB" dirty="0"/>
              <a:t>that </a:t>
            </a:r>
            <a:r>
              <a:rPr lang="en-GB" dirty="0" smtClean="0"/>
              <a:t>all legacy </a:t>
            </a:r>
            <a:r>
              <a:rPr lang="en-GB" dirty="0"/>
              <a:t>GPRS devices can support EC-GSM simply through a software upgrade. </a:t>
            </a:r>
            <a:endParaRPr lang="en-GB" dirty="0" smtClean="0"/>
          </a:p>
          <a:p>
            <a:pPr lvl="1"/>
            <a:r>
              <a:rPr lang="en-GB" dirty="0" smtClean="0"/>
              <a:t>In </a:t>
            </a:r>
            <a:r>
              <a:rPr lang="en-GB" dirty="0"/>
              <a:t>other words, </a:t>
            </a:r>
            <a:r>
              <a:rPr lang="en-GB" dirty="0" smtClean="0"/>
              <a:t>this is an implementation issue that would require detailed analysis, and there </a:t>
            </a:r>
            <a:r>
              <a:rPr lang="en-GB" dirty="0"/>
              <a:t>is no guarantee that legacy devices can support the phase continuity across different bursts </a:t>
            </a:r>
            <a:r>
              <a:rPr lang="en-GB" dirty="0" smtClean="0"/>
              <a:t>that </a:t>
            </a:r>
            <a:r>
              <a:rPr lang="en-GB" dirty="0"/>
              <a:t>is required by EC-GSM to achieve the coverage performance</a:t>
            </a:r>
            <a:endParaRPr lang="en-GB" dirty="0" smtClean="0"/>
          </a:p>
          <a:p>
            <a:endParaRPr lang="en-US" dirty="0"/>
          </a:p>
        </p:txBody>
      </p:sp>
    </p:spTree>
    <p:extLst>
      <p:ext uri="{BB962C8B-B14F-4D97-AF65-F5344CB8AC3E}">
        <p14:creationId xmlns:p14="http://schemas.microsoft.com/office/powerpoint/2010/main" val="3051138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References</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GB" dirty="0" smtClean="0"/>
              <a:t>TR 45.820v1.3.0 section 6 EC-GSM</a:t>
            </a:r>
          </a:p>
          <a:p>
            <a:pPr marL="514350" indent="-514350">
              <a:buFont typeface="+mj-lt"/>
              <a:buAutoNum type="arabicPeriod"/>
            </a:pPr>
            <a:r>
              <a:rPr lang="en-GB" dirty="0" smtClean="0"/>
              <a:t>GCP150434 </a:t>
            </a:r>
            <a:r>
              <a:rPr lang="en-US" dirty="0"/>
              <a:t>EC-GSM, Coherent transmission and </a:t>
            </a:r>
            <a:r>
              <a:rPr lang="en-US" dirty="0" smtClean="0"/>
              <a:t>reception</a:t>
            </a:r>
          </a:p>
          <a:p>
            <a:pPr marL="514350" indent="-514350">
              <a:buFont typeface="+mj-lt"/>
              <a:buAutoNum type="arabicPeriod"/>
            </a:pPr>
            <a:r>
              <a:rPr lang="en-US" dirty="0"/>
              <a:t>GP-150355 EC-GSM, Overlaid CDMA for extended coverage</a:t>
            </a:r>
          </a:p>
        </p:txBody>
      </p:sp>
    </p:spTree>
    <p:extLst>
      <p:ext uri="{BB962C8B-B14F-4D97-AF65-F5344CB8AC3E}">
        <p14:creationId xmlns:p14="http://schemas.microsoft.com/office/powerpoint/2010/main" val="12538876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Extended coverage GSM (</a:t>
            </a:r>
            <a:r>
              <a:rPr lang="en-GB" dirty="0"/>
              <a:t>EC-GSM</a:t>
            </a:r>
            <a:r>
              <a:rPr lang="en-GB" dirty="0" smtClean="0"/>
              <a:t>)</a:t>
            </a:r>
            <a:r>
              <a:rPr lang="en-US" dirty="0"/>
              <a:t> </a:t>
            </a:r>
            <a:r>
              <a:rPr lang="en-US" dirty="0" smtClean="0"/>
              <a:t>in noise dominated condition</a:t>
            </a:r>
            <a:endParaRPr lang="en-US" dirty="0"/>
          </a:p>
        </p:txBody>
      </p:sp>
      <p:sp>
        <p:nvSpPr>
          <p:cNvPr id="3" name="Content Placeholder 2"/>
          <p:cNvSpPr>
            <a:spLocks noGrp="1"/>
          </p:cNvSpPr>
          <p:nvPr>
            <p:ph idx="1"/>
          </p:nvPr>
        </p:nvSpPr>
        <p:spPr>
          <a:xfrm>
            <a:off x="762000" y="1609725"/>
            <a:ext cx="10515600" cy="4351338"/>
          </a:xfrm>
        </p:spPr>
        <p:txBody>
          <a:bodyPr>
            <a:noAutofit/>
          </a:bodyPr>
          <a:lstStyle/>
          <a:p>
            <a:r>
              <a:rPr lang="en-GB" sz="2000" dirty="0" smtClean="0"/>
              <a:t>EC-GSM, for example </a:t>
            </a:r>
            <a:r>
              <a:rPr lang="en-US" sz="2000" dirty="0" smtClean="0"/>
              <a:t>CC6, is supposed </a:t>
            </a:r>
            <a:r>
              <a:rPr lang="en-US" sz="2000" dirty="0"/>
              <a:t>to take care of </a:t>
            </a:r>
            <a:r>
              <a:rPr lang="en-US" sz="2000" dirty="0" smtClean="0"/>
              <a:t>164dB </a:t>
            </a:r>
            <a:r>
              <a:rPr lang="en-US" sz="2000" dirty="0"/>
              <a:t>MCL, with </a:t>
            </a:r>
            <a:r>
              <a:rPr lang="en-US" sz="2000" dirty="0" smtClean="0"/>
              <a:t>variety of repetitions </a:t>
            </a:r>
            <a:r>
              <a:rPr lang="en-US" sz="2000" dirty="0"/>
              <a:t>of 2, 4, 8, 16 and 32. (EC-RACH can have 51 repetitions) </a:t>
            </a:r>
            <a:r>
              <a:rPr lang="en-US" sz="2000" dirty="0" smtClean="0"/>
              <a:t>as indicated by ref 1. </a:t>
            </a:r>
            <a:endParaRPr lang="en-US" sz="2000" dirty="0"/>
          </a:p>
          <a:p>
            <a:pPr lvl="1"/>
            <a:r>
              <a:rPr lang="en-US" sz="1800" dirty="0" smtClean="0"/>
              <a:t>CC1, refers to current GPRS coverage, where signals are above noise floor, which is not a concern here.</a:t>
            </a:r>
          </a:p>
          <a:p>
            <a:pPr lvl="1"/>
            <a:r>
              <a:rPr lang="en-GB" sz="1800" dirty="0" smtClean="0"/>
              <a:t>CC2/3/4/5/6 are for the actual EC-GSM and is relevant for this discussion, where signals are below noise floor. This discussion assumes CC6.</a:t>
            </a:r>
            <a:endParaRPr lang="en-GB" sz="2000" dirty="0" smtClean="0"/>
          </a:p>
          <a:p>
            <a:r>
              <a:rPr lang="en-GB" sz="2000" dirty="0" smtClean="0"/>
              <a:t>EC-GSM is keeping the current GSM BW of 200kHz, and basic time frame structure, including 3.69 microsecond symbol duration, which was originally not designed for 164 dB MCL. The basic issues are:</a:t>
            </a:r>
          </a:p>
          <a:p>
            <a:pPr lvl="1"/>
            <a:r>
              <a:rPr lang="en-GB" sz="1800" dirty="0" smtClean="0"/>
              <a:t>The 200 KHz wide channel, with the assumed device NF of 5dB, would have noise floor of -116dBm, while a 3.75 kHz channel would have -133 </a:t>
            </a:r>
            <a:r>
              <a:rPr lang="en-GB" sz="1800" dirty="0" err="1" smtClean="0"/>
              <a:t>dBm</a:t>
            </a:r>
            <a:r>
              <a:rPr lang="en-GB" sz="1800" dirty="0" smtClean="0"/>
              <a:t> noise floor. The 17dB noise level difference has made EC-GSM unnecessarily challenging without any extra gain.</a:t>
            </a:r>
          </a:p>
          <a:p>
            <a:pPr lvl="1"/>
            <a:r>
              <a:rPr lang="en-GB" sz="1800" dirty="0" smtClean="0"/>
              <a:t>The short symbol duration would not help neither. </a:t>
            </a:r>
          </a:p>
          <a:p>
            <a:r>
              <a:rPr lang="en-GB" sz="2000" dirty="0"/>
              <a:t>Hence repetitions are adopted for longer signal energy accumulations. </a:t>
            </a:r>
            <a:endParaRPr lang="en-GB" sz="2000" dirty="0" smtClean="0"/>
          </a:p>
          <a:p>
            <a:r>
              <a:rPr lang="en-GB" sz="2000" dirty="0" smtClean="0"/>
              <a:t>However </a:t>
            </a:r>
            <a:r>
              <a:rPr lang="en-GB" sz="2000" dirty="0"/>
              <a:t>effective accumulation is challenging in noise dominated case, in particular, it has particular </a:t>
            </a:r>
            <a:r>
              <a:rPr lang="en-GB" sz="2000" dirty="0" smtClean="0"/>
              <a:t>repetition burst phase requirements which </a:t>
            </a:r>
            <a:r>
              <a:rPr lang="en-GB" sz="2000" dirty="0"/>
              <a:t>is difficult to </a:t>
            </a:r>
            <a:r>
              <a:rPr lang="en-GB" sz="2000" dirty="0" smtClean="0"/>
              <a:t>guarantee in CC6.</a:t>
            </a:r>
            <a:endParaRPr lang="en-GB" sz="2000" dirty="0"/>
          </a:p>
        </p:txBody>
      </p:sp>
    </p:spTree>
    <p:extLst>
      <p:ext uri="{BB962C8B-B14F-4D97-AF65-F5344CB8AC3E}">
        <p14:creationId xmlns:p14="http://schemas.microsoft.com/office/powerpoint/2010/main" val="4156251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49542"/>
            <a:ext cx="10515600" cy="1325563"/>
          </a:xfrm>
        </p:spPr>
        <p:txBody>
          <a:bodyPr>
            <a:normAutofit/>
          </a:bodyPr>
          <a:lstStyle/>
          <a:p>
            <a:r>
              <a:rPr lang="en-GB" dirty="0" smtClean="0"/>
              <a:t>The EC-GSM requirements on device Tx and BTS Rx </a:t>
            </a:r>
            <a:endParaRPr lang="en-US" sz="3100" dirty="0">
              <a:solidFill>
                <a:srgbClr val="FF0000"/>
              </a:solidFill>
            </a:endParaRPr>
          </a:p>
        </p:txBody>
      </p:sp>
      <p:sp>
        <p:nvSpPr>
          <p:cNvPr id="4" name="Content Placeholder 2"/>
          <p:cNvSpPr txBox="1">
            <a:spLocks/>
          </p:cNvSpPr>
          <p:nvPr/>
        </p:nvSpPr>
        <p:spPr>
          <a:xfrm>
            <a:off x="437148" y="2066257"/>
            <a:ext cx="10916652" cy="4351338"/>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hangingPunct="0"/>
            <a:r>
              <a:rPr lang="en-GB" dirty="0" smtClean="0"/>
              <a:t>Blind </a:t>
            </a:r>
            <a:r>
              <a:rPr lang="en-GB" dirty="0"/>
              <a:t>IQ combination of received burst </a:t>
            </a:r>
            <a:r>
              <a:rPr lang="en-GB" dirty="0" smtClean="0"/>
              <a:t>samples</a:t>
            </a:r>
          </a:p>
          <a:p>
            <a:pPr lvl="1" hangingPunct="0"/>
            <a:r>
              <a:rPr lang="en-GB" dirty="0" smtClean="0">
                <a:solidFill>
                  <a:srgbClr val="FF0000"/>
                </a:solidFill>
              </a:rPr>
              <a:t>Receiving end (for both BTS and CIOT devices) needs to know the </a:t>
            </a:r>
            <a:r>
              <a:rPr lang="en-GB" b="1" dirty="0" smtClean="0">
                <a:solidFill>
                  <a:srgbClr val="FF0000"/>
                </a:solidFill>
              </a:rPr>
              <a:t>timing</a:t>
            </a:r>
            <a:r>
              <a:rPr lang="en-GB" dirty="0" smtClean="0">
                <a:solidFill>
                  <a:srgbClr val="FF0000"/>
                </a:solidFill>
              </a:rPr>
              <a:t>, </a:t>
            </a:r>
            <a:r>
              <a:rPr lang="en-GB" b="1" dirty="0">
                <a:solidFill>
                  <a:srgbClr val="FF0000"/>
                </a:solidFill>
              </a:rPr>
              <a:t>carrier frequency offset (CFO)</a:t>
            </a:r>
            <a:r>
              <a:rPr lang="en-GB" dirty="0"/>
              <a:t>, </a:t>
            </a:r>
            <a:r>
              <a:rPr lang="en-GB" dirty="0" smtClean="0">
                <a:solidFill>
                  <a:srgbClr val="FF0000"/>
                </a:solidFill>
              </a:rPr>
              <a:t>and </a:t>
            </a:r>
            <a:r>
              <a:rPr lang="en-GB" b="1" dirty="0" smtClean="0">
                <a:solidFill>
                  <a:srgbClr val="FF0000"/>
                </a:solidFill>
              </a:rPr>
              <a:t>random phase</a:t>
            </a:r>
            <a:r>
              <a:rPr lang="en-GB" dirty="0" smtClean="0">
                <a:solidFill>
                  <a:srgbClr val="FF0000"/>
                </a:solidFill>
              </a:rPr>
              <a:t> of bursts while signals are below the noise floor.</a:t>
            </a:r>
          </a:p>
          <a:p>
            <a:pPr hangingPunct="0"/>
            <a:r>
              <a:rPr lang="en-GB" dirty="0" smtClean="0"/>
              <a:t>Detection </a:t>
            </a:r>
            <a:r>
              <a:rPr lang="en-GB" dirty="0"/>
              <a:t>and compensation of </a:t>
            </a:r>
            <a:r>
              <a:rPr lang="en-GB" dirty="0" smtClean="0"/>
              <a:t>frequency offset </a:t>
            </a:r>
            <a:endParaRPr lang="en-GB" dirty="0">
              <a:solidFill>
                <a:srgbClr val="FF0000"/>
              </a:solidFill>
            </a:endParaRPr>
          </a:p>
          <a:p>
            <a:pPr lvl="1" hangingPunct="0"/>
            <a:r>
              <a:rPr lang="en-GB" dirty="0" smtClean="0">
                <a:solidFill>
                  <a:srgbClr val="FF0000"/>
                </a:solidFill>
              </a:rPr>
              <a:t>There </a:t>
            </a:r>
            <a:r>
              <a:rPr lang="en-GB" dirty="0">
                <a:solidFill>
                  <a:srgbClr val="FF0000"/>
                </a:solidFill>
              </a:rPr>
              <a:t>is no phase lock </a:t>
            </a:r>
            <a:r>
              <a:rPr lang="en-GB" dirty="0" smtClean="0">
                <a:solidFill>
                  <a:srgbClr val="FF0000"/>
                </a:solidFill>
              </a:rPr>
              <a:t>mechanism between CIOT devices and BTS.</a:t>
            </a:r>
          </a:p>
          <a:p>
            <a:pPr lvl="1" hangingPunct="0"/>
            <a:r>
              <a:rPr lang="en-GB" dirty="0" smtClean="0">
                <a:solidFill>
                  <a:srgbClr val="FF0000"/>
                </a:solidFill>
              </a:rPr>
              <a:t>Traditionally MSs read DL signal </a:t>
            </a:r>
            <a:r>
              <a:rPr lang="en-GB" dirty="0" smtClean="0">
                <a:solidFill>
                  <a:srgbClr val="FF0000"/>
                </a:solidFill>
              </a:rPr>
              <a:t>every frame for </a:t>
            </a:r>
            <a:r>
              <a:rPr lang="en-GB" dirty="0" smtClean="0">
                <a:solidFill>
                  <a:srgbClr val="FF0000"/>
                </a:solidFill>
              </a:rPr>
              <a:t>frequency and time tracking, which is SNR dependant, e.g. CFO follow normal distribution of N(0, 30) in 900 band when SNR is around 4dB.</a:t>
            </a:r>
          </a:p>
          <a:p>
            <a:pPr lvl="1" hangingPunct="0"/>
            <a:r>
              <a:rPr lang="en-GB" dirty="0" smtClean="0">
                <a:solidFill>
                  <a:srgbClr val="FF0000"/>
                </a:solidFill>
              </a:rPr>
              <a:t>In CC6, </a:t>
            </a:r>
            <a:r>
              <a:rPr lang="en-GB" dirty="0">
                <a:solidFill>
                  <a:srgbClr val="FF0000"/>
                </a:solidFill>
              </a:rPr>
              <a:t>where CDMA OL </a:t>
            </a:r>
            <a:r>
              <a:rPr lang="en-GB" dirty="0" smtClean="0">
                <a:solidFill>
                  <a:srgbClr val="FF0000"/>
                </a:solidFill>
              </a:rPr>
              <a:t>is needed, CFO = N(0,10) Hz is assumed for CDMA OL to work well. However the CC6 SNR are mostly &lt; -5dB.</a:t>
            </a:r>
          </a:p>
          <a:p>
            <a:pPr lvl="1" hangingPunct="0"/>
            <a:r>
              <a:rPr lang="en-GB" dirty="0" smtClean="0">
                <a:solidFill>
                  <a:srgbClr val="FF0000"/>
                </a:solidFill>
              </a:rPr>
              <a:t>Hence, it </a:t>
            </a:r>
            <a:r>
              <a:rPr lang="en-GB" dirty="0">
                <a:solidFill>
                  <a:srgbClr val="FF0000"/>
                </a:solidFill>
              </a:rPr>
              <a:t>is difficult to </a:t>
            </a:r>
            <a:r>
              <a:rPr lang="en-GB" dirty="0" smtClean="0">
                <a:solidFill>
                  <a:srgbClr val="FF0000"/>
                </a:solidFill>
              </a:rPr>
              <a:t>achieve N(0,10) in AWGN dominated case. Legacy GPRS would need 2 min based on FCCH repetition rate.</a:t>
            </a:r>
            <a:endParaRPr lang="en-US" dirty="0">
              <a:solidFill>
                <a:srgbClr val="FF0000"/>
              </a:solidFill>
            </a:endParaRPr>
          </a:p>
          <a:p>
            <a:pPr marL="228600" lvl="1" hangingPunct="0">
              <a:spcBef>
                <a:spcPts val="1000"/>
              </a:spcBef>
            </a:pPr>
            <a:r>
              <a:rPr lang="en-GB" sz="2800" dirty="0" smtClean="0"/>
              <a:t>Introduction </a:t>
            </a:r>
            <a:r>
              <a:rPr lang="en-GB" sz="2800" dirty="0"/>
              <a:t>of Overlaid CDMA to support improved UL capacity.</a:t>
            </a:r>
            <a:endParaRPr lang="en-US" sz="2800" dirty="0"/>
          </a:p>
          <a:p>
            <a:pPr lvl="1" hangingPunct="0"/>
            <a:r>
              <a:rPr lang="en-GB" dirty="0" smtClean="0">
                <a:solidFill>
                  <a:srgbClr val="FF0000"/>
                </a:solidFill>
              </a:rPr>
              <a:t>CIOT device needs to control relative phase of repetition bursts, and it is particularly important for OL CDMA. </a:t>
            </a:r>
          </a:p>
          <a:p>
            <a:pPr lvl="1" hangingPunct="0"/>
            <a:r>
              <a:rPr lang="en-GB" dirty="0" smtClean="0">
                <a:solidFill>
                  <a:srgbClr val="FF0000"/>
                </a:solidFill>
              </a:rPr>
              <a:t>Ref 2 has proposed a new method to apply the CDMA </a:t>
            </a:r>
            <a:r>
              <a:rPr lang="en-GB" dirty="0">
                <a:solidFill>
                  <a:srgbClr val="FF0000"/>
                </a:solidFill>
              </a:rPr>
              <a:t>phase </a:t>
            </a:r>
            <a:r>
              <a:rPr lang="en-GB" dirty="0" smtClean="0">
                <a:solidFill>
                  <a:srgbClr val="FF0000"/>
                </a:solidFill>
              </a:rPr>
              <a:t>codes, while the example given works, a few more cases from ref 3 revealed issues of it.</a:t>
            </a:r>
            <a:endParaRPr lang="en-GB" dirty="0" smtClean="0"/>
          </a:p>
        </p:txBody>
      </p:sp>
    </p:spTree>
    <p:extLst>
      <p:ext uri="{BB962C8B-B14F-4D97-AF65-F5344CB8AC3E}">
        <p14:creationId xmlns:p14="http://schemas.microsoft.com/office/powerpoint/2010/main" val="20076364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4457"/>
            <a:ext cx="10515600" cy="1325563"/>
          </a:xfrm>
        </p:spPr>
        <p:txBody>
          <a:bodyPr>
            <a:normAutofit/>
          </a:bodyPr>
          <a:lstStyle/>
          <a:p>
            <a:r>
              <a:rPr lang="en-GB" sz="4000" dirty="0" smtClean="0"/>
              <a:t>CFO and random phase impact to </a:t>
            </a:r>
            <a:r>
              <a:rPr lang="en-GB" sz="4000" dirty="0"/>
              <a:t>blind </a:t>
            </a:r>
            <a:r>
              <a:rPr lang="en-GB" sz="4000" dirty="0" smtClean="0"/>
              <a:t>combine</a:t>
            </a:r>
            <a:endParaRPr lang="en-US" sz="4000" dirty="0"/>
          </a:p>
        </p:txBody>
      </p:sp>
      <p:sp>
        <p:nvSpPr>
          <p:cNvPr id="3" name="Content Placeholder 2"/>
          <p:cNvSpPr>
            <a:spLocks noGrp="1"/>
          </p:cNvSpPr>
          <p:nvPr>
            <p:ph idx="1"/>
          </p:nvPr>
        </p:nvSpPr>
        <p:spPr>
          <a:xfrm>
            <a:off x="193183" y="1176428"/>
            <a:ext cx="11719775" cy="1915379"/>
          </a:xfrm>
        </p:spPr>
        <p:txBody>
          <a:bodyPr>
            <a:noAutofit/>
          </a:bodyPr>
          <a:lstStyle/>
          <a:p>
            <a:r>
              <a:rPr lang="en-GB" sz="1600" dirty="0"/>
              <a:t>Blind combine </a:t>
            </a:r>
            <a:r>
              <a:rPr lang="en-GB" sz="1600" dirty="0" smtClean="0"/>
              <a:t>is needed on both UL and DL Rx to accumulate signal energy in AWGN dominated RF condition, as shown by green arrows, to be stronger than the noise and interference, and surpass SNR gating to reach EQU stage</a:t>
            </a:r>
          </a:p>
          <a:p>
            <a:pPr lvl="1"/>
            <a:r>
              <a:rPr lang="en-GB" sz="1200" dirty="0" smtClean="0"/>
              <a:t>However it is sensitive to the relative phase of each contributing burst. In reality the blind combine is likely to follow red and blue arrows due </a:t>
            </a:r>
            <a:r>
              <a:rPr lang="en-GB" sz="1200" dirty="0"/>
              <a:t>to CFO, </a:t>
            </a:r>
            <a:r>
              <a:rPr lang="en-GB" sz="1200" dirty="0" smtClean="0"/>
              <a:t>and could not reach AWGN level, as illustrated of IQ vector signals in the form of repetitions.</a:t>
            </a:r>
          </a:p>
          <a:p>
            <a:pPr lvl="1"/>
            <a:r>
              <a:rPr lang="en-GB" sz="1200" dirty="0" smtClean="0"/>
              <a:t>Rx on both CIOT device and BTS side needs to know the phase shifts of the signals below the noise, and correct them more accurately than current GSM handset in order to achieve effective combine. The  challenge is to know CFO accurately enough for correction</a:t>
            </a:r>
            <a:r>
              <a:rPr lang="en-GB" sz="1200" dirty="0"/>
              <a:t>, while they are below the noise </a:t>
            </a:r>
            <a:r>
              <a:rPr lang="en-GB" sz="1200" dirty="0" smtClean="0"/>
              <a:t>floor, in order to have desirable combine.</a:t>
            </a:r>
          </a:p>
          <a:p>
            <a:r>
              <a:rPr lang="en-GB" sz="1600" dirty="0" smtClean="0"/>
              <a:t>No guaranteed positive results, as signals to combine are below noise level, and not recognisable.</a:t>
            </a:r>
            <a:endParaRPr lang="en-GB" sz="1600" dirty="0"/>
          </a:p>
        </p:txBody>
      </p:sp>
      <p:sp>
        <p:nvSpPr>
          <p:cNvPr id="94" name="TextBox 93"/>
          <p:cNvSpPr txBox="1"/>
          <p:nvPr/>
        </p:nvSpPr>
        <p:spPr>
          <a:xfrm>
            <a:off x="5991437" y="4594406"/>
            <a:ext cx="2575441" cy="646331"/>
          </a:xfrm>
          <a:prstGeom prst="rect">
            <a:avLst/>
          </a:prstGeom>
          <a:noFill/>
        </p:spPr>
        <p:txBody>
          <a:bodyPr wrap="square" rtlCol="0">
            <a:spAutoFit/>
          </a:bodyPr>
          <a:lstStyle/>
          <a:p>
            <a:r>
              <a:rPr lang="en-GB" dirty="0" smtClean="0">
                <a:solidFill>
                  <a:srgbClr val="00B050"/>
                </a:solidFill>
              </a:rPr>
              <a:t>CFO = </a:t>
            </a:r>
            <a:r>
              <a:rPr lang="en-GB" dirty="0">
                <a:solidFill>
                  <a:srgbClr val="00B050"/>
                </a:solidFill>
              </a:rPr>
              <a:t>0 </a:t>
            </a:r>
            <a:r>
              <a:rPr lang="en-GB" dirty="0" smtClean="0">
                <a:solidFill>
                  <a:srgbClr val="00B050"/>
                </a:solidFill>
              </a:rPr>
              <a:t>Hz</a:t>
            </a:r>
            <a:endParaRPr lang="en-GB" dirty="0"/>
          </a:p>
          <a:p>
            <a:r>
              <a:rPr lang="en-GB" dirty="0" smtClean="0"/>
              <a:t>(CFO </a:t>
            </a:r>
            <a:r>
              <a:rPr lang="en-GB" dirty="0"/>
              <a:t>= </a:t>
            </a:r>
            <a:r>
              <a:rPr lang="en-GB" dirty="0" err="1" smtClean="0"/>
              <a:t>LO_f</a:t>
            </a:r>
            <a:r>
              <a:rPr lang="en-GB" sz="1100" dirty="0" err="1" smtClean="0"/>
              <a:t>Rx</a:t>
            </a:r>
            <a:r>
              <a:rPr lang="en-GB" sz="1100" dirty="0" smtClean="0"/>
              <a:t>  </a:t>
            </a:r>
            <a:r>
              <a:rPr lang="en-GB" dirty="0" smtClean="0"/>
              <a:t>– </a:t>
            </a:r>
            <a:r>
              <a:rPr lang="en-GB" dirty="0" err="1" smtClean="0"/>
              <a:t>LO_f</a:t>
            </a:r>
            <a:r>
              <a:rPr lang="en-GB" sz="1200" dirty="0" err="1" smtClean="0"/>
              <a:t>Tx</a:t>
            </a:r>
            <a:r>
              <a:rPr lang="en-GB" dirty="0" smtClean="0"/>
              <a:t>)</a:t>
            </a:r>
            <a:endParaRPr lang="en-US" dirty="0"/>
          </a:p>
        </p:txBody>
      </p:sp>
      <p:sp>
        <p:nvSpPr>
          <p:cNvPr id="95" name="TextBox 94"/>
          <p:cNvSpPr txBox="1"/>
          <p:nvPr/>
        </p:nvSpPr>
        <p:spPr>
          <a:xfrm>
            <a:off x="2881863" y="6002550"/>
            <a:ext cx="4612225" cy="461665"/>
          </a:xfrm>
          <a:prstGeom prst="rect">
            <a:avLst/>
          </a:prstGeom>
          <a:noFill/>
        </p:spPr>
        <p:txBody>
          <a:bodyPr wrap="none" rtlCol="0">
            <a:spAutoFit/>
          </a:bodyPr>
          <a:lstStyle/>
          <a:p>
            <a:r>
              <a:rPr lang="en-GB" sz="1200" dirty="0" smtClean="0">
                <a:solidFill>
                  <a:srgbClr val="FF0000"/>
                </a:solidFill>
              </a:rPr>
              <a:t>CFO = 15 Hz for consecutive frame combine (e.g. EC-RACH);</a:t>
            </a:r>
          </a:p>
          <a:p>
            <a:r>
              <a:rPr lang="en-GB" sz="1200" dirty="0" smtClean="0">
                <a:solidFill>
                  <a:srgbClr val="FF0000"/>
                </a:solidFill>
              </a:rPr>
              <a:t>CFO = 120Hz </a:t>
            </a:r>
            <a:r>
              <a:rPr lang="en-GB" sz="1200" dirty="0">
                <a:solidFill>
                  <a:srgbClr val="FF0000"/>
                </a:solidFill>
              </a:rPr>
              <a:t>for </a:t>
            </a:r>
            <a:r>
              <a:rPr lang="en-GB" sz="1200" dirty="0" smtClean="0">
                <a:solidFill>
                  <a:srgbClr val="FF0000"/>
                </a:solidFill>
              </a:rPr>
              <a:t>consecutive TS combine (e.g. CDMA OL on EC-PDTCH).</a:t>
            </a:r>
            <a:endParaRPr lang="en-US" sz="1200" dirty="0">
              <a:solidFill>
                <a:srgbClr val="FF0000"/>
              </a:solidFill>
            </a:endParaRPr>
          </a:p>
        </p:txBody>
      </p:sp>
      <p:sp>
        <p:nvSpPr>
          <p:cNvPr id="73" name="TextBox 72"/>
          <p:cNvSpPr txBox="1"/>
          <p:nvPr/>
        </p:nvSpPr>
        <p:spPr>
          <a:xfrm>
            <a:off x="5384914" y="5333201"/>
            <a:ext cx="3594193" cy="369332"/>
          </a:xfrm>
          <a:prstGeom prst="rect">
            <a:avLst/>
          </a:prstGeom>
          <a:noFill/>
          <a:ln>
            <a:solidFill>
              <a:srgbClr val="FF0000"/>
            </a:solidFill>
          </a:ln>
        </p:spPr>
        <p:txBody>
          <a:bodyPr wrap="square" rtlCol="0">
            <a:spAutoFit/>
          </a:bodyPr>
          <a:lstStyle/>
          <a:p>
            <a:r>
              <a:rPr lang="en-GB" dirty="0" smtClean="0"/>
              <a:t>SNR gating for EQU/burst processing</a:t>
            </a:r>
            <a:endParaRPr lang="en-US" dirty="0"/>
          </a:p>
        </p:txBody>
      </p:sp>
      <p:sp>
        <p:nvSpPr>
          <p:cNvPr id="64" name="Content Placeholder 2"/>
          <p:cNvSpPr txBox="1">
            <a:spLocks/>
          </p:cNvSpPr>
          <p:nvPr/>
        </p:nvSpPr>
        <p:spPr>
          <a:xfrm>
            <a:off x="2788306" y="2940072"/>
            <a:ext cx="8987769" cy="148287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spcBef>
                <a:spcPts val="1000"/>
              </a:spcBef>
            </a:pPr>
            <a:r>
              <a:rPr lang="en-GB" sz="1600" dirty="0" smtClean="0"/>
              <a:t>Two types of blind combine have different CFO </a:t>
            </a:r>
            <a:r>
              <a:rPr lang="en-GB" sz="1600" dirty="0"/>
              <a:t>sensitivities</a:t>
            </a:r>
            <a:r>
              <a:rPr lang="en-GB" sz="1600" dirty="0" smtClean="0"/>
              <a:t>: </a:t>
            </a:r>
          </a:p>
          <a:p>
            <a:pPr marL="800100" lvl="2" indent="-342900">
              <a:spcBef>
                <a:spcPts val="1000"/>
              </a:spcBef>
              <a:buFont typeface="+mj-lt"/>
              <a:buAutoNum type="alphaLcParenR"/>
            </a:pPr>
            <a:r>
              <a:rPr lang="en-GB" sz="1200" dirty="0" smtClean="0"/>
              <a:t>TS based CDMA OL on UL, a continuous Tx case, such as EC-PDTCH, is less sensitive due to smaller phase shift since the smaller time step (557µs) than </a:t>
            </a:r>
            <a:r>
              <a:rPr lang="en-GB" sz="1200" i="1" dirty="0" smtClean="0"/>
              <a:t>b </a:t>
            </a:r>
            <a:r>
              <a:rPr lang="en-GB" sz="1200" dirty="0" smtClean="0"/>
              <a:t>between consecutive burst repetitions. Such kind of consecutive TS combine also exists for DL for device’s Rx. Currently no GSM handset is capable of making effective live NW signal combine below noise level.</a:t>
            </a:r>
          </a:p>
          <a:p>
            <a:pPr marL="800100" lvl="2" indent="-342900">
              <a:spcBef>
                <a:spcPts val="1000"/>
              </a:spcBef>
              <a:buFont typeface="+mj-lt"/>
              <a:buAutoNum type="alphaLcParenR"/>
            </a:pPr>
            <a:r>
              <a:rPr lang="en-GB" sz="1200" dirty="0" smtClean="0"/>
              <a:t>Frame based discontinuous </a:t>
            </a:r>
            <a:r>
              <a:rPr lang="en-GB" sz="1200" dirty="0" err="1" smtClean="0"/>
              <a:t>Tx</a:t>
            </a:r>
            <a:r>
              <a:rPr lang="en-GB" sz="1200" dirty="0" smtClean="0"/>
              <a:t> case, such as,</a:t>
            </a:r>
            <a:r>
              <a:rPr lang="en-GB" sz="1400" dirty="0" smtClean="0"/>
              <a:t> </a:t>
            </a:r>
            <a:r>
              <a:rPr lang="en-GB" sz="1200" dirty="0"/>
              <a:t>EC-RACH combine, is 8x more sensitive than the above, as time step is 8x more (4.615ms) than </a:t>
            </a:r>
            <a:r>
              <a:rPr lang="en-GB" sz="1200" i="1" dirty="0" smtClean="0"/>
              <a:t>a</a:t>
            </a:r>
            <a:r>
              <a:rPr lang="en-GB" sz="1200" dirty="0" smtClean="0"/>
              <a:t>, </a:t>
            </a:r>
            <a:r>
              <a:rPr lang="en-GB" sz="1200" dirty="0"/>
              <a:t>hence phase shifts are 8x more sensitive to </a:t>
            </a:r>
            <a:r>
              <a:rPr lang="en-GB" sz="1200" dirty="0" smtClean="0"/>
              <a:t>CFO than </a:t>
            </a:r>
            <a:r>
              <a:rPr lang="en-GB" sz="1200" i="1" dirty="0" smtClean="0"/>
              <a:t>a</a:t>
            </a:r>
            <a:r>
              <a:rPr lang="en-GB" sz="1200" dirty="0" smtClean="0"/>
              <a:t>.</a:t>
            </a:r>
            <a:endParaRPr lang="en-US" sz="1200" dirty="0"/>
          </a:p>
        </p:txBody>
      </p:sp>
      <p:cxnSp>
        <p:nvCxnSpPr>
          <p:cNvPr id="19" name="Straight Arrow Connector 18"/>
          <p:cNvCxnSpPr/>
          <p:nvPr/>
        </p:nvCxnSpPr>
        <p:spPr>
          <a:xfrm>
            <a:off x="1006667" y="4909908"/>
            <a:ext cx="616619" cy="0"/>
          </a:xfrm>
          <a:prstGeom prst="straightConnector1">
            <a:avLst/>
          </a:prstGeom>
          <a:ln>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1623285" y="4909908"/>
            <a:ext cx="0" cy="5822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787055" y="4909908"/>
            <a:ext cx="232287" cy="43865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a:off x="1309345" y="5186469"/>
            <a:ext cx="0" cy="61661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1647218" y="4908578"/>
            <a:ext cx="616619" cy="0"/>
          </a:xfrm>
          <a:prstGeom prst="straightConnector1">
            <a:avLst/>
          </a:prstGeom>
          <a:ln w="38100">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648626" y="4909908"/>
            <a:ext cx="565937" cy="1993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1632582" y="4909908"/>
            <a:ext cx="232287" cy="438653"/>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2902979" y="4924627"/>
            <a:ext cx="616619" cy="0"/>
          </a:xfrm>
          <a:prstGeom prst="straightConnector1">
            <a:avLst/>
          </a:prstGeom>
          <a:ln w="38100">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1023561" y="4941809"/>
            <a:ext cx="0" cy="55828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2286361" y="4913895"/>
            <a:ext cx="616619" cy="0"/>
          </a:xfrm>
          <a:prstGeom prst="straightConnector1">
            <a:avLst/>
          </a:prstGeom>
          <a:ln w="38100">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H="1">
            <a:off x="1632582" y="5348560"/>
            <a:ext cx="232287" cy="43865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H="1" flipV="1">
            <a:off x="787055" y="5348560"/>
            <a:ext cx="232287" cy="43865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rot="5400000">
            <a:off x="1322015" y="5477575"/>
            <a:ext cx="0" cy="61661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20300837" flipH="1">
            <a:off x="1570261" y="6027724"/>
            <a:ext cx="582918" cy="226957"/>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20300837">
            <a:off x="1052174" y="4815531"/>
            <a:ext cx="582918" cy="226957"/>
          </a:xfrm>
          <a:prstGeom prst="straightConnector1">
            <a:avLst/>
          </a:prstGeom>
          <a:ln w="38100">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rot="20300837">
            <a:off x="1758567" y="4854276"/>
            <a:ext cx="241452" cy="54792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rot="20300837" flipH="1">
            <a:off x="1972687" y="5363537"/>
            <a:ext cx="241452" cy="54792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72" name="Group 71"/>
          <p:cNvGrpSpPr/>
          <p:nvPr/>
        </p:nvGrpSpPr>
        <p:grpSpPr>
          <a:xfrm rot="20300837" flipH="1" flipV="1">
            <a:off x="538910" y="4994792"/>
            <a:ext cx="824370" cy="1549763"/>
            <a:chOff x="6024749" y="3465616"/>
            <a:chExt cx="1324098" cy="2636322"/>
          </a:xfrm>
        </p:grpSpPr>
        <p:cxnSp>
          <p:nvCxnSpPr>
            <p:cNvPr id="68" name="Straight Arrow Connector 67"/>
            <p:cNvCxnSpPr/>
            <p:nvPr/>
          </p:nvCxnSpPr>
          <p:spPr>
            <a:xfrm flipH="1">
              <a:off x="6024749" y="5715858"/>
              <a:ext cx="936279" cy="38608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6024749" y="3465616"/>
              <a:ext cx="936279" cy="38608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a:off x="6961028" y="3851696"/>
              <a:ext cx="387819" cy="93208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flipH="1">
              <a:off x="6961028" y="4783777"/>
              <a:ext cx="387819" cy="93208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77" name="Straight Arrow Connector 76"/>
          <p:cNvCxnSpPr/>
          <p:nvPr/>
        </p:nvCxnSpPr>
        <p:spPr>
          <a:xfrm>
            <a:off x="2213155" y="5107966"/>
            <a:ext cx="457537" cy="37617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2676322" y="5481485"/>
            <a:ext cx="230880" cy="52106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a:off x="1023561" y="4917883"/>
            <a:ext cx="1858302" cy="107669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a:off x="1023561" y="4925858"/>
            <a:ext cx="608171" cy="141964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a:off x="1023561" y="4933833"/>
            <a:ext cx="8447" cy="88528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flipV="1">
            <a:off x="518672" y="3270804"/>
            <a:ext cx="2368292" cy="1690279"/>
            <a:chOff x="-1974984" y="4548026"/>
            <a:chExt cx="3329563" cy="2516783"/>
          </a:xfrm>
        </p:grpSpPr>
        <p:cxnSp>
          <p:nvCxnSpPr>
            <p:cNvPr id="40" name="Straight Arrow Connector 39"/>
            <p:cNvCxnSpPr/>
            <p:nvPr/>
          </p:nvCxnSpPr>
          <p:spPr>
            <a:xfrm>
              <a:off x="-450470" y="4630860"/>
              <a:ext cx="0" cy="86689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V="1">
              <a:off x="-1626120" y="4630860"/>
              <a:ext cx="326571" cy="653143"/>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rot="5400000">
              <a:off x="-891836" y="5068269"/>
              <a:ext cx="0" cy="86689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414844" y="4630860"/>
              <a:ext cx="795646" cy="296883"/>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437400" y="4630860"/>
              <a:ext cx="326571" cy="653143"/>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V="1">
              <a:off x="-1293618" y="4678361"/>
              <a:ext cx="0" cy="831273"/>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flipH="1">
              <a:off x="-437400" y="5284003"/>
              <a:ext cx="326571" cy="653142"/>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flipV="1">
              <a:off x="-1626120" y="5284003"/>
              <a:ext cx="326571" cy="653142"/>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rot="5400000">
              <a:off x="-874023" y="5501718"/>
              <a:ext cx="0" cy="86689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rot="20300837" flipH="1">
              <a:off x="-525017" y="6295260"/>
              <a:ext cx="819520" cy="337934"/>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rot="20300837">
              <a:off x="-260279" y="4548026"/>
              <a:ext cx="339456" cy="81584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rot="20300837" flipH="1">
              <a:off x="40751" y="5306303"/>
              <a:ext cx="339456" cy="81584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nvGrpSpPr>
            <p:cNvPr id="56" name="Group 55"/>
            <p:cNvGrpSpPr/>
            <p:nvPr/>
          </p:nvGrpSpPr>
          <p:grpSpPr>
            <a:xfrm rot="20300837" flipH="1" flipV="1">
              <a:off x="-1974984" y="4757251"/>
              <a:ext cx="1158975" cy="2307558"/>
              <a:chOff x="6024749" y="3465616"/>
              <a:chExt cx="1324098" cy="2636322"/>
            </a:xfrm>
          </p:grpSpPr>
          <p:cxnSp>
            <p:nvCxnSpPr>
              <p:cNvPr id="58" name="Straight Arrow Connector 57"/>
              <p:cNvCxnSpPr/>
              <p:nvPr/>
            </p:nvCxnSpPr>
            <p:spPr>
              <a:xfrm flipH="1">
                <a:off x="6024749" y="5715858"/>
                <a:ext cx="936279" cy="386080"/>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6024749" y="3465616"/>
                <a:ext cx="936279" cy="386080"/>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6961028" y="3851696"/>
                <a:ext cx="387819" cy="932081"/>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H="1">
                <a:off x="6961028" y="4783777"/>
                <a:ext cx="387819" cy="932081"/>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cxnSp>
          <p:nvCxnSpPr>
            <p:cNvPr id="62" name="Straight Arrow Connector 61"/>
            <p:cNvCxnSpPr/>
            <p:nvPr/>
          </p:nvCxnSpPr>
          <p:spPr>
            <a:xfrm>
              <a:off x="378823" y="4925764"/>
              <a:ext cx="643247" cy="560119"/>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1029986" y="5481925"/>
              <a:ext cx="324593" cy="775854"/>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1293618" y="4642735"/>
              <a:ext cx="2612571" cy="1603169"/>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1293618" y="4654610"/>
              <a:ext cx="855023" cy="2113808"/>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a:off x="-1293618" y="4666485"/>
              <a:ext cx="11875" cy="1318162"/>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sp>
        <p:nvSpPr>
          <p:cNvPr id="5" name="Rectangle 4"/>
          <p:cNvSpPr/>
          <p:nvPr/>
        </p:nvSpPr>
        <p:spPr>
          <a:xfrm>
            <a:off x="2428797" y="4485411"/>
            <a:ext cx="679470" cy="620111"/>
          </a:xfrm>
          <a:prstGeom prst="rect">
            <a:avLst/>
          </a:prstGeom>
        </p:spPr>
        <p:txBody>
          <a:bodyPr wrap="none">
            <a:spAutoFit/>
          </a:bodyPr>
          <a:lstStyle/>
          <a:p>
            <a:r>
              <a:rPr lang="en-GB" dirty="0">
                <a:solidFill>
                  <a:srgbClr val="00B0F0"/>
                </a:solidFill>
              </a:rPr>
              <a:t>CFO &lt; </a:t>
            </a:r>
            <a:r>
              <a:rPr lang="en-GB" dirty="0" smtClean="0">
                <a:solidFill>
                  <a:srgbClr val="00B0F0"/>
                </a:solidFill>
              </a:rPr>
              <a:t>0</a:t>
            </a:r>
          </a:p>
          <a:p>
            <a:endParaRPr lang="en-GB" dirty="0"/>
          </a:p>
          <a:p>
            <a:r>
              <a:rPr lang="en-GB" dirty="0" smtClean="0">
                <a:solidFill>
                  <a:srgbClr val="FF0000"/>
                </a:solidFill>
              </a:rPr>
              <a:t>CFO &gt; 0 </a:t>
            </a:r>
            <a:endParaRPr lang="en-US" dirty="0">
              <a:solidFill>
                <a:srgbClr val="FF0000"/>
              </a:solidFill>
            </a:endParaRPr>
          </a:p>
        </p:txBody>
      </p:sp>
      <p:cxnSp>
        <p:nvCxnSpPr>
          <p:cNvPr id="74" name="Straight Arrow Connector 73"/>
          <p:cNvCxnSpPr/>
          <p:nvPr/>
        </p:nvCxnSpPr>
        <p:spPr>
          <a:xfrm>
            <a:off x="3519598" y="4922286"/>
            <a:ext cx="616619" cy="0"/>
          </a:xfrm>
          <a:prstGeom prst="straightConnector1">
            <a:avLst/>
          </a:prstGeom>
          <a:ln w="9525">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a:off x="4154538" y="4919945"/>
            <a:ext cx="616619" cy="0"/>
          </a:xfrm>
          <a:prstGeom prst="straightConnector1">
            <a:avLst/>
          </a:prstGeom>
          <a:ln w="9525">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4816960" y="4917603"/>
            <a:ext cx="616619" cy="0"/>
          </a:xfrm>
          <a:prstGeom prst="straightConnector1">
            <a:avLst/>
          </a:prstGeom>
          <a:ln w="9525">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a:off x="5479381" y="4915262"/>
            <a:ext cx="616619" cy="0"/>
          </a:xfrm>
          <a:prstGeom prst="straightConnector1">
            <a:avLst/>
          </a:prstGeom>
          <a:ln w="9525">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3816342" y="4774367"/>
            <a:ext cx="6066" cy="57438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3562050" y="5336529"/>
            <a:ext cx="1563219" cy="369332"/>
          </a:xfrm>
          <a:prstGeom prst="rect">
            <a:avLst/>
          </a:prstGeom>
          <a:noFill/>
          <a:ln>
            <a:solidFill>
              <a:srgbClr val="FF0000"/>
            </a:solidFill>
          </a:ln>
        </p:spPr>
        <p:txBody>
          <a:bodyPr wrap="square" rtlCol="0">
            <a:spAutoFit/>
          </a:bodyPr>
          <a:lstStyle/>
          <a:p>
            <a:r>
              <a:rPr lang="en-GB" dirty="0" smtClean="0"/>
              <a:t>AWGN level</a:t>
            </a:r>
            <a:endParaRPr lang="en-US" dirty="0"/>
          </a:p>
        </p:txBody>
      </p:sp>
      <p:cxnSp>
        <p:nvCxnSpPr>
          <p:cNvPr id="82" name="Straight Connector 81"/>
          <p:cNvCxnSpPr/>
          <p:nvPr/>
        </p:nvCxnSpPr>
        <p:spPr>
          <a:xfrm>
            <a:off x="5580106" y="4714550"/>
            <a:ext cx="9561" cy="617687"/>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a:off x="3519598" y="4921625"/>
            <a:ext cx="616619" cy="0"/>
          </a:xfrm>
          <a:prstGeom prst="straightConnector1">
            <a:avLst/>
          </a:prstGeom>
          <a:ln w="38100">
            <a:solidFill>
              <a:srgbClr val="92D05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9444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EC-GSM burst phase dependent issues </a:t>
            </a:r>
            <a:endParaRPr lang="en-US" dirty="0"/>
          </a:p>
        </p:txBody>
      </p:sp>
      <p:sp>
        <p:nvSpPr>
          <p:cNvPr id="3" name="Content Placeholder 2"/>
          <p:cNvSpPr>
            <a:spLocks noGrp="1"/>
          </p:cNvSpPr>
          <p:nvPr>
            <p:ph idx="1"/>
          </p:nvPr>
        </p:nvSpPr>
        <p:spPr>
          <a:xfrm>
            <a:off x="736600" y="1533525"/>
            <a:ext cx="10515600" cy="4351338"/>
          </a:xfrm>
        </p:spPr>
        <p:txBody>
          <a:bodyPr>
            <a:noAutofit/>
          </a:bodyPr>
          <a:lstStyle/>
          <a:p>
            <a:r>
              <a:rPr lang="en-US" sz="1800" dirty="0" smtClean="0"/>
              <a:t>EC-GSM </a:t>
            </a:r>
            <a:r>
              <a:rPr lang="en-US" sz="1800" dirty="0"/>
              <a:t>assumed </a:t>
            </a:r>
            <a:r>
              <a:rPr lang="en-US" sz="1800" dirty="0" smtClean="0"/>
              <a:t>CIOT device </a:t>
            </a:r>
            <a:r>
              <a:rPr lang="en-US" sz="1800" dirty="0"/>
              <a:t>has the same capability of BTS in terms of LO phase continuity for </a:t>
            </a:r>
            <a:r>
              <a:rPr lang="en-US" sz="1800" dirty="0" err="1"/>
              <a:t>Tx</a:t>
            </a:r>
            <a:r>
              <a:rPr lang="en-US" sz="1800" dirty="0"/>
              <a:t> and Rx, hence proposed blind </a:t>
            </a:r>
            <a:r>
              <a:rPr lang="en-US" sz="1800" dirty="0" smtClean="0"/>
              <a:t>combine, which is fundamental </a:t>
            </a:r>
            <a:r>
              <a:rPr lang="en-US" sz="1800" dirty="0"/>
              <a:t>to EC-GSM.</a:t>
            </a:r>
          </a:p>
          <a:p>
            <a:pPr lvl="1"/>
            <a:r>
              <a:rPr lang="en-US" sz="1600" dirty="0"/>
              <a:t>A</a:t>
            </a:r>
            <a:r>
              <a:rPr lang="en-US" sz="1600" dirty="0" smtClean="0"/>
              <a:t> few fundamental PHY layer details at IQ level have been overlooked; </a:t>
            </a:r>
          </a:p>
          <a:p>
            <a:r>
              <a:rPr lang="en-GB" sz="2000" dirty="0" smtClean="0"/>
              <a:t>For CDMA OL (burst by burst repetitions)</a:t>
            </a:r>
            <a:endParaRPr lang="en-US" sz="2000" dirty="0" smtClean="0"/>
          </a:p>
          <a:p>
            <a:pPr lvl="1"/>
            <a:r>
              <a:rPr lang="en-US" sz="1600" dirty="0" smtClean="0"/>
              <a:t>BTS Rx functionalities expect CIOT devices' Tx to follow BTS command on </a:t>
            </a:r>
            <a:r>
              <a:rPr lang="en-US" sz="1600" dirty="0" smtClean="0">
                <a:solidFill>
                  <a:srgbClr val="FF0000"/>
                </a:solidFill>
              </a:rPr>
              <a:t>the CDMA phase codes for each repetition burst, as that is essential for CDMA OL.</a:t>
            </a:r>
            <a:endParaRPr lang="en-US" sz="1600" dirty="0" smtClean="0"/>
          </a:p>
          <a:p>
            <a:pPr lvl="1"/>
            <a:r>
              <a:rPr lang="en-US" sz="1600" dirty="0" smtClean="0"/>
              <a:t>Detailed check of CDMA codes in Ref 3 by the proposal in Ref 2 showed that only some combinations of phases can be done, while others are conflicting with GMSK modulation. </a:t>
            </a:r>
          </a:p>
          <a:p>
            <a:r>
              <a:rPr lang="en-GB" sz="2000" dirty="0" smtClean="0"/>
              <a:t>For none CDMA OL repetitions (frame by frame)</a:t>
            </a:r>
            <a:endParaRPr lang="en-US" sz="2000" dirty="0" smtClean="0"/>
          </a:p>
          <a:p>
            <a:pPr lvl="1"/>
            <a:r>
              <a:rPr lang="en-US" sz="1600" dirty="0" smtClean="0"/>
              <a:t>CIOT devices </a:t>
            </a:r>
            <a:r>
              <a:rPr lang="en-US" sz="1600" dirty="0"/>
              <a:t>and BTS are running on independent </a:t>
            </a:r>
            <a:r>
              <a:rPr lang="en-US" sz="1600" dirty="0" smtClean="0"/>
              <a:t>LOs, and there is no phase lock mechanism between them, hence </a:t>
            </a:r>
            <a:r>
              <a:rPr lang="en-US" sz="1600" dirty="0"/>
              <a:t>a </a:t>
            </a:r>
            <a:r>
              <a:rPr lang="en-US" sz="1600" dirty="0" smtClean="0"/>
              <a:t>random starting </a:t>
            </a:r>
            <a:r>
              <a:rPr lang="en-US" sz="1600" dirty="0"/>
              <a:t>phase</a:t>
            </a:r>
            <a:r>
              <a:rPr lang="en-US" sz="1600" dirty="0" smtClean="0"/>
              <a:t> is reflected in the </a:t>
            </a:r>
            <a:r>
              <a:rPr lang="en-US" sz="1600" dirty="0" smtClean="0">
                <a:hlinkClick r:id="rId2" action="ppaction://hlinksldjump"/>
              </a:rPr>
              <a:t>TS 45.004</a:t>
            </a:r>
            <a:r>
              <a:rPr lang="en-US" sz="1600" dirty="0" smtClean="0"/>
              <a:t>, and it  would not be realistic to expect the absolute phase to be suitable for blind combine in EC-GSM proposal, especially when the signal is below the noise level. </a:t>
            </a:r>
          </a:p>
          <a:p>
            <a:pPr lvl="1"/>
            <a:r>
              <a:rPr lang="en-US" sz="1600" dirty="0" smtClean="0"/>
              <a:t>Unlike BTS has dedicated </a:t>
            </a:r>
            <a:r>
              <a:rPr lang="en-US" sz="1600" dirty="0" err="1" smtClean="0"/>
              <a:t>Tx</a:t>
            </a:r>
            <a:r>
              <a:rPr lang="en-US" sz="1600" dirty="0" smtClean="0"/>
              <a:t> and Rx chains working continuously, GSM handsets keep tuning between Rx and </a:t>
            </a:r>
            <a:r>
              <a:rPr lang="en-US" sz="1600" dirty="0" err="1" smtClean="0"/>
              <a:t>Tx</a:t>
            </a:r>
            <a:r>
              <a:rPr lang="en-US" sz="1600" dirty="0" smtClean="0"/>
              <a:t>, hence no phase continuity for effective blind combining. This would be detrimental for EC-GSM blind combine.</a:t>
            </a:r>
          </a:p>
          <a:p>
            <a:pPr lvl="2"/>
            <a:r>
              <a:rPr lang="en-US" sz="1400" dirty="0" smtClean="0"/>
              <a:t>To BTS Rx, all bursts sent on frame by frame basis from current GSM handset would have random phases to other bursts, hence multiple bursts combine could end up cancelling of the wanted signal (please see animation on </a:t>
            </a:r>
            <a:r>
              <a:rPr lang="en-US" sz="1400" dirty="0" smtClean="0">
                <a:hlinkClick r:id="rId2" action="ppaction://hlinksldjump"/>
              </a:rPr>
              <a:t>random phases</a:t>
            </a:r>
            <a:r>
              <a:rPr lang="en-US" sz="1400" dirty="0" smtClean="0"/>
              <a:t>).</a:t>
            </a:r>
          </a:p>
          <a:p>
            <a:pPr lvl="2"/>
            <a:r>
              <a:rPr lang="en-US" sz="1400" dirty="0" smtClean="0"/>
              <a:t>To CIOT device  Rx, all the repetition bursts on DL bursts, although having </a:t>
            </a:r>
            <a:r>
              <a:rPr lang="en-US" sz="1400" dirty="0"/>
              <a:t>phase continuity from </a:t>
            </a:r>
            <a:r>
              <a:rPr lang="en-US" sz="1400" dirty="0" smtClean="0"/>
              <a:t>BTS, would not have phase continuity due to CIOT device  tuning  between </a:t>
            </a:r>
            <a:r>
              <a:rPr lang="en-US" sz="1400" dirty="0"/>
              <a:t>Tx </a:t>
            </a:r>
            <a:r>
              <a:rPr lang="en-US" sz="1400" dirty="0" smtClean="0"/>
              <a:t>and Rx bursts, hence having the same blind combine issues of cancelling the signals.</a:t>
            </a:r>
          </a:p>
        </p:txBody>
      </p:sp>
    </p:spTree>
    <p:extLst>
      <p:ext uri="{BB962C8B-B14F-4D97-AF65-F5344CB8AC3E}">
        <p14:creationId xmlns:p14="http://schemas.microsoft.com/office/powerpoint/2010/main" val="31261723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370" y="401632"/>
            <a:ext cx="11071877" cy="1325563"/>
          </a:xfrm>
        </p:spPr>
        <p:txBody>
          <a:bodyPr>
            <a:noAutofit/>
          </a:bodyPr>
          <a:lstStyle/>
          <a:p>
            <a:r>
              <a:rPr lang="en-US" sz="2800" dirty="0" smtClean="0"/>
              <a:t>The two </a:t>
            </a:r>
            <a:r>
              <a:rPr lang="en-US" sz="2800" dirty="0"/>
              <a:t>OTA GMSK </a:t>
            </a:r>
            <a:r>
              <a:rPr lang="en-US" sz="2800" dirty="0" smtClean="0"/>
              <a:t>bursts on two frames (1250 T apart) happen to be 180</a:t>
            </a:r>
            <a:r>
              <a:rPr lang="en-US" sz="2800" baseline="30000" dirty="0" smtClean="0"/>
              <a:t>o</a:t>
            </a:r>
            <a:r>
              <a:rPr lang="en-US" sz="2800" dirty="0" smtClean="0"/>
              <a:t> apart, blind combining would cancel the signal rather than enhance it</a:t>
            </a:r>
            <a:endParaRPr lang="en-US" sz="2800" dirty="0"/>
          </a:p>
        </p:txBody>
      </p:sp>
      <p:pic>
        <p:nvPicPr>
          <p:cNvPr id="4" name="Picture 3"/>
          <p:cNvPicPr>
            <a:picLocks noChangeAspect="1"/>
          </p:cNvPicPr>
          <p:nvPr/>
        </p:nvPicPr>
        <p:blipFill>
          <a:blip r:embed="rId2"/>
          <a:stretch>
            <a:fillRect/>
          </a:stretch>
        </p:blipFill>
        <p:spPr>
          <a:xfrm>
            <a:off x="9172520" y="2409542"/>
            <a:ext cx="3139424" cy="2976847"/>
          </a:xfrm>
          <a:prstGeom prst="rect">
            <a:avLst/>
          </a:prstGeom>
        </p:spPr>
      </p:pic>
      <p:pic>
        <p:nvPicPr>
          <p:cNvPr id="5" name="Picture 4"/>
          <p:cNvPicPr>
            <a:picLocks noChangeAspect="1"/>
          </p:cNvPicPr>
          <p:nvPr/>
        </p:nvPicPr>
        <p:blipFill>
          <a:blip r:embed="rId3">
            <a:clrChange>
              <a:clrFrom>
                <a:srgbClr val="FFFFFF"/>
              </a:clrFrom>
              <a:clrTo>
                <a:srgbClr val="FFFFFF">
                  <a:alpha val="0"/>
                </a:srgbClr>
              </a:clrTo>
            </a:clrChange>
          </a:blip>
          <a:stretch>
            <a:fillRect/>
          </a:stretch>
        </p:blipFill>
        <p:spPr>
          <a:xfrm>
            <a:off x="2823220" y="2491420"/>
            <a:ext cx="6117998" cy="3620571"/>
          </a:xfrm>
          <a:prstGeom prst="rect">
            <a:avLst/>
          </a:prstGeom>
        </p:spPr>
      </p:pic>
      <p:sp>
        <p:nvSpPr>
          <p:cNvPr id="6" name="TextBox 5"/>
          <p:cNvSpPr txBox="1"/>
          <p:nvPr/>
        </p:nvSpPr>
        <p:spPr>
          <a:xfrm>
            <a:off x="1221698" y="1727195"/>
            <a:ext cx="9466288" cy="646331"/>
          </a:xfrm>
          <a:prstGeom prst="rect">
            <a:avLst/>
          </a:prstGeom>
          <a:noFill/>
        </p:spPr>
        <p:txBody>
          <a:bodyPr wrap="square" rtlCol="0">
            <a:spAutoFit/>
          </a:bodyPr>
          <a:lstStyle/>
          <a:p>
            <a:r>
              <a:rPr lang="en-US" dirty="0" smtClean="0"/>
              <a:t>Taking the real GPRS handset bursts IQs OTA, the green </a:t>
            </a:r>
            <a:r>
              <a:rPr lang="en-US" dirty="0"/>
              <a:t>arrows indicate </a:t>
            </a:r>
            <a:r>
              <a:rPr lang="en-US" dirty="0" smtClean="0"/>
              <a:t>the starting phase of the bursts, and the red arrows the ending phase of the bursts. Each burst are 148T in length.</a:t>
            </a:r>
            <a:endParaRPr lang="en-US" dirty="0"/>
          </a:p>
        </p:txBody>
      </p:sp>
      <p:sp>
        <p:nvSpPr>
          <p:cNvPr id="7" name="TextBox 6"/>
          <p:cNvSpPr txBox="1"/>
          <p:nvPr/>
        </p:nvSpPr>
        <p:spPr>
          <a:xfrm>
            <a:off x="582371" y="5981670"/>
            <a:ext cx="11071877" cy="369332"/>
          </a:xfrm>
          <a:prstGeom prst="rect">
            <a:avLst/>
          </a:prstGeom>
          <a:noFill/>
        </p:spPr>
        <p:txBody>
          <a:bodyPr wrap="none" rtlCol="0">
            <a:spAutoFit/>
          </a:bodyPr>
          <a:lstStyle/>
          <a:p>
            <a:r>
              <a:rPr lang="en-US" dirty="0" smtClean="0">
                <a:hlinkClick r:id="" action="ppaction://noaction"/>
              </a:rPr>
              <a:t>More bursts </a:t>
            </a:r>
            <a:r>
              <a:rPr lang="en-US" dirty="0" smtClean="0"/>
              <a:t>were also close to 0</a:t>
            </a:r>
            <a:r>
              <a:rPr lang="en-US" baseline="30000" dirty="0" smtClean="0"/>
              <a:t>o</a:t>
            </a:r>
            <a:r>
              <a:rPr lang="en-US" dirty="0" smtClean="0"/>
              <a:t> and 180</a:t>
            </a:r>
            <a:r>
              <a:rPr lang="en-US" baseline="30000" dirty="0"/>
              <a:t>o</a:t>
            </a:r>
            <a:r>
              <a:rPr lang="en-US" dirty="0" smtClean="0"/>
              <a:t> phases, not as random as </a:t>
            </a:r>
            <a:r>
              <a:rPr lang="en-US" dirty="0" smtClean="0">
                <a:hlinkClick r:id="rId4" action="ppaction://hlinksldjump"/>
              </a:rPr>
              <a:t>RACH repetitions</a:t>
            </a:r>
            <a:r>
              <a:rPr lang="en-US" dirty="0" smtClean="0"/>
              <a:t>, but it cannot be relied upon.</a:t>
            </a:r>
            <a:endParaRPr lang="en-US" dirty="0"/>
          </a:p>
        </p:txBody>
      </p:sp>
      <p:pic>
        <p:nvPicPr>
          <p:cNvPr id="13" name="Picture 12"/>
          <p:cNvPicPr>
            <a:picLocks noChangeAspect="1"/>
          </p:cNvPicPr>
          <p:nvPr/>
        </p:nvPicPr>
        <p:blipFill>
          <a:blip r:embed="rId5"/>
          <a:stretch>
            <a:fillRect/>
          </a:stretch>
        </p:blipFill>
        <p:spPr>
          <a:xfrm>
            <a:off x="67455" y="2700746"/>
            <a:ext cx="3092756" cy="2867158"/>
          </a:xfrm>
          <a:prstGeom prst="rect">
            <a:avLst/>
          </a:prstGeom>
        </p:spPr>
      </p:pic>
      <p:grpSp>
        <p:nvGrpSpPr>
          <p:cNvPr id="3" name="Group 2"/>
          <p:cNvGrpSpPr/>
          <p:nvPr/>
        </p:nvGrpSpPr>
        <p:grpSpPr>
          <a:xfrm>
            <a:off x="1131757" y="3203520"/>
            <a:ext cx="1026826" cy="1813810"/>
            <a:chOff x="419601" y="2744077"/>
            <a:chExt cx="1421982" cy="2430379"/>
          </a:xfrm>
        </p:grpSpPr>
        <p:cxnSp>
          <p:nvCxnSpPr>
            <p:cNvPr id="14" name="Straight Arrow Connector 13"/>
            <p:cNvCxnSpPr/>
            <p:nvPr/>
          </p:nvCxnSpPr>
          <p:spPr>
            <a:xfrm flipH="1">
              <a:off x="419601" y="3907129"/>
              <a:ext cx="721895" cy="1267327"/>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1159793" y="2744077"/>
              <a:ext cx="681790" cy="1163052"/>
            </a:xfrm>
            <a:prstGeom prst="straightConnector1">
              <a:avLst/>
            </a:prstGeom>
            <a:ln>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90214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GSM handset with repeated RACH shows random phases on frame by frame basis</a:t>
            </a:r>
            <a:endParaRPr lang="en-US" dirty="0"/>
          </a:p>
        </p:txBody>
      </p:sp>
      <p:sp>
        <p:nvSpPr>
          <p:cNvPr id="5" name="TextBox 4"/>
          <p:cNvSpPr txBox="1"/>
          <p:nvPr/>
        </p:nvSpPr>
        <p:spPr>
          <a:xfrm>
            <a:off x="7944787" y="3008155"/>
            <a:ext cx="3539483" cy="2308324"/>
          </a:xfrm>
          <a:prstGeom prst="rect">
            <a:avLst/>
          </a:prstGeom>
          <a:noFill/>
        </p:spPr>
        <p:txBody>
          <a:bodyPr wrap="square" rtlCol="0">
            <a:spAutoFit/>
          </a:bodyPr>
          <a:lstStyle/>
          <a:p>
            <a:r>
              <a:rPr lang="en-US" dirty="0" smtClean="0"/>
              <a:t>The random phases over many frame by frame RACH repetitions, captured on a real GSM handset over the live NW shows the blind combine would not gain as much as expected (actually nothing in this case). The EC-RACH sent in this way would effectively cancel itself.</a:t>
            </a:r>
            <a:endParaRPr lang="en-US" dirty="0"/>
          </a:p>
        </p:txBody>
      </p:sp>
      <p:pic>
        <p:nvPicPr>
          <p:cNvPr id="12" name="B644D5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552096" y="1877788"/>
            <a:ext cx="4038600" cy="4381500"/>
          </a:xfrm>
          <a:prstGeom prst="rect">
            <a:avLst/>
          </a:prstGeom>
        </p:spPr>
      </p:pic>
      <p:sp>
        <p:nvSpPr>
          <p:cNvPr id="6" name="Rectangle 5"/>
          <p:cNvSpPr/>
          <p:nvPr/>
        </p:nvSpPr>
        <p:spPr>
          <a:xfrm>
            <a:off x="418477" y="3008155"/>
            <a:ext cx="3133619" cy="2585323"/>
          </a:xfrm>
          <a:prstGeom prst="rect">
            <a:avLst/>
          </a:prstGeom>
        </p:spPr>
        <p:txBody>
          <a:bodyPr wrap="square">
            <a:spAutoFit/>
          </a:bodyPr>
          <a:lstStyle/>
          <a:p>
            <a:r>
              <a:rPr lang="en-US" dirty="0"/>
              <a:t>Click the </a:t>
            </a:r>
            <a:r>
              <a:rPr lang="en-US" dirty="0" smtClean="0"/>
              <a:t>figure to see 63 repetitions of RACH burst phase distribution along 67 GSM frames. </a:t>
            </a:r>
          </a:p>
          <a:p>
            <a:endParaRPr lang="en-GB" dirty="0"/>
          </a:p>
          <a:p>
            <a:r>
              <a:rPr lang="en-GB" dirty="0" smtClean="0"/>
              <a:t>All </a:t>
            </a:r>
            <a:r>
              <a:rPr lang="en-GB" dirty="0" err="1" smtClean="0"/>
              <a:t>RACHes</a:t>
            </a:r>
            <a:r>
              <a:rPr lang="en-GB" dirty="0" smtClean="0"/>
              <a:t> are from a commercial GSM UE, and have been post-processed with </a:t>
            </a:r>
            <a:r>
              <a:rPr lang="en-US" dirty="0" smtClean="0"/>
              <a:t>CFO </a:t>
            </a:r>
            <a:r>
              <a:rPr lang="en-US" dirty="0"/>
              <a:t>correction (min </a:t>
            </a:r>
            <a:r>
              <a:rPr lang="en-US" dirty="0" smtClean="0"/>
              <a:t>EVM based).</a:t>
            </a:r>
            <a:endParaRPr lang="en-US" dirty="0"/>
          </a:p>
        </p:txBody>
      </p:sp>
    </p:spTree>
    <p:extLst>
      <p:ext uri="{BB962C8B-B14F-4D97-AF65-F5344CB8AC3E}">
        <p14:creationId xmlns:p14="http://schemas.microsoft.com/office/powerpoint/2010/main" val="21878267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2"/>
                                        </p:tgtEl>
                                      </p:cBhvr>
                                    </p:cmd>
                                  </p:childTnLst>
                                </p:cTn>
                              </p:par>
                            </p:childTnLst>
                          </p:cTn>
                        </p:par>
                      </p:childTnLst>
                    </p:cTn>
                  </p:par>
                </p:childTnLst>
              </p:cTn>
              <p:nextCondLst>
                <p:cond evt="onClick" delay="0">
                  <p:tgtEl>
                    <p:spTgt spid="12"/>
                  </p:tgtEl>
                </p:cond>
              </p:nextCondLst>
            </p:seq>
            <p:video>
              <p:cMediaNode vol="80000">
                <p:cTn id="7" fill="hold" display="0">
                  <p:stCondLst>
                    <p:cond delay="indefinite"/>
                  </p:stCondLst>
                </p:cTn>
                <p:tgtEl>
                  <p:spTgt spid="12"/>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3432"/>
            <a:ext cx="10866120" cy="1325563"/>
          </a:xfrm>
        </p:spPr>
        <p:txBody>
          <a:bodyPr>
            <a:normAutofit/>
          </a:bodyPr>
          <a:lstStyle/>
          <a:p>
            <a:r>
              <a:rPr lang="en-US" sz="3600" dirty="0" smtClean="0"/>
              <a:t>Phase drift </a:t>
            </a:r>
            <a:r>
              <a:rPr lang="en-US" sz="3600" dirty="0" smtClean="0"/>
              <a:t>between </a:t>
            </a:r>
            <a:r>
              <a:rPr lang="en-US" sz="3600" dirty="0" err="1" smtClean="0"/>
              <a:t>Tx</a:t>
            </a:r>
            <a:r>
              <a:rPr lang="en-US" sz="3600" dirty="0" smtClean="0"/>
              <a:t> </a:t>
            </a:r>
            <a:r>
              <a:rPr lang="en-US" sz="3600" dirty="0"/>
              <a:t>&amp; </a:t>
            </a:r>
            <a:r>
              <a:rPr lang="en-US" sz="3600" dirty="0" smtClean="0"/>
              <a:t>Rx LOs </a:t>
            </a:r>
            <a:r>
              <a:rPr lang="en-US" sz="3600" dirty="0" smtClean="0"/>
              <a:t>in </a:t>
            </a:r>
            <a:r>
              <a:rPr lang="en-US" sz="3600" dirty="0" smtClean="0"/>
              <a:t>continuous </a:t>
            </a:r>
            <a:r>
              <a:rPr lang="en-US" sz="3600" dirty="0" smtClean="0"/>
              <a:t>operation</a:t>
            </a:r>
            <a:endParaRPr lang="en-US" sz="3600" dirty="0"/>
          </a:p>
        </p:txBody>
      </p:sp>
      <p:pic>
        <p:nvPicPr>
          <p:cNvPr id="6" name="Picture 5"/>
          <p:cNvPicPr>
            <a:picLocks noChangeAspect="1"/>
          </p:cNvPicPr>
          <p:nvPr/>
        </p:nvPicPr>
        <p:blipFill>
          <a:blip r:embed="rId2"/>
          <a:stretch>
            <a:fillRect/>
          </a:stretch>
        </p:blipFill>
        <p:spPr>
          <a:xfrm>
            <a:off x="-419725" y="1488995"/>
            <a:ext cx="8461612" cy="5230505"/>
          </a:xfrm>
          <a:prstGeom prst="rect">
            <a:avLst/>
          </a:prstGeom>
        </p:spPr>
      </p:pic>
      <p:sp>
        <p:nvSpPr>
          <p:cNvPr id="4" name="TextBox 3"/>
          <p:cNvSpPr txBox="1"/>
          <p:nvPr/>
        </p:nvSpPr>
        <p:spPr>
          <a:xfrm>
            <a:off x="2040953" y="6386129"/>
            <a:ext cx="4666790" cy="276999"/>
          </a:xfrm>
          <a:prstGeom prst="rect">
            <a:avLst/>
          </a:prstGeom>
          <a:noFill/>
        </p:spPr>
        <p:txBody>
          <a:bodyPr wrap="none" rtlCol="0">
            <a:spAutoFit/>
          </a:bodyPr>
          <a:lstStyle/>
          <a:p>
            <a:r>
              <a:rPr lang="en-GB" sz="1200" dirty="0" smtClean="0"/>
              <a:t>Number of contiguous bursts (16.5 sec continuous Rx of a BCCH ARFCN)</a:t>
            </a:r>
            <a:endParaRPr lang="en-US" sz="1200" dirty="0"/>
          </a:p>
        </p:txBody>
      </p:sp>
      <p:sp>
        <p:nvSpPr>
          <p:cNvPr id="3" name="Content Placeholder 2"/>
          <p:cNvSpPr>
            <a:spLocks noGrp="1"/>
          </p:cNvSpPr>
          <p:nvPr>
            <p:ph idx="1"/>
          </p:nvPr>
        </p:nvSpPr>
        <p:spPr>
          <a:xfrm>
            <a:off x="8237096" y="1691687"/>
            <a:ext cx="3581866" cy="4832941"/>
          </a:xfrm>
        </p:spPr>
        <p:txBody>
          <a:bodyPr>
            <a:noAutofit/>
          </a:bodyPr>
          <a:lstStyle/>
          <a:p>
            <a:r>
              <a:rPr lang="en-GB" sz="1400" dirty="0" smtClean="0"/>
              <a:t>A </a:t>
            </a:r>
            <a:r>
              <a:rPr lang="en-GB" sz="1400" dirty="0" smtClean="0"/>
              <a:t>GMSK receiver with a good </a:t>
            </a:r>
            <a:r>
              <a:rPr lang="en-GB" sz="1400" dirty="0" smtClean="0"/>
              <a:t>TCXO </a:t>
            </a:r>
            <a:r>
              <a:rPr lang="en-GB" sz="1400" dirty="0" smtClean="0"/>
              <a:t>(25ppb</a:t>
            </a:r>
            <a:r>
              <a:rPr lang="en-GB" sz="1400" dirty="0"/>
              <a:t>) </a:t>
            </a:r>
            <a:r>
              <a:rPr lang="en-GB" sz="1400" dirty="0" smtClean="0"/>
              <a:t>is tested </a:t>
            </a:r>
            <a:r>
              <a:rPr lang="en-GB" sz="1400" dirty="0" smtClean="0"/>
              <a:t>with Agilent 8960 callbox BCCH for phase drift study in a continuous operation.</a:t>
            </a:r>
          </a:p>
          <a:p>
            <a:r>
              <a:rPr lang="en-GB" sz="1400" dirty="0" smtClean="0"/>
              <a:t> </a:t>
            </a:r>
            <a:r>
              <a:rPr lang="en-US" sz="1400" dirty="0" smtClean="0"/>
              <a:t>The </a:t>
            </a:r>
            <a:r>
              <a:rPr lang="en-US" sz="1400" dirty="0" smtClean="0"/>
              <a:t>graph </a:t>
            </a:r>
            <a:r>
              <a:rPr lang="en-US" sz="1400" dirty="0" smtClean="0"/>
              <a:t>here shows </a:t>
            </a:r>
            <a:r>
              <a:rPr lang="en-US" sz="1400" dirty="0" smtClean="0"/>
              <a:t>the burst phase </a:t>
            </a:r>
            <a:r>
              <a:rPr lang="en-US" sz="1400" dirty="0" smtClean="0"/>
              <a:t>variations for </a:t>
            </a:r>
            <a:r>
              <a:rPr lang="en-US" sz="1400" dirty="0" smtClean="0"/>
              <a:t>70 x 51 multi-frames (28560 </a:t>
            </a:r>
            <a:r>
              <a:rPr lang="en-US" sz="1400" dirty="0"/>
              <a:t>bursts, 16.5 sec). </a:t>
            </a:r>
            <a:r>
              <a:rPr lang="en-US" sz="1400" dirty="0" smtClean="0"/>
              <a:t>It shows </a:t>
            </a:r>
            <a:r>
              <a:rPr lang="en-US" sz="1400" dirty="0" smtClean="0"/>
              <a:t>that phase, as a result of CFO, is </a:t>
            </a:r>
            <a:r>
              <a:rPr lang="en-US" sz="1400" dirty="0" smtClean="0"/>
              <a:t>varying </a:t>
            </a:r>
            <a:r>
              <a:rPr lang="en-US" sz="1400" dirty="0" smtClean="0"/>
              <a:t>by ±120 </a:t>
            </a:r>
            <a:r>
              <a:rPr lang="en-US" sz="1400" dirty="0"/>
              <a:t>rad </a:t>
            </a:r>
            <a:r>
              <a:rPr lang="en-US" sz="1400" dirty="0" smtClean="0"/>
              <a:t>(less than ±20Hz, and within 25ppb) </a:t>
            </a:r>
            <a:r>
              <a:rPr lang="en-US" sz="1400" dirty="0" smtClean="0"/>
              <a:t>in 8 </a:t>
            </a:r>
            <a:r>
              <a:rPr lang="en-US" sz="1400" dirty="0" smtClean="0"/>
              <a:t>sec</a:t>
            </a:r>
            <a:r>
              <a:rPr lang="en-US" sz="1400" dirty="0" smtClean="0"/>
              <a:t>.</a:t>
            </a:r>
            <a:endParaRPr lang="en-US" sz="1400" dirty="0" smtClean="0"/>
          </a:p>
          <a:p>
            <a:r>
              <a:rPr lang="en-GB" sz="1400" dirty="0" smtClean="0">
                <a:solidFill>
                  <a:srgbClr val="FF0000"/>
                </a:solidFill>
              </a:rPr>
              <a:t>The phase drift of </a:t>
            </a:r>
            <a:r>
              <a:rPr lang="en-GB" sz="1400" dirty="0" smtClean="0">
                <a:solidFill>
                  <a:srgbClr val="FF0000"/>
                </a:solidFill>
              </a:rPr>
              <a:t>each </a:t>
            </a:r>
            <a:r>
              <a:rPr lang="en-GB" sz="1400" dirty="0" smtClean="0">
                <a:solidFill>
                  <a:srgbClr val="FF0000"/>
                </a:solidFill>
              </a:rPr>
              <a:t>test is </a:t>
            </a:r>
            <a:r>
              <a:rPr lang="en-GB" sz="1400" dirty="0" smtClean="0">
                <a:solidFill>
                  <a:srgbClr val="FF0000"/>
                </a:solidFill>
              </a:rPr>
              <a:t>different, hence each CIOT device is going to drift </a:t>
            </a:r>
            <a:r>
              <a:rPr lang="en-GB" sz="1400" dirty="0" smtClean="0">
                <a:solidFill>
                  <a:srgbClr val="FF0000"/>
                </a:solidFill>
              </a:rPr>
              <a:t>differently. </a:t>
            </a:r>
            <a:r>
              <a:rPr lang="en-US" sz="1400" dirty="0" smtClean="0">
                <a:solidFill>
                  <a:srgbClr val="FF0000"/>
                </a:solidFill>
              </a:rPr>
              <a:t>This is one of the limiting factor for CDMA OL, as </a:t>
            </a:r>
            <a:r>
              <a:rPr lang="en-US" sz="1400" dirty="0" err="1" smtClean="0">
                <a:solidFill>
                  <a:srgbClr val="FF0000"/>
                </a:solidFill>
              </a:rPr>
              <a:t>ciot</a:t>
            </a:r>
            <a:r>
              <a:rPr lang="en-US" sz="1400" dirty="0" smtClean="0">
                <a:solidFill>
                  <a:srgbClr val="FF0000"/>
                </a:solidFill>
              </a:rPr>
              <a:t> </a:t>
            </a:r>
            <a:r>
              <a:rPr lang="en-US" sz="1400" dirty="0" smtClean="0">
                <a:solidFill>
                  <a:srgbClr val="FF0000"/>
                </a:solidFill>
              </a:rPr>
              <a:t>device </a:t>
            </a:r>
            <a:r>
              <a:rPr lang="en-US" sz="1400" dirty="0" smtClean="0">
                <a:solidFill>
                  <a:srgbClr val="FF0000"/>
                </a:solidFill>
              </a:rPr>
              <a:t>each has its own CFO.</a:t>
            </a:r>
            <a:r>
              <a:rPr lang="en-GB" sz="1400" dirty="0">
                <a:solidFill>
                  <a:srgbClr val="FF0000"/>
                </a:solidFill>
              </a:rPr>
              <a:t> </a:t>
            </a:r>
            <a:endParaRPr lang="en-GB" sz="1400" dirty="0" smtClean="0">
              <a:solidFill>
                <a:srgbClr val="FF0000"/>
              </a:solidFill>
            </a:endParaRPr>
          </a:p>
          <a:p>
            <a:r>
              <a:rPr lang="en-GB" sz="1400" dirty="0" smtClean="0">
                <a:solidFill>
                  <a:srgbClr val="FF0000"/>
                </a:solidFill>
              </a:rPr>
              <a:t>Tracking </a:t>
            </a:r>
            <a:r>
              <a:rPr lang="en-GB" sz="1400" dirty="0">
                <a:solidFill>
                  <a:srgbClr val="FF0000"/>
                </a:solidFill>
              </a:rPr>
              <a:t>each of </a:t>
            </a:r>
            <a:r>
              <a:rPr lang="en-GB" sz="1400" dirty="0" smtClean="0">
                <a:solidFill>
                  <a:srgbClr val="FF0000"/>
                </a:solidFill>
              </a:rPr>
              <a:t>the CDMA co-user </a:t>
            </a:r>
            <a:r>
              <a:rPr lang="en-GB" sz="1400" dirty="0">
                <a:solidFill>
                  <a:srgbClr val="FF0000"/>
                </a:solidFill>
              </a:rPr>
              <a:t>in CDMA OL is </a:t>
            </a:r>
            <a:r>
              <a:rPr lang="en-GB" sz="1400" dirty="0" smtClean="0">
                <a:solidFill>
                  <a:srgbClr val="FF0000"/>
                </a:solidFill>
              </a:rPr>
              <a:t>needed, and FFS.</a:t>
            </a:r>
            <a:endParaRPr lang="en-US" sz="1400" dirty="0">
              <a:solidFill>
                <a:srgbClr val="FF0000"/>
              </a:solidFill>
            </a:endParaRPr>
          </a:p>
          <a:p>
            <a:r>
              <a:rPr lang="en-US" sz="1400" dirty="0" smtClean="0"/>
              <a:t>While </a:t>
            </a:r>
            <a:r>
              <a:rPr lang="en-US" sz="1400" dirty="0"/>
              <a:t>this plot is for gaging the rate of phase </a:t>
            </a:r>
            <a:r>
              <a:rPr lang="en-US" sz="1400" dirty="0" smtClean="0"/>
              <a:t>change, it worth noting </a:t>
            </a:r>
            <a:r>
              <a:rPr lang="en-US" sz="1400" dirty="0" smtClean="0"/>
              <a:t>that 0.1ppm </a:t>
            </a:r>
            <a:r>
              <a:rPr lang="en-US" sz="1400" dirty="0" smtClean="0"/>
              <a:t>Ciot device </a:t>
            </a:r>
            <a:r>
              <a:rPr lang="en-US" sz="1400" dirty="0" smtClean="0"/>
              <a:t>and 0.05 ppm BTS could </a:t>
            </a:r>
            <a:r>
              <a:rPr lang="en-US" sz="1400" dirty="0" smtClean="0"/>
              <a:t>be </a:t>
            </a:r>
            <a:r>
              <a:rPr lang="en-US" sz="1400" dirty="0" smtClean="0"/>
              <a:t>6x worse </a:t>
            </a:r>
            <a:r>
              <a:rPr lang="en-US" sz="1400" dirty="0" smtClean="0"/>
              <a:t>than this one, as the test was made </a:t>
            </a:r>
            <a:r>
              <a:rPr lang="en-US" sz="1400" dirty="0"/>
              <a:t>with TCXO 25 </a:t>
            </a:r>
            <a:r>
              <a:rPr lang="en-US" sz="1400" dirty="0" smtClean="0"/>
              <a:t>ppb TCXO.</a:t>
            </a:r>
            <a:endParaRPr lang="en-US" sz="1400" dirty="0"/>
          </a:p>
        </p:txBody>
      </p:sp>
    </p:spTree>
    <p:extLst>
      <p:ext uri="{BB962C8B-B14F-4D97-AF65-F5344CB8AC3E}">
        <p14:creationId xmlns:p14="http://schemas.microsoft.com/office/powerpoint/2010/main" val="4217653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accuracy of the relative phase of repetition and the effect of the orthogonality leakage</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The low cost </a:t>
            </a:r>
            <a:r>
              <a:rPr lang="en-US" dirty="0" err="1" smtClean="0"/>
              <a:t>ciot</a:t>
            </a:r>
            <a:r>
              <a:rPr lang="en-US" dirty="0" smtClean="0"/>
              <a:t> device is assumed to perform ACQ through repeated DL FCCH  and up to 7 EC-SCH repetitions, </a:t>
            </a:r>
            <a:r>
              <a:rPr lang="en-US" dirty="0"/>
              <a:t>as it is essential to be in sync with NW on both time and </a:t>
            </a:r>
            <a:r>
              <a:rPr lang="en-US" dirty="0" smtClean="0"/>
              <a:t>frequency </a:t>
            </a:r>
          </a:p>
          <a:p>
            <a:pPr lvl="1"/>
            <a:r>
              <a:rPr lang="en-US" dirty="0" smtClean="0"/>
              <a:t>the more accurate the relative phase, the less the orthogonal leakage among co-users, hence the better CDMA OL mechanism, and the more repetitions and more users can be served effectively. </a:t>
            </a:r>
          </a:p>
          <a:p>
            <a:pPr lvl="1"/>
            <a:r>
              <a:rPr lang="en-US" dirty="0" smtClean="0"/>
              <a:t>Otherwise the UL capacity would be dented a lot.</a:t>
            </a:r>
          </a:p>
          <a:p>
            <a:r>
              <a:rPr lang="en-US" dirty="0" smtClean="0"/>
              <a:t>The Time </a:t>
            </a:r>
            <a:r>
              <a:rPr lang="en-US" dirty="0"/>
              <a:t>and </a:t>
            </a:r>
            <a:r>
              <a:rPr lang="en-US" dirty="0" smtClean="0"/>
              <a:t>Frequency </a:t>
            </a:r>
            <a:r>
              <a:rPr lang="en-US" dirty="0"/>
              <a:t>accuracy needs to be maintained whenever </a:t>
            </a:r>
            <a:r>
              <a:rPr lang="en-US" dirty="0" smtClean="0"/>
              <a:t>CDMA </a:t>
            </a:r>
            <a:r>
              <a:rPr lang="en-US" dirty="0"/>
              <a:t>OL is used. It means </a:t>
            </a:r>
          </a:p>
          <a:p>
            <a:pPr lvl="1"/>
            <a:r>
              <a:rPr lang="en-US" dirty="0" smtClean="0"/>
              <a:t>FCCH </a:t>
            </a:r>
            <a:r>
              <a:rPr lang="en-US" dirty="0"/>
              <a:t>and EC-SCH must be repeatedly monitored</a:t>
            </a:r>
          </a:p>
          <a:p>
            <a:pPr lvl="1"/>
            <a:r>
              <a:rPr lang="en-US" dirty="0" smtClean="0"/>
              <a:t>Current consumption increases, and battery life is FFS.</a:t>
            </a:r>
            <a:endParaRPr lang="en-US" dirty="0"/>
          </a:p>
          <a:p>
            <a:r>
              <a:rPr lang="en-US" dirty="0"/>
              <a:t>GSM ACQ </a:t>
            </a:r>
            <a:r>
              <a:rPr lang="en-US" dirty="0" smtClean="0"/>
              <a:t>performance is not good enough for </a:t>
            </a:r>
            <a:r>
              <a:rPr lang="en-US" dirty="0"/>
              <a:t>CDMA </a:t>
            </a:r>
            <a:r>
              <a:rPr lang="en-US" dirty="0" smtClean="0"/>
              <a:t>OL, yet  in CC6 cases the SNR is 10 dB worse than GSM:</a:t>
            </a:r>
          </a:p>
          <a:p>
            <a:pPr lvl="1"/>
            <a:r>
              <a:rPr lang="en-US" dirty="0" smtClean="0"/>
              <a:t>It is most likely 0.1ppm CFO is not good enough, as the CDMA OL mechanism needs smaller CFO than the existing GSM MS, i.e. N(0,3) Hz, as it relies on the relative </a:t>
            </a:r>
            <a:r>
              <a:rPr lang="en-US" dirty="0"/>
              <a:t>phase accuracy of each </a:t>
            </a:r>
            <a:r>
              <a:rPr lang="en-US" dirty="0" smtClean="0"/>
              <a:t>repetition from multiple </a:t>
            </a:r>
            <a:r>
              <a:rPr lang="en-US" dirty="0" err="1" smtClean="0"/>
              <a:t>ciot</a:t>
            </a:r>
            <a:r>
              <a:rPr lang="en-US" dirty="0" smtClean="0"/>
              <a:t> devices</a:t>
            </a:r>
          </a:p>
          <a:p>
            <a:pPr lvl="2"/>
            <a:r>
              <a:rPr lang="en-US" dirty="0" smtClean="0"/>
              <a:t>0.1ppm in low band is about 100Hz CFO, and N(0,30), </a:t>
            </a:r>
            <a:r>
              <a:rPr lang="en-US" dirty="0" smtClean="0">
                <a:solidFill>
                  <a:srgbClr val="FF0000"/>
                </a:solidFill>
              </a:rPr>
              <a:t>clearly in EC-GSM </a:t>
            </a:r>
            <a:r>
              <a:rPr lang="en-US" dirty="0" err="1" smtClean="0">
                <a:solidFill>
                  <a:srgbClr val="FF0000"/>
                </a:solidFill>
              </a:rPr>
              <a:t>Ciot</a:t>
            </a:r>
            <a:r>
              <a:rPr lang="en-US" dirty="0" smtClean="0">
                <a:solidFill>
                  <a:srgbClr val="FF0000"/>
                </a:solidFill>
              </a:rPr>
              <a:t> device needs to be 10 times better on frequency tracking while the SNR is 10dB worse</a:t>
            </a:r>
            <a:r>
              <a:rPr lang="en-US" dirty="0" smtClean="0"/>
              <a:t>.</a:t>
            </a:r>
          </a:p>
          <a:p>
            <a:pPr lvl="2"/>
            <a:r>
              <a:rPr lang="en-US" dirty="0" smtClean="0"/>
              <a:t>Accurate Time and frequency tracking are fundamental for OL CDMA.</a:t>
            </a:r>
          </a:p>
          <a:p>
            <a:pPr lvl="1"/>
            <a:r>
              <a:rPr lang="en-US" dirty="0" smtClean="0"/>
              <a:t>CC6, the 20 dB extra MCL area, is AWGN dominated, and possibly with interference area</a:t>
            </a:r>
          </a:p>
          <a:p>
            <a:r>
              <a:rPr lang="en-US" dirty="0" smtClean="0"/>
              <a:t>limitations are foreseen with EC-GSM proposal, and Rx enhancement is a must (current receivers cannot meet such performance)</a:t>
            </a:r>
          </a:p>
          <a:p>
            <a:pPr lvl="1"/>
            <a:r>
              <a:rPr lang="en-US" dirty="0"/>
              <a:t>A</a:t>
            </a:r>
            <a:r>
              <a:rPr lang="en-US" dirty="0" smtClean="0"/>
              <a:t>s the repetition is needed for getting the meaningful signal, DL coverage would be the first limitation. The major limiting factor is the challenging requirement on frequency tracking to avoid phase uncertainty of blind combine when signals are below the noise.</a:t>
            </a:r>
          </a:p>
          <a:p>
            <a:pPr lvl="1"/>
            <a:r>
              <a:rPr lang="en-GB" dirty="0" smtClean="0"/>
              <a:t>The CDMA co-users would have independent CFOs, and it is not clear how to deal with the orthogonal leakages due to this factor. </a:t>
            </a:r>
            <a:endParaRPr lang="en-US" dirty="0" smtClean="0"/>
          </a:p>
          <a:p>
            <a:pPr lvl="1"/>
            <a:r>
              <a:rPr lang="en-GB" dirty="0" smtClean="0"/>
              <a:t>The current CDMA OL code implementation in Ref 2 can work for some CDMA codes, but not others.</a:t>
            </a:r>
          </a:p>
          <a:p>
            <a:pPr lvl="1"/>
            <a:r>
              <a:rPr lang="en-US" dirty="0" smtClean="0"/>
              <a:t>For keeping the phase continuity, the device must not tune away as often as GSM. This in turn impacts the AFC. Losing AFC performance certainly impacts the phase alignment required for blind combine.</a:t>
            </a:r>
          </a:p>
          <a:p>
            <a:endParaRPr lang="en-US" dirty="0" smtClean="0"/>
          </a:p>
        </p:txBody>
      </p:sp>
    </p:spTree>
    <p:extLst>
      <p:ext uri="{BB962C8B-B14F-4D97-AF65-F5344CB8AC3E}">
        <p14:creationId xmlns:p14="http://schemas.microsoft.com/office/powerpoint/2010/main" val="17575649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76476</TotalTime>
  <Words>2281</Words>
  <Application>Microsoft Office PowerPoint</Application>
  <PresentationFormat>Widescreen</PresentationFormat>
  <Paragraphs>98</Paragraphs>
  <Slides>11</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SimSun</vt:lpstr>
      <vt:lpstr>Arial</vt:lpstr>
      <vt:lpstr>Calibri</vt:lpstr>
      <vt:lpstr>Calibri Light</vt:lpstr>
      <vt:lpstr>Times New Roman</vt:lpstr>
      <vt:lpstr>Office Theme</vt:lpstr>
      <vt:lpstr>Source:  Qualcomm Incorporated, Neul Ltd, Huawei Technologies   Co., Ltd., HiSilicon Technologies Co., Ltd, u-blox AG;     Title:      EC-GSM frequency tracking and phase requirement    challenges (update of GPC150511)  Agenda: 1.4.2.1 Document for: Discussion </vt:lpstr>
      <vt:lpstr>Extended coverage GSM (EC-GSM) in noise dominated condition</vt:lpstr>
      <vt:lpstr>The EC-GSM requirements on device Tx and BTS Rx </vt:lpstr>
      <vt:lpstr>CFO and random phase impact to blind combine</vt:lpstr>
      <vt:lpstr>EC-GSM burst phase dependent issues </vt:lpstr>
      <vt:lpstr>The two OTA GMSK bursts on two frames (1250 T apart) happen to be 180o apart, blind combining would cancel the signal rather than enhance it</vt:lpstr>
      <vt:lpstr>GSM handset with repeated RACH shows random phases on frame by frame basis</vt:lpstr>
      <vt:lpstr>Phase drift between Tx &amp; Rx LOs in continuous operation</vt:lpstr>
      <vt:lpstr>The accuracy of the relative phase of repetition and the effect of the orthogonality leakage</vt:lpstr>
      <vt:lpstr>Conclusion</vt:lpstr>
      <vt:lpstr>References</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INC</dc:creator>
  <cp:lastModifiedBy>Yu, Zhi-Zhong (John)</cp:lastModifiedBy>
  <cp:revision>590</cp:revision>
  <dcterms:created xsi:type="dcterms:W3CDTF">2015-02-24T12:32:09Z</dcterms:created>
  <dcterms:modified xsi:type="dcterms:W3CDTF">2015-06-29T05:14:29Z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