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8"/>
  </p:notesMasterIdLst>
  <p:handoutMasterIdLst>
    <p:handoutMasterId r:id="rId9"/>
  </p:handoutMasterIdLst>
  <p:sldIdLst>
    <p:sldId id="265" r:id="rId2"/>
    <p:sldId id="266" r:id="rId3"/>
    <p:sldId id="269" r:id="rId4"/>
    <p:sldId id="267" r:id="rId5"/>
    <p:sldId id="261" r:id="rId6"/>
    <p:sldId id="268" r:id="rId7"/>
  </p:sldIdLst>
  <p:sldSz cx="12192000" cy="6858000"/>
  <p:notesSz cx="6884988" cy="10018713"/>
  <p:embeddedFontLst>
    <p:embeddedFont>
      <p:font typeface="Calibri" panose="020F0502020204030204" pitchFamily="34" charset="0"/>
      <p:regular r:id="rId10"/>
      <p:bold r:id="rId11"/>
      <p:italic r:id="rId12"/>
      <p:boldItalic r:id="rId13"/>
    </p:embeddedFon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65"/>
            <p14:sldId id="266"/>
            <p14:sldId id="269"/>
            <p14:sldId id="267"/>
            <p14:sldId id="261"/>
            <p14:sldId id="26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Olof Liberg" initials="OL"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17" autoAdjust="0"/>
    <p:restoredTop sz="97555" autoAdjust="0"/>
  </p:normalViewPr>
  <p:slideViewPr>
    <p:cSldViewPr snapToGrid="0" snapToObjects="1">
      <p:cViewPr>
        <p:scale>
          <a:sx n="100" d="100"/>
          <a:sy n="100" d="100"/>
        </p:scale>
        <p:origin x="-1230" y="-498"/>
      </p:cViewPr>
      <p:guideLst>
        <p:guide orient="horz" pos="1136"/>
        <p:guide orient="horz" pos="4110"/>
        <p:guide orient="horz" pos="151"/>
        <p:guide orient="horz" pos="2449"/>
        <p:guide orient="horz" pos="3566"/>
        <p:guide orient="horz" pos="2545"/>
        <p:guide orient="horz" pos="3845"/>
        <p:guide pos="6625"/>
        <p:guide pos="2588"/>
        <p:guide pos="5092"/>
        <p:guide pos="4969"/>
        <p:guide pos="3780"/>
        <p:guide pos="3903"/>
        <p:guide pos="331"/>
        <p:guide pos="2713"/>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font" Target="fonts/font1.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smtClean="0"/>
              <a:t>2015-04-21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smtClean="0"/>
              <a:t>2015-04-21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2015-04-21 </a:t>
            </a:r>
            <a:endParaRPr lang="en-US" dirty="0"/>
          </a:p>
        </p:txBody>
      </p:sp>
      <p:sp>
        <p:nvSpPr>
          <p:cNvPr id="5" name="Slide Number Placeholder 4"/>
          <p:cNvSpPr>
            <a:spLocks noGrp="1"/>
          </p:cNvSpPr>
          <p:nvPr>
            <p:ph type="sldNum" sz="quarter" idx="11"/>
          </p:nvPr>
        </p:nvSpPr>
        <p:spPr/>
        <p:txBody>
          <a:bodyPr/>
          <a:lstStyle/>
          <a:p>
            <a:fld id="{C8ABA53F-8A15-4709-A760-0B7672D0266E}" type="slidenum">
              <a:rPr lang="en-US" smtClean="0"/>
              <a:t>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33022374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8"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3" y="5137202"/>
            <a:ext cx="11140020"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524934" y="1808711"/>
            <a:ext cx="11135785" cy="2839491"/>
          </a:xfrm>
        </p:spPr>
        <p:txBody>
          <a:bodyPr anchor="ctr">
            <a:normAutofit/>
          </a:bodyPr>
          <a:lstStyle>
            <a:lvl1pPr>
              <a:lnSpc>
                <a:spcPct val="75000"/>
              </a:lnSpc>
              <a:defRPr sz="7000">
                <a:latin typeface="Ericsson Capital TT"/>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524936" y="1795464"/>
            <a:ext cx="11140016"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524936" y="239715"/>
            <a:ext cx="9992784"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529167" y="1795464"/>
            <a:ext cx="1113578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524936" y="239715"/>
            <a:ext cx="9992784"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6193367" y="1795464"/>
            <a:ext cx="5471584"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529166" y="1795464"/>
            <a:ext cx="5469467"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524936" y="239715"/>
            <a:ext cx="9992784"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9" y="4013201"/>
            <a:ext cx="5467351"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6193369" y="1795464"/>
            <a:ext cx="5467351"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524934" y="1795464"/>
            <a:ext cx="546523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524936" y="239715"/>
            <a:ext cx="9992784"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2" y="1795464"/>
            <a:ext cx="5467351"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529167" y="4013201"/>
            <a:ext cx="546523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529167" y="1795464"/>
            <a:ext cx="546523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524936" y="239715"/>
            <a:ext cx="9992784"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2" y="4022725"/>
            <a:ext cx="5467351"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529167" y="4022725"/>
            <a:ext cx="546523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6197602" y="1804990"/>
            <a:ext cx="5467351"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529167" y="1804990"/>
            <a:ext cx="546523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524936" y="239715"/>
            <a:ext cx="9992784"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6" y="239715"/>
            <a:ext cx="9992784"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70" y="1800000"/>
            <a:ext cx="11135785"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524936" y="239715"/>
            <a:ext cx="9992784"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9" y="1795465"/>
            <a:ext cx="5467351"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524934" y="1795464"/>
            <a:ext cx="546523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524936" y="239715"/>
            <a:ext cx="9992784"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9"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4305301" y="1800225"/>
            <a:ext cx="3583519"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524935" y="1800225"/>
            <a:ext cx="3583519"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524936" y="239715"/>
            <a:ext cx="9992784"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524935" y="239715"/>
            <a:ext cx="9992783"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8"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524937" y="239715"/>
            <a:ext cx="5139265"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3" y="1800225"/>
            <a:ext cx="547370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524936" y="239715"/>
            <a:ext cx="9992784"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3" y="1800225"/>
            <a:ext cx="547370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6193369" y="239715"/>
            <a:ext cx="4324351"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3" y="3545842"/>
            <a:ext cx="5473700"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6191253" y="1797525"/>
            <a:ext cx="5473700"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0"/>
            <a:ext cx="2352393" cy="5970865"/>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rrowheads="1"/>
          </p:cNvPicPr>
          <p:nvPr/>
        </p:nvPicPr>
        <p:blipFill>
          <a:blip r:embed="rId19"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2" y="6524626"/>
            <a:ext cx="9865785" cy="215900"/>
          </a:xfrm>
          <a:prstGeom prst="rect">
            <a:avLst/>
          </a:prstGeom>
          <a:noFill/>
          <a:ln w="12700" algn="ctr">
            <a:noFill/>
            <a:miter lim="800000"/>
            <a:headEnd/>
            <a:tailEnd/>
          </a:ln>
          <a:effectLst/>
        </p:spPr>
        <p:txBody>
          <a:bodyPr lIns="72000" rIns="72000"/>
          <a:lstStyle/>
          <a:p>
            <a:pPr algn="l"/>
            <a:r>
              <a:rPr lang="en-US" sz="800" b="0" i="0" u="none" smtClean="0">
                <a:solidFill>
                  <a:srgbClr val="87888A"/>
                </a:solidFill>
              </a:rPr>
              <a:t>Ericsson Internal  |  2015-04-21  |  Page </a:t>
            </a:r>
            <a:fld id="{08DD15AB-D18B-4CEB-895D-DC08E45E841B}"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70"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524936" y="239715"/>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err="1" smtClean="0"/>
              <a:t>Tdoc</a:t>
            </a:r>
            <a:r>
              <a:rPr lang="en-US" dirty="0" smtClean="0"/>
              <a:t>: </a:t>
            </a:r>
            <a:r>
              <a:rPr lang="en-US" dirty="0" smtClean="0"/>
              <a:t>GPC150291</a:t>
            </a:r>
            <a:br>
              <a:rPr lang="en-US" dirty="0" smtClean="0"/>
            </a:br>
            <a:endParaRPr lang="en-US" dirty="0" smtClean="0"/>
          </a:p>
          <a:p>
            <a:r>
              <a:rPr lang="en-US" dirty="0" smtClean="0"/>
              <a:t>Source: Ericsson LM, Huawei Technologies Co. Ltd., </a:t>
            </a:r>
            <a:r>
              <a:rPr lang="en-US" dirty="0" err="1" smtClean="0"/>
              <a:t>Neul</a:t>
            </a:r>
            <a:r>
              <a:rPr lang="en-US" dirty="0" smtClean="0"/>
              <a:t> </a:t>
            </a:r>
            <a:r>
              <a:rPr lang="en-US" dirty="0" smtClean="0"/>
              <a:t>Limited, Orange, </a:t>
            </a:r>
            <a:r>
              <a:rPr lang="en-US" dirty="0"/>
              <a:t>Telecom Italia </a:t>
            </a:r>
            <a:r>
              <a:rPr lang="en-US" dirty="0" err="1"/>
              <a:t>S.p.A</a:t>
            </a:r>
            <a:r>
              <a:rPr lang="en-US" dirty="0"/>
              <a:t>.</a:t>
            </a:r>
            <a:endParaRPr lang="en-US" dirty="0"/>
          </a:p>
        </p:txBody>
      </p:sp>
      <p:sp>
        <p:nvSpPr>
          <p:cNvPr id="3" name="Title 2"/>
          <p:cNvSpPr>
            <a:spLocks noGrp="1"/>
          </p:cNvSpPr>
          <p:nvPr>
            <p:ph type="ctrTitle"/>
          </p:nvPr>
        </p:nvSpPr>
        <p:spPr/>
        <p:txBody>
          <a:bodyPr>
            <a:normAutofit/>
          </a:bodyPr>
          <a:lstStyle/>
          <a:p>
            <a:r>
              <a:rPr lang="en-US" sz="4400" dirty="0" smtClean="0">
                <a:latin typeface="+mn-lt"/>
              </a:rPr>
              <a:t>Way forward on modeling of data traffic channel</a:t>
            </a:r>
            <a:endParaRPr lang="en-US" sz="4400" dirty="0">
              <a:latin typeface="+mn-lt"/>
            </a:endParaRPr>
          </a:p>
        </p:txBody>
      </p:sp>
    </p:spTree>
    <p:extLst>
      <p:ext uri="{BB962C8B-B14F-4D97-AF65-F5344CB8AC3E}">
        <p14:creationId xmlns:p14="http://schemas.microsoft.com/office/powerpoint/2010/main" val="615141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Very extensive discussions have been taken place on how to model the data packet traffic channel in WG1 for the CIoT study.</a:t>
            </a:r>
          </a:p>
          <a:p>
            <a:r>
              <a:rPr lang="en-US" sz="2000" dirty="0" smtClean="0"/>
              <a:t>Several aspects have been mentioned in the discussion, such as modeling of message error  instead of candidate specific block error, using HARQ in the modeling or not, including time coherency dependencies in the channel propagation, etc.</a:t>
            </a:r>
          </a:p>
          <a:p>
            <a:r>
              <a:rPr lang="en-US" sz="2000" dirty="0" smtClean="0"/>
              <a:t>The following slides is an attempt to reach a way forward which would apply to all candidates proposals in  the study, irrespective for example of the use of HARQ.</a:t>
            </a:r>
          </a:p>
          <a:p>
            <a:r>
              <a:rPr lang="en-US" sz="2000" dirty="0" smtClean="0"/>
              <a:t>The model will be used in:</a:t>
            </a:r>
          </a:p>
          <a:p>
            <a:pPr lvl="1"/>
            <a:r>
              <a:rPr lang="en-US" sz="1800" dirty="0"/>
              <a:t>L</a:t>
            </a:r>
            <a:r>
              <a:rPr lang="en-US" sz="1800" dirty="0" smtClean="0"/>
              <a:t>atency evaluations</a:t>
            </a:r>
            <a:endParaRPr lang="en-US" sz="1800" strike="sngStrike" dirty="0" smtClean="0"/>
          </a:p>
          <a:p>
            <a:pPr lvl="1"/>
            <a:r>
              <a:rPr lang="en-US" sz="1800" dirty="0"/>
              <a:t>T</a:t>
            </a:r>
            <a:r>
              <a:rPr lang="en-US" sz="1800" dirty="0" smtClean="0"/>
              <a:t>hroughput calculation at different coverage targets, and, </a:t>
            </a:r>
          </a:p>
          <a:p>
            <a:pPr lvl="1"/>
            <a:r>
              <a:rPr lang="en-US" sz="1800" dirty="0"/>
              <a:t>B</a:t>
            </a:r>
            <a:r>
              <a:rPr lang="en-US" sz="1800" dirty="0" smtClean="0"/>
              <a:t>attery lifetime calculations.</a:t>
            </a:r>
            <a:endParaRPr lang="en-US" sz="1800" dirty="0"/>
          </a:p>
        </p:txBody>
      </p:sp>
      <p:sp>
        <p:nvSpPr>
          <p:cNvPr id="3" name="Title 2"/>
          <p:cNvSpPr>
            <a:spLocks noGrp="1"/>
          </p:cNvSpPr>
          <p:nvPr>
            <p:ph type="title"/>
          </p:nvPr>
        </p:nvSpPr>
        <p:spPr/>
        <p:txBody>
          <a:bodyPr/>
          <a:lstStyle/>
          <a:p>
            <a:r>
              <a:rPr lang="en-US" dirty="0" smtClean="0">
                <a:latin typeface="+mn-lt"/>
              </a:rPr>
              <a:t>Background</a:t>
            </a:r>
            <a:endParaRPr lang="en-US" dirty="0">
              <a:latin typeface="+mn-lt"/>
            </a:endParaRPr>
          </a:p>
        </p:txBody>
      </p:sp>
    </p:spTree>
    <p:extLst>
      <p:ext uri="{BB962C8B-B14F-4D97-AF65-F5344CB8AC3E}">
        <p14:creationId xmlns:p14="http://schemas.microsoft.com/office/powerpoint/2010/main" val="27337326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6" y="1731983"/>
            <a:ext cx="11514784" cy="4478318"/>
          </a:xfrm>
        </p:spPr>
        <p:txBody>
          <a:bodyPr/>
          <a:lstStyle/>
          <a:p>
            <a:r>
              <a:rPr lang="en-US" sz="2000" dirty="0" smtClean="0"/>
              <a:t>Approach 1: Shall be used by candidate solutions that </a:t>
            </a:r>
            <a:r>
              <a:rPr lang="en-US" altLang="zh-CN" sz="2000" dirty="0" smtClean="0"/>
              <a:t>make use of an initial message BLER of ≤10%</a:t>
            </a:r>
            <a:endParaRPr lang="en-US" sz="2000" dirty="0" smtClean="0"/>
          </a:p>
          <a:p>
            <a:pPr lvl="1"/>
            <a:r>
              <a:rPr lang="en-US" sz="1800" dirty="0" smtClean="0"/>
              <a:t>MCL is derived directly from the required receiver SNR to achieve the 10% initial message BLER</a:t>
            </a:r>
          </a:p>
          <a:p>
            <a:pPr lvl="1"/>
            <a:r>
              <a:rPr lang="en-US" sz="1800" dirty="0" smtClean="0"/>
              <a:t>Latency is derived for 90% and 99% confidence of successful delivery, where the 99% case is approximated as one retransmission (unless the initial message BLER is already &lt;=1%)</a:t>
            </a:r>
          </a:p>
          <a:p>
            <a:pPr lvl="1"/>
            <a:r>
              <a:rPr lang="en-US" sz="1800" dirty="0" smtClean="0"/>
              <a:t>Battery life is derived by considering the average number of retransmissions, which is approximated as the initial message BLER</a:t>
            </a:r>
          </a:p>
          <a:p>
            <a:pPr lvl="1"/>
            <a:endParaRPr lang="en-US" sz="1600" dirty="0"/>
          </a:p>
          <a:p>
            <a:r>
              <a:rPr lang="en-US" sz="2000" dirty="0" smtClean="0"/>
              <a:t>Approach 2: </a:t>
            </a:r>
            <a:r>
              <a:rPr lang="en-US" sz="2000" dirty="0"/>
              <a:t>Shall be used by candidate solutions that </a:t>
            </a:r>
            <a:r>
              <a:rPr lang="en-US" altLang="zh-CN" sz="2000" dirty="0"/>
              <a:t>make use of an initial message </a:t>
            </a:r>
            <a:r>
              <a:rPr lang="en-US" altLang="zh-CN" sz="2000" dirty="0" smtClean="0"/>
              <a:t>BLER </a:t>
            </a:r>
            <a:r>
              <a:rPr lang="en-US" altLang="zh-CN" sz="2000" dirty="0"/>
              <a:t>of </a:t>
            </a:r>
            <a:r>
              <a:rPr lang="en-US" altLang="zh-CN" sz="2000" dirty="0" smtClean="0"/>
              <a:t>&gt; 10</a:t>
            </a:r>
            <a:r>
              <a:rPr lang="en-US" altLang="zh-CN" sz="2000" dirty="0"/>
              <a:t>%</a:t>
            </a:r>
            <a:endParaRPr lang="en-US" sz="2000" dirty="0"/>
          </a:p>
          <a:p>
            <a:pPr lvl="1"/>
            <a:r>
              <a:rPr lang="en-US" sz="1800" dirty="0" smtClean="0"/>
              <a:t>Link-level modelling is used, based on the following slides</a:t>
            </a:r>
          </a:p>
          <a:p>
            <a:pPr lvl="1"/>
            <a:r>
              <a:rPr lang="en-US" sz="1800" dirty="0" smtClean="0"/>
              <a:t>This is used to derive the MCL, the latency at 90% and 99% confidence of successful delivery, and the average battery life</a:t>
            </a:r>
          </a:p>
        </p:txBody>
      </p:sp>
      <p:sp>
        <p:nvSpPr>
          <p:cNvPr id="3" name="Title 2"/>
          <p:cNvSpPr>
            <a:spLocks noGrp="1"/>
          </p:cNvSpPr>
          <p:nvPr>
            <p:ph type="title"/>
          </p:nvPr>
        </p:nvSpPr>
        <p:spPr/>
        <p:txBody>
          <a:bodyPr/>
          <a:lstStyle/>
          <a:p>
            <a:r>
              <a:rPr lang="en-US" dirty="0" smtClean="0">
                <a:latin typeface="+mn-lt"/>
              </a:rPr>
              <a:t>Proposed way forward</a:t>
            </a:r>
            <a:endParaRPr lang="en-US" dirty="0">
              <a:latin typeface="+mn-lt"/>
            </a:endParaRPr>
          </a:p>
        </p:txBody>
      </p:sp>
    </p:spTree>
    <p:extLst>
      <p:ext uri="{BB962C8B-B14F-4D97-AF65-F5344CB8AC3E}">
        <p14:creationId xmlns:p14="http://schemas.microsoft.com/office/powerpoint/2010/main" val="31935998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The model is explained as a block diagram.</a:t>
            </a:r>
          </a:p>
          <a:p>
            <a:r>
              <a:rPr lang="en-US" sz="2000" dirty="0" smtClean="0"/>
              <a:t>The intention is use a link level simulator as a basis to follow the block diagram, and by this correctly follow channel propagation, without using a simplified model.</a:t>
            </a:r>
          </a:p>
          <a:p>
            <a:r>
              <a:rPr lang="en-US" sz="2000" dirty="0" smtClean="0"/>
              <a:t>The model applies mainly to the data traffic channel performance, but is dependent on the control channel in the opposite direction. This implies that the data traffic channel is limited in coupling loss to where the control channel achieves 10 % average block error rate (according to the agreed MCL methodology).</a:t>
            </a:r>
          </a:p>
          <a:p>
            <a:r>
              <a:rPr lang="en-US" sz="2000" dirty="0" smtClean="0"/>
              <a:t>Relevant errors other than for the data block is to be modeled. If HARQ is used for example, errors that are relevant for the HARQ operation, such as dependency of header errors in order to do soft combining shall be modeled.</a:t>
            </a:r>
          </a:p>
          <a:p>
            <a:pPr lvl="1"/>
            <a:r>
              <a:rPr lang="en-US" sz="1600" dirty="0" smtClean="0"/>
              <a:t>E.g</a:t>
            </a:r>
            <a:r>
              <a:rPr lang="en-US" sz="1600" dirty="0"/>
              <a:t>. for the EC-GSM DL PDTCH </a:t>
            </a:r>
            <a:r>
              <a:rPr lang="en-US" sz="1600" dirty="0" smtClean="0"/>
              <a:t>performance, </a:t>
            </a:r>
            <a:r>
              <a:rPr lang="en-US" sz="1600" dirty="0"/>
              <a:t>erroneous RLC/MAC header or </a:t>
            </a:r>
            <a:r>
              <a:rPr lang="en-US" sz="1600" dirty="0" smtClean="0"/>
              <a:t>Stealing Flag (SF) reception </a:t>
            </a:r>
            <a:r>
              <a:rPr lang="en-US" sz="1600" dirty="0"/>
              <a:t>implies that no soft combining with previous received blocks is possible. </a:t>
            </a:r>
            <a:r>
              <a:rPr lang="en-US" sz="1600" dirty="0" smtClean="0"/>
              <a:t>Also for the EC-GSM UL PDTCH performance, all received RLC data blocks need to be confirmed by correct reception of </a:t>
            </a:r>
            <a:r>
              <a:rPr lang="en-US" sz="1600" dirty="0"/>
              <a:t>S</a:t>
            </a:r>
            <a:r>
              <a:rPr lang="en-US" sz="1600" dirty="0" smtClean="0"/>
              <a:t>tealing Flags (SF) and RLC/MAC header.</a:t>
            </a:r>
            <a:endParaRPr lang="en-US" sz="1600" dirty="0"/>
          </a:p>
        </p:txBody>
      </p:sp>
      <p:sp>
        <p:nvSpPr>
          <p:cNvPr id="3" name="Title 2"/>
          <p:cNvSpPr>
            <a:spLocks noGrp="1"/>
          </p:cNvSpPr>
          <p:nvPr>
            <p:ph type="title"/>
          </p:nvPr>
        </p:nvSpPr>
        <p:spPr/>
        <p:txBody>
          <a:bodyPr/>
          <a:lstStyle/>
          <a:p>
            <a:r>
              <a:rPr lang="en-US" dirty="0" smtClean="0">
                <a:latin typeface="+mn-lt"/>
              </a:rPr>
              <a:t>Model for approach 2</a:t>
            </a:r>
            <a:endParaRPr lang="en-US" dirty="0">
              <a:latin typeface="+mn-lt"/>
            </a:endParaRPr>
          </a:p>
        </p:txBody>
      </p:sp>
    </p:spTree>
    <p:extLst>
      <p:ext uri="{BB962C8B-B14F-4D97-AF65-F5344CB8AC3E}">
        <p14:creationId xmlns:p14="http://schemas.microsoft.com/office/powerpoint/2010/main" val="1760037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9" name="Group 178"/>
          <p:cNvGrpSpPr/>
          <p:nvPr/>
        </p:nvGrpSpPr>
        <p:grpSpPr>
          <a:xfrm>
            <a:off x="406041" y="386697"/>
            <a:ext cx="11101835" cy="6318904"/>
            <a:chOff x="304531" y="401052"/>
            <a:chExt cx="8326376" cy="6318904"/>
          </a:xfrm>
        </p:grpSpPr>
        <p:sp>
          <p:nvSpPr>
            <p:cNvPr id="8" name="Text Box 1"/>
            <p:cNvSpPr txBox="1"/>
            <p:nvPr/>
          </p:nvSpPr>
          <p:spPr>
            <a:xfrm>
              <a:off x="1143215" y="1275347"/>
              <a:ext cx="5753100" cy="44917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Calculate the number of </a:t>
              </a:r>
              <a:r>
                <a:rPr lang="en-US" sz="900" dirty="0" smtClean="0">
                  <a:solidFill>
                    <a:schemeClr val="tx1"/>
                  </a:solidFill>
                  <a:effectLst/>
                  <a:ea typeface="Calibri"/>
                  <a:cs typeface="Times New Roman"/>
                </a:rPr>
                <a:t>blocks </a:t>
              </a:r>
              <a:r>
                <a:rPr lang="en-US" sz="900" dirty="0">
                  <a:solidFill>
                    <a:schemeClr val="tx1"/>
                  </a:solidFill>
                  <a:effectLst/>
                  <a:ea typeface="Calibri"/>
                  <a:cs typeface="Times New Roman"/>
                </a:rPr>
                <a:t>to be </a:t>
              </a:r>
              <a:r>
                <a:rPr lang="en-US" sz="900" dirty="0" smtClean="0">
                  <a:solidFill>
                    <a:schemeClr val="tx1"/>
                  </a:solidFill>
                  <a:effectLst/>
                  <a:ea typeface="Calibri"/>
                  <a:cs typeface="Times New Roman"/>
                </a:rPr>
                <a:t>transmitted to cover the intended report size</a:t>
              </a:r>
              <a:r>
                <a:rPr lang="en-US" sz="900" dirty="0">
                  <a:solidFill>
                    <a:schemeClr val="tx1"/>
                  </a:solidFill>
                  <a:effectLst/>
                  <a:ea typeface="Calibri"/>
                  <a:cs typeface="Times New Roman"/>
                </a:rPr>
                <a:t/>
              </a:r>
              <a:br>
                <a:rPr lang="en-US" sz="900" dirty="0">
                  <a:solidFill>
                    <a:schemeClr val="tx1"/>
                  </a:solidFill>
                  <a:effectLst/>
                  <a:ea typeface="Calibri"/>
                  <a:cs typeface="Times New Roman"/>
                </a:rPr>
              </a:br>
              <a:r>
                <a:rPr lang="en-US" sz="900" dirty="0">
                  <a:solidFill>
                    <a:schemeClr val="tx1"/>
                  </a:solidFill>
                  <a:effectLst/>
                  <a:ea typeface="Calibri"/>
                  <a:cs typeface="Times New Roman"/>
                </a:rPr>
                <a:t>N</a:t>
              </a:r>
              <a:r>
                <a:rPr lang="en-US" sz="900" baseline="-25000" dirty="0">
                  <a:solidFill>
                    <a:schemeClr val="tx1"/>
                  </a:solidFill>
                  <a:effectLst/>
                  <a:ea typeface="Calibri"/>
                  <a:cs typeface="Times New Roman"/>
                </a:rPr>
                <a:t>BLOCKS</a:t>
              </a:r>
              <a:endParaRPr lang="en-US" sz="900" dirty="0">
                <a:solidFill>
                  <a:schemeClr val="tx1"/>
                </a:solidFill>
                <a:effectLst/>
                <a:ea typeface="Times New Roman"/>
                <a:cs typeface="Times New Roman"/>
              </a:endParaRPr>
            </a:p>
          </p:txBody>
        </p:sp>
        <p:sp>
          <p:nvSpPr>
            <p:cNvPr id="9" name="Text Box 2"/>
            <p:cNvSpPr txBox="1"/>
            <p:nvPr/>
          </p:nvSpPr>
          <p:spPr>
            <a:xfrm>
              <a:off x="2213280" y="863491"/>
              <a:ext cx="3612967" cy="17573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Set transmission counter to N=1</a:t>
              </a:r>
              <a:endParaRPr lang="en-US" sz="900" dirty="0">
                <a:solidFill>
                  <a:schemeClr val="tx1"/>
                </a:solidFill>
                <a:effectLst/>
                <a:ea typeface="Times New Roman"/>
                <a:cs typeface="Times New Roman"/>
              </a:endParaRPr>
            </a:p>
          </p:txBody>
        </p:sp>
        <p:sp>
          <p:nvSpPr>
            <p:cNvPr id="10" name="Text Box 1"/>
            <p:cNvSpPr txBox="1"/>
            <p:nvPr/>
          </p:nvSpPr>
          <p:spPr>
            <a:xfrm>
              <a:off x="1620253" y="2331284"/>
              <a:ext cx="4828088" cy="836503"/>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endParaRPr lang="en-US" sz="900" dirty="0" smtClean="0">
                <a:solidFill>
                  <a:schemeClr val="tx1"/>
                </a:solidFill>
                <a:effectLst/>
                <a:ea typeface="Calibri"/>
                <a:cs typeface="Times New Roman"/>
              </a:endParaRPr>
            </a:p>
            <a:p>
              <a:pPr algn="ctr">
                <a:lnSpc>
                  <a:spcPct val="115000"/>
                </a:lnSpc>
                <a:spcAft>
                  <a:spcPts val="1000"/>
                </a:spcAft>
              </a:pPr>
              <a:r>
                <a:rPr lang="en-US" sz="900" b="1" dirty="0" smtClean="0">
                  <a:solidFill>
                    <a:schemeClr val="tx1"/>
                  </a:solidFill>
                  <a:effectLst/>
                  <a:ea typeface="Calibri"/>
                  <a:cs typeface="Times New Roman"/>
                </a:rPr>
                <a:t>Transmit </a:t>
              </a:r>
              <a:r>
                <a:rPr lang="en-US" sz="900" b="1" dirty="0">
                  <a:solidFill>
                    <a:schemeClr val="tx1"/>
                  </a:solidFill>
                  <a:effectLst/>
                  <a:ea typeface="Calibri"/>
                  <a:cs typeface="Times New Roman"/>
                </a:rPr>
                <a:t>blocks: </a:t>
              </a:r>
              <a:r>
                <a:rPr lang="en-US" sz="900" b="1" dirty="0" smtClean="0">
                  <a:solidFill>
                    <a:schemeClr val="tx1"/>
                  </a:solidFill>
                  <a:effectLst/>
                  <a:ea typeface="Calibri"/>
                  <a:cs typeface="Times New Roman"/>
                </a:rPr>
                <a:t/>
              </a:r>
              <a:br>
                <a:rPr lang="en-US" sz="900" b="1" dirty="0" smtClean="0">
                  <a:solidFill>
                    <a:schemeClr val="tx1"/>
                  </a:solidFill>
                  <a:effectLst/>
                  <a:ea typeface="Calibri"/>
                  <a:cs typeface="Times New Roman"/>
                </a:rPr>
              </a:br>
              <a:r>
                <a:rPr lang="en-US" sz="900" dirty="0" smtClean="0">
                  <a:solidFill>
                    <a:schemeClr val="tx1"/>
                  </a:solidFill>
                  <a:effectLst/>
                  <a:ea typeface="Calibri"/>
                  <a:cs typeface="Times New Roman"/>
                </a:rPr>
                <a:t>Determine </a:t>
              </a:r>
              <a:r>
                <a:rPr lang="en-US" sz="900" dirty="0">
                  <a:solidFill>
                    <a:schemeClr val="tx1"/>
                  </a:solidFill>
                  <a:effectLst/>
                  <a:ea typeface="Calibri"/>
                  <a:cs typeface="Times New Roman"/>
                </a:rPr>
                <a:t>for each </a:t>
              </a:r>
              <a:r>
                <a:rPr lang="en-US" sz="900" dirty="0" smtClean="0">
                  <a:solidFill>
                    <a:schemeClr val="tx1"/>
                  </a:solidFill>
                  <a:effectLst/>
                  <a:ea typeface="Calibri"/>
                  <a:cs typeface="Times New Roman"/>
                </a:rPr>
                <a:t>transmitted block </a:t>
              </a:r>
              <a:r>
                <a:rPr lang="en-US" sz="900" dirty="0">
                  <a:solidFill>
                    <a:schemeClr val="tx1"/>
                  </a:solidFill>
                  <a:effectLst/>
                  <a:ea typeface="Calibri"/>
                  <a:cs typeface="Times New Roman"/>
                </a:rPr>
                <a:t>whether it </a:t>
              </a:r>
              <a:r>
                <a:rPr lang="en-US" sz="900" dirty="0">
                  <a:solidFill>
                    <a:schemeClr val="tx1"/>
                  </a:solidFill>
                  <a:ea typeface="Calibri"/>
                  <a:cs typeface="Times New Roman"/>
                </a:rPr>
                <a:t>i</a:t>
              </a:r>
              <a:r>
                <a:rPr lang="en-US" sz="900" dirty="0" smtClean="0">
                  <a:solidFill>
                    <a:schemeClr val="tx1"/>
                  </a:solidFill>
                  <a:effectLst/>
                  <a:ea typeface="Calibri"/>
                  <a:cs typeface="Times New Roman"/>
                </a:rPr>
                <a:t>s erroneous</a:t>
              </a:r>
              <a:r>
                <a:rPr lang="en-US" sz="900" dirty="0" smtClean="0">
                  <a:solidFill>
                    <a:schemeClr val="accent1"/>
                  </a:solidFill>
                  <a:effectLst/>
                  <a:ea typeface="Calibri"/>
                  <a:cs typeface="Times New Roman"/>
                </a:rPr>
                <a:t>ly</a:t>
              </a:r>
              <a:r>
                <a:rPr lang="en-US" sz="900" dirty="0" smtClean="0">
                  <a:solidFill>
                    <a:schemeClr val="tx1"/>
                  </a:solidFill>
                  <a:effectLst/>
                  <a:ea typeface="Calibri"/>
                  <a:cs typeface="Times New Roman"/>
                </a:rPr>
                <a:t> received or </a:t>
              </a:r>
              <a:r>
                <a:rPr lang="en-US" sz="900" dirty="0">
                  <a:solidFill>
                    <a:schemeClr val="tx1"/>
                  </a:solidFill>
                  <a:effectLst/>
                  <a:ea typeface="Calibri"/>
                  <a:cs typeface="Times New Roman"/>
                </a:rPr>
                <a:t>not </a:t>
              </a:r>
              <a:r>
                <a:rPr lang="en-US" sz="900" baseline="30000" dirty="0" smtClean="0">
                  <a:solidFill>
                    <a:schemeClr val="tx1"/>
                  </a:solidFill>
                  <a:effectLst/>
                  <a:ea typeface="Calibri"/>
                  <a:cs typeface="Times New Roman"/>
                </a:rPr>
                <a:t>(1)(3)</a:t>
              </a:r>
              <a:br>
                <a:rPr lang="en-US" sz="900" baseline="30000" dirty="0" smtClean="0">
                  <a:solidFill>
                    <a:schemeClr val="tx1"/>
                  </a:solidFill>
                  <a:effectLst/>
                  <a:ea typeface="Calibri"/>
                  <a:cs typeface="Times New Roman"/>
                </a:rPr>
              </a:br>
              <a:r>
                <a:rPr lang="en-US" sz="900" dirty="0" smtClean="0">
                  <a:solidFill>
                    <a:schemeClr val="tx1"/>
                  </a:solidFill>
                  <a:effectLst/>
                  <a:ea typeface="Calibri"/>
                  <a:cs typeface="Times New Roman"/>
                </a:rPr>
                <a:t>Add delay acc. to:</a:t>
              </a:r>
              <a:r>
                <a:rPr lang="en-US" sz="900" baseline="-25000" dirty="0">
                  <a:solidFill>
                    <a:schemeClr val="tx1"/>
                  </a:solidFill>
                  <a:effectLst/>
                  <a:ea typeface="Calibri"/>
                  <a:cs typeface="Times New Roman"/>
                </a:rPr>
                <a:t/>
              </a:r>
              <a:br>
                <a:rPr lang="en-US" sz="900" baseline="-25000" dirty="0">
                  <a:solidFill>
                    <a:schemeClr val="tx1"/>
                  </a:solidFill>
                  <a:effectLst/>
                  <a:ea typeface="Calibri"/>
                  <a:cs typeface="Times New Roman"/>
                </a:rPr>
              </a:br>
              <a:r>
                <a:rPr lang="en-US" sz="900" dirty="0">
                  <a:solidFill>
                    <a:schemeClr val="tx1"/>
                  </a:solidFill>
                  <a:effectLst/>
                  <a:ea typeface="Calibri"/>
                  <a:cs typeface="Times New Roman"/>
                </a:rPr>
                <a:t>T</a:t>
              </a:r>
              <a:r>
                <a:rPr lang="en-US" sz="900" baseline="-25000" dirty="0">
                  <a:solidFill>
                    <a:schemeClr val="tx1"/>
                  </a:solidFill>
                  <a:effectLst/>
                  <a:ea typeface="Calibri"/>
                  <a:cs typeface="Times New Roman"/>
                </a:rPr>
                <a:t>WAITING TIME</a:t>
              </a:r>
              <a:r>
                <a:rPr lang="en-US" sz="900" dirty="0">
                  <a:solidFill>
                    <a:schemeClr val="tx1"/>
                  </a:solidFill>
                  <a:effectLst/>
                  <a:ea typeface="Calibri"/>
                  <a:cs typeface="Times New Roman"/>
                </a:rPr>
                <a:t> = 1TTI</a:t>
              </a:r>
              <a:r>
                <a:rPr lang="en-US" sz="900" baseline="-25000" dirty="0">
                  <a:solidFill>
                    <a:schemeClr val="tx1"/>
                  </a:solidFill>
                  <a:effectLst/>
                  <a:ea typeface="Calibri"/>
                  <a:cs typeface="Times New Roman"/>
                </a:rPr>
                <a:t/>
              </a:r>
              <a:br>
                <a:rPr lang="en-US" sz="900" baseline="-25000" dirty="0">
                  <a:solidFill>
                    <a:schemeClr val="tx1"/>
                  </a:solidFill>
                  <a:effectLst/>
                  <a:ea typeface="Calibri"/>
                  <a:cs typeface="Times New Roman"/>
                </a:rPr>
              </a:br>
              <a:r>
                <a:rPr lang="en-US" sz="900" dirty="0">
                  <a:solidFill>
                    <a:schemeClr val="tx1"/>
                  </a:solidFill>
                  <a:effectLst/>
                  <a:ea typeface="Calibri"/>
                  <a:cs typeface="Times New Roman"/>
                </a:rPr>
                <a:t>T</a:t>
              </a:r>
              <a:r>
                <a:rPr lang="en-US" sz="900" baseline="-25000" dirty="0">
                  <a:solidFill>
                    <a:schemeClr val="tx1"/>
                  </a:solidFill>
                  <a:effectLst/>
                  <a:ea typeface="Calibri"/>
                  <a:cs typeface="Times New Roman"/>
                </a:rPr>
                <a:t>TRANSMISSION TIME </a:t>
              </a:r>
              <a:r>
                <a:rPr lang="en-US" sz="900" dirty="0">
                  <a:solidFill>
                    <a:schemeClr val="tx1"/>
                  </a:solidFill>
                  <a:effectLst/>
                  <a:ea typeface="Calibri"/>
                  <a:cs typeface="Times New Roman"/>
                </a:rPr>
                <a:t>= </a:t>
              </a:r>
              <a:r>
                <a:rPr lang="en-US" sz="900" dirty="0" smtClean="0">
                  <a:solidFill>
                    <a:schemeClr val="tx1"/>
                  </a:solidFill>
                  <a:effectLst/>
                  <a:ea typeface="Calibri"/>
                  <a:cs typeface="Times New Roman"/>
                </a:rPr>
                <a:t>N</a:t>
              </a:r>
              <a:r>
                <a:rPr lang="en-US" sz="900" baseline="-25000" dirty="0" smtClean="0">
                  <a:solidFill>
                    <a:schemeClr val="tx1"/>
                  </a:solidFill>
                  <a:effectLst/>
                  <a:ea typeface="Calibri"/>
                  <a:cs typeface="Times New Roman"/>
                </a:rPr>
                <a:t>BLOCKS</a:t>
              </a:r>
              <a:r>
                <a:rPr lang="en-US" sz="900" dirty="0" smtClean="0">
                  <a:solidFill>
                    <a:schemeClr val="tx1"/>
                  </a:solidFill>
                  <a:effectLst/>
                  <a:ea typeface="Calibri"/>
                  <a:cs typeface="Times New Roman"/>
                </a:rPr>
                <a:t>*TTI</a:t>
              </a:r>
            </a:p>
            <a:p>
              <a:pPr algn="ctr">
                <a:lnSpc>
                  <a:spcPct val="115000"/>
                </a:lnSpc>
                <a:spcAft>
                  <a:spcPts val="1000"/>
                </a:spcAft>
              </a:pPr>
              <a:r>
                <a:rPr lang="en-US" sz="900" dirty="0" smtClean="0">
                  <a:solidFill>
                    <a:schemeClr val="tx1"/>
                  </a:solidFill>
                  <a:effectLst/>
                  <a:ea typeface="Calibri"/>
                  <a:cs typeface="Times New Roman"/>
                </a:rPr>
                <a:t> </a:t>
              </a:r>
              <a:endParaRPr lang="en-US" sz="900" dirty="0">
                <a:solidFill>
                  <a:schemeClr val="tx1"/>
                </a:solidFill>
                <a:effectLst/>
                <a:ea typeface="Times New Roman"/>
                <a:cs typeface="Times New Roman"/>
              </a:endParaRPr>
            </a:p>
          </p:txBody>
        </p:sp>
        <p:sp>
          <p:nvSpPr>
            <p:cNvPr id="11" name="Text Box 1"/>
            <p:cNvSpPr txBox="1"/>
            <p:nvPr/>
          </p:nvSpPr>
          <p:spPr>
            <a:xfrm>
              <a:off x="2227814" y="3394713"/>
              <a:ext cx="3612967" cy="19675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Have all blocks been successfully decoded</a:t>
              </a:r>
              <a:r>
                <a:rPr lang="en-US" sz="900" dirty="0" smtClean="0">
                  <a:solidFill>
                    <a:schemeClr val="tx1"/>
                  </a:solidFill>
                  <a:effectLst/>
                  <a:ea typeface="Calibri"/>
                  <a:cs typeface="Times New Roman"/>
                </a:rPr>
                <a:t>?</a:t>
              </a:r>
              <a:endParaRPr lang="en-US" sz="900" baseline="30000" dirty="0">
                <a:solidFill>
                  <a:schemeClr val="tx1"/>
                </a:solidFill>
                <a:effectLst/>
                <a:ea typeface="Times New Roman"/>
                <a:cs typeface="Times New Roman"/>
              </a:endParaRPr>
            </a:p>
          </p:txBody>
        </p:sp>
        <p:sp>
          <p:nvSpPr>
            <p:cNvPr id="12" name="Text Box 1"/>
            <p:cNvSpPr txBox="1"/>
            <p:nvPr/>
          </p:nvSpPr>
          <p:spPr>
            <a:xfrm>
              <a:off x="6448342" y="3255214"/>
              <a:ext cx="1100736" cy="47491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Done!</a:t>
              </a:r>
              <a:br>
                <a:rPr lang="en-US" sz="900" dirty="0">
                  <a:solidFill>
                    <a:schemeClr val="tx1"/>
                  </a:solidFill>
                  <a:effectLst/>
                  <a:ea typeface="Calibri"/>
                  <a:cs typeface="Times New Roman"/>
                </a:rPr>
              </a:br>
              <a:r>
                <a:rPr lang="en-US" sz="900" dirty="0">
                  <a:solidFill>
                    <a:schemeClr val="tx1"/>
                  </a:solidFill>
                  <a:effectLst/>
                  <a:ea typeface="Calibri"/>
                  <a:cs typeface="Times New Roman"/>
                </a:rPr>
                <a:t>Calculate total delay.</a:t>
              </a:r>
              <a:endParaRPr lang="en-US" sz="900" dirty="0">
                <a:solidFill>
                  <a:schemeClr val="tx1"/>
                </a:solidFill>
                <a:effectLst/>
                <a:ea typeface="Times New Roman"/>
                <a:cs typeface="Times New Roman"/>
              </a:endParaRPr>
            </a:p>
          </p:txBody>
        </p:sp>
        <p:sp>
          <p:nvSpPr>
            <p:cNvPr id="13" name="Text Box 1"/>
            <p:cNvSpPr txBox="1"/>
            <p:nvPr/>
          </p:nvSpPr>
          <p:spPr>
            <a:xfrm>
              <a:off x="2227814" y="3841375"/>
              <a:ext cx="3612967" cy="108715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b="1" dirty="0">
                  <a:solidFill>
                    <a:schemeClr val="tx1"/>
                  </a:solidFill>
                  <a:effectLst/>
                  <a:ea typeface="Calibri"/>
                  <a:cs typeface="Times New Roman"/>
                </a:rPr>
                <a:t>Send ACK/NACK report: </a:t>
              </a:r>
              <a:r>
                <a:rPr lang="en-US" sz="900" b="1" dirty="0" smtClean="0">
                  <a:solidFill>
                    <a:schemeClr val="tx1"/>
                  </a:solidFill>
                  <a:effectLst/>
                  <a:ea typeface="Calibri"/>
                  <a:cs typeface="Times New Roman"/>
                </a:rPr>
                <a:t/>
              </a:r>
              <a:br>
                <a:rPr lang="en-US" sz="900" b="1" dirty="0" smtClean="0">
                  <a:solidFill>
                    <a:schemeClr val="tx1"/>
                  </a:solidFill>
                  <a:effectLst/>
                  <a:ea typeface="Calibri"/>
                  <a:cs typeface="Times New Roman"/>
                </a:rPr>
              </a:br>
              <a:r>
                <a:rPr lang="en-US" sz="900" dirty="0" smtClean="0">
                  <a:solidFill>
                    <a:schemeClr val="tx1"/>
                  </a:solidFill>
                  <a:effectLst/>
                  <a:ea typeface="Calibri"/>
                  <a:cs typeface="Times New Roman"/>
                </a:rPr>
                <a:t>Determine </a:t>
              </a:r>
              <a:r>
                <a:rPr lang="en-US" sz="900" dirty="0">
                  <a:solidFill>
                    <a:schemeClr val="tx1"/>
                  </a:solidFill>
                  <a:effectLst/>
                  <a:ea typeface="Calibri"/>
                  <a:cs typeface="Times New Roman"/>
                </a:rPr>
                <a:t>whether the report was erroneous or not based on </a:t>
              </a:r>
              <a:r>
                <a:rPr lang="en-US" sz="900" dirty="0" smtClean="0">
                  <a:solidFill>
                    <a:schemeClr val="tx1"/>
                  </a:solidFill>
                  <a:effectLst/>
                  <a:ea typeface="Times New Roman"/>
                  <a:cs typeface="Times New Roman"/>
                </a:rPr>
                <a:t>BLER</a:t>
              </a:r>
              <a:r>
                <a:rPr lang="en-US" sz="900" baseline="-25000" dirty="0" smtClean="0">
                  <a:solidFill>
                    <a:schemeClr val="tx1"/>
                  </a:solidFill>
                  <a:effectLst/>
                  <a:ea typeface="Times New Roman"/>
                  <a:cs typeface="Times New Roman"/>
                </a:rPr>
                <a:t>FB</a:t>
              </a:r>
              <a:r>
                <a:rPr lang="en-US" sz="900" baseline="30000" dirty="0" smtClean="0">
                  <a:solidFill>
                    <a:schemeClr val="tx1"/>
                  </a:solidFill>
                  <a:ea typeface="Calibri"/>
                  <a:cs typeface="Times New Roman"/>
                </a:rPr>
                <a:t>(1)(3)</a:t>
              </a:r>
              <a:r>
                <a:rPr lang="en-US" sz="900" dirty="0">
                  <a:solidFill>
                    <a:schemeClr val="tx1"/>
                  </a:solidFill>
                  <a:effectLst/>
                  <a:ea typeface="Times New Roman"/>
                  <a:cs typeface="Times New Roman"/>
                </a:rPr>
                <a:t/>
              </a:r>
              <a:br>
                <a:rPr lang="en-US" sz="900" dirty="0">
                  <a:solidFill>
                    <a:schemeClr val="tx1"/>
                  </a:solidFill>
                  <a:effectLst/>
                  <a:ea typeface="Times New Roman"/>
                  <a:cs typeface="Times New Roman"/>
                </a:rPr>
              </a:br>
              <a:r>
                <a:rPr lang="en-US" sz="900" dirty="0">
                  <a:solidFill>
                    <a:schemeClr val="tx1"/>
                  </a:solidFill>
                  <a:ea typeface="Calibri"/>
                  <a:cs typeface="Times New Roman"/>
                </a:rPr>
                <a:t>Add delay acc. to</a:t>
              </a:r>
              <a:r>
                <a:rPr lang="en-US" sz="900" dirty="0" smtClean="0">
                  <a:solidFill>
                    <a:schemeClr val="tx1"/>
                  </a:solidFill>
                  <a:ea typeface="Calibri"/>
                  <a:cs typeface="Times New Roman"/>
                </a:rPr>
                <a:t>:</a:t>
              </a:r>
              <a:r>
                <a:rPr lang="en-US" sz="900" baseline="-25000" dirty="0">
                  <a:solidFill>
                    <a:schemeClr val="tx1"/>
                  </a:solidFill>
                  <a:effectLst/>
                  <a:ea typeface="Times New Roman"/>
                  <a:cs typeface="Times New Roman"/>
                </a:rPr>
                <a:t/>
              </a:r>
              <a:br>
                <a:rPr lang="en-US" sz="900" baseline="-25000" dirty="0">
                  <a:solidFill>
                    <a:schemeClr val="tx1"/>
                  </a:solidFill>
                  <a:effectLst/>
                  <a:ea typeface="Times New Roman"/>
                  <a:cs typeface="Times New Roman"/>
                </a:rPr>
              </a:br>
              <a:r>
                <a:rPr lang="en-US" sz="900" dirty="0">
                  <a:solidFill>
                    <a:schemeClr val="tx1"/>
                  </a:solidFill>
                  <a:effectLst/>
                  <a:ea typeface="Times New Roman"/>
                  <a:cs typeface="Times New Roman"/>
                </a:rPr>
                <a:t>T</a:t>
              </a:r>
              <a:r>
                <a:rPr lang="en-US" sz="900" baseline="-25000" dirty="0">
                  <a:solidFill>
                    <a:schemeClr val="tx1"/>
                  </a:solidFill>
                  <a:effectLst/>
                  <a:ea typeface="Times New Roman"/>
                  <a:cs typeface="Times New Roman"/>
                </a:rPr>
                <a:t>A/N TX TIME </a:t>
              </a:r>
              <a:r>
                <a:rPr lang="en-US" sz="900" dirty="0">
                  <a:solidFill>
                    <a:schemeClr val="tx1"/>
                  </a:solidFill>
                  <a:effectLst/>
                  <a:ea typeface="Times New Roman"/>
                  <a:cs typeface="Times New Roman"/>
                </a:rPr>
                <a:t>= 1TTI</a:t>
              </a:r>
              <a:br>
                <a:rPr lang="en-US" sz="900" dirty="0">
                  <a:solidFill>
                    <a:schemeClr val="tx1"/>
                  </a:solidFill>
                  <a:effectLst/>
                  <a:ea typeface="Times New Roman"/>
                  <a:cs typeface="Times New Roman"/>
                </a:rPr>
              </a:br>
              <a:r>
                <a:rPr lang="en-US" sz="900" dirty="0">
                  <a:solidFill>
                    <a:schemeClr val="tx1"/>
                  </a:solidFill>
                  <a:effectLst/>
                  <a:ea typeface="Times New Roman"/>
                  <a:cs typeface="Times New Roman"/>
                </a:rPr>
                <a:t>T</a:t>
              </a:r>
              <a:r>
                <a:rPr lang="en-US" sz="900" baseline="-25000" dirty="0">
                  <a:solidFill>
                    <a:schemeClr val="tx1"/>
                  </a:solidFill>
                  <a:effectLst/>
                  <a:ea typeface="Times New Roman"/>
                  <a:cs typeface="Times New Roman"/>
                </a:rPr>
                <a:t>A/N WAITING TIME </a:t>
              </a:r>
              <a:r>
                <a:rPr lang="en-US" sz="900" dirty="0">
                  <a:solidFill>
                    <a:schemeClr val="tx1"/>
                  </a:solidFill>
                  <a:effectLst/>
                  <a:ea typeface="Times New Roman"/>
                  <a:cs typeface="Times New Roman"/>
                </a:rPr>
                <a:t>= 1TTI</a:t>
              </a:r>
            </a:p>
          </p:txBody>
        </p:sp>
        <p:cxnSp>
          <p:nvCxnSpPr>
            <p:cNvPr id="14" name="Straight Arrow Connector 13"/>
            <p:cNvCxnSpPr>
              <a:stCxn id="11" idx="3"/>
              <a:endCxn id="12" idx="1"/>
            </p:cNvCxnSpPr>
            <p:nvPr/>
          </p:nvCxnSpPr>
          <p:spPr>
            <a:xfrm flipV="1">
              <a:off x="5840780" y="3492673"/>
              <a:ext cx="607561" cy="418"/>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15" name="Text Box 11"/>
            <p:cNvSpPr txBox="1"/>
            <p:nvPr/>
          </p:nvSpPr>
          <p:spPr>
            <a:xfrm>
              <a:off x="5908040" y="3315532"/>
              <a:ext cx="565761" cy="15836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700" dirty="0">
                  <a:solidFill>
                    <a:schemeClr val="tx1"/>
                  </a:solidFill>
                  <a:effectLst/>
                  <a:ea typeface="Calibri"/>
                  <a:cs typeface="Times New Roman"/>
                </a:rPr>
                <a:t>Yes</a:t>
              </a:r>
              <a:endParaRPr lang="en-US" sz="1000" dirty="0">
                <a:solidFill>
                  <a:schemeClr val="tx1"/>
                </a:solidFill>
                <a:effectLst/>
                <a:ea typeface="Calibri"/>
                <a:cs typeface="Times New Roman"/>
              </a:endParaRPr>
            </a:p>
          </p:txBody>
        </p:sp>
        <p:sp>
          <p:nvSpPr>
            <p:cNvPr id="16" name="Text Box 1"/>
            <p:cNvSpPr txBox="1"/>
            <p:nvPr/>
          </p:nvSpPr>
          <p:spPr>
            <a:xfrm>
              <a:off x="2802905" y="5581670"/>
              <a:ext cx="2462784" cy="151021"/>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smtClean="0">
                  <a:solidFill>
                    <a:schemeClr val="tx1"/>
                  </a:solidFill>
                  <a:effectLst/>
                  <a:ea typeface="Calibri"/>
                  <a:cs typeface="Times New Roman"/>
                </a:rPr>
                <a:t>ACK/NACK correctly </a:t>
              </a:r>
              <a:r>
                <a:rPr lang="en-US" sz="900" dirty="0">
                  <a:solidFill>
                    <a:schemeClr val="tx1"/>
                  </a:solidFill>
                  <a:effectLst/>
                  <a:ea typeface="Calibri"/>
                  <a:cs typeface="Times New Roman"/>
                </a:rPr>
                <a:t>received?</a:t>
              </a:r>
              <a:endParaRPr lang="en-US" sz="900" dirty="0">
                <a:solidFill>
                  <a:schemeClr val="tx1"/>
                </a:solidFill>
                <a:effectLst/>
                <a:ea typeface="Times New Roman"/>
                <a:cs typeface="Times New Roman"/>
              </a:endParaRPr>
            </a:p>
          </p:txBody>
        </p:sp>
        <p:cxnSp>
          <p:nvCxnSpPr>
            <p:cNvPr id="17" name="Straight Connector 16"/>
            <p:cNvCxnSpPr>
              <a:stCxn id="16" idx="1"/>
            </p:cNvCxnSpPr>
            <p:nvPr/>
          </p:nvCxnSpPr>
          <p:spPr>
            <a:xfrm flipH="1">
              <a:off x="882766" y="5657181"/>
              <a:ext cx="1920140" cy="1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
            <p:cNvSpPr txBox="1"/>
            <p:nvPr/>
          </p:nvSpPr>
          <p:spPr>
            <a:xfrm>
              <a:off x="304531" y="4040825"/>
              <a:ext cx="1117600" cy="592422"/>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Increase transmission counter</a:t>
              </a:r>
              <a:endParaRPr lang="en-US" sz="900" dirty="0">
                <a:solidFill>
                  <a:schemeClr val="tx1"/>
                </a:solidFill>
                <a:effectLst/>
                <a:ea typeface="Times New Roman"/>
                <a:cs typeface="Times New Roman"/>
              </a:endParaRPr>
            </a:p>
          </p:txBody>
        </p:sp>
        <p:cxnSp>
          <p:nvCxnSpPr>
            <p:cNvPr id="19" name="Straight Arrow Connector 18"/>
            <p:cNvCxnSpPr>
              <a:endCxn id="18" idx="2"/>
            </p:cNvCxnSpPr>
            <p:nvPr/>
          </p:nvCxnSpPr>
          <p:spPr>
            <a:xfrm flipV="1">
              <a:off x="863331" y="4633247"/>
              <a:ext cx="0" cy="102572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8" idx="0"/>
            </p:cNvCxnSpPr>
            <p:nvPr/>
          </p:nvCxnSpPr>
          <p:spPr>
            <a:xfrm flipV="1">
              <a:off x="863331" y="2034773"/>
              <a:ext cx="9798" cy="2006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endCxn id="48" idx="1"/>
            </p:cNvCxnSpPr>
            <p:nvPr/>
          </p:nvCxnSpPr>
          <p:spPr>
            <a:xfrm>
              <a:off x="873129" y="2034773"/>
              <a:ext cx="1340150" cy="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6" idx="3"/>
            </p:cNvCxnSpPr>
            <p:nvPr/>
          </p:nvCxnSpPr>
          <p:spPr>
            <a:xfrm>
              <a:off x="5265690" y="5657181"/>
              <a:ext cx="2172158" cy="1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3" idx="3"/>
            </p:cNvCxnSpPr>
            <p:nvPr/>
          </p:nvCxnSpPr>
          <p:spPr>
            <a:xfrm flipH="1">
              <a:off x="5840780" y="4384955"/>
              <a:ext cx="1596900" cy="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25" name="Text Box 11"/>
            <p:cNvSpPr txBox="1"/>
            <p:nvPr/>
          </p:nvSpPr>
          <p:spPr>
            <a:xfrm>
              <a:off x="1943461" y="5463665"/>
              <a:ext cx="539969" cy="15816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700" dirty="0">
                  <a:solidFill>
                    <a:schemeClr val="tx1"/>
                  </a:solidFill>
                  <a:effectLst/>
                  <a:ea typeface="Calibri"/>
                  <a:cs typeface="Times New Roman"/>
                </a:rPr>
                <a:t>Yes</a:t>
              </a:r>
              <a:endParaRPr lang="en-US" sz="1000" dirty="0">
                <a:solidFill>
                  <a:schemeClr val="tx1"/>
                </a:solidFill>
                <a:effectLst/>
                <a:ea typeface="Times New Roman"/>
                <a:cs typeface="Times New Roman"/>
              </a:endParaRPr>
            </a:p>
          </p:txBody>
        </p:sp>
        <p:sp>
          <p:nvSpPr>
            <p:cNvPr id="26" name="Text Box 11"/>
            <p:cNvSpPr txBox="1"/>
            <p:nvPr/>
          </p:nvSpPr>
          <p:spPr>
            <a:xfrm>
              <a:off x="5190387" y="5471451"/>
              <a:ext cx="1847181" cy="1378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700" dirty="0">
                  <a:solidFill>
                    <a:schemeClr val="tx1"/>
                  </a:solidFill>
                  <a:effectLst/>
                  <a:ea typeface="Calibri"/>
                  <a:cs typeface="Times New Roman"/>
                </a:rPr>
                <a:t>No </a:t>
              </a:r>
              <a:endParaRPr lang="en-US" sz="1000" dirty="0">
                <a:solidFill>
                  <a:schemeClr val="tx1"/>
                </a:solidFill>
                <a:effectLst/>
                <a:ea typeface="Times New Roman"/>
                <a:cs typeface="Times New Roman"/>
              </a:endParaRPr>
            </a:p>
          </p:txBody>
        </p:sp>
        <p:cxnSp>
          <p:nvCxnSpPr>
            <p:cNvPr id="27" name="Straight Arrow Connector 26"/>
            <p:cNvCxnSpPr>
              <a:stCxn id="11" idx="2"/>
              <a:endCxn id="13" idx="0"/>
            </p:cNvCxnSpPr>
            <p:nvPr/>
          </p:nvCxnSpPr>
          <p:spPr>
            <a:xfrm>
              <a:off x="4034297" y="3591469"/>
              <a:ext cx="0" cy="249906"/>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28" name="Text Box 11"/>
            <p:cNvSpPr txBox="1"/>
            <p:nvPr/>
          </p:nvSpPr>
          <p:spPr>
            <a:xfrm>
              <a:off x="4019769" y="3578304"/>
              <a:ext cx="451627" cy="15816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700" dirty="0">
                  <a:solidFill>
                    <a:schemeClr val="tx1"/>
                  </a:solidFill>
                  <a:effectLst/>
                  <a:ea typeface="Calibri"/>
                  <a:cs typeface="Times New Roman"/>
                </a:rPr>
                <a:t>No</a:t>
              </a:r>
              <a:endParaRPr lang="en-US" sz="1000" dirty="0">
                <a:solidFill>
                  <a:schemeClr val="tx1"/>
                </a:solidFill>
                <a:effectLst/>
                <a:ea typeface="Times New Roman"/>
                <a:cs typeface="Times New Roman"/>
              </a:endParaRPr>
            </a:p>
          </p:txBody>
        </p:sp>
        <p:cxnSp>
          <p:nvCxnSpPr>
            <p:cNvPr id="29" name="Straight Arrow Connector 28"/>
            <p:cNvCxnSpPr>
              <a:stCxn id="10" idx="2"/>
              <a:endCxn id="11" idx="0"/>
            </p:cNvCxnSpPr>
            <p:nvPr/>
          </p:nvCxnSpPr>
          <p:spPr>
            <a:xfrm>
              <a:off x="4034297" y="3167787"/>
              <a:ext cx="0" cy="226926"/>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019762" y="2149926"/>
              <a:ext cx="3" cy="181358"/>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3" idx="2"/>
              <a:endCxn id="16" idx="0"/>
            </p:cNvCxnSpPr>
            <p:nvPr/>
          </p:nvCxnSpPr>
          <p:spPr>
            <a:xfrm flipH="1">
              <a:off x="4034297" y="4928534"/>
              <a:ext cx="1" cy="653136"/>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9" idx="2"/>
              <a:endCxn id="8" idx="0"/>
            </p:cNvCxnSpPr>
            <p:nvPr/>
          </p:nvCxnSpPr>
          <p:spPr>
            <a:xfrm>
              <a:off x="4019764" y="1039227"/>
              <a:ext cx="1" cy="23612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33" name="Text Box 2"/>
            <p:cNvSpPr txBox="1"/>
            <p:nvPr/>
          </p:nvSpPr>
          <p:spPr>
            <a:xfrm>
              <a:off x="2213279" y="401052"/>
              <a:ext cx="3613133" cy="28625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Set simulator to investigated </a:t>
              </a:r>
              <a:r>
                <a:rPr lang="en-US" sz="900" dirty="0" smtClean="0">
                  <a:solidFill>
                    <a:schemeClr val="tx1"/>
                  </a:solidFill>
                  <a:effectLst/>
                  <a:ea typeface="Calibri"/>
                  <a:cs typeface="Times New Roman"/>
                </a:rPr>
                <a:t>Coupling Loss</a:t>
              </a:r>
              <a:r>
                <a:rPr lang="en-US" sz="900" baseline="30000" dirty="0" smtClean="0">
                  <a:solidFill>
                    <a:schemeClr val="tx1"/>
                  </a:solidFill>
                  <a:effectLst/>
                  <a:ea typeface="Calibri"/>
                  <a:cs typeface="Times New Roman"/>
                </a:rPr>
                <a:t>(2)</a:t>
              </a:r>
              <a:r>
                <a:rPr lang="en-US" sz="900" dirty="0" smtClean="0">
                  <a:solidFill>
                    <a:schemeClr val="tx1"/>
                  </a:solidFill>
                  <a:effectLst/>
                  <a:ea typeface="Calibri"/>
                  <a:cs typeface="Times New Roman"/>
                </a:rPr>
                <a:t/>
              </a:r>
              <a:br>
                <a:rPr lang="en-US" sz="900" dirty="0" smtClean="0">
                  <a:solidFill>
                    <a:schemeClr val="tx1"/>
                  </a:solidFill>
                  <a:effectLst/>
                  <a:ea typeface="Calibri"/>
                  <a:cs typeface="Times New Roman"/>
                </a:rPr>
              </a:br>
              <a:endParaRPr lang="en-US" sz="900" dirty="0">
                <a:solidFill>
                  <a:schemeClr val="tx1"/>
                </a:solidFill>
                <a:effectLst/>
                <a:ea typeface="Times New Roman"/>
                <a:cs typeface="Times New Roman"/>
              </a:endParaRPr>
            </a:p>
          </p:txBody>
        </p:sp>
        <p:cxnSp>
          <p:nvCxnSpPr>
            <p:cNvPr id="34" name="Straight Arrow Connector 33"/>
            <p:cNvCxnSpPr>
              <a:stCxn id="33" idx="2"/>
              <a:endCxn id="9" idx="0"/>
            </p:cNvCxnSpPr>
            <p:nvPr/>
          </p:nvCxnSpPr>
          <p:spPr>
            <a:xfrm flipH="1">
              <a:off x="4019764" y="687309"/>
              <a:ext cx="82" cy="176182"/>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90" name="Text Box 1"/>
            <p:cNvSpPr txBox="1"/>
            <p:nvPr/>
          </p:nvSpPr>
          <p:spPr>
            <a:xfrm>
              <a:off x="6215711" y="4522957"/>
              <a:ext cx="2415196" cy="94759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smtClean="0">
                  <a:solidFill>
                    <a:schemeClr val="tx1"/>
                  </a:solidFill>
                  <a:ea typeface="Calibri"/>
                  <a:cs typeface="Times New Roman"/>
                </a:rPr>
                <a:t>Additional </a:t>
              </a:r>
              <a:r>
                <a:rPr lang="en-US" sz="900" dirty="0">
                  <a:solidFill>
                    <a:schemeClr val="tx1"/>
                  </a:solidFill>
                  <a:ea typeface="Calibri"/>
                  <a:cs typeface="Times New Roman"/>
                </a:rPr>
                <a:t>delays added as if </a:t>
              </a:r>
              <a:r>
                <a:rPr lang="en-US" sz="900" dirty="0" smtClean="0">
                  <a:solidFill>
                    <a:schemeClr val="tx1"/>
                  </a:solidFill>
                  <a:ea typeface="Calibri"/>
                  <a:cs typeface="Times New Roman"/>
                </a:rPr>
                <a:t>A/N would </a:t>
              </a:r>
              <a:r>
                <a:rPr lang="en-US" sz="900" dirty="0">
                  <a:solidFill>
                    <a:schemeClr val="tx1"/>
                  </a:solidFill>
                  <a:ea typeface="Calibri"/>
                  <a:cs typeface="Times New Roman"/>
                </a:rPr>
                <a:t>have been </a:t>
              </a:r>
              <a:r>
                <a:rPr lang="en-US" sz="900" dirty="0" smtClean="0">
                  <a:solidFill>
                    <a:schemeClr val="tx1"/>
                  </a:solidFill>
                  <a:ea typeface="Calibri"/>
                  <a:cs typeface="Times New Roman"/>
                </a:rPr>
                <a:t>received:</a:t>
              </a:r>
              <a:br>
                <a:rPr lang="en-US" sz="900" dirty="0" smtClean="0">
                  <a:solidFill>
                    <a:schemeClr val="tx1"/>
                  </a:solidFill>
                  <a:ea typeface="Calibri"/>
                  <a:cs typeface="Times New Roman"/>
                </a:rPr>
              </a:br>
              <a:r>
                <a:rPr lang="en-US" sz="900" dirty="0">
                  <a:solidFill>
                    <a:schemeClr val="tx1"/>
                  </a:solidFill>
                  <a:ea typeface="Calibri"/>
                  <a:cs typeface="Times New Roman"/>
                </a:rPr>
                <a:t>T</a:t>
              </a:r>
              <a:r>
                <a:rPr lang="en-US" sz="900" baseline="-25000" dirty="0">
                  <a:solidFill>
                    <a:schemeClr val="tx1"/>
                  </a:solidFill>
                  <a:ea typeface="Calibri"/>
                  <a:cs typeface="Times New Roman"/>
                </a:rPr>
                <a:t>WAITING TIME </a:t>
              </a:r>
              <a:r>
                <a:rPr lang="en-US" sz="900" dirty="0" smtClean="0">
                  <a:solidFill>
                    <a:schemeClr val="tx1"/>
                  </a:solidFill>
                  <a:ea typeface="Calibri"/>
                  <a:cs typeface="Times New Roman"/>
                </a:rPr>
                <a:t> + T</a:t>
              </a:r>
              <a:r>
                <a:rPr lang="en-US" sz="900" baseline="-25000" dirty="0" smtClean="0">
                  <a:solidFill>
                    <a:schemeClr val="tx1"/>
                  </a:solidFill>
                  <a:ea typeface="Calibri"/>
                  <a:cs typeface="Times New Roman"/>
                </a:rPr>
                <a:t>TRANSMISSION TIME</a:t>
              </a:r>
              <a:r>
                <a:rPr lang="en-US" sz="300" dirty="0" smtClean="0">
                  <a:solidFill>
                    <a:schemeClr val="tx1"/>
                  </a:solidFill>
                  <a:ea typeface="Calibri"/>
                  <a:cs typeface="Times New Roman"/>
                </a:rPr>
                <a:t/>
              </a:r>
              <a:br>
                <a:rPr lang="en-US" sz="300" dirty="0" smtClean="0">
                  <a:solidFill>
                    <a:schemeClr val="tx1"/>
                  </a:solidFill>
                  <a:ea typeface="Calibri"/>
                  <a:cs typeface="Times New Roman"/>
                </a:rPr>
              </a:br>
              <a:r>
                <a:rPr lang="en-US" sz="300" dirty="0" smtClean="0">
                  <a:solidFill>
                    <a:schemeClr val="tx1"/>
                  </a:solidFill>
                  <a:ea typeface="Calibri"/>
                  <a:cs typeface="Times New Roman"/>
                </a:rPr>
                <a:t/>
              </a:r>
              <a:br>
                <a:rPr lang="en-US" sz="300" dirty="0" smtClean="0">
                  <a:solidFill>
                    <a:schemeClr val="tx1"/>
                  </a:solidFill>
                  <a:ea typeface="Calibri"/>
                  <a:cs typeface="Times New Roman"/>
                </a:rPr>
              </a:br>
              <a:r>
                <a:rPr lang="en-US" sz="900" dirty="0" smtClean="0">
                  <a:solidFill>
                    <a:schemeClr val="tx1"/>
                  </a:solidFill>
                  <a:ea typeface="Calibri"/>
                  <a:cs typeface="Times New Roman"/>
                </a:rPr>
                <a:t>No data blocks are transmitted during the allocation</a:t>
              </a:r>
              <a:endParaRPr lang="en-US" sz="900" dirty="0">
                <a:solidFill>
                  <a:schemeClr val="tx1"/>
                </a:solidFill>
                <a:ea typeface="Times New Roman"/>
                <a:cs typeface="Times New Roman"/>
              </a:endParaRPr>
            </a:p>
          </p:txBody>
        </p:sp>
        <p:cxnSp>
          <p:nvCxnSpPr>
            <p:cNvPr id="91" name="Straight Connector 90"/>
            <p:cNvCxnSpPr>
              <a:stCxn id="90" idx="0"/>
            </p:cNvCxnSpPr>
            <p:nvPr/>
          </p:nvCxnSpPr>
          <p:spPr>
            <a:xfrm flipV="1">
              <a:off x="7423309" y="4384955"/>
              <a:ext cx="3" cy="138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endCxn id="90" idx="2"/>
            </p:cNvCxnSpPr>
            <p:nvPr/>
          </p:nvCxnSpPr>
          <p:spPr>
            <a:xfrm flipH="1" flipV="1">
              <a:off x="7423309" y="5470547"/>
              <a:ext cx="3" cy="188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597438" y="5796626"/>
              <a:ext cx="8033469" cy="923330"/>
            </a:xfrm>
            <a:prstGeom prst="rect">
              <a:avLst/>
            </a:prstGeom>
            <a:noFill/>
          </p:spPr>
          <p:txBody>
            <a:bodyPr wrap="square" rtlCol="0">
              <a:spAutoFit/>
            </a:bodyPr>
            <a:lstStyle/>
            <a:p>
              <a:r>
                <a:rPr lang="en-US" sz="900" dirty="0" smtClean="0"/>
                <a:t>NOTE1: </a:t>
              </a:r>
              <a:br>
                <a:rPr lang="en-US" sz="900" dirty="0" smtClean="0"/>
              </a:br>
              <a:r>
                <a:rPr lang="en-US" sz="900" dirty="0" smtClean="0"/>
                <a:t>- Relevant errors, such as header errors, should be included and described for each candidate technique, when using approach 2. </a:t>
              </a:r>
              <a:br>
                <a:rPr lang="en-US" sz="900" dirty="0" smtClean="0"/>
              </a:br>
              <a:r>
                <a:rPr lang="en-US" sz="900" dirty="0" smtClean="0"/>
                <a:t>NOTE2:</a:t>
              </a:r>
              <a:br>
                <a:rPr lang="en-US" sz="900" dirty="0" smtClean="0"/>
              </a:br>
              <a:r>
                <a:rPr lang="en-US" sz="900" dirty="0" smtClean="0"/>
                <a:t>- T</a:t>
              </a:r>
              <a:r>
                <a:rPr lang="en-US" sz="900" dirty="0" smtClean="0">
                  <a:ea typeface="Calibri"/>
                  <a:cs typeface="Times New Roman"/>
                </a:rPr>
                <a:t>he </a:t>
              </a:r>
              <a:r>
                <a:rPr lang="en-US" sz="900" dirty="0">
                  <a:ea typeface="Calibri"/>
                  <a:cs typeface="Times New Roman"/>
                </a:rPr>
                <a:t>average BLER on control channel in opposite direction shall be less than, or equal to 10 </a:t>
              </a:r>
              <a:r>
                <a:rPr lang="en-US" sz="900" dirty="0" smtClean="0">
                  <a:ea typeface="Calibri"/>
                  <a:cs typeface="Times New Roman"/>
                </a:rPr>
                <a:t>%</a:t>
              </a:r>
              <a:br>
                <a:rPr lang="en-US" sz="900" dirty="0" smtClean="0">
                  <a:ea typeface="Calibri"/>
                  <a:cs typeface="Times New Roman"/>
                </a:rPr>
              </a:br>
              <a:r>
                <a:rPr lang="en-US" sz="900" dirty="0" smtClean="0">
                  <a:ea typeface="Calibri"/>
                  <a:cs typeface="Times New Roman"/>
                </a:rPr>
                <a:t>NOTE3:</a:t>
              </a:r>
              <a:br>
                <a:rPr lang="en-US" sz="900" dirty="0" smtClean="0">
                  <a:ea typeface="Calibri"/>
                  <a:cs typeface="Times New Roman"/>
                </a:rPr>
              </a:br>
              <a:r>
                <a:rPr lang="en-US" sz="900" dirty="0" smtClean="0">
                  <a:ea typeface="Calibri"/>
                  <a:cs typeface="Times New Roman"/>
                </a:rPr>
                <a:t>- Embedded link simulator to be used taking channel coherency between blocks and transmissions into account</a:t>
              </a:r>
              <a:endParaRPr lang="en-US" sz="900" dirty="0" smtClean="0"/>
            </a:p>
          </p:txBody>
        </p:sp>
        <p:sp>
          <p:nvSpPr>
            <p:cNvPr id="48" name="Text Box 1"/>
            <p:cNvSpPr txBox="1"/>
            <p:nvPr/>
          </p:nvSpPr>
          <p:spPr>
            <a:xfrm>
              <a:off x="2213279" y="1919620"/>
              <a:ext cx="3612967" cy="23030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US" sz="900" dirty="0">
                  <a:solidFill>
                    <a:schemeClr val="tx1"/>
                  </a:solidFill>
                  <a:effectLst/>
                  <a:ea typeface="Calibri"/>
                  <a:cs typeface="Times New Roman"/>
                </a:rPr>
                <a:t>Calculate the number of </a:t>
              </a:r>
              <a:r>
                <a:rPr lang="en-US" sz="900" dirty="0" smtClean="0">
                  <a:solidFill>
                    <a:schemeClr val="tx1"/>
                  </a:solidFill>
                  <a:effectLst/>
                  <a:ea typeface="Calibri"/>
                  <a:cs typeface="Times New Roman"/>
                </a:rPr>
                <a:t>remaining blocks</a:t>
              </a:r>
              <a:endParaRPr lang="en-US" sz="900" baseline="30000" dirty="0">
                <a:solidFill>
                  <a:schemeClr val="tx1"/>
                </a:solidFill>
                <a:effectLst/>
                <a:ea typeface="Times New Roman"/>
                <a:cs typeface="Times New Roman"/>
              </a:endParaRPr>
            </a:p>
          </p:txBody>
        </p:sp>
        <p:cxnSp>
          <p:nvCxnSpPr>
            <p:cNvPr id="49" name="Straight Arrow Connector 48"/>
            <p:cNvCxnSpPr>
              <a:stCxn id="8" idx="2"/>
              <a:endCxn id="48" idx="0"/>
            </p:cNvCxnSpPr>
            <p:nvPr/>
          </p:nvCxnSpPr>
          <p:spPr>
            <a:xfrm flipH="1">
              <a:off x="4019763" y="1724526"/>
              <a:ext cx="2" cy="19509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06478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The model is used to:</a:t>
            </a:r>
          </a:p>
          <a:p>
            <a:pPr marL="698500" lvl="1" indent="-342900">
              <a:buFont typeface="+mj-lt"/>
              <a:buAutoNum type="arabicPeriod"/>
            </a:pPr>
            <a:r>
              <a:rPr lang="en-US" sz="1800" dirty="0" smtClean="0"/>
              <a:t>Derive the 90</a:t>
            </a:r>
            <a:r>
              <a:rPr lang="en-US" sz="1800" baseline="30000" dirty="0" smtClean="0"/>
              <a:t>th</a:t>
            </a:r>
            <a:r>
              <a:rPr lang="en-US" sz="1800" dirty="0" smtClean="0"/>
              <a:t> percentile latency of the </a:t>
            </a:r>
            <a:r>
              <a:rPr lang="en-US" sz="1800" i="1" dirty="0" smtClean="0"/>
              <a:t>data traffic channel</a:t>
            </a:r>
            <a:r>
              <a:rPr lang="en-US" sz="1800" dirty="0" smtClean="0"/>
              <a:t> (other parts contributing to the overall exception report latency, such as network synchronization, is not impacted) for both ‘</a:t>
            </a:r>
            <a:r>
              <a:rPr lang="en-US" sz="1800" i="1" dirty="0" smtClean="0"/>
              <a:t>Exception report latency</a:t>
            </a:r>
            <a:r>
              <a:rPr lang="en-US" sz="1800" dirty="0" smtClean="0"/>
              <a:t>’ and ‘</a:t>
            </a:r>
            <a:r>
              <a:rPr lang="en-US" sz="1800" i="1" dirty="0" smtClean="0"/>
              <a:t>Downlink application layer </a:t>
            </a:r>
            <a:r>
              <a:rPr lang="en-US" sz="1800" i="1" dirty="0" err="1" smtClean="0"/>
              <a:t>Ack</a:t>
            </a:r>
            <a:r>
              <a:rPr lang="en-US" sz="1800" dirty="0"/>
              <a:t>’. </a:t>
            </a:r>
            <a:endParaRPr lang="en-US" sz="1800" dirty="0" smtClean="0"/>
          </a:p>
          <a:p>
            <a:pPr marL="698500" lvl="1" indent="-342900">
              <a:buFont typeface="+mj-lt"/>
              <a:buAutoNum type="arabicPeriod"/>
            </a:pPr>
            <a:r>
              <a:rPr lang="en-US" sz="1800" dirty="0" smtClean="0"/>
              <a:t>Derive the 90</a:t>
            </a:r>
            <a:r>
              <a:rPr lang="en-US" sz="1800" baseline="30000" dirty="0" smtClean="0"/>
              <a:t>th</a:t>
            </a:r>
            <a:r>
              <a:rPr lang="en-US" sz="1800" dirty="0" smtClean="0"/>
              <a:t> percentile throughput. The delay from bullet 1. is used, and the size of the delivered report. The 160 bps throughput requirement applies to the 90</a:t>
            </a:r>
            <a:r>
              <a:rPr lang="en-US" sz="1800" baseline="30000" dirty="0" smtClean="0"/>
              <a:t>th</a:t>
            </a:r>
            <a:r>
              <a:rPr lang="en-US" sz="1800" dirty="0" smtClean="0"/>
              <a:t> percentile.</a:t>
            </a:r>
          </a:p>
          <a:p>
            <a:pPr marL="698500" lvl="1" indent="-342900">
              <a:buFont typeface="+mj-lt"/>
              <a:buAutoNum type="arabicPeriod"/>
            </a:pPr>
            <a:r>
              <a:rPr lang="en-US" sz="1800" dirty="0" smtClean="0"/>
              <a:t>Derive the average resource requirement for battery lifetime estimations</a:t>
            </a:r>
          </a:p>
          <a:p>
            <a:pPr lvl="2"/>
            <a:endParaRPr lang="en-US" sz="1800" dirty="0"/>
          </a:p>
          <a:p>
            <a:endParaRPr lang="en-US" sz="2200" dirty="0"/>
          </a:p>
        </p:txBody>
      </p:sp>
      <p:sp>
        <p:nvSpPr>
          <p:cNvPr id="3" name="Title 2"/>
          <p:cNvSpPr>
            <a:spLocks noGrp="1"/>
          </p:cNvSpPr>
          <p:nvPr>
            <p:ph type="title"/>
          </p:nvPr>
        </p:nvSpPr>
        <p:spPr/>
        <p:txBody>
          <a:bodyPr/>
          <a:lstStyle/>
          <a:p>
            <a:r>
              <a:rPr lang="en-US" dirty="0" smtClean="0">
                <a:latin typeface="+mn-lt"/>
              </a:rPr>
              <a:t>Output for approach 2</a:t>
            </a:r>
            <a:endParaRPr lang="en-US" dirty="0">
              <a:latin typeface="+mn-lt"/>
            </a:endParaRPr>
          </a:p>
        </p:txBody>
      </p:sp>
    </p:spTree>
    <p:extLst>
      <p:ext uri="{BB962C8B-B14F-4D97-AF65-F5344CB8AC3E}">
        <p14:creationId xmlns:p14="http://schemas.microsoft.com/office/powerpoint/2010/main" val="2475880023"/>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1914</TotalTime>
  <Words>660</Words>
  <Application>Microsoft Office PowerPoint</Application>
  <PresentationFormat>Custom</PresentationFormat>
  <Paragraphs>53</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Ericsson Capital TT</vt:lpstr>
      <vt:lpstr>Times New Roman</vt:lpstr>
      <vt:lpstr>PresentationTemplate2011</vt:lpstr>
      <vt:lpstr>Way forward on modeling of data traffic channel</vt:lpstr>
      <vt:lpstr>Background</vt:lpstr>
      <vt:lpstr>Proposed way forward</vt:lpstr>
      <vt:lpstr>Model for approach 2</vt:lpstr>
      <vt:lpstr>PowerPoint Presentation</vt:lpstr>
      <vt:lpstr>Output for approach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Mårten Sundberg</dc:creator>
  <dc:description>Rev PA1</dc:description>
  <cp:lastModifiedBy>EAB</cp:lastModifiedBy>
  <cp:revision>222</cp:revision>
  <dcterms:created xsi:type="dcterms:W3CDTF">2011-05-24T09:22:48Z</dcterms:created>
  <dcterms:modified xsi:type="dcterms:W3CDTF">2015-04-23T09:17:31Z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R4A</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true</vt:bool>
  </property>
  <property fmtid="{D5CDD505-2E9C-101B-9397-08002B2CF9AE}" pid="19" name="optFooterCVLCopyright">
    <vt:bool>false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property>
  <property fmtid="{D5CDD505-2E9C-101B-9397-08002B2CF9AE}" pid="29" name="MiddleFooterField">
    <vt:lpwstr>Ericsson Internal</vt:lpwstr>
  </property>
  <property fmtid="{D5CDD505-2E9C-101B-9397-08002B2CF9AE}" pid="30" name="RightFooterField">
    <vt:lpwstr/>
  </property>
  <property fmtid="{D5CDD505-2E9C-101B-9397-08002B2CF9AE}" pid="31" name="RightFooterField2">
    <vt:lpwstr>2015-04-21</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2015-04-21</vt:lpwstr>
  </property>
  <property fmtid="{D5CDD505-2E9C-101B-9397-08002B2CF9AE}" pid="45" name="Reference">
    <vt:lpwstr/>
  </property>
  <property fmtid="{D5CDD505-2E9C-101B-9397-08002B2CF9AE}" pid="46" name="Keyword">
    <vt:lpwstr/>
  </property>
</Properties>
</file>