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79" r:id="rId5"/>
    <p:sldId id="380" r:id="rId6"/>
    <p:sldId id="383" r:id="rId7"/>
    <p:sldId id="385" r:id="rId8"/>
    <p:sldId id="386" r:id="rId9"/>
    <p:sldId id="387" r:id="rId10"/>
    <p:sldId id="384" r:id="rId11"/>
  </p:sldIdLst>
  <p:sldSz cx="9144000" cy="5143500" type="screen16x9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36">
          <p15:clr>
            <a:srgbClr val="A4A3A4"/>
          </p15:clr>
        </p15:guide>
        <p15:guide id="2" orient="horz" pos="622">
          <p15:clr>
            <a:srgbClr val="A4A3A4"/>
          </p15:clr>
        </p15:guide>
        <p15:guide id="3" pos="289">
          <p15:clr>
            <a:srgbClr val="A4A3A4"/>
          </p15:clr>
        </p15:guide>
        <p15:guide id="4" pos="2653">
          <p15:clr>
            <a:srgbClr val="A4A3A4"/>
          </p15:clr>
        </p15:guide>
        <p15:guide id="5" pos="4922">
          <p15:clr>
            <a:srgbClr val="A4A3A4"/>
          </p15:clr>
        </p15:guide>
        <p15:guide id="6" pos="256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2750"/>
    <a:srgbClr val="EB9700"/>
    <a:srgbClr val="FECB00"/>
    <a:srgbClr val="A8B400"/>
    <a:srgbClr val="007C92"/>
    <a:srgbClr val="00B0CA"/>
    <a:srgbClr val="9C2AA0"/>
    <a:srgbClr val="54575A"/>
    <a:srgbClr val="EA231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468" y="-48"/>
      </p:cViewPr>
      <p:guideLst>
        <p:guide orient="horz" pos="2936"/>
        <p:guide orient="horz" pos="713"/>
        <p:guide pos="284"/>
        <p:guide pos="2809"/>
        <p:guide pos="5147"/>
        <p:guide pos="26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0" d="100"/>
        <a:sy n="400" d="100"/>
      </p:scale>
      <p:origin x="0" y="0"/>
    </p:cViewPr>
  </p:sorterViewPr>
  <p:notesViewPr>
    <p:cSldViewPr snapToGrid="0" showGuides="1">
      <p:cViewPr varScale="1">
        <p:scale>
          <a:sx n="73" d="100"/>
          <a:sy n="73" d="100"/>
        </p:scale>
        <p:origin x="-3426" y="-108"/>
      </p:cViewPr>
      <p:guideLst>
        <p:guide orient="horz" pos="3127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Arial" pitchFamily="34" charset="0"/>
              </a:rPr>
              <a:pPr/>
              <a:t>23/08/2017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Arial" pitchFamily="34" charset="0"/>
              </a:rPr>
              <a:pPr/>
              <a:t>‹Nr.›</a:t>
            </a:fld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23/08/2017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7240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2157"/>
            <a:ext cx="9141291" cy="51391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19700" y="2792213"/>
            <a:ext cx="3543986" cy="1393833"/>
          </a:xfrm>
        </p:spPr>
        <p:txBody>
          <a:bodyPr anchor="t" anchorCtr="0">
            <a:no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19458" y="4211778"/>
            <a:ext cx="3552695" cy="555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8" name="Textfeld 3"/>
          <p:cNvSpPr txBox="1"/>
          <p:nvPr userDrawn="1"/>
        </p:nvSpPr>
        <p:spPr>
          <a:xfrm>
            <a:off x="6314278" y="154517"/>
            <a:ext cx="2654865" cy="18002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250000"/>
              </a:lnSpc>
              <a:buFont typeface="Arial" pitchFamily="34" charset="0"/>
              <a:buNone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Liebe Nutzerinnen und Nutzer,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Das Layout wählt ihr einfach per Rechtsklick über die Funktion „Layout“ auf der jeweiligen Folie aus.</a:t>
            </a:r>
            <a:endParaRPr lang="en-GB" sz="1400" b="1" kern="1200" dirty="0" smtClean="0">
              <a:solidFill>
                <a:schemeClr val="tx1"/>
              </a:solidFill>
              <a:effectLst/>
              <a:latin typeface="+mj-lt"/>
              <a:ea typeface="+mn-ea"/>
              <a:cs typeface="+mn-cs"/>
            </a:endParaRPr>
          </a:p>
          <a:p>
            <a:pPr marL="0" indent="0" algn="l">
              <a:lnSpc>
                <a:spcPct val="250000"/>
              </a:lnSpc>
              <a:buFont typeface="Arial" pitchFamily="34" charset="0"/>
              <a:buNone/>
            </a:pPr>
            <a:endParaRPr lang="de-DE" sz="1400" b="1" kern="1200" dirty="0" smtClean="0">
              <a:solidFill>
                <a:schemeClr val="tx1"/>
              </a:solidFill>
              <a:effectLst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053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0_Title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OSEEN_2015_05_21_Vodafone_J9_1917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33422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4363" y="1"/>
            <a:ext cx="553362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4246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5_Title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EOSEEN_2015_05_22_Vodafone_J9_0969-1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250685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4363" y="1"/>
            <a:ext cx="553362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376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6_Title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OSEEN_2015_05_22_Vodafone_J9_1420-1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16352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4363" y="1"/>
            <a:ext cx="553362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7915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2_Title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EOSEEN_2015_05_25_Vodafone_J9_2712-1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187185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4363" y="1"/>
            <a:ext cx="553362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379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5_Title Slide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OSEEN_2015_05_26_Vodafone_J9_1468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051"/>
          <a:stretch/>
        </p:blipFill>
        <p:spPr>
          <a:xfrm>
            <a:off x="0" y="0"/>
            <a:ext cx="701795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4363" y="1"/>
            <a:ext cx="553362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388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199" y="1081653"/>
            <a:ext cx="7810718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 marL="809625" indent="0">
              <a:buNone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1" y="205977"/>
            <a:ext cx="7810716" cy="87567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199" y="205199"/>
            <a:ext cx="7810717" cy="876453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081653"/>
            <a:ext cx="3817620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1600" dirty="0" smtClean="0"/>
            </a:lvl1pPr>
            <a:lvl2pPr>
              <a:defRPr lang="en-US" sz="1200" dirty="0" smtClean="0"/>
            </a:lvl2pPr>
            <a:lvl3pPr>
              <a:defRPr lang="en-US" sz="12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458691" y="1081653"/>
            <a:ext cx="3809225" cy="3577660"/>
          </a:xfrm>
        </p:spPr>
        <p:txBody>
          <a:bodyPr/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4816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OSEEN_2015_05_21_Vodafone_J9_1858-1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4" y="0"/>
            <a:ext cx="9141076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939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OSEEN_2015_05_22_Vodafone_J9_0074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" y="0"/>
            <a:ext cx="9142404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36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0_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EOSEEN_2015_05_22_Vodafone_J9_0710v3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7"/>
            <a:ext cx="9144000" cy="51433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59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2157"/>
            <a:ext cx="9141291" cy="51391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19700" y="2792213"/>
            <a:ext cx="3543986" cy="1393833"/>
          </a:xfrm>
        </p:spPr>
        <p:txBody>
          <a:bodyPr anchor="t" anchorCtr="0">
            <a:no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19458" y="4211778"/>
            <a:ext cx="3552695" cy="555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7614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OSEEN_2015_05_22_Vodafone_J9_2423_ORT_proof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" y="0"/>
            <a:ext cx="9143251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23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4_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OSEEN_2015_05_26_Vodafone_J9_0341_v4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4"/>
            <a:ext cx="9144000" cy="51432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720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5_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EOSEEN_2015_05_26_Vodafone_J9_1443-1_ORT_proof_Korrektur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2" y="0"/>
            <a:ext cx="9141348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03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7_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EOSEEN_2015_05_21_Vodafone_J9_1096_ORT_proof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" y="0"/>
            <a:ext cx="9141956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26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8_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OSEEN_2015_05_21_Vodafone_J9_0302-1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" y="0"/>
            <a:ext cx="9143745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16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0_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25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EOSEEN_2015_05_21_Vodafone_J9_0691-1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" y="0"/>
            <a:ext cx="9142362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0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416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OSEEN_2015_05_21_Vodafone_J9_2354_ORT_proof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3"/>
            <a:ext cx="9144000" cy="51430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0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4243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EOSEEN_2015_05_26_Vodafone_J9_0612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6" y="0"/>
            <a:ext cx="9142334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0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5533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1_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EOSEEN_2015_05_26_Vodafone_J9_1829_korrekt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0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0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8672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9_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NEOSEEN_2015_05_22_Vodafone_J9_2050-1_ORT_proof_korrekturv2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26"/>
          <a:stretch/>
        </p:blipFill>
        <p:spPr>
          <a:xfrm>
            <a:off x="1401400" y="277"/>
            <a:ext cx="7742600" cy="51432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4" y="-398"/>
            <a:ext cx="5125592" cy="51525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7972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5_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OSEEN_2015_05_26_Vodafone_J9_3656-1_ORT_proof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8" y="0"/>
            <a:ext cx="9141232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0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885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6_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OSEEN_2015_05_21_Vodafone_J9_0386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7" y="0"/>
            <a:ext cx="9141923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0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7223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987425"/>
            <a:ext cx="3598863" cy="36718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279900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188075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NEOSEEN_2015_05_21_Vodafone_J9_2933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2" y="0"/>
            <a:ext cx="9141658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0049"/>
            <a:ext cx="2804365" cy="5140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600" y="2563950"/>
            <a:ext cx="1890000" cy="1854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100000"/>
              </a:lnSpc>
              <a:defRPr lang="en-GB" sz="2000" i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495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OSEEN_2015_05_22_Vodafone_J9_1180v3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19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0049"/>
            <a:ext cx="2804365" cy="5140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600" y="2563950"/>
            <a:ext cx="1890000" cy="1854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100000"/>
              </a:lnSpc>
              <a:defRPr lang="en-GB" sz="2000" i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0432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EOSEEN_2015_05_25_Vodafone_J9_1395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27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0049"/>
            <a:ext cx="2804365" cy="5140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600" y="2563950"/>
            <a:ext cx="1890000" cy="1854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100000"/>
              </a:lnSpc>
              <a:defRPr lang="en-GB" sz="2000" i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8895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NEOSEEN_2015_05_26_Vodafone_J9_1651v2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471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410"/>
            <a:ext cx="2804365" cy="5140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600" y="2563950"/>
            <a:ext cx="1890000" cy="1854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100000"/>
              </a:lnSpc>
              <a:defRPr lang="en-GB" sz="2000" i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3558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EOSEEN_2015_05_26_Vodafone_J9_3785-1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96"/>
            <a:ext cx="9144000" cy="5141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0049"/>
            <a:ext cx="2804365" cy="5140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600" y="2563950"/>
            <a:ext cx="1890000" cy="1854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100000"/>
              </a:lnSpc>
              <a:defRPr lang="en-GB" sz="2000" i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045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2_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OSEEN_2015_05_22_Vodafone_J9_0029_ORT_proofv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648" y="0"/>
            <a:ext cx="7716352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4" y="-398"/>
            <a:ext cx="5125592" cy="51525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5087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50374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19" y="1297576"/>
            <a:ext cx="1580952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734" y="1266603"/>
            <a:ext cx="2057143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980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920" y="1343384"/>
            <a:ext cx="2028572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92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32" y="1315463"/>
            <a:ext cx="2219048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714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766" y="1322443"/>
            <a:ext cx="1971429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546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6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540" y="1273583"/>
            <a:ext cx="1952381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874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175" y="1301504"/>
            <a:ext cx="2200000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237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8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728" y="1280563"/>
            <a:ext cx="1961905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517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9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253" y="1315464"/>
            <a:ext cx="1961905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85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4_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NEOSEEN_2015_05_22_Vodafone_J9_0675-1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601" y="0"/>
            <a:ext cx="7589399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4" y="-398"/>
            <a:ext cx="5125592" cy="51525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8054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0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82326" y="1874198"/>
            <a:ext cx="2283700" cy="1663402"/>
            <a:chOff x="410619" y="1266603"/>
            <a:chExt cx="3952048" cy="2878592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5524" y="1266603"/>
              <a:ext cx="2057143" cy="2847619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0619" y="1297576"/>
              <a:ext cx="1580952" cy="2847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3017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7623" y="4286700"/>
            <a:ext cx="516377" cy="856800"/>
          </a:xfrm>
          <a:prstGeom prst="rect">
            <a:avLst/>
          </a:prstGeom>
        </p:spPr>
      </p:pic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916147" y="1081088"/>
            <a:ext cx="4892606" cy="3669454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4x3 video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183570" y="1081088"/>
            <a:ext cx="6364110" cy="3579812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16x9 video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7623" y="4286700"/>
            <a:ext cx="516377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8_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NEOSEEN_2015_05_22_Vodafone_J9_2300-1v2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1948" y="0"/>
            <a:ext cx="7614752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4" y="-398"/>
            <a:ext cx="5125592" cy="51525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3544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3_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NEOSEEN_2015_05_25_Vodafone_J9_2533-1v2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57" r="5472"/>
          <a:stretch/>
        </p:blipFill>
        <p:spPr>
          <a:xfrm>
            <a:off x="1412349" y="0"/>
            <a:ext cx="773165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4" y="-398"/>
            <a:ext cx="5125592" cy="51525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5479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4_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OSEEN_2015_05_26_Vodafone_J9_0038-1_Korrekt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21"/>
          <a:stretch/>
        </p:blipFill>
        <p:spPr>
          <a:xfrm>
            <a:off x="1505410" y="-1"/>
            <a:ext cx="7638590" cy="51435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4" y="-398"/>
            <a:ext cx="5125592" cy="51525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C2 - Vodafone Restricted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5479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OSEEN_2015_05_21_Vodafone_J9_0568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703"/>
          <a:stretch/>
        </p:blipFill>
        <p:spPr>
          <a:xfrm>
            <a:off x="0" y="0"/>
            <a:ext cx="712196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784" y="-4298"/>
            <a:ext cx="5552217" cy="51607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ct val="100000"/>
              </a:lnSpc>
              <a:defRPr sz="28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C2 - Vodafone Restricted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3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7"/>
            <a:ext cx="7810717" cy="8756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1653"/>
            <a:ext cx="7810717" cy="35776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46278"/>
            <a:ext cx="413410" cy="27463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8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en-IE" sz="8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r>
              <a:rPr lang="en-GB" smtClean="0"/>
              <a:t>C2 - Vodafone Restricted</a:t>
            </a:r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866" r:id="rId2"/>
    <p:sldLayoutId id="2147483750" r:id="rId3"/>
    <p:sldLayoutId id="2147483795" r:id="rId4"/>
    <p:sldLayoutId id="2147483759" r:id="rId5"/>
    <p:sldLayoutId id="2147483763" r:id="rId6"/>
    <p:sldLayoutId id="2147483768" r:id="rId7"/>
    <p:sldLayoutId id="2147483769" r:id="rId8"/>
    <p:sldLayoutId id="2147483674" r:id="rId9"/>
    <p:sldLayoutId id="2147483814" r:id="rId10"/>
    <p:sldLayoutId id="2147483779" r:id="rId11"/>
    <p:sldLayoutId id="2147483780" r:id="rId12"/>
    <p:sldLayoutId id="2147483786" r:id="rId13"/>
    <p:sldLayoutId id="2147483789" r:id="rId14"/>
    <p:sldLayoutId id="2147483650" r:id="rId15"/>
    <p:sldLayoutId id="2147483668" r:id="rId16"/>
    <p:sldLayoutId id="2147483662" r:id="rId17"/>
    <p:sldLayoutId id="2147483686" r:id="rId18"/>
    <p:sldLayoutId id="2147483794" r:id="rId19"/>
    <p:sldLayoutId id="2147483752" r:id="rId20"/>
    <p:sldLayoutId id="2147483801" r:id="rId21"/>
    <p:sldLayoutId id="2147483802" r:id="rId22"/>
    <p:sldLayoutId id="2147483804" r:id="rId23"/>
    <p:sldLayoutId id="2147483805" r:id="rId24"/>
    <p:sldLayoutId id="2147483854" r:id="rId25"/>
    <p:sldLayoutId id="2147483810" r:id="rId26"/>
    <p:sldLayoutId id="2147483813" r:id="rId27"/>
    <p:sldLayoutId id="2147483851" r:id="rId28"/>
    <p:sldLayoutId id="2147483856" r:id="rId29"/>
    <p:sldLayoutId id="2147483863" r:id="rId30"/>
    <p:sldLayoutId id="2147483865" r:id="rId31"/>
    <p:sldLayoutId id="2147483659" r:id="rId32"/>
    <p:sldLayoutId id="2147483654" r:id="rId33"/>
    <p:sldLayoutId id="2147483660" r:id="rId34"/>
    <p:sldLayoutId id="2147483754" r:id="rId35"/>
    <p:sldLayoutId id="2147483828" r:id="rId36"/>
    <p:sldLayoutId id="2147483837" r:id="rId37"/>
    <p:sldLayoutId id="2147483859" r:id="rId38"/>
    <p:sldLayoutId id="2147483847" r:id="rId39"/>
    <p:sldLayoutId id="2147483649" r:id="rId40"/>
    <p:sldLayoutId id="2147483675" r:id="rId41"/>
    <p:sldLayoutId id="2147483676" r:id="rId42"/>
    <p:sldLayoutId id="2147483677" r:id="rId43"/>
    <p:sldLayoutId id="2147483678" r:id="rId44"/>
    <p:sldLayoutId id="2147483679" r:id="rId45"/>
    <p:sldLayoutId id="2147483680" r:id="rId46"/>
    <p:sldLayoutId id="2147483681" r:id="rId47"/>
    <p:sldLayoutId id="2147483682" r:id="rId48"/>
    <p:sldLayoutId id="2147483683" r:id="rId49"/>
    <p:sldLayoutId id="2147483684" r:id="rId50"/>
    <p:sldLayoutId id="2147483666" r:id="rId51"/>
    <p:sldLayoutId id="2147483667" r:id="rId5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Arial" pitchFamily="34" charset="0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447675" indent="-180975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714375" indent="-1714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42975" indent="-133350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14425" indent="-1238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dirty="0" smtClean="0"/>
              <a:t>eCall modes</a:t>
            </a:r>
            <a:br>
              <a:rPr lang="en-GB" dirty="0" smtClean="0"/>
            </a:br>
            <a:r>
              <a:rPr lang="en-GB" dirty="0" smtClean="0"/>
              <a:t>based on SIM card configuration 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22.08.2017 / Olaf Zöllner / Vodafone 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5334000" y="95250"/>
            <a:ext cx="3708400" cy="14859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en-GB" sz="1600" b="1" dirty="0"/>
              <a:t>3GPP TSG-CT WG6 Meeting #85</a:t>
            </a:r>
            <a:r>
              <a:rPr lang="en-GB" sz="1600" b="1" i="1" dirty="0"/>
              <a:t> </a:t>
            </a:r>
            <a:r>
              <a:rPr lang="en-GB" sz="1600" b="1" dirty="0" smtClean="0"/>
              <a:t>Krakow</a:t>
            </a:r>
            <a:r>
              <a:rPr lang="en-GB" sz="1600" b="1" dirty="0"/>
              <a:t>, Poland, 22 - 25 August </a:t>
            </a:r>
            <a:r>
              <a:rPr lang="en-GB" sz="1600" b="1" dirty="0" smtClean="0"/>
              <a:t>2017</a:t>
            </a:r>
          </a:p>
          <a:p>
            <a:endParaRPr lang="en-GB" sz="1600" b="1" dirty="0"/>
          </a:p>
          <a:p>
            <a:r>
              <a:rPr lang="en-GB" sz="1600" b="1" dirty="0" smtClean="0"/>
              <a:t>	</a:t>
            </a:r>
            <a:r>
              <a:rPr lang="en-GB" sz="1600" b="1" smtClean="0"/>
              <a:t>	</a:t>
            </a:r>
            <a:r>
              <a:rPr lang="en-GB" sz="1600" b="1" i="1" smtClean="0"/>
              <a:t>C6-170499</a:t>
            </a:r>
            <a:endParaRPr lang="en-US" sz="1600" dirty="0"/>
          </a:p>
          <a:p>
            <a:endParaRPr lang="en-US" sz="1600" dirty="0"/>
          </a:p>
          <a:p>
            <a:pPr marL="0" indent="0">
              <a:buFont typeface="Arial" pitchFamily="34" charset="0"/>
              <a:buNone/>
            </a:pPr>
            <a:endParaRPr lang="en-US" sz="1600" dirty="0" smtClean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46423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457091" y="1000125"/>
            <a:ext cx="7810718" cy="2981325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Due to an unclear definition in 3GPP TS 31.102 different interpretations regarding the support of the “eCall only” and “eCall and Normal call” modes are possible.</a:t>
            </a:r>
          </a:p>
          <a:p>
            <a:r>
              <a:rPr lang="en-US" dirty="0" smtClean="0"/>
              <a:t>Vodafone has already experienced that eCall module suppliers have got a different interpretation of 3GPP TS 31.102 than Vodafone.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C2 - Vodafone Restricted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638175" y="1152524"/>
            <a:ext cx="7448550" cy="3190875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 sz="1600" dirty="0" smtClean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23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447675" y="1038224"/>
            <a:ext cx="7810718" cy="349567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For eCall related procedures different modes (“eCall only” &amp; “eCall and Normal call”) are defined in 3GPP TS 31.102 based on different SIM card configurations.</a:t>
            </a:r>
          </a:p>
          <a:p>
            <a:pPr marL="0" indent="0">
              <a:buNone/>
            </a:pPr>
            <a:r>
              <a:rPr lang="en-US" dirty="0"/>
              <a:t>S</a:t>
            </a:r>
            <a:r>
              <a:rPr lang="en-US" dirty="0" smtClean="0"/>
              <a:t>ection 5.3.40.</a:t>
            </a:r>
            <a:r>
              <a:rPr lang="en-US" sz="1800" dirty="0" smtClean="0"/>
              <a:t> contains following statements/definitions:</a:t>
            </a:r>
          </a:p>
          <a:p>
            <a:pPr marL="0" indent="0">
              <a:buNone/>
            </a:pPr>
            <a:endParaRPr lang="en-US" sz="1800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1" y="205978"/>
            <a:ext cx="7810716" cy="527448"/>
          </a:xfrm>
        </p:spPr>
        <p:txBody>
          <a:bodyPr/>
          <a:lstStyle/>
          <a:p>
            <a:r>
              <a:rPr lang="de-DE" dirty="0" smtClean="0"/>
              <a:t>3GPP TS 31.102 Details</a:t>
            </a:r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638175" y="1152524"/>
            <a:ext cx="7448550" cy="3190875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 sz="1600" dirty="0" smtClean="0">
              <a:latin typeface="Vodafone Rg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3305175"/>
            <a:ext cx="61436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2238373"/>
            <a:ext cx="702945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2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457091" y="1038224"/>
            <a:ext cx="7810718" cy="330517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How shall an eCall module/device distinguish between these 2 modes?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/>
              <a:t>“eCall Only</a:t>
            </a:r>
            <a:r>
              <a:rPr lang="en-US" b="1" dirty="0" smtClean="0"/>
              <a:t>”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3GPP does not clarify if Service </a:t>
            </a:r>
            <a:r>
              <a:rPr lang="en-US" dirty="0"/>
              <a:t>n°4 </a:t>
            </a:r>
            <a:r>
              <a:rPr lang="en-US" dirty="0" smtClean="0"/>
              <a:t>(FDN) has </a:t>
            </a:r>
            <a:r>
              <a:rPr lang="en-US" dirty="0"/>
              <a:t>to be set to “not available” </a:t>
            </a:r>
            <a:r>
              <a:rPr lang="en-US" dirty="0" smtClean="0"/>
              <a:t>in the EF_UST file on the SIM card or if the setting for </a:t>
            </a:r>
            <a:r>
              <a:rPr lang="en-US" dirty="0"/>
              <a:t>Service n°4 </a:t>
            </a:r>
            <a:r>
              <a:rPr lang="en-US" dirty="0" smtClean="0"/>
              <a:t>should not be examined 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b="1" dirty="0"/>
              <a:t>“eCall </a:t>
            </a:r>
            <a:r>
              <a:rPr lang="en-US" b="1" dirty="0" smtClean="0"/>
              <a:t>and Normal call”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3GPP does not clarify if </a:t>
            </a:r>
            <a:r>
              <a:rPr lang="en-US" dirty="0" smtClean="0"/>
              <a:t>Service n°2 (SDN) has </a:t>
            </a:r>
            <a:r>
              <a:rPr lang="en-US" dirty="0"/>
              <a:t>to be set to “not available” in the EF_UST file on the SIM card or if the setting for Service </a:t>
            </a:r>
            <a:r>
              <a:rPr lang="en-US" dirty="0" smtClean="0"/>
              <a:t>n°2 </a:t>
            </a:r>
            <a:r>
              <a:rPr lang="en-US" dirty="0"/>
              <a:t>should not be </a:t>
            </a:r>
            <a:r>
              <a:rPr lang="en-US" dirty="0" smtClean="0"/>
              <a:t>examined.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1" y="205978"/>
            <a:ext cx="7810716" cy="527448"/>
          </a:xfrm>
        </p:spPr>
        <p:txBody>
          <a:bodyPr/>
          <a:lstStyle/>
          <a:p>
            <a:r>
              <a:rPr lang="de-DE" dirty="0" smtClean="0"/>
              <a:t>Problem Description				</a:t>
            </a:r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638175" y="1152524"/>
            <a:ext cx="7448550" cy="3190875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 sz="1600" dirty="0" smtClean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19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457091" y="1038224"/>
            <a:ext cx="7810718" cy="3305175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“</a:t>
            </a:r>
            <a:r>
              <a:rPr lang="en-US" b="1" dirty="0"/>
              <a:t>eCall Only</a:t>
            </a:r>
            <a:r>
              <a:rPr lang="en-US" b="1" dirty="0" smtClean="0"/>
              <a:t>”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This mode has to be chosen by an eCall device if following is set on the card: </a:t>
            </a:r>
          </a:p>
          <a:p>
            <a:r>
              <a:rPr lang="en-US" dirty="0" smtClean="0"/>
              <a:t>“</a:t>
            </a:r>
            <a:r>
              <a:rPr lang="en-GB" dirty="0" smtClean="0"/>
              <a:t>Service </a:t>
            </a:r>
            <a:r>
              <a:rPr lang="en-GB" dirty="0"/>
              <a:t>n° 89 and Service n° 2 are "available" and FDN service is enabled in </a:t>
            </a:r>
            <a:r>
              <a:rPr lang="en-GB" dirty="0" smtClean="0"/>
              <a:t>EF_EST” (as per TS 31.102).</a:t>
            </a:r>
          </a:p>
          <a:p>
            <a:r>
              <a:rPr lang="en-GB" dirty="0" smtClean="0"/>
              <a:t>Setting of</a:t>
            </a:r>
            <a:r>
              <a:rPr lang="en-US" dirty="0" smtClean="0"/>
              <a:t> Service </a:t>
            </a:r>
            <a:r>
              <a:rPr lang="en-US" dirty="0"/>
              <a:t>n°4 </a:t>
            </a:r>
            <a:r>
              <a:rPr lang="en-US" dirty="0" smtClean="0"/>
              <a:t>is not relevant (i.e. arbitrary)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b="1" dirty="0"/>
              <a:t>“eCall </a:t>
            </a:r>
            <a:r>
              <a:rPr lang="en-US" b="1" dirty="0" smtClean="0"/>
              <a:t>and Normal call”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This mode has to be chosen by </a:t>
            </a:r>
            <a:r>
              <a:rPr lang="en-US" dirty="0" smtClean="0"/>
              <a:t>an </a:t>
            </a:r>
            <a:r>
              <a:rPr lang="en-US" dirty="0"/>
              <a:t>eCall device if following is set on the card: </a:t>
            </a:r>
          </a:p>
          <a:p>
            <a:r>
              <a:rPr lang="en-US" dirty="0" smtClean="0"/>
              <a:t>“</a:t>
            </a:r>
            <a:r>
              <a:rPr lang="en-GB" dirty="0"/>
              <a:t>Service n° 89 and Service n° 4 are "available"</a:t>
            </a:r>
            <a:r>
              <a:rPr lang="en-US" dirty="0" smtClean="0"/>
              <a:t>” </a:t>
            </a:r>
            <a:r>
              <a:rPr lang="en-GB" dirty="0"/>
              <a:t>(as per TS 31.102)</a:t>
            </a:r>
            <a:endParaRPr lang="en-US" dirty="0" smtClean="0"/>
          </a:p>
          <a:p>
            <a:r>
              <a:rPr lang="en-US" dirty="0" smtClean="0"/>
              <a:t>FDN service is disabled in EF_EST</a:t>
            </a:r>
          </a:p>
          <a:p>
            <a:r>
              <a:rPr lang="en-GB" dirty="0"/>
              <a:t>Setting of</a:t>
            </a:r>
            <a:r>
              <a:rPr lang="en-US" dirty="0"/>
              <a:t> Service </a:t>
            </a:r>
            <a:r>
              <a:rPr lang="en-US" dirty="0" smtClean="0"/>
              <a:t>n°2 </a:t>
            </a:r>
            <a:r>
              <a:rPr lang="en-US" dirty="0"/>
              <a:t>is not relevant (i.e. arbitrary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1" y="205978"/>
            <a:ext cx="7810716" cy="527448"/>
          </a:xfrm>
        </p:spPr>
        <p:txBody>
          <a:bodyPr/>
          <a:lstStyle/>
          <a:p>
            <a:r>
              <a:rPr lang="de-DE" dirty="0"/>
              <a:t>Vodafone Interpretation	</a:t>
            </a:r>
            <a:r>
              <a:rPr lang="de-DE" dirty="0" smtClean="0"/>
              <a:t>1/2			</a:t>
            </a:r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638175" y="1152524"/>
            <a:ext cx="7448550" cy="3190875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 sz="1600" dirty="0" smtClean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75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457091" y="1038224"/>
            <a:ext cx="7810718" cy="330517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By following the interpretation on the previous slide, the changing from on to the other eCall mode could be done by just activating or deactivating the FDN service (in EF_EST).</a:t>
            </a:r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1" y="205978"/>
            <a:ext cx="7810716" cy="527448"/>
          </a:xfrm>
        </p:spPr>
        <p:txBody>
          <a:bodyPr/>
          <a:lstStyle/>
          <a:p>
            <a:r>
              <a:rPr lang="de-DE" dirty="0" smtClean="0"/>
              <a:t>Vodafone Interpretation	2/2		</a:t>
            </a:r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638175" y="1152524"/>
            <a:ext cx="7448550" cy="3190875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 sz="1600" dirty="0" smtClean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49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457091" y="981074"/>
            <a:ext cx="7810718" cy="3533774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Question 1:</a:t>
            </a:r>
          </a:p>
          <a:p>
            <a:pPr marL="0" indent="0">
              <a:buNone/>
            </a:pPr>
            <a:r>
              <a:rPr lang="en-US" dirty="0"/>
              <a:t>“eCall Only</a:t>
            </a:r>
            <a:r>
              <a:rPr lang="en-US" dirty="0" smtClean="0"/>
              <a:t>” mode: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Has </a:t>
            </a:r>
            <a:r>
              <a:rPr lang="en-US" dirty="0"/>
              <a:t>Service n°4 </a:t>
            </a:r>
            <a:r>
              <a:rPr lang="en-US" dirty="0" smtClean="0"/>
              <a:t>to </a:t>
            </a:r>
            <a:r>
              <a:rPr lang="en-US" dirty="0"/>
              <a:t>be set to “not available” in the EF_UST file on the SIM card or </a:t>
            </a:r>
            <a:r>
              <a:rPr lang="en-US" dirty="0" smtClean="0"/>
              <a:t>is </a:t>
            </a:r>
            <a:r>
              <a:rPr lang="en-US" dirty="0"/>
              <a:t>the setting </a:t>
            </a:r>
            <a:r>
              <a:rPr lang="en-US" dirty="0" smtClean="0"/>
              <a:t>of </a:t>
            </a:r>
            <a:r>
              <a:rPr lang="en-US" dirty="0"/>
              <a:t>Service n°4 </a:t>
            </a:r>
            <a:r>
              <a:rPr lang="en-US" dirty="0" smtClean="0"/>
              <a:t>not relevant</a:t>
            </a:r>
            <a:r>
              <a:rPr lang="en-US" dirty="0"/>
              <a:t> (i.e. arbitrary)</a:t>
            </a:r>
            <a:r>
              <a:rPr lang="en-US" dirty="0" smtClean="0"/>
              <a:t>?</a:t>
            </a:r>
            <a:endParaRPr lang="en-US" dirty="0"/>
          </a:p>
          <a:p>
            <a:pPr marL="0" indent="0">
              <a:buNone/>
            </a:pPr>
            <a:r>
              <a:rPr lang="en-US" u="sng" dirty="0" smtClean="0"/>
              <a:t>Question 2:</a:t>
            </a:r>
            <a:endParaRPr lang="en-US" u="sng" dirty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“eCall and Normal call</a:t>
            </a:r>
            <a:r>
              <a:rPr lang="en-US" dirty="0" smtClean="0"/>
              <a:t>” mode: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Has </a:t>
            </a:r>
            <a:r>
              <a:rPr lang="en-US" dirty="0"/>
              <a:t>Service n°2 </a:t>
            </a:r>
            <a:r>
              <a:rPr lang="en-US" dirty="0" smtClean="0"/>
              <a:t>to </a:t>
            </a:r>
            <a:r>
              <a:rPr lang="en-US" dirty="0"/>
              <a:t>be set to “not available” in the EF_UST file on the SIM card or </a:t>
            </a:r>
            <a:r>
              <a:rPr lang="en-US" dirty="0" smtClean="0"/>
              <a:t>is </a:t>
            </a:r>
            <a:r>
              <a:rPr lang="en-US" dirty="0"/>
              <a:t>the setting </a:t>
            </a:r>
            <a:r>
              <a:rPr lang="en-US" dirty="0" smtClean="0"/>
              <a:t>of </a:t>
            </a:r>
            <a:r>
              <a:rPr lang="en-US" dirty="0"/>
              <a:t>Service n°2 </a:t>
            </a:r>
            <a:r>
              <a:rPr lang="en-US" dirty="0" smtClean="0"/>
              <a:t>not relevant (i.e. arbitrary)?</a:t>
            </a:r>
            <a:endParaRPr lang="en-US" dirty="0"/>
          </a:p>
          <a:p>
            <a:pPr marL="0" indent="0">
              <a:buNone/>
            </a:pPr>
            <a:r>
              <a:rPr lang="en-US" u="sng" dirty="0"/>
              <a:t>Question </a:t>
            </a:r>
            <a:r>
              <a:rPr lang="en-US" u="sng" dirty="0" smtClean="0"/>
              <a:t>3:</a:t>
            </a:r>
          </a:p>
          <a:p>
            <a:pPr marL="0" indent="0">
              <a:buNone/>
            </a:pPr>
            <a:r>
              <a:rPr lang="en-US" dirty="0" smtClean="0"/>
              <a:t>Is Vodafone’s interpretation (see slides 5&amp;6) correct?</a:t>
            </a:r>
            <a:endParaRPr lang="en-US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1" y="205978"/>
            <a:ext cx="7810716" cy="527448"/>
          </a:xfrm>
        </p:spPr>
        <p:txBody>
          <a:bodyPr/>
          <a:lstStyle/>
          <a:p>
            <a:r>
              <a:rPr lang="en-US" dirty="0" smtClean="0"/>
              <a:t>Questions to 3GPP TSG CT WG6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C2 - Vodafone Restricted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638175" y="1152524"/>
            <a:ext cx="7448550" cy="3190875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 sz="1600" dirty="0" smtClean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43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sz="1600" dirty="0" smtClean="0">
            <a:latin typeface="Vodafone Rg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05d83ceaa0bbd2e3bc716e6e66bd857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3d69fe45253d5ff147bb69036b756a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E2D0F5-D5E5-4E94-891B-AF33861A5EA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72D8CA-41F3-45F3-A9D8-0CC44D9928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1F4A2DF-9DA6-45B5-BC20-120272032AB2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</Words>
  <Application>Microsoft Office PowerPoint</Application>
  <PresentationFormat>Bildschirmpräsentation (16:9)</PresentationFormat>
  <Paragraphs>51</Paragraphs>
  <Slides>7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Vodafone</vt:lpstr>
      <vt:lpstr>eCall modes based on SIM card configuration </vt:lpstr>
      <vt:lpstr>Background</vt:lpstr>
      <vt:lpstr>3GPP TS 31.102 Details</vt:lpstr>
      <vt:lpstr>Problem Description    </vt:lpstr>
      <vt:lpstr>Vodafone Interpretation 1/2   </vt:lpstr>
      <vt:lpstr>Vodafone Interpretation 2/2  </vt:lpstr>
      <vt:lpstr>Questions to 3GPP TSG CT WG6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eCall modes interpretation</dc:title>
  <dc:creator/>
  <cp:lastModifiedBy/>
  <cp:revision>99</cp:revision>
  <cp:lastPrinted>2011-08-30T12:20:26Z</cp:lastPrinted>
  <dcterms:created xsi:type="dcterms:W3CDTF">2013-08-14T12:09:46Z</dcterms:created>
  <dcterms:modified xsi:type="dcterms:W3CDTF">2017-08-23T15:15:15Z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7098073</vt:lpwstr>
  </property>
  <property fmtid="{D5CDD505-2E9C-101B-9397-08002B2CF9AE}" pid="3" name="NXPowerLiteSettings">
    <vt:lpwstr>F64006B004C800</vt:lpwstr>
  </property>
  <property fmtid="{D5CDD505-2E9C-101B-9397-08002B2CF9AE}" pid="4" name="NXPowerLiteVersion">
    <vt:lpwstr>D6.0.9</vt:lpwstr>
  </property>
  <property fmtid="{D5CDD505-2E9C-101B-9397-08002B2CF9AE}" pid="5" name="_AdHocReviewCycleID">
    <vt:i4>-809584021</vt:i4>
  </property>
  <property fmtid="{D5CDD505-2E9C-101B-9397-08002B2CF9AE}" pid="6" name="_NewReviewCycle">
    <vt:lpwstr/>
  </property>
  <property fmtid="{D5CDD505-2E9C-101B-9397-08002B2CF9AE}" pid="7" name="_PreviousAdHocReviewCycleID">
    <vt:i4>-1290395509</vt:i4>
  </property>
</Properties>
</file>