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16"/>
  </p:notesMasterIdLst>
  <p:sldIdLst>
    <p:sldId id="257" r:id="rId3"/>
    <p:sldId id="259" r:id="rId4"/>
    <p:sldId id="260" r:id="rId5"/>
    <p:sldId id="273" r:id="rId6"/>
    <p:sldId id="269" r:id="rId7"/>
    <p:sldId id="275" r:id="rId8"/>
    <p:sldId id="270" r:id="rId9"/>
    <p:sldId id="268" r:id="rId10"/>
    <p:sldId id="262" r:id="rId11"/>
    <p:sldId id="265" r:id="rId12"/>
    <p:sldId id="271" r:id="rId13"/>
    <p:sldId id="263" r:id="rId14"/>
    <p:sldId id="264"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92C5"/>
    <a:srgbClr val="0078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250" autoAdjust="0"/>
    <p:restoredTop sz="95501" autoAdjust="0"/>
  </p:normalViewPr>
  <p:slideViewPr>
    <p:cSldViewPr snapToGrid="0">
      <p:cViewPr varScale="1">
        <p:scale>
          <a:sx n="64" d="100"/>
          <a:sy n="6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58AFD8-CBE8-46E7-AF7B-2C2E8C9DCE92}" type="datetimeFigureOut">
              <a:rPr lang="en-US" smtClean="0"/>
              <a:t>2/8/2017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F52B76-C0B6-4AC1-9EAA-F82FFB1E3C21}" type="slidenum">
              <a:rPr lang="en-US" smtClean="0"/>
              <a:t>‹#›</a:t>
            </a:fld>
            <a:endParaRPr lang="en-US"/>
          </a:p>
        </p:txBody>
      </p:sp>
    </p:spTree>
    <p:extLst>
      <p:ext uri="{BB962C8B-B14F-4D97-AF65-F5344CB8AC3E}">
        <p14:creationId xmlns:p14="http://schemas.microsoft.com/office/powerpoint/2010/main" val="26280928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380FAC-95FA-47B0-A6A6-2FBFA70FDE6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895245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LinqUs</a:t>
            </a:r>
            <a:r>
              <a:rPr lang="en-US" baseline="0" dirty="0" smtClean="0"/>
              <a:t> CE </a:t>
            </a:r>
            <a:endParaRPr lang="en-US" dirty="0"/>
          </a:p>
        </p:txBody>
      </p:sp>
      <p:sp>
        <p:nvSpPr>
          <p:cNvPr id="4" name="Slide Number Placeholder 3"/>
          <p:cNvSpPr>
            <a:spLocks noGrp="1"/>
          </p:cNvSpPr>
          <p:nvPr>
            <p:ph type="sldNum" sz="quarter" idx="10"/>
          </p:nvPr>
        </p:nvSpPr>
        <p:spPr/>
        <p:txBody>
          <a:bodyPr/>
          <a:lstStyle/>
          <a:p>
            <a:fld id="{51380FAC-95FA-47B0-A6A6-2FBFA70FDE6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7872720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D6884CA-97EF-4F43-ADA3-B6EB1236C57C}" type="datetimeFigureOut">
              <a:rPr lang="en-US" smtClean="0"/>
              <a:t>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BF537C-5D60-4BAA-B5A9-DD154340EDD6}" type="slidenum">
              <a:rPr lang="en-US" smtClean="0"/>
              <a:t>‹#›</a:t>
            </a:fld>
            <a:endParaRPr lang="en-US"/>
          </a:p>
        </p:txBody>
      </p:sp>
    </p:spTree>
    <p:extLst>
      <p:ext uri="{BB962C8B-B14F-4D97-AF65-F5344CB8AC3E}">
        <p14:creationId xmlns:p14="http://schemas.microsoft.com/office/powerpoint/2010/main" val="8221522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D6884CA-97EF-4F43-ADA3-B6EB1236C57C}" type="datetimeFigureOut">
              <a:rPr lang="en-US" smtClean="0"/>
              <a:t>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BF537C-5D60-4BAA-B5A9-DD154340EDD6}" type="slidenum">
              <a:rPr lang="en-US" smtClean="0"/>
              <a:t>‹#›</a:t>
            </a:fld>
            <a:endParaRPr lang="en-US"/>
          </a:p>
        </p:txBody>
      </p:sp>
    </p:spTree>
    <p:extLst>
      <p:ext uri="{BB962C8B-B14F-4D97-AF65-F5344CB8AC3E}">
        <p14:creationId xmlns:p14="http://schemas.microsoft.com/office/powerpoint/2010/main" val="12755055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D6884CA-97EF-4F43-ADA3-B6EB1236C57C}" type="datetimeFigureOut">
              <a:rPr lang="en-US" smtClean="0"/>
              <a:t>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BF537C-5D60-4BAA-B5A9-DD154340EDD6}" type="slidenum">
              <a:rPr lang="en-US" smtClean="0"/>
              <a:t>‹#›</a:t>
            </a:fld>
            <a:endParaRPr lang="en-US"/>
          </a:p>
        </p:txBody>
      </p:sp>
    </p:spTree>
    <p:extLst>
      <p:ext uri="{BB962C8B-B14F-4D97-AF65-F5344CB8AC3E}">
        <p14:creationId xmlns:p14="http://schemas.microsoft.com/office/powerpoint/2010/main" val="22623316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ov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Rektangel med rundat hörn 7"/>
          <p:cNvSpPr/>
          <p:nvPr/>
        </p:nvSpPr>
        <p:spPr>
          <a:xfrm flipV="1">
            <a:off x="0" y="2542622"/>
            <a:ext cx="8221647" cy="2335089"/>
          </a:xfrm>
          <a:prstGeom prst="round1Rect">
            <a:avLst>
              <a:gd name="adj" fmla="val 13378"/>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Title 9"/>
          <p:cNvSpPr>
            <a:spLocks noGrp="1"/>
          </p:cNvSpPr>
          <p:nvPr>
            <p:ph type="title" hasCustomPrompt="1"/>
          </p:nvPr>
        </p:nvSpPr>
        <p:spPr>
          <a:xfrm>
            <a:off x="755650" y="2742525"/>
            <a:ext cx="7070573" cy="1080176"/>
          </a:xfrm>
          <a:prstGeom prst="rect">
            <a:avLst/>
          </a:prstGeom>
        </p:spPr>
        <p:txBody>
          <a:bodyPr>
            <a:noAutofit/>
          </a:bodyPr>
          <a:lstStyle>
            <a:lvl1pPr>
              <a:lnSpc>
                <a:spcPts val="3800"/>
              </a:lnSpc>
              <a:defRPr sz="3600" kern="2400" spc="-20" baseline="0">
                <a:solidFill>
                  <a:srgbClr val="0078A4"/>
                </a:solidFill>
              </a:defRPr>
            </a:lvl1pPr>
          </a:lstStyle>
          <a:p>
            <a:r>
              <a:rPr lang="en-GB" noProof="0" dirty="0" smtClean="0"/>
              <a:t>Click to edit main title presentation (be brief and descriptive)</a:t>
            </a:r>
            <a:endParaRPr lang="en-GB" noProof="0" dirty="0"/>
          </a:p>
        </p:txBody>
      </p:sp>
      <p:pic>
        <p:nvPicPr>
          <p:cNvPr id="15" name="Picture 1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65927" y="4177835"/>
            <a:ext cx="1760296" cy="592249"/>
          </a:xfrm>
          <a:prstGeom prst="rect">
            <a:avLst/>
          </a:prstGeom>
        </p:spPr>
      </p:pic>
      <p:sp>
        <p:nvSpPr>
          <p:cNvPr id="4" name="TextBox 3"/>
          <p:cNvSpPr txBox="1"/>
          <p:nvPr/>
        </p:nvSpPr>
        <p:spPr>
          <a:xfrm>
            <a:off x="756928" y="4481305"/>
            <a:ext cx="4932000" cy="181429"/>
          </a:xfrm>
          <a:prstGeom prst="rect">
            <a:avLst/>
          </a:prstGeom>
          <a:noFill/>
        </p:spPr>
        <p:txBody>
          <a:bodyPr wrap="square" lIns="0" tIns="0" rIns="0" bIns="0" rtlCol="0">
            <a:noAutofit/>
          </a:bodyPr>
          <a:lstStyle/>
          <a:p>
            <a:r>
              <a:rPr lang="en-US" sz="1200" dirty="0" smtClean="0">
                <a:solidFill>
                  <a:srgbClr val="A0A0A0"/>
                </a:solidFill>
              </a:rPr>
              <a:t>November, 2016</a:t>
            </a:r>
            <a:endParaRPr lang="en-GB" sz="1200" dirty="0">
              <a:solidFill>
                <a:srgbClr val="A0A0A0"/>
              </a:solidFill>
            </a:endParaRPr>
          </a:p>
        </p:txBody>
      </p:sp>
    </p:spTree>
    <p:extLst>
      <p:ext uri="{BB962C8B-B14F-4D97-AF65-F5344CB8AC3E}">
        <p14:creationId xmlns:p14="http://schemas.microsoft.com/office/powerpoint/2010/main" val="422378056"/>
      </p:ext>
    </p:extLst>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v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Rektangel med rundat hörn 7"/>
          <p:cNvSpPr/>
          <p:nvPr/>
        </p:nvSpPr>
        <p:spPr>
          <a:xfrm flipV="1">
            <a:off x="0" y="2542622"/>
            <a:ext cx="8221647" cy="2335089"/>
          </a:xfrm>
          <a:prstGeom prst="round1Rect">
            <a:avLst>
              <a:gd name="adj" fmla="val 13378"/>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Title 9"/>
          <p:cNvSpPr>
            <a:spLocks noGrp="1"/>
          </p:cNvSpPr>
          <p:nvPr>
            <p:ph type="title" hasCustomPrompt="1"/>
          </p:nvPr>
        </p:nvSpPr>
        <p:spPr>
          <a:xfrm>
            <a:off x="755650" y="2742525"/>
            <a:ext cx="7070573" cy="1080176"/>
          </a:xfrm>
          <a:prstGeom prst="rect">
            <a:avLst/>
          </a:prstGeom>
        </p:spPr>
        <p:txBody>
          <a:bodyPr>
            <a:noAutofit/>
          </a:bodyPr>
          <a:lstStyle>
            <a:lvl1pPr>
              <a:lnSpc>
                <a:spcPts val="3800"/>
              </a:lnSpc>
              <a:defRPr sz="3600" kern="2400" spc="-20" baseline="0">
                <a:solidFill>
                  <a:srgbClr val="0078A4"/>
                </a:solidFill>
              </a:defRPr>
            </a:lvl1pPr>
          </a:lstStyle>
          <a:p>
            <a:r>
              <a:rPr lang="en-GB" noProof="0" dirty="0" smtClean="0"/>
              <a:t>Click to edit main title presentation (be brief and descriptive)</a:t>
            </a:r>
            <a:endParaRPr lang="en-GB" noProof="0" dirty="0"/>
          </a:p>
        </p:txBody>
      </p:sp>
      <p:pic>
        <p:nvPicPr>
          <p:cNvPr id="15" name="Picture 1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65927" y="4177835"/>
            <a:ext cx="1760296" cy="592249"/>
          </a:xfrm>
          <a:prstGeom prst="rect">
            <a:avLst/>
          </a:prstGeom>
        </p:spPr>
      </p:pic>
      <p:sp>
        <p:nvSpPr>
          <p:cNvPr id="2" name="TextBox 1"/>
          <p:cNvSpPr txBox="1"/>
          <p:nvPr/>
        </p:nvSpPr>
        <p:spPr>
          <a:xfrm>
            <a:off x="755650" y="4013305"/>
            <a:ext cx="5976590" cy="277481"/>
          </a:xfrm>
          <a:prstGeom prst="rect">
            <a:avLst/>
          </a:prstGeom>
          <a:noFill/>
        </p:spPr>
        <p:txBody>
          <a:bodyPr wrap="square" lIns="0" tIns="0" rIns="0" bIns="0" rtlCol="0">
            <a:noAutofit/>
          </a:bodyPr>
          <a:lstStyle/>
          <a:p>
            <a:endParaRPr lang="en-GB" sz="1400" dirty="0">
              <a:solidFill>
                <a:srgbClr val="A0A0A0"/>
              </a:solidFill>
            </a:endParaRPr>
          </a:p>
        </p:txBody>
      </p:sp>
      <p:sp>
        <p:nvSpPr>
          <p:cNvPr id="4" name="TextBox 3"/>
          <p:cNvSpPr txBox="1"/>
          <p:nvPr/>
        </p:nvSpPr>
        <p:spPr>
          <a:xfrm>
            <a:off x="756928" y="4481305"/>
            <a:ext cx="4932000" cy="181429"/>
          </a:xfrm>
          <a:prstGeom prst="rect">
            <a:avLst/>
          </a:prstGeom>
          <a:noFill/>
        </p:spPr>
        <p:txBody>
          <a:bodyPr wrap="square" lIns="0" tIns="0" rIns="0" bIns="0" rtlCol="0">
            <a:noAutofit/>
          </a:bodyPr>
          <a:lstStyle/>
          <a:p>
            <a:r>
              <a:rPr lang="en-US" sz="1200" dirty="0" err="1" smtClean="0">
                <a:solidFill>
                  <a:srgbClr val="A0A0A0"/>
                </a:solidFill>
              </a:rPr>
              <a:t>Noveember</a:t>
            </a:r>
            <a:r>
              <a:rPr lang="en-US" sz="1200" dirty="0" smtClean="0">
                <a:solidFill>
                  <a:srgbClr val="A0A0A0"/>
                </a:solidFill>
              </a:rPr>
              <a:t>, </a:t>
            </a:r>
            <a:r>
              <a:rPr lang="en-US" sz="1200" dirty="0">
                <a:solidFill>
                  <a:srgbClr val="A0A0A0"/>
                </a:solidFill>
              </a:rPr>
              <a:t>2016</a:t>
            </a:r>
            <a:endParaRPr lang="en-GB" sz="1200" dirty="0">
              <a:solidFill>
                <a:srgbClr val="A0A0A0"/>
              </a:solidFill>
            </a:endParaRPr>
          </a:p>
        </p:txBody>
      </p:sp>
    </p:spTree>
    <p:extLst>
      <p:ext uri="{BB962C8B-B14F-4D97-AF65-F5344CB8AC3E}">
        <p14:creationId xmlns:p14="http://schemas.microsoft.com/office/powerpoint/2010/main" val="3601137892"/>
      </p:ext>
    </p:extLst>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Title only ">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78A4"/>
                </a:solidFill>
              </a:defRPr>
            </a:lvl1pPr>
          </a:lstStyle>
          <a:p>
            <a:r>
              <a:rPr lang="es-ES_tradnl" dirty="0" err="1" smtClean="0"/>
              <a:t>Click</a:t>
            </a:r>
            <a:r>
              <a:rPr lang="es-ES_tradnl" dirty="0" smtClean="0"/>
              <a:t> to </a:t>
            </a:r>
            <a:r>
              <a:rPr lang="es-ES_tradnl" dirty="0" err="1" smtClean="0"/>
              <a:t>edit</a:t>
            </a:r>
            <a:r>
              <a:rPr lang="es-ES_tradnl" dirty="0" smtClean="0"/>
              <a:t> Master </a:t>
            </a:r>
            <a:r>
              <a:rPr lang="es-ES_tradnl" dirty="0" err="1" smtClean="0"/>
              <a:t>title</a:t>
            </a:r>
            <a:r>
              <a:rPr lang="es-ES_tradnl" dirty="0" smtClean="0"/>
              <a:t> </a:t>
            </a:r>
            <a:r>
              <a:rPr lang="es-ES_tradnl" dirty="0" err="1" smtClean="0"/>
              <a:t>style</a:t>
            </a:r>
            <a:endParaRPr lang="en-GB" dirty="0"/>
          </a:p>
        </p:txBody>
      </p:sp>
      <p:sp>
        <p:nvSpPr>
          <p:cNvPr id="9" name="Date Placeholder 8"/>
          <p:cNvSpPr>
            <a:spLocks noGrp="1"/>
          </p:cNvSpPr>
          <p:nvPr>
            <p:ph type="dt" sz="half" idx="10"/>
          </p:nvPr>
        </p:nvSpPr>
        <p:spPr>
          <a:xfrm>
            <a:off x="4116874" y="6491126"/>
            <a:ext cx="720000" cy="180000"/>
          </a:xfrm>
          <a:prstGeom prst="rect">
            <a:avLst/>
          </a:prstGeom>
        </p:spPr>
        <p:txBody>
          <a:bodyPr/>
          <a:lstStyle/>
          <a:p>
            <a:endParaRPr lang="en-GB" dirty="0">
              <a:solidFill>
                <a:srgbClr val="2E2E2E"/>
              </a:solidFill>
            </a:endParaRPr>
          </a:p>
        </p:txBody>
      </p:sp>
      <p:sp>
        <p:nvSpPr>
          <p:cNvPr id="10" name="Footer Placeholder 9"/>
          <p:cNvSpPr>
            <a:spLocks noGrp="1"/>
          </p:cNvSpPr>
          <p:nvPr>
            <p:ph type="ftr" sz="quarter" idx="11"/>
          </p:nvPr>
        </p:nvSpPr>
        <p:spPr>
          <a:xfrm>
            <a:off x="666861" y="6532627"/>
            <a:ext cx="7085913" cy="138499"/>
          </a:xfrm>
        </p:spPr>
        <p:txBody>
          <a:bodyPr/>
          <a:lstStyle>
            <a:lvl1pPr marL="0" algn="l" defTabSz="914400" rtl="0" eaLnBrk="1" latinLnBrk="0" hangingPunct="1">
              <a:defRPr lang="en-US" sz="900" kern="1200" smtClean="0">
                <a:solidFill>
                  <a:schemeClr val="tx1">
                    <a:tint val="75000"/>
                  </a:schemeClr>
                </a:solidFill>
                <a:latin typeface="Arial"/>
                <a:ea typeface="+mn-ea"/>
                <a:cs typeface="Arial"/>
              </a:defRPr>
            </a:lvl1pPr>
          </a:lstStyle>
          <a:p>
            <a:pPr>
              <a:defRPr/>
            </a:pPr>
            <a:endParaRPr dirty="0">
              <a:solidFill>
                <a:srgbClr val="212121">
                  <a:tint val="75000"/>
                </a:srgbClr>
              </a:solidFill>
            </a:endParaRPr>
          </a:p>
        </p:txBody>
      </p:sp>
      <p:sp>
        <p:nvSpPr>
          <p:cNvPr id="11" name="Slide Number Placeholder 10"/>
          <p:cNvSpPr>
            <a:spLocks noGrp="1"/>
          </p:cNvSpPr>
          <p:nvPr>
            <p:ph type="sldNum" sz="quarter" idx="12"/>
          </p:nvPr>
        </p:nvSpPr>
        <p:spPr/>
        <p:txBody>
          <a:bodyPr/>
          <a:lstStyle/>
          <a:p>
            <a:fld id="{21DD069B-AC54-4A5D-8190-A1CB62E1E50C}" type="slidenum">
              <a:rPr>
                <a:solidFill>
                  <a:srgbClr val="2E2E2E">
                    <a:tint val="75000"/>
                  </a:srgbClr>
                </a:solidFill>
              </a:rPr>
              <a:pPr/>
              <a:t>‹#›</a:t>
            </a:fld>
            <a:endParaRPr dirty="0">
              <a:solidFill>
                <a:srgbClr val="2E2E2E">
                  <a:tint val="75000"/>
                </a:srgbClr>
              </a:solidFill>
            </a:endParaRPr>
          </a:p>
        </p:txBody>
      </p:sp>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307270"/>
          </a:xfrm>
          <a:prstGeom prst="rect">
            <a:avLst/>
          </a:prstGeom>
        </p:spPr>
      </p:pic>
    </p:spTree>
    <p:extLst>
      <p:ext uri="{BB962C8B-B14F-4D97-AF65-F5344CB8AC3E}">
        <p14:creationId xmlns:p14="http://schemas.microsoft.com/office/powerpoint/2010/main" val="4266587346"/>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343414"/>
          </a:xfrm>
          <a:prstGeom prst="rect">
            <a:avLst/>
          </a:prstGeom>
        </p:spPr>
      </p:pic>
      <p:sp>
        <p:nvSpPr>
          <p:cNvPr id="7" name="Rektangel med rundat hörn 7"/>
          <p:cNvSpPr/>
          <p:nvPr/>
        </p:nvSpPr>
        <p:spPr>
          <a:xfrm flipV="1">
            <a:off x="0" y="2542622"/>
            <a:ext cx="6264000" cy="2335089"/>
          </a:xfrm>
          <a:prstGeom prst="round1Rect">
            <a:avLst>
              <a:gd name="adj" fmla="val 13378"/>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 name="Subtitle 2"/>
          <p:cNvSpPr>
            <a:spLocks noGrp="1"/>
          </p:cNvSpPr>
          <p:nvPr>
            <p:ph type="subTitle" idx="1" hasCustomPrompt="1"/>
          </p:nvPr>
        </p:nvSpPr>
        <p:spPr>
          <a:xfrm>
            <a:off x="755650" y="4034093"/>
            <a:ext cx="4930699" cy="447212"/>
          </a:xfrm>
          <a:prstGeom prst="rect">
            <a:avLst/>
          </a:prstGeom>
        </p:spPr>
        <p:txBody>
          <a:bodyPr>
            <a:normAutofit/>
          </a:bodyPr>
          <a:lstStyle>
            <a:lvl1pPr marL="0" indent="0" algn="l">
              <a:buNone/>
              <a:defRPr sz="1800" baseline="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noProof="0" dirty="0" err="1" smtClean="0"/>
              <a:t>LinqUs</a:t>
            </a:r>
            <a:r>
              <a:rPr lang="en-GB" noProof="0" dirty="0" smtClean="0"/>
              <a:t> CE </a:t>
            </a:r>
            <a:endParaRPr lang="en-GB" noProof="0" dirty="0"/>
          </a:p>
        </p:txBody>
      </p:sp>
      <p:sp>
        <p:nvSpPr>
          <p:cNvPr id="10" name="Title 9"/>
          <p:cNvSpPr>
            <a:spLocks noGrp="1"/>
          </p:cNvSpPr>
          <p:nvPr>
            <p:ph type="title" hasCustomPrompt="1"/>
          </p:nvPr>
        </p:nvSpPr>
        <p:spPr>
          <a:xfrm>
            <a:off x="755650" y="2742525"/>
            <a:ext cx="4930699" cy="1080176"/>
          </a:xfrm>
          <a:prstGeom prst="rect">
            <a:avLst/>
          </a:prstGeom>
        </p:spPr>
        <p:txBody>
          <a:bodyPr>
            <a:noAutofit/>
          </a:bodyPr>
          <a:lstStyle>
            <a:lvl1pPr>
              <a:lnSpc>
                <a:spcPts val="3800"/>
              </a:lnSpc>
              <a:defRPr sz="3600" kern="2400" spc="-20" baseline="0">
                <a:solidFill>
                  <a:schemeClr val="tx1"/>
                </a:solidFill>
              </a:defRPr>
            </a:lvl1pPr>
          </a:lstStyle>
          <a:p>
            <a:r>
              <a:rPr lang="en-GB" noProof="0" dirty="0" smtClean="0"/>
              <a:t>LinqUs CE platform</a:t>
            </a:r>
            <a:br>
              <a:rPr lang="en-GB" noProof="0" dirty="0" smtClean="0"/>
            </a:br>
            <a:r>
              <a:rPr lang="en-GB" noProof="0" dirty="0" smtClean="0"/>
              <a:t>[name of product]</a:t>
            </a:r>
            <a:endParaRPr lang="en-GB" noProof="0" dirty="0"/>
          </a:p>
        </p:txBody>
      </p:sp>
      <p:sp>
        <p:nvSpPr>
          <p:cNvPr id="4" name="Slide Number Placeholder 3"/>
          <p:cNvSpPr>
            <a:spLocks noGrp="1"/>
          </p:cNvSpPr>
          <p:nvPr>
            <p:ph type="sldNum" sz="quarter" idx="11"/>
          </p:nvPr>
        </p:nvSpPr>
        <p:spPr/>
        <p:txBody>
          <a:bodyPr/>
          <a:lstStyle>
            <a:lvl1pPr>
              <a:defRPr>
                <a:solidFill>
                  <a:srgbClr val="0078A4"/>
                </a:solidFill>
              </a:defRPr>
            </a:lvl1pPr>
          </a:lstStyle>
          <a:p>
            <a:fld id="{21DD069B-AC54-4A5D-8190-A1CB62E1E50C}" type="slidenum">
              <a:rPr lang="en-GB" smtClean="0"/>
              <a:pPr/>
              <a:t>‹#›</a:t>
            </a:fld>
            <a:endParaRPr lang="en-GB" dirty="0"/>
          </a:p>
        </p:txBody>
      </p:sp>
      <p:sp>
        <p:nvSpPr>
          <p:cNvPr id="9" name="Rektangel med rundat hörn 7"/>
          <p:cNvSpPr/>
          <p:nvPr userDrawn="1"/>
        </p:nvSpPr>
        <p:spPr>
          <a:xfrm flipV="1">
            <a:off x="0" y="2542622"/>
            <a:ext cx="8221647" cy="2335089"/>
          </a:xfrm>
          <a:prstGeom prst="round1Rect">
            <a:avLst>
              <a:gd name="adj" fmla="val 13378"/>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 name="Date Placeholder 4"/>
          <p:cNvSpPr>
            <a:spLocks noGrp="1"/>
          </p:cNvSpPr>
          <p:nvPr>
            <p:ph type="dt" sz="half" idx="12"/>
          </p:nvPr>
        </p:nvSpPr>
        <p:spPr/>
        <p:txBody>
          <a:bodyPr/>
          <a:lstStyle/>
          <a:p>
            <a:endParaRPr lang="en-GB" dirty="0">
              <a:solidFill>
                <a:srgbClr val="ABABAB"/>
              </a:solidFill>
            </a:endParaRPr>
          </a:p>
        </p:txBody>
      </p:sp>
      <p:pic>
        <p:nvPicPr>
          <p:cNvPr id="12" name="Picture 1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65927" y="4177835"/>
            <a:ext cx="1760296" cy="592249"/>
          </a:xfrm>
          <a:prstGeom prst="rect">
            <a:avLst/>
          </a:prstGeom>
        </p:spPr>
      </p:pic>
      <p:sp>
        <p:nvSpPr>
          <p:cNvPr id="14" name="TextBox 13"/>
          <p:cNvSpPr txBox="1"/>
          <p:nvPr userDrawn="1"/>
        </p:nvSpPr>
        <p:spPr>
          <a:xfrm>
            <a:off x="756928" y="4481305"/>
            <a:ext cx="4932000" cy="181429"/>
          </a:xfrm>
          <a:prstGeom prst="rect">
            <a:avLst/>
          </a:prstGeom>
          <a:noFill/>
        </p:spPr>
        <p:txBody>
          <a:bodyPr wrap="square" lIns="0" tIns="0" rIns="0" bIns="0" rtlCol="0">
            <a:noAutofit/>
          </a:bodyPr>
          <a:lstStyle/>
          <a:p>
            <a:r>
              <a:rPr lang="en-US" sz="1200" dirty="0" smtClean="0">
                <a:solidFill>
                  <a:srgbClr val="A0A0A0"/>
                </a:solidFill>
              </a:rPr>
              <a:t>November, </a:t>
            </a:r>
            <a:r>
              <a:rPr lang="en-US" sz="1200" dirty="0">
                <a:solidFill>
                  <a:srgbClr val="A0A0A0"/>
                </a:solidFill>
              </a:rPr>
              <a:t>2016</a:t>
            </a:r>
            <a:endParaRPr lang="en-GB" sz="1200" dirty="0">
              <a:solidFill>
                <a:srgbClr val="A0A0A0"/>
              </a:solidFill>
            </a:endParaRPr>
          </a:p>
        </p:txBody>
      </p:sp>
    </p:spTree>
    <p:extLst>
      <p:ext uri="{BB962C8B-B14F-4D97-AF65-F5344CB8AC3E}">
        <p14:creationId xmlns:p14="http://schemas.microsoft.com/office/powerpoint/2010/main" val="3528852164"/>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2" name="Platshållare för text 2"/>
          <p:cNvSpPr>
            <a:spLocks noGrp="1"/>
          </p:cNvSpPr>
          <p:nvPr>
            <p:ph idx="1"/>
          </p:nvPr>
        </p:nvSpPr>
        <p:spPr>
          <a:xfrm>
            <a:off x="402658" y="1209073"/>
            <a:ext cx="8388916" cy="4657184"/>
          </a:xfrm>
          <a:prstGeom prst="rect">
            <a:avLst/>
          </a:prstGeom>
        </p:spPr>
        <p:txBody>
          <a:bodyPr vert="horz" lIns="0" tIns="0" rIns="0" bIns="0" rtlCol="0">
            <a:normAutofit/>
          </a:bodyPr>
          <a:lstStyle>
            <a:lvl1pPr marL="269875" indent="-269875">
              <a:buClr>
                <a:schemeClr val="accent1"/>
              </a:buClr>
              <a:buFont typeface="Wingdings" panose="05000000000000000000" pitchFamily="2" charset="2"/>
              <a:buChar char="ü"/>
              <a:defRPr/>
            </a:lvl1pPr>
            <a:lvl2pPr marL="446088" indent="-260350">
              <a:buClr>
                <a:schemeClr val="accent1"/>
              </a:buClr>
              <a:buFont typeface="Wingdings" panose="05000000000000000000" pitchFamily="2" charset="2"/>
              <a:buChar char="ü"/>
              <a:defRPr/>
            </a:lvl2pPr>
            <a:lvl3pPr marL="544513" indent="-196850">
              <a:buClr>
                <a:schemeClr val="accent1"/>
              </a:buClr>
              <a:buFont typeface="Wingdings" panose="05000000000000000000" pitchFamily="2" charset="2"/>
              <a:buChar char="ü"/>
              <a:defRPr/>
            </a:lvl3pPr>
            <a:lvl4pPr marL="708025" indent="-163513">
              <a:buClr>
                <a:schemeClr val="accent1"/>
              </a:buClr>
              <a:buFont typeface="Wingdings" panose="05000000000000000000" pitchFamily="2" charset="2"/>
              <a:buChar char="ü"/>
              <a:defRPr/>
            </a:lvl4pPr>
            <a:lvl5pPr marL="892175" indent="-176213">
              <a:buClr>
                <a:schemeClr val="accent1"/>
              </a:buClr>
              <a:buFont typeface="Wingdings" panose="05000000000000000000" pitchFamily="2" charset="2"/>
              <a:buChar char="ü"/>
              <a:defRPr/>
            </a:lvl5pPr>
          </a:lstStyle>
          <a:p>
            <a:pPr lvl="0"/>
            <a:r>
              <a:rPr lang="es-ES_tradnl" noProof="0" dirty="0" err="1" smtClean="0"/>
              <a:t>Click</a:t>
            </a:r>
            <a:r>
              <a:rPr lang="es-ES_tradnl" noProof="0" dirty="0" smtClean="0"/>
              <a:t> to </a:t>
            </a:r>
            <a:r>
              <a:rPr lang="es-ES_tradnl" noProof="0" dirty="0" err="1" smtClean="0"/>
              <a:t>edit</a:t>
            </a:r>
            <a:r>
              <a:rPr lang="es-ES_tradnl" noProof="0" dirty="0" smtClean="0"/>
              <a:t> Master </a:t>
            </a:r>
            <a:r>
              <a:rPr lang="es-ES_tradnl" noProof="0" dirty="0" err="1" smtClean="0"/>
              <a:t>text</a:t>
            </a:r>
            <a:r>
              <a:rPr lang="es-ES_tradnl" noProof="0" dirty="0" smtClean="0"/>
              <a:t> </a:t>
            </a:r>
            <a:r>
              <a:rPr lang="es-ES_tradnl" noProof="0" dirty="0" err="1" smtClean="0"/>
              <a:t>styles</a:t>
            </a:r>
            <a:endParaRPr lang="es-ES_tradnl" noProof="0" dirty="0" smtClean="0"/>
          </a:p>
          <a:p>
            <a:pPr lvl="1"/>
            <a:r>
              <a:rPr lang="es-ES_tradnl" noProof="0" dirty="0" err="1" smtClean="0"/>
              <a:t>Second</a:t>
            </a:r>
            <a:r>
              <a:rPr lang="es-ES_tradnl" noProof="0" dirty="0" smtClean="0"/>
              <a:t> </a:t>
            </a:r>
            <a:r>
              <a:rPr lang="es-ES_tradnl" noProof="0" dirty="0" err="1" smtClean="0"/>
              <a:t>level</a:t>
            </a:r>
            <a:endParaRPr lang="es-ES_tradnl" noProof="0" dirty="0" smtClean="0"/>
          </a:p>
          <a:p>
            <a:pPr lvl="2"/>
            <a:r>
              <a:rPr lang="es-ES_tradnl" noProof="0" dirty="0" err="1" smtClean="0"/>
              <a:t>Third</a:t>
            </a:r>
            <a:r>
              <a:rPr lang="es-ES_tradnl" noProof="0" dirty="0" smtClean="0"/>
              <a:t> </a:t>
            </a:r>
            <a:r>
              <a:rPr lang="es-ES_tradnl" noProof="0" dirty="0" err="1" smtClean="0"/>
              <a:t>level</a:t>
            </a:r>
            <a:endParaRPr lang="es-ES_tradnl" noProof="0" dirty="0" smtClean="0"/>
          </a:p>
          <a:p>
            <a:pPr lvl="3"/>
            <a:r>
              <a:rPr lang="es-ES_tradnl" noProof="0" dirty="0" err="1" smtClean="0"/>
              <a:t>Fourth</a:t>
            </a:r>
            <a:r>
              <a:rPr lang="es-ES_tradnl" noProof="0" dirty="0" smtClean="0"/>
              <a:t> </a:t>
            </a:r>
            <a:r>
              <a:rPr lang="es-ES_tradnl" noProof="0" dirty="0" err="1" smtClean="0"/>
              <a:t>level</a:t>
            </a:r>
            <a:endParaRPr lang="es-ES_tradnl" noProof="0" dirty="0" smtClean="0"/>
          </a:p>
          <a:p>
            <a:pPr lvl="4"/>
            <a:r>
              <a:rPr lang="es-ES_tradnl" noProof="0" dirty="0" err="1" smtClean="0"/>
              <a:t>Fifth</a:t>
            </a:r>
            <a:r>
              <a:rPr lang="es-ES_tradnl" noProof="0" dirty="0" smtClean="0"/>
              <a:t> </a:t>
            </a:r>
            <a:r>
              <a:rPr lang="es-ES_tradnl" noProof="0" dirty="0" err="1" smtClean="0"/>
              <a:t>level</a:t>
            </a:r>
            <a:endParaRPr lang="en-GB" noProof="0" dirty="0" smtClean="0"/>
          </a:p>
        </p:txBody>
      </p:sp>
      <p:sp>
        <p:nvSpPr>
          <p:cNvPr id="7" name="Title 6"/>
          <p:cNvSpPr>
            <a:spLocks noGrp="1"/>
          </p:cNvSpPr>
          <p:nvPr>
            <p:ph type="title" hasCustomPrompt="1"/>
          </p:nvPr>
        </p:nvSpPr>
        <p:spPr/>
        <p:txBody>
          <a:bodyPr>
            <a:normAutofit/>
          </a:bodyPr>
          <a:lstStyle>
            <a:lvl1pPr>
              <a:defRPr lang="en-GB" sz="2800" kern="2400" spc="-20" baseline="0" noProof="0" dirty="0">
                <a:solidFill>
                  <a:schemeClr val="accent1"/>
                </a:solidFill>
                <a:latin typeface="+mj-lt"/>
                <a:ea typeface="+mj-ea"/>
                <a:cs typeface="+mj-cs"/>
              </a:defRPr>
            </a:lvl1pPr>
          </a:lstStyle>
          <a:p>
            <a:r>
              <a:rPr lang="en-US" dirty="0" err="1" smtClean="0">
                <a:solidFill>
                  <a:schemeClr val="accent1"/>
                </a:solidFill>
              </a:rPr>
              <a:t>ti</a:t>
            </a:r>
            <a:r>
              <a:rPr lang="en-GB" noProof="0" dirty="0" smtClean="0"/>
              <a:t>title</a:t>
            </a:r>
            <a:endParaRPr lang="en-GB" noProof="0" dirty="0"/>
          </a:p>
        </p:txBody>
      </p:sp>
      <p:sp>
        <p:nvSpPr>
          <p:cNvPr id="18" name="Date Placeholder 17"/>
          <p:cNvSpPr>
            <a:spLocks noGrp="1"/>
          </p:cNvSpPr>
          <p:nvPr>
            <p:ph type="dt" sz="half" idx="10"/>
          </p:nvPr>
        </p:nvSpPr>
        <p:spPr/>
        <p:txBody>
          <a:bodyPr/>
          <a:lstStyle/>
          <a:p>
            <a:endParaRPr lang="en-GB" dirty="0">
              <a:solidFill>
                <a:srgbClr val="ABABAB"/>
              </a:solidFill>
            </a:endParaRPr>
          </a:p>
        </p:txBody>
      </p:sp>
      <p:sp>
        <p:nvSpPr>
          <p:cNvPr id="20" name="Slide Number Placeholder 19"/>
          <p:cNvSpPr>
            <a:spLocks noGrp="1"/>
          </p:cNvSpPr>
          <p:nvPr>
            <p:ph type="sldNum" sz="quarter" idx="12"/>
          </p:nvPr>
        </p:nvSpPr>
        <p:spPr/>
        <p:txBody>
          <a:bodyPr/>
          <a:lstStyle>
            <a:lvl1pPr>
              <a:defRPr>
                <a:solidFill>
                  <a:srgbClr val="0078A4"/>
                </a:solidFill>
              </a:defRPr>
            </a:lvl1pPr>
          </a:lstStyle>
          <a:p>
            <a:fld id="{FCB70A61-15BE-46EA-A1F2-FFDAAED3DA4F}" type="slidenum">
              <a:rPr lang="en-US" smtClean="0"/>
              <a:pPr/>
              <a:t>‹#›</a:t>
            </a:fld>
            <a:endParaRPr lang="en-US" dirty="0"/>
          </a:p>
        </p:txBody>
      </p:sp>
    </p:spTree>
    <p:extLst>
      <p:ext uri="{BB962C8B-B14F-4D97-AF65-F5344CB8AC3E}">
        <p14:creationId xmlns:p14="http://schemas.microsoft.com/office/powerpoint/2010/main" val="143298582"/>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2 Column">
    <p:spTree>
      <p:nvGrpSpPr>
        <p:cNvPr id="1" name=""/>
        <p:cNvGrpSpPr/>
        <p:nvPr/>
      </p:nvGrpSpPr>
      <p:grpSpPr>
        <a:xfrm>
          <a:off x="0" y="0"/>
          <a:ext cx="0" cy="0"/>
          <a:chOff x="0" y="0"/>
          <a:chExt cx="0" cy="0"/>
        </a:xfrm>
      </p:grpSpPr>
      <p:sp>
        <p:nvSpPr>
          <p:cNvPr id="8" name="Text Placeholder 10"/>
          <p:cNvSpPr>
            <a:spLocks noGrp="1"/>
          </p:cNvSpPr>
          <p:nvPr>
            <p:ph type="body" sz="quarter" idx="13"/>
          </p:nvPr>
        </p:nvSpPr>
        <p:spPr>
          <a:xfrm>
            <a:off x="396874" y="1412776"/>
            <a:ext cx="4067998" cy="3744000"/>
          </a:xfrm>
          <a:prstGeom prst="rect">
            <a:avLst/>
          </a:prstGeom>
        </p:spPr>
        <p:txBody>
          <a:bodyPr>
            <a:normAutofit/>
          </a:bodyPr>
          <a:lstStyle>
            <a:lvl1pPr marL="269875" indent="-269875" algn="l" defTabSz="914400" rtl="0" eaLnBrk="1" latinLnBrk="0" hangingPunct="1">
              <a:spcBef>
                <a:spcPts val="0"/>
              </a:spcBef>
              <a:spcAft>
                <a:spcPts val="0"/>
              </a:spcAft>
              <a:buClr>
                <a:schemeClr val="accent1"/>
              </a:buClr>
              <a:buSzPct val="100000"/>
              <a:buFont typeface="Wingdings" panose="05000000000000000000" pitchFamily="2" charset="2"/>
              <a:buChar char="ü"/>
              <a:defRPr lang="es-ES_tradnl" sz="2000" kern="1200" noProof="0" dirty="0" smtClean="0">
                <a:solidFill>
                  <a:schemeClr val="tx1"/>
                </a:solidFill>
                <a:latin typeface="+mn-lt"/>
                <a:ea typeface="+mn-ea"/>
                <a:cs typeface="+mn-cs"/>
              </a:defRPr>
            </a:lvl1pPr>
            <a:lvl2pPr marL="446088" indent="-260350" algn="l" defTabSz="914400" rtl="0" eaLnBrk="1" latinLnBrk="0" hangingPunct="1">
              <a:spcBef>
                <a:spcPts val="0"/>
              </a:spcBef>
              <a:spcAft>
                <a:spcPts val="0"/>
              </a:spcAft>
              <a:buClr>
                <a:schemeClr val="accent1"/>
              </a:buClr>
              <a:buSzPct val="100000"/>
              <a:buFont typeface="Wingdings" panose="05000000000000000000" pitchFamily="2" charset="2"/>
              <a:buChar char="ü"/>
              <a:defRPr lang="es-ES_tradnl" sz="2000" kern="1200" noProof="0" dirty="0" smtClean="0">
                <a:solidFill>
                  <a:schemeClr val="tx1"/>
                </a:solidFill>
                <a:latin typeface="+mn-lt"/>
                <a:ea typeface="+mn-ea"/>
                <a:cs typeface="+mn-cs"/>
              </a:defRPr>
            </a:lvl2pPr>
            <a:lvl3pPr marL="544513" indent="-196850" algn="l" defTabSz="914400" rtl="0" eaLnBrk="1" latinLnBrk="0" hangingPunct="1">
              <a:spcBef>
                <a:spcPts val="0"/>
              </a:spcBef>
              <a:spcAft>
                <a:spcPts val="0"/>
              </a:spcAft>
              <a:buClr>
                <a:schemeClr val="accent1"/>
              </a:buClr>
              <a:buSzPct val="100000"/>
              <a:buFont typeface="Wingdings" panose="05000000000000000000" pitchFamily="2" charset="2"/>
              <a:buChar char="ü"/>
              <a:defRPr lang="es-ES_tradnl" sz="2000" kern="1200" noProof="0" dirty="0" smtClean="0">
                <a:solidFill>
                  <a:schemeClr val="tx1"/>
                </a:solidFill>
                <a:latin typeface="+mn-lt"/>
                <a:ea typeface="+mn-ea"/>
                <a:cs typeface="+mn-cs"/>
              </a:defRPr>
            </a:lvl3pPr>
            <a:lvl4pPr marL="708025" indent="-163513" algn="l" defTabSz="914400" rtl="0" eaLnBrk="1" latinLnBrk="0" hangingPunct="1">
              <a:spcBef>
                <a:spcPts val="0"/>
              </a:spcBef>
              <a:spcAft>
                <a:spcPts val="0"/>
              </a:spcAft>
              <a:buClr>
                <a:schemeClr val="accent1"/>
              </a:buClr>
              <a:buSzPct val="100000"/>
              <a:buFont typeface="Wingdings" panose="05000000000000000000" pitchFamily="2" charset="2"/>
              <a:buChar char="ü"/>
              <a:defRPr lang="es-ES_tradnl" sz="2000" kern="1200" noProof="0" dirty="0" smtClean="0">
                <a:solidFill>
                  <a:schemeClr val="tx1"/>
                </a:solidFill>
                <a:latin typeface="+mn-lt"/>
                <a:ea typeface="+mn-ea"/>
                <a:cs typeface="+mn-cs"/>
              </a:defRPr>
            </a:lvl4pPr>
            <a:lvl5pPr marL="892175" indent="-176213" algn="l" defTabSz="914400" rtl="0" eaLnBrk="1" latinLnBrk="0" hangingPunct="1">
              <a:spcBef>
                <a:spcPts val="0"/>
              </a:spcBef>
              <a:spcAft>
                <a:spcPts val="0"/>
              </a:spcAft>
              <a:buClr>
                <a:schemeClr val="accent1"/>
              </a:buClr>
              <a:buSzPct val="100000"/>
              <a:buFont typeface="Wingdings" panose="05000000000000000000" pitchFamily="2" charset="2"/>
              <a:buChar char="ü"/>
              <a:defRPr lang="en-GB" sz="2000" kern="1200" noProof="0" dirty="0">
                <a:solidFill>
                  <a:schemeClr val="tx1"/>
                </a:solidFill>
                <a:latin typeface="+mn-lt"/>
                <a:ea typeface="+mn-ea"/>
                <a:cs typeface="+mn-cs"/>
              </a:defRPr>
            </a:lvl5pPr>
          </a:lstStyle>
          <a:p>
            <a:pPr lvl="0"/>
            <a:r>
              <a:rPr lang="es-ES_tradnl" noProof="0" dirty="0" err="1" smtClean="0"/>
              <a:t>Click</a:t>
            </a:r>
            <a:r>
              <a:rPr lang="es-ES_tradnl" noProof="0" dirty="0" smtClean="0"/>
              <a:t> to </a:t>
            </a:r>
            <a:r>
              <a:rPr lang="es-ES_tradnl" noProof="0" dirty="0" err="1" smtClean="0"/>
              <a:t>edit</a:t>
            </a:r>
            <a:r>
              <a:rPr lang="es-ES_tradnl" noProof="0" dirty="0" smtClean="0"/>
              <a:t> Master </a:t>
            </a:r>
            <a:r>
              <a:rPr lang="es-ES_tradnl" noProof="0" dirty="0" err="1" smtClean="0"/>
              <a:t>text</a:t>
            </a:r>
            <a:r>
              <a:rPr lang="es-ES_tradnl" noProof="0" dirty="0" smtClean="0"/>
              <a:t> </a:t>
            </a:r>
            <a:r>
              <a:rPr lang="es-ES_tradnl" noProof="0" dirty="0" err="1" smtClean="0"/>
              <a:t>styles</a:t>
            </a:r>
            <a:endParaRPr lang="es-ES_tradnl" noProof="0" dirty="0" smtClean="0"/>
          </a:p>
          <a:p>
            <a:pPr lvl="1"/>
            <a:r>
              <a:rPr lang="es-ES_tradnl" noProof="0" dirty="0" err="1" smtClean="0"/>
              <a:t>Second</a:t>
            </a:r>
            <a:r>
              <a:rPr lang="es-ES_tradnl" noProof="0" dirty="0" smtClean="0"/>
              <a:t> </a:t>
            </a:r>
            <a:r>
              <a:rPr lang="es-ES_tradnl" noProof="0" dirty="0" err="1" smtClean="0"/>
              <a:t>level</a:t>
            </a:r>
            <a:endParaRPr lang="es-ES_tradnl" noProof="0" dirty="0" smtClean="0"/>
          </a:p>
          <a:p>
            <a:pPr lvl="2"/>
            <a:r>
              <a:rPr lang="es-ES_tradnl" noProof="0" dirty="0" err="1" smtClean="0"/>
              <a:t>Third</a:t>
            </a:r>
            <a:r>
              <a:rPr lang="es-ES_tradnl" noProof="0" dirty="0" smtClean="0"/>
              <a:t> </a:t>
            </a:r>
            <a:r>
              <a:rPr lang="es-ES_tradnl" noProof="0" dirty="0" err="1" smtClean="0"/>
              <a:t>level</a:t>
            </a:r>
            <a:endParaRPr lang="es-ES_tradnl" noProof="0" dirty="0" smtClean="0"/>
          </a:p>
          <a:p>
            <a:pPr lvl="3"/>
            <a:r>
              <a:rPr lang="es-ES_tradnl" noProof="0" dirty="0" err="1" smtClean="0"/>
              <a:t>Fourth</a:t>
            </a:r>
            <a:r>
              <a:rPr lang="es-ES_tradnl" noProof="0" dirty="0" smtClean="0"/>
              <a:t> </a:t>
            </a:r>
            <a:r>
              <a:rPr lang="es-ES_tradnl" noProof="0" dirty="0" err="1" smtClean="0"/>
              <a:t>level</a:t>
            </a:r>
            <a:endParaRPr lang="es-ES_tradnl" noProof="0" dirty="0" smtClean="0"/>
          </a:p>
          <a:p>
            <a:pPr lvl="4"/>
            <a:r>
              <a:rPr lang="es-ES_tradnl" noProof="0" dirty="0" err="1" smtClean="0"/>
              <a:t>Fifth</a:t>
            </a:r>
            <a:r>
              <a:rPr lang="es-ES_tradnl" noProof="0" dirty="0" smtClean="0"/>
              <a:t> </a:t>
            </a:r>
            <a:r>
              <a:rPr lang="es-ES_tradnl" noProof="0" dirty="0" err="1" smtClean="0"/>
              <a:t>level</a:t>
            </a:r>
            <a:endParaRPr lang="en-GB" noProof="0" dirty="0"/>
          </a:p>
        </p:txBody>
      </p:sp>
      <p:sp>
        <p:nvSpPr>
          <p:cNvPr id="9" name="Text Placeholder 10"/>
          <p:cNvSpPr>
            <a:spLocks noGrp="1"/>
          </p:cNvSpPr>
          <p:nvPr>
            <p:ph type="body" sz="quarter" idx="14"/>
          </p:nvPr>
        </p:nvSpPr>
        <p:spPr>
          <a:xfrm>
            <a:off x="4716016" y="1412776"/>
            <a:ext cx="4068000" cy="3744000"/>
          </a:xfrm>
          <a:prstGeom prst="rect">
            <a:avLst/>
          </a:prstGeom>
        </p:spPr>
        <p:txBody>
          <a:bodyPr>
            <a:normAutofit/>
          </a:bodyPr>
          <a:lstStyle>
            <a:lvl1pPr marL="269875" indent="-269875" algn="l" defTabSz="914400" rtl="0" eaLnBrk="1" latinLnBrk="0" hangingPunct="1">
              <a:spcBef>
                <a:spcPts val="0"/>
              </a:spcBef>
              <a:spcAft>
                <a:spcPts val="0"/>
              </a:spcAft>
              <a:buClr>
                <a:schemeClr val="accent1"/>
              </a:buClr>
              <a:buSzPct val="100000"/>
              <a:buFont typeface="Wingdings" panose="05000000000000000000" pitchFamily="2" charset="2"/>
              <a:buChar char="ü"/>
              <a:defRPr lang="es-ES_tradnl" sz="2000" kern="1200" noProof="0" dirty="0" smtClean="0">
                <a:solidFill>
                  <a:schemeClr val="tx1"/>
                </a:solidFill>
                <a:latin typeface="+mn-lt"/>
                <a:ea typeface="+mn-ea"/>
                <a:cs typeface="+mn-cs"/>
              </a:defRPr>
            </a:lvl1pPr>
            <a:lvl2pPr marL="446088" indent="-260350" algn="l" defTabSz="914400" rtl="0" eaLnBrk="1" latinLnBrk="0" hangingPunct="1">
              <a:spcBef>
                <a:spcPts val="0"/>
              </a:spcBef>
              <a:spcAft>
                <a:spcPts val="0"/>
              </a:spcAft>
              <a:buClr>
                <a:schemeClr val="accent1"/>
              </a:buClr>
              <a:buSzPct val="100000"/>
              <a:buFont typeface="Wingdings" panose="05000000000000000000" pitchFamily="2" charset="2"/>
              <a:buChar char="ü"/>
              <a:defRPr lang="es-ES_tradnl" sz="2000" kern="1200" noProof="0" dirty="0" smtClean="0">
                <a:solidFill>
                  <a:schemeClr val="tx1"/>
                </a:solidFill>
                <a:latin typeface="+mn-lt"/>
                <a:ea typeface="+mn-ea"/>
                <a:cs typeface="+mn-cs"/>
              </a:defRPr>
            </a:lvl2pPr>
            <a:lvl3pPr marL="544513" indent="-196850" algn="l" defTabSz="914400" rtl="0" eaLnBrk="1" latinLnBrk="0" hangingPunct="1">
              <a:spcBef>
                <a:spcPts val="0"/>
              </a:spcBef>
              <a:spcAft>
                <a:spcPts val="0"/>
              </a:spcAft>
              <a:buClr>
                <a:schemeClr val="accent1"/>
              </a:buClr>
              <a:buSzPct val="100000"/>
              <a:buFont typeface="Wingdings" panose="05000000000000000000" pitchFamily="2" charset="2"/>
              <a:buChar char="ü"/>
              <a:defRPr lang="es-ES_tradnl" sz="2000" kern="1200" noProof="0" dirty="0" smtClean="0">
                <a:solidFill>
                  <a:schemeClr val="tx1"/>
                </a:solidFill>
                <a:latin typeface="+mn-lt"/>
                <a:ea typeface="+mn-ea"/>
                <a:cs typeface="+mn-cs"/>
              </a:defRPr>
            </a:lvl3pPr>
            <a:lvl4pPr marL="708025" indent="-163513" algn="l" defTabSz="914400" rtl="0" eaLnBrk="1" latinLnBrk="0" hangingPunct="1">
              <a:spcBef>
                <a:spcPts val="0"/>
              </a:spcBef>
              <a:spcAft>
                <a:spcPts val="0"/>
              </a:spcAft>
              <a:buClr>
                <a:schemeClr val="accent1"/>
              </a:buClr>
              <a:buSzPct val="100000"/>
              <a:buFont typeface="Wingdings" panose="05000000000000000000" pitchFamily="2" charset="2"/>
              <a:buChar char="ü"/>
              <a:defRPr lang="es-ES_tradnl" sz="2000" kern="1200" noProof="0" dirty="0" smtClean="0">
                <a:solidFill>
                  <a:schemeClr val="tx1"/>
                </a:solidFill>
                <a:latin typeface="+mn-lt"/>
                <a:ea typeface="+mn-ea"/>
                <a:cs typeface="+mn-cs"/>
              </a:defRPr>
            </a:lvl4pPr>
            <a:lvl5pPr marL="892175" indent="-176213" algn="l" defTabSz="914400" rtl="0" eaLnBrk="1" latinLnBrk="0" hangingPunct="1">
              <a:spcBef>
                <a:spcPts val="0"/>
              </a:spcBef>
              <a:spcAft>
                <a:spcPts val="0"/>
              </a:spcAft>
              <a:buClr>
                <a:schemeClr val="accent1"/>
              </a:buClr>
              <a:buSzPct val="100000"/>
              <a:buFont typeface="Wingdings" panose="05000000000000000000" pitchFamily="2" charset="2"/>
              <a:buChar char="ü"/>
              <a:defRPr lang="en-GB" sz="2000" kern="1200" noProof="0" dirty="0">
                <a:solidFill>
                  <a:schemeClr val="tx1"/>
                </a:solidFill>
                <a:latin typeface="+mn-lt"/>
                <a:ea typeface="+mn-ea"/>
                <a:cs typeface="+mn-cs"/>
              </a:defRPr>
            </a:lvl5pPr>
          </a:lstStyle>
          <a:p>
            <a:pPr lvl="0"/>
            <a:r>
              <a:rPr lang="es-ES_tradnl" noProof="0" dirty="0" err="1" smtClean="0"/>
              <a:t>Click</a:t>
            </a:r>
            <a:r>
              <a:rPr lang="es-ES_tradnl" noProof="0" dirty="0" smtClean="0"/>
              <a:t> to </a:t>
            </a:r>
            <a:r>
              <a:rPr lang="es-ES_tradnl" noProof="0" dirty="0" err="1" smtClean="0"/>
              <a:t>edit</a:t>
            </a:r>
            <a:r>
              <a:rPr lang="es-ES_tradnl" noProof="0" dirty="0" smtClean="0"/>
              <a:t> Master </a:t>
            </a:r>
            <a:r>
              <a:rPr lang="es-ES_tradnl" noProof="0" dirty="0" err="1" smtClean="0"/>
              <a:t>text</a:t>
            </a:r>
            <a:r>
              <a:rPr lang="es-ES_tradnl" noProof="0" dirty="0" smtClean="0"/>
              <a:t> </a:t>
            </a:r>
            <a:r>
              <a:rPr lang="es-ES_tradnl" noProof="0" dirty="0" err="1" smtClean="0"/>
              <a:t>styles</a:t>
            </a:r>
            <a:endParaRPr lang="es-ES_tradnl" noProof="0" dirty="0" smtClean="0"/>
          </a:p>
          <a:p>
            <a:pPr lvl="1"/>
            <a:r>
              <a:rPr lang="es-ES_tradnl" noProof="0" dirty="0" err="1" smtClean="0"/>
              <a:t>Second</a:t>
            </a:r>
            <a:r>
              <a:rPr lang="es-ES_tradnl" noProof="0" dirty="0" smtClean="0"/>
              <a:t> </a:t>
            </a:r>
            <a:r>
              <a:rPr lang="es-ES_tradnl" noProof="0" dirty="0" err="1" smtClean="0"/>
              <a:t>level</a:t>
            </a:r>
            <a:endParaRPr lang="es-ES_tradnl" noProof="0" dirty="0" smtClean="0"/>
          </a:p>
          <a:p>
            <a:pPr lvl="2"/>
            <a:r>
              <a:rPr lang="es-ES_tradnl" noProof="0" dirty="0" err="1" smtClean="0"/>
              <a:t>Third</a:t>
            </a:r>
            <a:r>
              <a:rPr lang="es-ES_tradnl" noProof="0" dirty="0" smtClean="0"/>
              <a:t> </a:t>
            </a:r>
            <a:r>
              <a:rPr lang="es-ES_tradnl" noProof="0" dirty="0" err="1" smtClean="0"/>
              <a:t>level</a:t>
            </a:r>
            <a:endParaRPr lang="es-ES_tradnl" noProof="0" dirty="0" smtClean="0"/>
          </a:p>
          <a:p>
            <a:pPr lvl="3"/>
            <a:r>
              <a:rPr lang="es-ES_tradnl" noProof="0" dirty="0" err="1" smtClean="0"/>
              <a:t>Fourth</a:t>
            </a:r>
            <a:r>
              <a:rPr lang="es-ES_tradnl" noProof="0" dirty="0" smtClean="0"/>
              <a:t> </a:t>
            </a:r>
            <a:r>
              <a:rPr lang="es-ES_tradnl" noProof="0" dirty="0" err="1" smtClean="0"/>
              <a:t>level</a:t>
            </a:r>
            <a:endParaRPr lang="es-ES_tradnl" noProof="0" dirty="0" smtClean="0"/>
          </a:p>
          <a:p>
            <a:pPr lvl="4"/>
            <a:r>
              <a:rPr lang="es-ES_tradnl" noProof="0" dirty="0" err="1" smtClean="0"/>
              <a:t>Fifth</a:t>
            </a:r>
            <a:r>
              <a:rPr lang="es-ES_tradnl" noProof="0" dirty="0" smtClean="0"/>
              <a:t> </a:t>
            </a:r>
            <a:r>
              <a:rPr lang="es-ES_tradnl" noProof="0" dirty="0" err="1" smtClean="0"/>
              <a:t>level</a:t>
            </a:r>
            <a:endParaRPr lang="en-GB" noProof="0" dirty="0"/>
          </a:p>
        </p:txBody>
      </p:sp>
      <p:sp>
        <p:nvSpPr>
          <p:cNvPr id="4" name="Title 3"/>
          <p:cNvSpPr>
            <a:spLocks noGrp="1"/>
          </p:cNvSpPr>
          <p:nvPr>
            <p:ph type="title"/>
          </p:nvPr>
        </p:nvSpPr>
        <p:spPr/>
        <p:txBody>
          <a:bodyPr>
            <a:normAutofit/>
          </a:bodyPr>
          <a:lstStyle>
            <a:lvl1pPr>
              <a:defRPr lang="en-GB" sz="2800" kern="2400" spc="-20" baseline="0" noProof="0" dirty="0">
                <a:solidFill>
                  <a:schemeClr val="accent1"/>
                </a:solidFill>
                <a:latin typeface="+mj-lt"/>
                <a:ea typeface="+mj-ea"/>
                <a:cs typeface="+mj-cs"/>
              </a:defRPr>
            </a:lvl1pPr>
          </a:lstStyle>
          <a:p>
            <a:r>
              <a:rPr lang="es-ES_tradnl" dirty="0" err="1" smtClean="0"/>
              <a:t>Click</a:t>
            </a:r>
            <a:r>
              <a:rPr lang="es-ES_tradnl" dirty="0" smtClean="0"/>
              <a:t> to </a:t>
            </a:r>
            <a:r>
              <a:rPr lang="es-ES_tradnl" dirty="0" err="1" smtClean="0"/>
              <a:t>edit</a:t>
            </a:r>
            <a:r>
              <a:rPr lang="es-ES_tradnl" dirty="0" smtClean="0"/>
              <a:t> Master </a:t>
            </a:r>
            <a:r>
              <a:rPr lang="es-ES_tradnl" dirty="0" err="1" smtClean="0"/>
              <a:t>title</a:t>
            </a:r>
            <a:r>
              <a:rPr lang="es-ES_tradnl" dirty="0" smtClean="0"/>
              <a:t> </a:t>
            </a:r>
            <a:r>
              <a:rPr lang="es-ES_tradnl" dirty="0" err="1" smtClean="0"/>
              <a:t>style</a:t>
            </a:r>
            <a:endParaRPr lang="en-GB" dirty="0"/>
          </a:p>
        </p:txBody>
      </p:sp>
      <p:sp>
        <p:nvSpPr>
          <p:cNvPr id="6" name="Date Placeholder 5"/>
          <p:cNvSpPr>
            <a:spLocks noGrp="1"/>
          </p:cNvSpPr>
          <p:nvPr>
            <p:ph type="dt" sz="half" idx="15"/>
          </p:nvPr>
        </p:nvSpPr>
        <p:spPr/>
        <p:txBody>
          <a:bodyPr/>
          <a:lstStyle/>
          <a:p>
            <a:endParaRPr lang="en-GB" dirty="0">
              <a:solidFill>
                <a:srgbClr val="ABABAB"/>
              </a:solidFill>
            </a:endParaRPr>
          </a:p>
        </p:txBody>
      </p:sp>
      <p:sp>
        <p:nvSpPr>
          <p:cNvPr id="14" name="Slide Number Placeholder 13"/>
          <p:cNvSpPr>
            <a:spLocks noGrp="1"/>
          </p:cNvSpPr>
          <p:nvPr>
            <p:ph type="sldNum" sz="quarter" idx="17"/>
          </p:nvPr>
        </p:nvSpPr>
        <p:spPr/>
        <p:txBody>
          <a:bodyPr/>
          <a:lstStyle>
            <a:lvl1pPr>
              <a:defRPr>
                <a:solidFill>
                  <a:srgbClr val="0078A4"/>
                </a:solidFill>
              </a:defRPr>
            </a:lvl1pPr>
          </a:lstStyle>
          <a:p>
            <a:fld id="{21DD069B-AC54-4A5D-8190-A1CB62E1E50C}" type="slidenum">
              <a:rPr lang="en-GB" smtClean="0"/>
              <a:pPr/>
              <a:t>‹#›</a:t>
            </a:fld>
            <a:endParaRPr lang="en-GB" dirty="0"/>
          </a:p>
        </p:txBody>
      </p:sp>
    </p:spTree>
    <p:extLst>
      <p:ext uri="{BB962C8B-B14F-4D97-AF65-F5344CB8AC3E}">
        <p14:creationId xmlns:p14="http://schemas.microsoft.com/office/powerpoint/2010/main" val="1540781956"/>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lang="en-GB" sz="2800" kern="2400" spc="-20" baseline="0" noProof="0" dirty="0">
                <a:solidFill>
                  <a:schemeClr val="accent1"/>
                </a:solidFill>
                <a:latin typeface="+mj-lt"/>
                <a:ea typeface="+mj-ea"/>
                <a:cs typeface="+mj-cs"/>
              </a:defRPr>
            </a:lvl1pPr>
          </a:lstStyle>
          <a:p>
            <a:r>
              <a:rPr lang="es-ES_tradnl" dirty="0" err="1" smtClean="0"/>
              <a:t>Click</a:t>
            </a:r>
            <a:r>
              <a:rPr lang="es-ES_tradnl" dirty="0" smtClean="0"/>
              <a:t> to </a:t>
            </a:r>
            <a:r>
              <a:rPr lang="es-ES_tradnl" dirty="0" err="1" smtClean="0"/>
              <a:t>edit</a:t>
            </a:r>
            <a:r>
              <a:rPr lang="es-ES_tradnl" dirty="0" smtClean="0"/>
              <a:t> Master </a:t>
            </a:r>
            <a:r>
              <a:rPr lang="es-ES_tradnl" dirty="0" err="1" smtClean="0"/>
              <a:t>title</a:t>
            </a:r>
            <a:r>
              <a:rPr lang="es-ES_tradnl" dirty="0" smtClean="0"/>
              <a:t> </a:t>
            </a:r>
            <a:r>
              <a:rPr lang="es-ES_tradnl" dirty="0" err="1" smtClean="0"/>
              <a:t>style</a:t>
            </a:r>
            <a:endParaRPr lang="en-GB" dirty="0"/>
          </a:p>
        </p:txBody>
      </p:sp>
      <p:sp>
        <p:nvSpPr>
          <p:cNvPr id="9" name="Date Placeholder 8"/>
          <p:cNvSpPr>
            <a:spLocks noGrp="1"/>
          </p:cNvSpPr>
          <p:nvPr>
            <p:ph type="dt" sz="half" idx="10"/>
          </p:nvPr>
        </p:nvSpPr>
        <p:spPr/>
        <p:txBody>
          <a:bodyPr/>
          <a:lstStyle/>
          <a:p>
            <a:endParaRPr lang="en-GB" dirty="0">
              <a:solidFill>
                <a:srgbClr val="ABABAB"/>
              </a:solidFill>
            </a:endParaRPr>
          </a:p>
        </p:txBody>
      </p:sp>
      <p:sp>
        <p:nvSpPr>
          <p:cNvPr id="11" name="Slide Number Placeholder 10"/>
          <p:cNvSpPr>
            <a:spLocks noGrp="1"/>
          </p:cNvSpPr>
          <p:nvPr>
            <p:ph type="sldNum" sz="quarter" idx="12"/>
          </p:nvPr>
        </p:nvSpPr>
        <p:spPr/>
        <p:txBody>
          <a:bodyPr/>
          <a:lstStyle>
            <a:lvl1pPr>
              <a:defRPr>
                <a:solidFill>
                  <a:srgbClr val="0078A4"/>
                </a:solidFill>
              </a:defRPr>
            </a:lvl1pPr>
          </a:lstStyle>
          <a:p>
            <a:fld id="{21DD069B-AC54-4A5D-8190-A1CB62E1E50C}" type="slidenum">
              <a:rPr lang="en-GB" smtClean="0"/>
              <a:pPr/>
              <a:t>‹#›</a:t>
            </a:fld>
            <a:endParaRPr lang="en-GB" dirty="0"/>
          </a:p>
        </p:txBody>
      </p:sp>
    </p:spTree>
    <p:extLst>
      <p:ext uri="{BB962C8B-B14F-4D97-AF65-F5344CB8AC3E}">
        <p14:creationId xmlns:p14="http://schemas.microsoft.com/office/powerpoint/2010/main" val="302835114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ile Subtitle Empty">
    <p:spTree>
      <p:nvGrpSpPr>
        <p:cNvPr id="1" name=""/>
        <p:cNvGrpSpPr/>
        <p:nvPr/>
      </p:nvGrpSpPr>
      <p:grpSpPr>
        <a:xfrm>
          <a:off x="0" y="0"/>
          <a:ext cx="0" cy="0"/>
          <a:chOff x="0" y="0"/>
          <a:chExt cx="0" cy="0"/>
        </a:xfrm>
      </p:grpSpPr>
      <p:sp>
        <p:nvSpPr>
          <p:cNvPr id="2" name="Rubrik 1"/>
          <p:cNvSpPr>
            <a:spLocks noGrp="1"/>
          </p:cNvSpPr>
          <p:nvPr>
            <p:ph type="title" hasCustomPrompt="1"/>
          </p:nvPr>
        </p:nvSpPr>
        <p:spPr/>
        <p:txBody>
          <a:bodyPr>
            <a:normAutofit/>
          </a:bodyPr>
          <a:lstStyle>
            <a:lvl1pPr algn="l" defTabSz="914400" rtl="0" eaLnBrk="1" latinLnBrk="0" hangingPunct="1">
              <a:lnSpc>
                <a:spcPct val="100000"/>
              </a:lnSpc>
              <a:spcBef>
                <a:spcPct val="0"/>
              </a:spcBef>
              <a:buNone/>
              <a:defRPr lang="en-US" sz="2800" kern="2400" spc="-20" baseline="0" noProof="0" dirty="0">
                <a:solidFill>
                  <a:schemeClr val="accent1"/>
                </a:solidFill>
                <a:latin typeface="+mj-lt"/>
                <a:ea typeface="+mj-ea"/>
                <a:cs typeface="+mj-cs"/>
              </a:defRPr>
            </a:lvl1pPr>
          </a:lstStyle>
          <a:p>
            <a:r>
              <a:rPr lang="en-US" noProof="0" dirty="0" smtClean="0"/>
              <a:t>CLICK TO ADD TEXT</a:t>
            </a:r>
            <a:endParaRPr lang="en-US" noProof="0" dirty="0"/>
          </a:p>
        </p:txBody>
      </p:sp>
      <p:sp>
        <p:nvSpPr>
          <p:cNvPr id="6" name="Platshållare för bildnummer 5"/>
          <p:cNvSpPr>
            <a:spLocks noGrp="1"/>
          </p:cNvSpPr>
          <p:nvPr>
            <p:ph type="sldNum" sz="quarter" idx="4"/>
          </p:nvPr>
        </p:nvSpPr>
        <p:spPr>
          <a:xfrm>
            <a:off x="191328" y="6458543"/>
            <a:ext cx="266700" cy="157907"/>
          </a:xfrm>
          <a:prstGeom prst="rect">
            <a:avLst/>
          </a:prstGeom>
        </p:spPr>
        <p:txBody>
          <a:bodyPr vert="horz" wrap="square" lIns="0" tIns="0" rIns="0" bIns="0" rtlCol="0" anchor="ctr">
            <a:spAutoFit/>
          </a:bodyPr>
          <a:lstStyle>
            <a:lvl1pPr algn="r">
              <a:defRPr lang="en-GB" sz="1000" smtClean="0">
                <a:solidFill>
                  <a:schemeClr val="tx1">
                    <a:tint val="75000"/>
                  </a:schemeClr>
                </a:solidFill>
                <a:latin typeface="Arial"/>
              </a:defRPr>
            </a:lvl1pPr>
          </a:lstStyle>
          <a:p>
            <a:fld id="{21DD069B-AC54-4A5D-8190-A1CB62E1E50C}" type="slidenum">
              <a:rPr>
                <a:solidFill>
                  <a:srgbClr val="2E2E2E">
                    <a:tint val="75000"/>
                  </a:srgbClr>
                </a:solidFill>
              </a:rPr>
              <a:pPr/>
              <a:t>‹#›</a:t>
            </a:fld>
            <a:endParaRPr dirty="0">
              <a:solidFill>
                <a:srgbClr val="2E2E2E">
                  <a:tint val="75000"/>
                </a:srgbClr>
              </a:solidFill>
            </a:endParaRPr>
          </a:p>
        </p:txBody>
      </p:sp>
      <p:sp>
        <p:nvSpPr>
          <p:cNvPr id="7" name="Text Placeholder 15"/>
          <p:cNvSpPr>
            <a:spLocks noGrp="1"/>
          </p:cNvSpPr>
          <p:nvPr>
            <p:ph type="body" sz="quarter" idx="10"/>
          </p:nvPr>
        </p:nvSpPr>
        <p:spPr>
          <a:xfrm>
            <a:off x="397429" y="1104382"/>
            <a:ext cx="8786688" cy="368300"/>
          </a:xfrm>
        </p:spPr>
        <p:txBody>
          <a:bodyPr/>
          <a:lstStyle>
            <a:lvl1pPr algn="l">
              <a:buFontTx/>
              <a:buNone/>
              <a:defRPr>
                <a:solidFill>
                  <a:schemeClr val="bg1">
                    <a:lumMod val="65000"/>
                  </a:schemeClr>
                </a:solidFill>
              </a:defRPr>
            </a:lvl1pPr>
            <a:lvl2pPr>
              <a:buFontTx/>
              <a:buNone/>
              <a:defRPr/>
            </a:lvl2pPr>
            <a:lvl3pPr>
              <a:buFontTx/>
              <a:buNone/>
              <a:defRPr/>
            </a:lvl3pPr>
            <a:lvl4pPr>
              <a:buFontTx/>
              <a:buNone/>
              <a:defRPr/>
            </a:lvl4pPr>
            <a:lvl5pPr>
              <a:buFontTx/>
              <a:buNone/>
              <a:defRPr/>
            </a:lvl5pPr>
          </a:lstStyle>
          <a:p>
            <a:pPr lvl="0"/>
            <a:r>
              <a:rPr lang="en-US" dirty="0" smtClean="0"/>
              <a:t>Click to edit Master text styles</a:t>
            </a:r>
            <a:endParaRPr lang="fr-FR" dirty="0"/>
          </a:p>
        </p:txBody>
      </p:sp>
    </p:spTree>
    <p:extLst>
      <p:ext uri="{BB962C8B-B14F-4D97-AF65-F5344CB8AC3E}">
        <p14:creationId xmlns:p14="http://schemas.microsoft.com/office/powerpoint/2010/main" val="19477672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D6884CA-97EF-4F43-ADA3-B6EB1236C57C}" type="datetimeFigureOut">
              <a:rPr lang="en-US" smtClean="0"/>
              <a:t>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BF537C-5D60-4BAA-B5A9-DD154340EDD6}" type="slidenum">
              <a:rPr lang="en-US" smtClean="0"/>
              <a:t>‹#›</a:t>
            </a:fld>
            <a:endParaRPr lang="en-US"/>
          </a:p>
        </p:txBody>
      </p:sp>
    </p:spTree>
    <p:extLst>
      <p:ext uri="{BB962C8B-B14F-4D97-AF65-F5344CB8AC3E}">
        <p14:creationId xmlns:p14="http://schemas.microsoft.com/office/powerpoint/2010/main" val="1471562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6884CA-97EF-4F43-ADA3-B6EB1236C57C}" type="datetimeFigureOut">
              <a:rPr lang="en-US" smtClean="0"/>
              <a:t>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BF537C-5D60-4BAA-B5A9-DD154340EDD6}" type="slidenum">
              <a:rPr lang="en-US" smtClean="0"/>
              <a:t>‹#›</a:t>
            </a:fld>
            <a:endParaRPr lang="en-US"/>
          </a:p>
        </p:txBody>
      </p:sp>
    </p:spTree>
    <p:extLst>
      <p:ext uri="{BB962C8B-B14F-4D97-AF65-F5344CB8AC3E}">
        <p14:creationId xmlns:p14="http://schemas.microsoft.com/office/powerpoint/2010/main" val="3372931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D6884CA-97EF-4F43-ADA3-B6EB1236C57C}" type="datetimeFigureOut">
              <a:rPr lang="en-US" smtClean="0"/>
              <a:t>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BF537C-5D60-4BAA-B5A9-DD154340EDD6}" type="slidenum">
              <a:rPr lang="en-US" smtClean="0"/>
              <a:t>‹#›</a:t>
            </a:fld>
            <a:endParaRPr lang="en-US"/>
          </a:p>
        </p:txBody>
      </p:sp>
    </p:spTree>
    <p:extLst>
      <p:ext uri="{BB962C8B-B14F-4D97-AF65-F5344CB8AC3E}">
        <p14:creationId xmlns:p14="http://schemas.microsoft.com/office/powerpoint/2010/main" val="36308983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D6884CA-97EF-4F43-ADA3-B6EB1236C57C}" type="datetimeFigureOut">
              <a:rPr lang="en-US" smtClean="0"/>
              <a:t>2/8/2017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BF537C-5D60-4BAA-B5A9-DD154340EDD6}" type="slidenum">
              <a:rPr lang="en-US" smtClean="0"/>
              <a:t>‹#›</a:t>
            </a:fld>
            <a:endParaRPr lang="en-US"/>
          </a:p>
        </p:txBody>
      </p:sp>
    </p:spTree>
    <p:extLst>
      <p:ext uri="{BB962C8B-B14F-4D97-AF65-F5344CB8AC3E}">
        <p14:creationId xmlns:p14="http://schemas.microsoft.com/office/powerpoint/2010/main" val="4104366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D6884CA-97EF-4F43-ADA3-B6EB1236C57C}" type="datetimeFigureOut">
              <a:rPr lang="en-US" smtClean="0"/>
              <a:t>2/8/2017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BF537C-5D60-4BAA-B5A9-DD154340EDD6}" type="slidenum">
              <a:rPr lang="en-US" smtClean="0"/>
              <a:t>‹#›</a:t>
            </a:fld>
            <a:endParaRPr lang="en-US"/>
          </a:p>
        </p:txBody>
      </p:sp>
    </p:spTree>
    <p:extLst>
      <p:ext uri="{BB962C8B-B14F-4D97-AF65-F5344CB8AC3E}">
        <p14:creationId xmlns:p14="http://schemas.microsoft.com/office/powerpoint/2010/main" val="1705729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6884CA-97EF-4F43-ADA3-B6EB1236C57C}" type="datetimeFigureOut">
              <a:rPr lang="en-US" smtClean="0"/>
              <a:t>2/8/2017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BF537C-5D60-4BAA-B5A9-DD154340EDD6}" type="slidenum">
              <a:rPr lang="en-US" smtClean="0"/>
              <a:t>‹#›</a:t>
            </a:fld>
            <a:endParaRPr lang="en-US"/>
          </a:p>
        </p:txBody>
      </p:sp>
    </p:spTree>
    <p:extLst>
      <p:ext uri="{BB962C8B-B14F-4D97-AF65-F5344CB8AC3E}">
        <p14:creationId xmlns:p14="http://schemas.microsoft.com/office/powerpoint/2010/main" val="69494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6884CA-97EF-4F43-ADA3-B6EB1236C57C}" type="datetimeFigureOut">
              <a:rPr lang="en-US" smtClean="0"/>
              <a:t>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BF537C-5D60-4BAA-B5A9-DD154340EDD6}" type="slidenum">
              <a:rPr lang="en-US" smtClean="0"/>
              <a:t>‹#›</a:t>
            </a:fld>
            <a:endParaRPr lang="en-US"/>
          </a:p>
        </p:txBody>
      </p:sp>
    </p:spTree>
    <p:extLst>
      <p:ext uri="{BB962C8B-B14F-4D97-AF65-F5344CB8AC3E}">
        <p14:creationId xmlns:p14="http://schemas.microsoft.com/office/powerpoint/2010/main" val="18502511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6884CA-97EF-4F43-ADA3-B6EB1236C57C}" type="datetimeFigureOut">
              <a:rPr lang="en-US" smtClean="0"/>
              <a:t>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BF537C-5D60-4BAA-B5A9-DD154340EDD6}" type="slidenum">
              <a:rPr lang="en-US" smtClean="0"/>
              <a:t>‹#›</a:t>
            </a:fld>
            <a:endParaRPr lang="en-US"/>
          </a:p>
        </p:txBody>
      </p:sp>
    </p:spTree>
    <p:extLst>
      <p:ext uri="{BB962C8B-B14F-4D97-AF65-F5344CB8AC3E}">
        <p14:creationId xmlns:p14="http://schemas.microsoft.com/office/powerpoint/2010/main" val="19775796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10" Type="http://schemas.openxmlformats.org/officeDocument/2006/relationships/image" Target="../media/image4.png"/><Relationship Id="rId4" Type="http://schemas.openxmlformats.org/officeDocument/2006/relationships/slideLayout" Target="../slideLayouts/slideLayout16.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6884CA-97EF-4F43-ADA3-B6EB1236C57C}" type="datetimeFigureOut">
              <a:rPr lang="en-US" smtClean="0"/>
              <a:t>2/8/2017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BF537C-5D60-4BAA-B5A9-DD154340EDD6}" type="slidenum">
              <a:rPr lang="en-US" smtClean="0"/>
              <a:t>‹#›</a:t>
            </a:fld>
            <a:endParaRPr lang="en-US"/>
          </a:p>
        </p:txBody>
      </p:sp>
    </p:spTree>
    <p:extLst>
      <p:ext uri="{BB962C8B-B14F-4D97-AF65-F5344CB8AC3E}">
        <p14:creationId xmlns:p14="http://schemas.microsoft.com/office/powerpoint/2010/main" val="19263818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209045" y="6489361"/>
            <a:ext cx="611427" cy="179999"/>
          </a:xfrm>
          <a:prstGeom prst="rect">
            <a:avLst/>
          </a:prstGeom>
        </p:spPr>
      </p:pic>
      <p:sp>
        <p:nvSpPr>
          <p:cNvPr id="8" name="Platshållare för rubrik 1"/>
          <p:cNvSpPr>
            <a:spLocks noGrp="1"/>
          </p:cNvSpPr>
          <p:nvPr>
            <p:ph type="title"/>
          </p:nvPr>
        </p:nvSpPr>
        <p:spPr>
          <a:xfrm>
            <a:off x="395535" y="439794"/>
            <a:ext cx="8396039" cy="484960"/>
          </a:xfrm>
          <a:prstGeom prst="rect">
            <a:avLst/>
          </a:prstGeom>
        </p:spPr>
        <p:txBody>
          <a:bodyPr vert="horz" lIns="0" tIns="0" rIns="0" bIns="0" rtlCol="0" anchor="t" anchorCtr="0">
            <a:normAutofit/>
          </a:bodyPr>
          <a:lstStyle/>
          <a:p>
            <a:r>
              <a:rPr lang="en-US" noProof="0" dirty="0" smtClean="0"/>
              <a:t>Click to edit title slide</a:t>
            </a:r>
            <a:endParaRPr lang="en-US" noProof="0" dirty="0"/>
          </a:p>
        </p:txBody>
      </p:sp>
      <p:sp>
        <p:nvSpPr>
          <p:cNvPr id="10" name="Platshållare för text 2"/>
          <p:cNvSpPr>
            <a:spLocks noGrp="1"/>
          </p:cNvSpPr>
          <p:nvPr>
            <p:ph type="body" idx="1"/>
          </p:nvPr>
        </p:nvSpPr>
        <p:spPr>
          <a:xfrm>
            <a:off x="395536" y="1209073"/>
            <a:ext cx="8396039" cy="4657184"/>
          </a:xfrm>
          <a:prstGeom prst="rect">
            <a:avLst/>
          </a:prstGeom>
        </p:spPr>
        <p:txBody>
          <a:bodyPr vert="horz" lIns="0" tIns="0" rIns="0" bIns="0" rtlCol="0">
            <a:normAutofit/>
          </a:bodyPr>
          <a:lstStyle/>
          <a:p>
            <a:pPr lvl="0"/>
            <a:r>
              <a:rPr lang="en-US" noProof="0" dirty="0" smtClean="0"/>
              <a:t>First level</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a:p>
            <a:pPr lvl="5"/>
            <a:r>
              <a:rPr lang="en-US" noProof="0" dirty="0" smtClean="0"/>
              <a:t>Sixth level</a:t>
            </a:r>
          </a:p>
          <a:p>
            <a:pPr lvl="6"/>
            <a:r>
              <a:rPr lang="en-US" noProof="0" dirty="0" smtClean="0"/>
              <a:t>Seventh level</a:t>
            </a:r>
          </a:p>
          <a:p>
            <a:pPr lvl="7"/>
            <a:r>
              <a:rPr lang="en-US" noProof="0" dirty="0" smtClean="0"/>
              <a:t>Eighth level</a:t>
            </a:r>
          </a:p>
        </p:txBody>
      </p:sp>
      <p:sp>
        <p:nvSpPr>
          <p:cNvPr id="15" name="Footer Placeholder 4"/>
          <p:cNvSpPr>
            <a:spLocks noGrp="1"/>
          </p:cNvSpPr>
          <p:nvPr>
            <p:ph type="ftr" sz="quarter" idx="3"/>
          </p:nvPr>
        </p:nvSpPr>
        <p:spPr>
          <a:xfrm>
            <a:off x="647944" y="6487920"/>
            <a:ext cx="3420000" cy="181440"/>
          </a:xfrm>
          <a:prstGeom prst="rect">
            <a:avLst/>
          </a:prstGeom>
        </p:spPr>
        <p:txBody>
          <a:bodyPr vert="horz" lIns="0" tIns="0" rIns="0" bIns="0" rtlCol="0" anchor="ctr" anchorCtr="0"/>
          <a:lstStyle>
            <a:lvl1pPr algn="l">
              <a:defRPr sz="750">
                <a:solidFill>
                  <a:schemeClr val="accent5"/>
                </a:solidFill>
              </a:defRPr>
            </a:lvl1pPr>
          </a:lstStyle>
          <a:p>
            <a:r>
              <a:rPr lang="en-US" dirty="0" smtClean="0">
                <a:solidFill>
                  <a:srgbClr val="ABABAB"/>
                </a:solidFill>
              </a:rPr>
              <a:t>PDP PDN session result status</a:t>
            </a:r>
            <a:endParaRPr lang="en-US" dirty="0">
              <a:solidFill>
                <a:srgbClr val="ABABAB"/>
              </a:solidFill>
            </a:endParaRPr>
          </a:p>
        </p:txBody>
      </p:sp>
      <p:sp>
        <p:nvSpPr>
          <p:cNvPr id="16" name="Slide Number Placeholder 5"/>
          <p:cNvSpPr>
            <a:spLocks noGrp="1"/>
          </p:cNvSpPr>
          <p:nvPr>
            <p:ph type="sldNum" sz="quarter" idx="4"/>
          </p:nvPr>
        </p:nvSpPr>
        <p:spPr>
          <a:xfrm>
            <a:off x="395536" y="6487920"/>
            <a:ext cx="179999" cy="180000"/>
          </a:xfrm>
          <a:prstGeom prst="rect">
            <a:avLst/>
          </a:prstGeom>
        </p:spPr>
        <p:txBody>
          <a:bodyPr vert="horz" lIns="0" tIns="0" rIns="0" bIns="0" rtlCol="0" anchor="ctr"/>
          <a:lstStyle>
            <a:lvl1pPr algn="l">
              <a:defRPr sz="750">
                <a:solidFill>
                  <a:schemeClr val="tx2"/>
                </a:solidFill>
              </a:defRPr>
            </a:lvl1pPr>
          </a:lstStyle>
          <a:p>
            <a:fld id="{21DD069B-AC54-4A5D-8190-A1CB62E1E50C}" type="slidenum">
              <a:rPr lang="en-GB" smtClean="0">
                <a:solidFill>
                  <a:srgbClr val="FA821E"/>
                </a:solidFill>
              </a:rPr>
              <a:pPr/>
              <a:t>‹#›</a:t>
            </a:fld>
            <a:endParaRPr lang="en-GB" dirty="0">
              <a:solidFill>
                <a:srgbClr val="FA821E"/>
              </a:solidFill>
            </a:endParaRPr>
          </a:p>
        </p:txBody>
      </p:sp>
      <p:sp>
        <p:nvSpPr>
          <p:cNvPr id="6" name="Date Placeholder 5"/>
          <p:cNvSpPr>
            <a:spLocks noGrp="1"/>
          </p:cNvSpPr>
          <p:nvPr>
            <p:ph type="dt" sz="half" idx="2"/>
          </p:nvPr>
        </p:nvSpPr>
        <p:spPr>
          <a:xfrm>
            <a:off x="4116874" y="6491126"/>
            <a:ext cx="720000" cy="180000"/>
          </a:xfrm>
          <a:prstGeom prst="rect">
            <a:avLst/>
          </a:prstGeom>
        </p:spPr>
        <p:txBody>
          <a:bodyPr vert="horz" lIns="0" tIns="0" rIns="0" bIns="0" rtlCol="0" anchor="ctr"/>
          <a:lstStyle>
            <a:lvl1pPr algn="l">
              <a:defRPr sz="700">
                <a:solidFill>
                  <a:schemeClr val="accent5"/>
                </a:solidFill>
              </a:defRPr>
            </a:lvl1pPr>
          </a:lstStyle>
          <a:p>
            <a:endParaRPr lang="en-GB" dirty="0">
              <a:solidFill>
                <a:srgbClr val="ABABAB"/>
              </a:solidFill>
            </a:endParaRPr>
          </a:p>
        </p:txBody>
      </p:sp>
    </p:spTree>
    <p:extLst>
      <p:ext uri="{BB962C8B-B14F-4D97-AF65-F5344CB8AC3E}">
        <p14:creationId xmlns:p14="http://schemas.microsoft.com/office/powerpoint/2010/main" val="1479684317"/>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transition>
    <p:fade/>
  </p:transition>
  <p:timing>
    <p:tnLst>
      <p:par>
        <p:cTn id="1" dur="indefinite" restart="never" nodeType="tmRoot"/>
      </p:par>
    </p:tnLst>
  </p:timing>
  <p:hf hdr="0" dt="0"/>
  <p:txStyles>
    <p:titleStyle>
      <a:lvl1pPr algn="l" defTabSz="914400" rtl="0" eaLnBrk="1" latinLnBrk="0" hangingPunct="1">
        <a:lnSpc>
          <a:spcPct val="100000"/>
        </a:lnSpc>
        <a:spcBef>
          <a:spcPct val="0"/>
        </a:spcBef>
        <a:buNone/>
        <a:defRPr sz="2800" kern="2400" spc="-20" baseline="0">
          <a:solidFill>
            <a:schemeClr val="tx2"/>
          </a:solidFill>
          <a:latin typeface="+mj-lt"/>
          <a:ea typeface="+mj-ea"/>
          <a:cs typeface="+mj-cs"/>
        </a:defRPr>
      </a:lvl1pPr>
    </p:titleStyle>
    <p:bodyStyle>
      <a:lvl1pPr marL="269875" indent="-269875" algn="l" defTabSz="914400" rtl="0" eaLnBrk="1" latinLnBrk="0" hangingPunct="1">
        <a:spcBef>
          <a:spcPts val="0"/>
        </a:spcBef>
        <a:spcAft>
          <a:spcPts val="0"/>
        </a:spcAft>
        <a:buClr>
          <a:schemeClr val="tx2"/>
        </a:buClr>
        <a:buSzPct val="100000"/>
        <a:buFontTx/>
        <a:buBlip>
          <a:blip r:embed="rId10"/>
        </a:buBlip>
        <a:defRPr sz="2000" kern="1200">
          <a:solidFill>
            <a:schemeClr val="tx1"/>
          </a:solidFill>
          <a:latin typeface="+mn-lt"/>
          <a:ea typeface="+mn-ea"/>
          <a:cs typeface="+mn-cs"/>
        </a:defRPr>
      </a:lvl1pPr>
      <a:lvl2pPr marL="446088" indent="-260350" algn="l" defTabSz="914400" rtl="0" eaLnBrk="1" latinLnBrk="0" hangingPunct="1">
        <a:spcBef>
          <a:spcPts val="0"/>
        </a:spcBef>
        <a:spcAft>
          <a:spcPts val="0"/>
        </a:spcAft>
        <a:buClr>
          <a:schemeClr val="tx2"/>
        </a:buClr>
        <a:buSzPct val="100000"/>
        <a:buFontTx/>
        <a:buBlip>
          <a:blip r:embed="rId10"/>
        </a:buBlip>
        <a:defRPr sz="1800" kern="1200">
          <a:solidFill>
            <a:schemeClr val="tx1"/>
          </a:solidFill>
          <a:latin typeface="+mn-lt"/>
          <a:ea typeface="+mn-ea"/>
          <a:cs typeface="+mn-cs"/>
        </a:defRPr>
      </a:lvl2pPr>
      <a:lvl3pPr marL="544513" indent="-196850" algn="l" defTabSz="914400" rtl="0" eaLnBrk="1" latinLnBrk="0" hangingPunct="1">
        <a:spcBef>
          <a:spcPts val="0"/>
        </a:spcBef>
        <a:spcAft>
          <a:spcPts val="0"/>
        </a:spcAft>
        <a:buClr>
          <a:schemeClr val="tx2"/>
        </a:buClr>
        <a:buSzPct val="100000"/>
        <a:buFontTx/>
        <a:buBlip>
          <a:blip r:embed="rId10"/>
        </a:buBlip>
        <a:defRPr sz="1600" kern="1200">
          <a:solidFill>
            <a:schemeClr val="tx1"/>
          </a:solidFill>
          <a:latin typeface="+mn-lt"/>
          <a:ea typeface="+mn-ea"/>
          <a:cs typeface="+mn-cs"/>
        </a:defRPr>
      </a:lvl3pPr>
      <a:lvl4pPr marL="708025" indent="-163513" algn="l" defTabSz="914400" rtl="0" eaLnBrk="1" latinLnBrk="0" hangingPunct="1">
        <a:spcBef>
          <a:spcPts val="0"/>
        </a:spcBef>
        <a:spcAft>
          <a:spcPts val="0"/>
        </a:spcAft>
        <a:buClr>
          <a:schemeClr val="tx2"/>
        </a:buClr>
        <a:buSzPct val="100000"/>
        <a:buFontTx/>
        <a:buBlip>
          <a:blip r:embed="rId10"/>
        </a:buBlip>
        <a:defRPr sz="1400" kern="1200">
          <a:solidFill>
            <a:schemeClr val="tx1"/>
          </a:solidFill>
          <a:latin typeface="+mn-lt"/>
          <a:ea typeface="+mn-ea"/>
          <a:cs typeface="+mn-cs"/>
        </a:defRPr>
      </a:lvl4pPr>
      <a:lvl5pPr marL="892175" indent="-176213" algn="l" defTabSz="914400" rtl="0" eaLnBrk="1" latinLnBrk="0" hangingPunct="1">
        <a:spcBef>
          <a:spcPts val="0"/>
        </a:spcBef>
        <a:spcAft>
          <a:spcPts val="0"/>
        </a:spcAft>
        <a:buClr>
          <a:schemeClr val="tx2"/>
        </a:buClr>
        <a:buSzPct val="100000"/>
        <a:buFontTx/>
        <a:buBlip>
          <a:blip r:embed="rId10"/>
        </a:buBlip>
        <a:defRPr sz="1200" kern="1200">
          <a:solidFill>
            <a:schemeClr val="tx1"/>
          </a:solidFill>
          <a:latin typeface="+mn-lt"/>
          <a:ea typeface="+mn-ea"/>
          <a:cs typeface="+mn-cs"/>
        </a:defRPr>
      </a:lvl5pPr>
      <a:lvl6pPr marL="1081088" indent="-188913" algn="l" defTabSz="914400" rtl="0" eaLnBrk="1" latinLnBrk="0" hangingPunct="1">
        <a:spcBef>
          <a:spcPts val="0"/>
        </a:spcBef>
        <a:spcAft>
          <a:spcPts val="0"/>
        </a:spcAft>
        <a:buClr>
          <a:schemeClr val="tx2"/>
        </a:buClr>
        <a:buSzPct val="100000"/>
        <a:buFontTx/>
        <a:buBlip>
          <a:blip r:embed="rId10"/>
        </a:buBlip>
        <a:defRPr sz="1200" kern="1200">
          <a:solidFill>
            <a:schemeClr val="tx1"/>
          </a:solidFill>
          <a:latin typeface="+mn-lt"/>
          <a:ea typeface="+mn-ea"/>
          <a:cs typeface="+mn-cs"/>
        </a:defRPr>
      </a:lvl6pPr>
      <a:lvl7pPr marL="1255713" indent="-174625" algn="l" defTabSz="914400" rtl="0" eaLnBrk="1" latinLnBrk="0" hangingPunct="1">
        <a:spcBef>
          <a:spcPts val="0"/>
        </a:spcBef>
        <a:spcAft>
          <a:spcPts val="0"/>
        </a:spcAft>
        <a:buClr>
          <a:schemeClr val="tx2"/>
        </a:buClr>
        <a:buSzPct val="100000"/>
        <a:buFontTx/>
        <a:buBlip>
          <a:blip r:embed="rId10"/>
        </a:buBlip>
        <a:defRPr sz="1200" kern="1200">
          <a:solidFill>
            <a:schemeClr val="tx1"/>
          </a:solidFill>
          <a:latin typeface="+mn-lt"/>
          <a:ea typeface="+mn-ea"/>
          <a:cs typeface="+mn-cs"/>
        </a:defRPr>
      </a:lvl7pPr>
      <a:lvl8pPr marL="1431925" indent="-176213" algn="l" defTabSz="914400" rtl="0" eaLnBrk="1" latinLnBrk="0" hangingPunct="1">
        <a:spcBef>
          <a:spcPts val="0"/>
        </a:spcBef>
        <a:spcAft>
          <a:spcPts val="0"/>
        </a:spcAft>
        <a:buClr>
          <a:schemeClr val="tx2"/>
        </a:buClr>
        <a:buSzPct val="100000"/>
        <a:buFontTx/>
        <a:buBlip>
          <a:blip r:embed="rId10"/>
        </a:buBlip>
        <a:defRPr sz="12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650" y="2685327"/>
            <a:ext cx="7070573" cy="1562582"/>
          </a:xfrm>
        </p:spPr>
        <p:txBody>
          <a:bodyPr/>
          <a:lstStyle/>
          <a:p>
            <a:pPr>
              <a:lnSpc>
                <a:spcPct val="100000"/>
              </a:lnSpc>
            </a:pPr>
            <a:r>
              <a:rPr lang="en-US" sz="3200" dirty="0" smtClean="0"/>
              <a:t>Data Connection Status: PDP/PDN context request result &amp; status capabilities </a:t>
            </a:r>
            <a:r>
              <a:rPr lang="en-US" sz="3200" dirty="0"/>
              <a:t>that need </a:t>
            </a:r>
            <a:r>
              <a:rPr lang="en-US" sz="3200" dirty="0" smtClean="0"/>
              <a:t>be </a:t>
            </a:r>
            <a:r>
              <a:rPr lang="en-US" sz="3200" dirty="0"/>
              <a:t>addressed in 3GPP CT6</a:t>
            </a:r>
            <a:endParaRPr lang="en-GB" sz="3200" b="0" dirty="0">
              <a:solidFill>
                <a:schemeClr val="accent5"/>
              </a:solidFill>
            </a:endParaRPr>
          </a:p>
        </p:txBody>
      </p:sp>
      <p:sp>
        <p:nvSpPr>
          <p:cNvPr id="3" name="Underrubrik 2"/>
          <p:cNvSpPr txBox="1">
            <a:spLocks/>
          </p:cNvSpPr>
          <p:nvPr/>
        </p:nvSpPr>
        <p:spPr>
          <a:xfrm>
            <a:off x="914400" y="5874026"/>
            <a:ext cx="5963394" cy="223414"/>
          </a:xfrm>
          <a:prstGeom prst="rect">
            <a:avLst/>
          </a:prstGeom>
        </p:spPr>
        <p:txBody>
          <a:bodyPr lIns="0" tIns="0" rIns="0" bIns="0" anchor="t" anchorCtr="0">
            <a:normAutofit/>
          </a:bodyPr>
          <a:lstStyle>
            <a:lvl1pPr marL="0" indent="0" algn="l">
              <a:lnSpc>
                <a:spcPts val="1580"/>
              </a:lnSpc>
              <a:spcBef>
                <a:spcPts val="1000"/>
              </a:spcBef>
              <a:spcAft>
                <a:spcPts val="0"/>
              </a:spcAft>
              <a:buNone/>
              <a:defRPr sz="1800"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buClr>
                <a:srgbClr val="FF8200"/>
              </a:buClr>
              <a:buSzPct val="100000"/>
              <a:defRPr/>
            </a:pPr>
            <a:r>
              <a:rPr lang="en-US" dirty="0" err="1" smtClean="0">
                <a:solidFill>
                  <a:prstClr val="white"/>
                </a:solidFill>
                <a:cs typeface="Helvetica" pitchFamily="34" charset="0"/>
              </a:rPr>
              <a:t>Gemalto</a:t>
            </a:r>
            <a:endParaRPr lang="en-US" dirty="0" smtClean="0">
              <a:solidFill>
                <a:prstClr val="white"/>
              </a:solidFill>
              <a:cs typeface="Helvetica" pitchFamily="34" charset="0"/>
            </a:endParaRPr>
          </a:p>
        </p:txBody>
      </p:sp>
      <p:cxnSp>
        <p:nvCxnSpPr>
          <p:cNvPr id="4" name="Rak 8"/>
          <p:cNvCxnSpPr/>
          <p:nvPr/>
        </p:nvCxnSpPr>
        <p:spPr>
          <a:xfrm>
            <a:off x="755650" y="5865559"/>
            <a:ext cx="0" cy="47811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Underrubrik 2"/>
          <p:cNvSpPr txBox="1">
            <a:spLocks/>
          </p:cNvSpPr>
          <p:nvPr/>
        </p:nvSpPr>
        <p:spPr>
          <a:xfrm>
            <a:off x="914400" y="6157914"/>
            <a:ext cx="5963394" cy="223414"/>
          </a:xfrm>
          <a:prstGeom prst="rect">
            <a:avLst/>
          </a:prstGeom>
        </p:spPr>
        <p:txBody>
          <a:bodyPr lIns="0" tIns="0" rIns="0" bIns="0" anchor="t" anchorCtr="0">
            <a:normAutofit/>
          </a:bodyPr>
          <a:lstStyle>
            <a:lvl1pPr marL="0" indent="0" algn="l">
              <a:lnSpc>
                <a:spcPts val="1580"/>
              </a:lnSpc>
              <a:spcBef>
                <a:spcPts val="1000"/>
              </a:spcBef>
              <a:spcAft>
                <a:spcPts val="0"/>
              </a:spcAft>
              <a:buNone/>
              <a:defRPr sz="1800"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buClr>
                <a:srgbClr val="FF8200"/>
              </a:buClr>
              <a:buSzPct val="100000"/>
              <a:defRPr/>
            </a:pPr>
            <a:r>
              <a:rPr lang="en-US" dirty="0" smtClean="0">
                <a:solidFill>
                  <a:prstClr val="white"/>
                </a:solidFill>
                <a:cs typeface="Helvetica" pitchFamily="34" charset="0"/>
              </a:rPr>
              <a:t>CT6#82 Reno, Nevada, November, 2016</a:t>
            </a:r>
          </a:p>
        </p:txBody>
      </p:sp>
    </p:spTree>
    <p:extLst>
      <p:ext uri="{BB962C8B-B14F-4D97-AF65-F5344CB8AC3E}">
        <p14:creationId xmlns:p14="http://schemas.microsoft.com/office/powerpoint/2010/main" val="3269720584"/>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755650" y="3502489"/>
            <a:ext cx="4930699" cy="447212"/>
          </a:xfrm>
        </p:spPr>
        <p:txBody>
          <a:bodyPr>
            <a:normAutofit fontScale="92500" lnSpcReduction="20000"/>
          </a:bodyPr>
          <a:lstStyle/>
          <a:p>
            <a:r>
              <a:rPr lang="en-US" dirty="0"/>
              <a:t>PDP/PDN error codes capabilities that need be addressed in 3GPP CT6</a:t>
            </a:r>
          </a:p>
        </p:txBody>
      </p:sp>
      <p:sp>
        <p:nvSpPr>
          <p:cNvPr id="6" name="Title 5"/>
          <p:cNvSpPr>
            <a:spLocks noGrp="1"/>
          </p:cNvSpPr>
          <p:nvPr>
            <p:ph type="title"/>
          </p:nvPr>
        </p:nvSpPr>
        <p:spPr/>
        <p:txBody>
          <a:bodyPr/>
          <a:lstStyle/>
          <a:p>
            <a:r>
              <a:rPr lang="en-US" dirty="0" smtClean="0"/>
              <a:t>Back-up slides</a:t>
            </a:r>
            <a:endParaRPr lang="en-US" dirty="0"/>
          </a:p>
        </p:txBody>
      </p:sp>
      <p:sp>
        <p:nvSpPr>
          <p:cNvPr id="5" name="Slide Number Placeholder 4"/>
          <p:cNvSpPr>
            <a:spLocks noGrp="1"/>
          </p:cNvSpPr>
          <p:nvPr>
            <p:ph type="sldNum" sz="quarter" idx="11"/>
          </p:nvPr>
        </p:nvSpPr>
        <p:spPr/>
        <p:txBody>
          <a:bodyPr/>
          <a:lstStyle/>
          <a:p>
            <a:fld id="{FCB70A61-15BE-46EA-A1F2-FFDAAED3DA4F}" type="slidenum">
              <a:rPr lang="en-US" smtClean="0"/>
              <a:pPr/>
              <a:t>10</a:t>
            </a:fld>
            <a:endParaRPr lang="en-US" dirty="0"/>
          </a:p>
        </p:txBody>
      </p:sp>
    </p:spTree>
    <p:extLst>
      <p:ext uri="{BB962C8B-B14F-4D97-AF65-F5344CB8AC3E}">
        <p14:creationId xmlns:p14="http://schemas.microsoft.com/office/powerpoint/2010/main" val="163097719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2106" y="1283138"/>
            <a:ext cx="4211675" cy="4614333"/>
          </a:xfrm>
        </p:spPr>
        <p:txBody>
          <a:bodyPr>
            <a:normAutofit/>
          </a:bodyPr>
          <a:lstStyle/>
          <a:p>
            <a:r>
              <a:rPr lang="en-GB" sz="1200" i="1" dirty="0" smtClean="0"/>
              <a:t>SM cause (TS 24.008 </a:t>
            </a:r>
            <a:r>
              <a:rPr lang="en-GB" sz="1200" i="1" dirty="0"/>
              <a:t>clause 10.5.6.6 SM cause</a:t>
            </a:r>
            <a:r>
              <a:rPr lang="en-GB" sz="1200" dirty="0" smtClean="0"/>
              <a:t>) </a:t>
            </a:r>
            <a:r>
              <a:rPr lang="en-GB" sz="1200" dirty="0"/>
              <a:t>information </a:t>
            </a:r>
            <a:r>
              <a:rPr lang="en-GB" sz="1200" dirty="0" smtClean="0"/>
              <a:t>element, </a:t>
            </a:r>
            <a:r>
              <a:rPr lang="en-GB" sz="1200" dirty="0"/>
              <a:t>to indicate the reason why a session management request is </a:t>
            </a:r>
            <a:r>
              <a:rPr lang="en-GB" sz="1200" dirty="0" smtClean="0"/>
              <a:t>rejected/closed in those cases.</a:t>
            </a:r>
          </a:p>
          <a:p>
            <a:pPr marL="0" indent="0">
              <a:buNone/>
            </a:pPr>
            <a:endParaRPr lang="en-GB" sz="1200" dirty="0" smtClean="0"/>
          </a:p>
          <a:p>
            <a:endParaRPr lang="en-US" sz="1200" dirty="0"/>
          </a:p>
          <a:p>
            <a:endParaRPr lang="en-US" sz="1200"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smtClean="0"/>
          </a:p>
          <a:p>
            <a:endParaRPr lang="en-US" sz="1200" b="1" u="sng" dirty="0" smtClean="0"/>
          </a:p>
        </p:txBody>
      </p:sp>
      <p:sp>
        <p:nvSpPr>
          <p:cNvPr id="3" name="Title 2"/>
          <p:cNvSpPr>
            <a:spLocks noGrp="1"/>
          </p:cNvSpPr>
          <p:nvPr>
            <p:ph type="title"/>
          </p:nvPr>
        </p:nvSpPr>
        <p:spPr>
          <a:xfrm>
            <a:off x="395535" y="209213"/>
            <a:ext cx="8396039" cy="715541"/>
          </a:xfrm>
        </p:spPr>
        <p:txBody>
          <a:bodyPr>
            <a:normAutofit fontScale="90000"/>
          </a:bodyPr>
          <a:lstStyle/>
          <a:p>
            <a:r>
              <a:rPr lang="en-US" dirty="0" smtClean="0"/>
              <a:t>Specification CR needed</a:t>
            </a:r>
            <a:br>
              <a:rPr lang="en-US" dirty="0" smtClean="0"/>
            </a:br>
            <a:r>
              <a:rPr lang="en-US" dirty="0" smtClean="0"/>
              <a:t>- Details</a:t>
            </a:r>
            <a:endParaRPr lang="en-US" dirty="0"/>
          </a:p>
        </p:txBody>
      </p:sp>
      <p:sp>
        <p:nvSpPr>
          <p:cNvPr id="5" name="Slide Number Placeholder 4"/>
          <p:cNvSpPr>
            <a:spLocks noGrp="1"/>
          </p:cNvSpPr>
          <p:nvPr>
            <p:ph type="sldNum" sz="quarter" idx="12"/>
          </p:nvPr>
        </p:nvSpPr>
        <p:spPr/>
        <p:txBody>
          <a:bodyPr/>
          <a:lstStyle/>
          <a:p>
            <a:fld id="{FCB70A61-15BE-46EA-A1F2-FFDAAED3DA4F}" type="slidenum">
              <a:rPr lang="en-US" smtClean="0"/>
              <a:pPr/>
              <a:t>11</a:t>
            </a:fld>
            <a:endParaRPr lang="en-US" dirty="0"/>
          </a:p>
        </p:txBody>
      </p:sp>
      <p:sp>
        <p:nvSpPr>
          <p:cNvPr id="6" name="Rectangle 5"/>
          <p:cNvSpPr/>
          <p:nvPr/>
        </p:nvSpPr>
        <p:spPr>
          <a:xfrm>
            <a:off x="4388333" y="286213"/>
            <a:ext cx="4572000" cy="230832"/>
          </a:xfrm>
          <a:prstGeom prst="rect">
            <a:avLst/>
          </a:prstGeom>
        </p:spPr>
        <p:txBody>
          <a:bodyPr>
            <a:spAutoFit/>
          </a:bodyPr>
          <a:lstStyle/>
          <a:p>
            <a:pPr algn="ctr" hangingPunct="0">
              <a:spcBef>
                <a:spcPts val="300"/>
              </a:spcBef>
              <a:spcAft>
                <a:spcPts val="900"/>
              </a:spcAft>
            </a:pPr>
            <a:r>
              <a:rPr lang="fr-FR" sz="900" b="1" dirty="0" smtClean="0">
                <a:effectLst/>
                <a:latin typeface="Arial" panose="020B0604020202020204" pitchFamily="34" charset="0"/>
                <a:ea typeface="Times New Roman" panose="02020603050405020304" pitchFamily="18" charset="0"/>
                <a:cs typeface="Times New Roman" panose="02020603050405020304" pitchFamily="18" charset="0"/>
              </a:rPr>
              <a:t>Table 10.5.157/3GPP TS 24.008: </a:t>
            </a:r>
            <a:r>
              <a:rPr lang="fr-FR" sz="900" b="1" i="1" dirty="0" smtClean="0">
                <a:effectLst/>
                <a:latin typeface="Arial" panose="020B0604020202020204" pitchFamily="34" charset="0"/>
                <a:ea typeface="Times New Roman" panose="02020603050405020304" pitchFamily="18" charset="0"/>
                <a:cs typeface="Times New Roman" panose="02020603050405020304" pitchFamily="18" charset="0"/>
              </a:rPr>
              <a:t>SM cause</a:t>
            </a:r>
            <a:r>
              <a:rPr lang="fr-FR" sz="900" b="1" dirty="0" smtClean="0">
                <a:effectLst/>
                <a:latin typeface="Arial" panose="020B0604020202020204" pitchFamily="34" charset="0"/>
                <a:ea typeface="Times New Roman" panose="02020603050405020304" pitchFamily="18" charset="0"/>
                <a:cs typeface="Times New Roman" panose="02020603050405020304" pitchFamily="18" charset="0"/>
              </a:rPr>
              <a:t> information </a:t>
            </a:r>
            <a:r>
              <a:rPr lang="fr-FR" sz="900" b="1" dirty="0" err="1" smtClean="0">
                <a:effectLst/>
                <a:latin typeface="Arial" panose="020B0604020202020204" pitchFamily="34" charset="0"/>
                <a:ea typeface="Times New Roman" panose="02020603050405020304" pitchFamily="18" charset="0"/>
                <a:cs typeface="Times New Roman" panose="02020603050405020304" pitchFamily="18" charset="0"/>
              </a:rPr>
              <a:t>element</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p:txBody>
      </p:sp>
      <p:graphicFrame>
        <p:nvGraphicFramePr>
          <p:cNvPr id="7" name="Table 6"/>
          <p:cNvGraphicFramePr>
            <a:graphicFrameLocks noGrp="1"/>
          </p:cNvGraphicFramePr>
          <p:nvPr>
            <p:extLst>
              <p:ext uri="{D42A27DB-BD31-4B8C-83A1-F6EECF244321}">
                <p14:modId xmlns:p14="http://schemas.microsoft.com/office/powerpoint/2010/main" val="3118918845"/>
              </p:ext>
            </p:extLst>
          </p:nvPr>
        </p:nvGraphicFramePr>
        <p:xfrm>
          <a:off x="4820762" y="515007"/>
          <a:ext cx="3970812" cy="5852160"/>
        </p:xfrm>
        <a:graphic>
          <a:graphicData uri="http://schemas.openxmlformats.org/drawingml/2006/table">
            <a:tbl>
              <a:tblPr>
                <a:tableStyleId>{5FD0F851-EC5A-4D38-B0AD-8093EC10F338}</a:tableStyleId>
              </a:tblPr>
              <a:tblGrid>
                <a:gridCol w="3970812"/>
              </a:tblGrid>
              <a:tr h="5670550">
                <a:tc>
                  <a:txBody>
                    <a:bodyPr/>
                    <a:lstStyle/>
                    <a:p>
                      <a:pPr hangingPunct="0">
                        <a:spcAft>
                          <a:spcPts val="0"/>
                        </a:spcAft>
                      </a:pPr>
                      <a:r>
                        <a:rPr lang="fr-FR" sz="800" dirty="0">
                          <a:effectLst/>
                        </a:rPr>
                        <a:t> </a:t>
                      </a:r>
                      <a:r>
                        <a:rPr lang="en-GB" sz="800" dirty="0" smtClean="0">
                          <a:effectLst/>
                        </a:rPr>
                        <a:t>Cause </a:t>
                      </a:r>
                      <a:r>
                        <a:rPr lang="en-GB" sz="800" dirty="0">
                          <a:effectLst/>
                        </a:rPr>
                        <a:t>value (octet 2)</a:t>
                      </a:r>
                      <a:endParaRPr lang="en-US" sz="800" dirty="0">
                        <a:effectLst/>
                      </a:endParaRPr>
                    </a:p>
                    <a:p>
                      <a:pPr hangingPunct="0">
                        <a:spcAft>
                          <a:spcPts val="0"/>
                        </a:spcAft>
                      </a:pPr>
                      <a:r>
                        <a:rPr lang="en-GB" sz="800" dirty="0">
                          <a:effectLst/>
                        </a:rPr>
                        <a:t>Bits</a:t>
                      </a:r>
                      <a:endParaRPr lang="en-US" sz="800" dirty="0">
                        <a:effectLst/>
                      </a:endParaRPr>
                    </a:p>
                    <a:p>
                      <a:pPr hangingPunct="0">
                        <a:spcAft>
                          <a:spcPts val="0"/>
                        </a:spcAft>
                      </a:pPr>
                      <a:r>
                        <a:rPr lang="en-GB" sz="800" dirty="0">
                          <a:effectLst/>
                        </a:rPr>
                        <a:t>8 7 6 5 4 3 2 1</a:t>
                      </a:r>
                      <a:endParaRPr lang="en-US" sz="800" dirty="0">
                        <a:effectLst/>
                      </a:endParaRPr>
                    </a:p>
                    <a:p>
                      <a:pPr hangingPunct="0">
                        <a:spcAft>
                          <a:spcPts val="0"/>
                        </a:spcAft>
                      </a:pPr>
                      <a:r>
                        <a:rPr lang="en-GB" sz="800" dirty="0">
                          <a:effectLst/>
                        </a:rPr>
                        <a:t>0 0 0 0 1 0 0 0	Operator Determined Barring</a:t>
                      </a:r>
                      <a:endParaRPr lang="en-US" sz="800" dirty="0">
                        <a:effectLst/>
                      </a:endParaRPr>
                    </a:p>
                    <a:p>
                      <a:pPr hangingPunct="0">
                        <a:spcAft>
                          <a:spcPts val="0"/>
                        </a:spcAft>
                      </a:pPr>
                      <a:r>
                        <a:rPr lang="en-GB" sz="800" dirty="0">
                          <a:effectLst/>
                        </a:rPr>
                        <a:t>0 0 0 1 1 0 0 0	MBMS bearer capabilities insufficient for the service</a:t>
                      </a:r>
                      <a:endParaRPr lang="en-US" sz="800" dirty="0">
                        <a:effectLst/>
                      </a:endParaRPr>
                    </a:p>
                    <a:p>
                      <a:pPr hangingPunct="0">
                        <a:spcAft>
                          <a:spcPts val="0"/>
                        </a:spcAft>
                      </a:pPr>
                      <a:r>
                        <a:rPr lang="en-GB" sz="800" dirty="0">
                          <a:effectLst/>
                        </a:rPr>
                        <a:t>0 0 0 1 1 0 0 1	LLC or SNDCP failure(A/Gb mode only)</a:t>
                      </a:r>
                      <a:br>
                        <a:rPr lang="en-GB" sz="800" dirty="0">
                          <a:effectLst/>
                        </a:rPr>
                      </a:br>
                      <a:r>
                        <a:rPr lang="en-GB" sz="800" dirty="0">
                          <a:effectLst/>
                        </a:rPr>
                        <a:t>0 0 0 1 1 0 1 0	Insufficient resources</a:t>
                      </a:r>
                      <a:br>
                        <a:rPr lang="en-GB" sz="800" dirty="0">
                          <a:effectLst/>
                        </a:rPr>
                      </a:br>
                      <a:r>
                        <a:rPr lang="en-GB" sz="800" dirty="0">
                          <a:effectLst/>
                        </a:rPr>
                        <a:t>0 0 0 1 1 0 1 1	Missing or unknown APN</a:t>
                      </a:r>
                      <a:br>
                        <a:rPr lang="en-GB" sz="800" dirty="0">
                          <a:effectLst/>
                        </a:rPr>
                      </a:br>
                      <a:r>
                        <a:rPr lang="en-GB" sz="800" dirty="0">
                          <a:effectLst/>
                        </a:rPr>
                        <a:t>0 0 0 1 1 1 0 0 	Unknown PDP address or PDP type</a:t>
                      </a:r>
                      <a:br>
                        <a:rPr lang="en-GB" sz="800" dirty="0">
                          <a:effectLst/>
                        </a:rPr>
                      </a:br>
                      <a:r>
                        <a:rPr lang="en-GB" sz="800" dirty="0">
                          <a:effectLst/>
                        </a:rPr>
                        <a:t>0 0 0 1 1 1 0 1	User authentication failed</a:t>
                      </a:r>
                      <a:br>
                        <a:rPr lang="en-GB" sz="800" dirty="0">
                          <a:effectLst/>
                        </a:rPr>
                      </a:br>
                      <a:r>
                        <a:rPr lang="en-GB" sz="800" dirty="0">
                          <a:effectLst/>
                        </a:rPr>
                        <a:t>0 0 0 1 1 1 1 0 	Activation rejected by GGSN, Serving GW or PDN GW</a:t>
                      </a:r>
                      <a:endParaRPr lang="en-US" sz="800" dirty="0">
                        <a:effectLst/>
                      </a:endParaRPr>
                    </a:p>
                    <a:p>
                      <a:pPr hangingPunct="0">
                        <a:spcAft>
                          <a:spcPts val="0"/>
                        </a:spcAft>
                      </a:pPr>
                      <a:r>
                        <a:rPr lang="en-GB" sz="800" dirty="0">
                          <a:effectLst/>
                        </a:rPr>
                        <a:t>0 0 0 1 1 1 1 1	Activation rejected, unspecified</a:t>
                      </a:r>
                      <a:endParaRPr lang="en-US" sz="800" dirty="0">
                        <a:effectLst/>
                      </a:endParaRPr>
                    </a:p>
                    <a:p>
                      <a:pPr hangingPunct="0">
                        <a:spcAft>
                          <a:spcPts val="0"/>
                        </a:spcAft>
                      </a:pPr>
                      <a:r>
                        <a:rPr lang="en-GB" sz="800" dirty="0">
                          <a:effectLst/>
                        </a:rPr>
                        <a:t>0 0 1 0 0 0 0 0	Service option not supported</a:t>
                      </a:r>
                      <a:endParaRPr lang="en-US" sz="800" dirty="0">
                        <a:effectLst/>
                      </a:endParaRPr>
                    </a:p>
                    <a:p>
                      <a:pPr hangingPunct="0">
                        <a:spcAft>
                          <a:spcPts val="0"/>
                        </a:spcAft>
                      </a:pPr>
                      <a:r>
                        <a:rPr lang="en-GB" sz="800" dirty="0">
                          <a:effectLst/>
                        </a:rPr>
                        <a:t>0 0 1 0 0 0 0 1	Requested service option not subscribed</a:t>
                      </a:r>
                      <a:endParaRPr lang="en-US" sz="800" dirty="0">
                        <a:effectLst/>
                      </a:endParaRPr>
                    </a:p>
                    <a:p>
                      <a:pPr hangingPunct="0">
                        <a:spcAft>
                          <a:spcPts val="0"/>
                        </a:spcAft>
                      </a:pPr>
                      <a:r>
                        <a:rPr lang="en-GB" sz="800" dirty="0">
                          <a:effectLst/>
                        </a:rPr>
                        <a:t>0 0 1 0 0 0 1 0	Service option temporarily out of order</a:t>
                      </a:r>
                      <a:endParaRPr lang="en-US" sz="800" dirty="0">
                        <a:effectLst/>
                      </a:endParaRPr>
                    </a:p>
                    <a:p>
                      <a:pPr hangingPunct="0">
                        <a:spcAft>
                          <a:spcPts val="0"/>
                        </a:spcAft>
                      </a:pPr>
                      <a:r>
                        <a:rPr lang="en-GB" sz="800" dirty="0">
                          <a:effectLst/>
                        </a:rPr>
                        <a:t>0 0 1 0 0 0 1 1	NSAPI already used (not sent)</a:t>
                      </a:r>
                      <a:endParaRPr lang="en-US" sz="800" dirty="0">
                        <a:effectLst/>
                      </a:endParaRPr>
                    </a:p>
                    <a:p>
                      <a:pPr hangingPunct="0">
                        <a:spcAft>
                          <a:spcPts val="0"/>
                        </a:spcAft>
                      </a:pPr>
                      <a:r>
                        <a:rPr lang="en-GB" sz="800" dirty="0">
                          <a:effectLst/>
                        </a:rPr>
                        <a:t>0 0 1 0 0 1 0 0	Regular deactivation</a:t>
                      </a:r>
                      <a:endParaRPr lang="en-US" sz="800" dirty="0">
                        <a:effectLst/>
                      </a:endParaRPr>
                    </a:p>
                    <a:p>
                      <a:pPr hangingPunct="0">
                        <a:spcAft>
                          <a:spcPts val="0"/>
                        </a:spcAft>
                      </a:pPr>
                      <a:r>
                        <a:rPr lang="en-GB" sz="800" dirty="0">
                          <a:effectLst/>
                        </a:rPr>
                        <a:t>0 0 1 0 0 1 0 1	</a:t>
                      </a:r>
                      <a:r>
                        <a:rPr lang="en-GB" sz="800" dirty="0" err="1">
                          <a:effectLst/>
                        </a:rPr>
                        <a:t>QoS</a:t>
                      </a:r>
                      <a:r>
                        <a:rPr lang="en-GB" sz="800" dirty="0">
                          <a:effectLst/>
                        </a:rPr>
                        <a:t> not accepted</a:t>
                      </a:r>
                      <a:endParaRPr lang="en-US" sz="800" dirty="0">
                        <a:effectLst/>
                      </a:endParaRPr>
                    </a:p>
                    <a:p>
                      <a:pPr hangingPunct="0">
                        <a:spcAft>
                          <a:spcPts val="0"/>
                        </a:spcAft>
                      </a:pPr>
                      <a:r>
                        <a:rPr lang="en-GB" sz="800" dirty="0">
                          <a:effectLst/>
                        </a:rPr>
                        <a:t>0 0 1 0 0 1 1 0	Network failure</a:t>
                      </a:r>
                      <a:endParaRPr lang="en-US" sz="800" dirty="0">
                        <a:effectLst/>
                      </a:endParaRPr>
                    </a:p>
                    <a:p>
                      <a:pPr hangingPunct="0">
                        <a:spcAft>
                          <a:spcPts val="0"/>
                        </a:spcAft>
                      </a:pPr>
                      <a:r>
                        <a:rPr lang="en-GB" sz="800" dirty="0">
                          <a:effectLst/>
                        </a:rPr>
                        <a:t>0 0 1 0 0 1 1 1	Reactivation required</a:t>
                      </a:r>
                      <a:endParaRPr lang="en-US" sz="800" dirty="0">
                        <a:effectLst/>
                      </a:endParaRPr>
                    </a:p>
                    <a:p>
                      <a:pPr hangingPunct="0">
                        <a:spcAft>
                          <a:spcPts val="0"/>
                        </a:spcAft>
                      </a:pPr>
                      <a:r>
                        <a:rPr lang="en-GB" sz="800" dirty="0">
                          <a:effectLst/>
                        </a:rPr>
                        <a:t>0 0 1 0 1 0 0 0	Feature not supported</a:t>
                      </a:r>
                      <a:endParaRPr lang="en-US" sz="800" dirty="0">
                        <a:effectLst/>
                      </a:endParaRPr>
                    </a:p>
                    <a:p>
                      <a:pPr hangingPunct="0">
                        <a:spcAft>
                          <a:spcPts val="0"/>
                        </a:spcAft>
                      </a:pPr>
                      <a:r>
                        <a:rPr lang="en-GB" sz="800" dirty="0">
                          <a:effectLst/>
                        </a:rPr>
                        <a:t>0 0 1 0 1 0 0 1	Semantic error in the TFT operation</a:t>
                      </a:r>
                      <a:endParaRPr lang="en-US" sz="800" dirty="0">
                        <a:effectLst/>
                      </a:endParaRPr>
                    </a:p>
                    <a:p>
                      <a:pPr hangingPunct="0">
                        <a:spcAft>
                          <a:spcPts val="0"/>
                        </a:spcAft>
                      </a:pPr>
                      <a:r>
                        <a:rPr lang="en-GB" sz="800" dirty="0">
                          <a:effectLst/>
                        </a:rPr>
                        <a:t>0 0 1 0 1 0 1 0	Syntactical error in the TFT operation</a:t>
                      </a:r>
                      <a:endParaRPr lang="en-US" sz="800" dirty="0">
                        <a:effectLst/>
                      </a:endParaRPr>
                    </a:p>
                    <a:p>
                      <a:pPr hangingPunct="0">
                        <a:spcAft>
                          <a:spcPts val="0"/>
                        </a:spcAft>
                      </a:pPr>
                      <a:r>
                        <a:rPr lang="en-GB" sz="800" dirty="0">
                          <a:effectLst/>
                        </a:rPr>
                        <a:t>0 0 1 0 1 0 1 1	Unknown PDP context</a:t>
                      </a:r>
                      <a:endParaRPr lang="en-US" sz="800" dirty="0">
                        <a:effectLst/>
                      </a:endParaRPr>
                    </a:p>
                    <a:p>
                      <a:pPr hangingPunct="0">
                        <a:spcAft>
                          <a:spcPts val="0"/>
                        </a:spcAft>
                      </a:pPr>
                      <a:r>
                        <a:rPr lang="en-GB" sz="800" dirty="0">
                          <a:effectLst/>
                        </a:rPr>
                        <a:t>0 0 1 0 1 1 0 0 	Semantic errors in packet filter(s)</a:t>
                      </a:r>
                      <a:endParaRPr lang="en-US" sz="800" dirty="0">
                        <a:effectLst/>
                      </a:endParaRPr>
                    </a:p>
                    <a:p>
                      <a:pPr hangingPunct="0">
                        <a:spcAft>
                          <a:spcPts val="0"/>
                        </a:spcAft>
                      </a:pPr>
                      <a:r>
                        <a:rPr lang="en-GB" sz="800" dirty="0">
                          <a:effectLst/>
                        </a:rPr>
                        <a:t>0 0 1 0 1 1 0 1 	Syntactical errors in packet filter(s)</a:t>
                      </a:r>
                      <a:endParaRPr lang="en-US" sz="800" dirty="0">
                        <a:effectLst/>
                      </a:endParaRPr>
                    </a:p>
                    <a:p>
                      <a:pPr hangingPunct="0">
                        <a:spcAft>
                          <a:spcPts val="0"/>
                        </a:spcAft>
                      </a:pPr>
                      <a:r>
                        <a:rPr lang="en-GB" sz="800" dirty="0">
                          <a:effectLst/>
                        </a:rPr>
                        <a:t>0 0 1 0 1 1 1 0	PDP context without TFT already activated </a:t>
                      </a:r>
                      <a:endParaRPr lang="en-US" sz="800" dirty="0">
                        <a:effectLst/>
                      </a:endParaRPr>
                    </a:p>
                    <a:p>
                      <a:pPr hangingPunct="0">
                        <a:spcAft>
                          <a:spcPts val="0"/>
                        </a:spcAft>
                      </a:pPr>
                      <a:r>
                        <a:rPr lang="en-GB" sz="800" dirty="0">
                          <a:effectLst/>
                        </a:rPr>
                        <a:t>0 0 1 0 1 1 1 1	Multicast group membership time-out </a:t>
                      </a:r>
                      <a:endParaRPr lang="en-US" sz="800" dirty="0">
                        <a:effectLst/>
                      </a:endParaRPr>
                    </a:p>
                    <a:p>
                      <a:pPr hangingPunct="0">
                        <a:spcAft>
                          <a:spcPts val="0"/>
                        </a:spcAft>
                      </a:pPr>
                      <a:r>
                        <a:rPr lang="en-GB" sz="800" dirty="0">
                          <a:effectLst/>
                        </a:rPr>
                        <a:t>0 0 1 1 0 0 0 0	Activation rejected, BCM violation</a:t>
                      </a:r>
                      <a:endParaRPr lang="en-US" sz="800" dirty="0">
                        <a:effectLst/>
                      </a:endParaRPr>
                    </a:p>
                    <a:p>
                      <a:pPr hangingPunct="0">
                        <a:spcAft>
                          <a:spcPts val="0"/>
                        </a:spcAft>
                      </a:pPr>
                      <a:r>
                        <a:rPr lang="en-GB" sz="800" dirty="0">
                          <a:effectLst/>
                        </a:rPr>
                        <a:t>0 0 1 1 0 0 1 0	PDP type IPv4 only allowed</a:t>
                      </a:r>
                      <a:endParaRPr lang="en-US" sz="800" dirty="0">
                        <a:effectLst/>
                      </a:endParaRPr>
                    </a:p>
                    <a:p>
                      <a:pPr hangingPunct="0">
                        <a:spcAft>
                          <a:spcPts val="0"/>
                        </a:spcAft>
                      </a:pPr>
                      <a:r>
                        <a:rPr lang="en-GB" sz="800" dirty="0">
                          <a:effectLst/>
                        </a:rPr>
                        <a:t>0 0 1 1 0 0 1 1	PDP type IPv6 only allowed</a:t>
                      </a:r>
                      <a:endParaRPr lang="en-US" sz="800" dirty="0">
                        <a:effectLst/>
                      </a:endParaRPr>
                    </a:p>
                    <a:p>
                      <a:pPr hangingPunct="0">
                        <a:spcAft>
                          <a:spcPts val="0"/>
                        </a:spcAft>
                      </a:pPr>
                      <a:r>
                        <a:rPr lang="en-GB" sz="800" dirty="0">
                          <a:effectLst/>
                        </a:rPr>
                        <a:t>0 0 1 1 0 1 0 0	Single address bearers only allowed</a:t>
                      </a:r>
                      <a:endParaRPr lang="en-US" sz="800" dirty="0">
                        <a:effectLst/>
                      </a:endParaRPr>
                    </a:p>
                    <a:p>
                      <a:pPr hangingPunct="0">
                        <a:spcAft>
                          <a:spcPts val="0"/>
                        </a:spcAft>
                      </a:pPr>
                      <a:r>
                        <a:rPr lang="en-GB" sz="800" dirty="0">
                          <a:effectLst/>
                        </a:rPr>
                        <a:t>0 0 1 1 1 0 0 0 	Collision with network initiated request</a:t>
                      </a:r>
                      <a:endParaRPr lang="en-US" sz="800" dirty="0">
                        <a:effectLst/>
                      </a:endParaRPr>
                    </a:p>
                    <a:p>
                      <a:pPr hangingPunct="0">
                        <a:spcAft>
                          <a:spcPts val="0"/>
                        </a:spcAft>
                      </a:pPr>
                      <a:r>
                        <a:rPr lang="en-GB" sz="800" dirty="0">
                          <a:effectLst/>
                        </a:rPr>
                        <a:t>0 1 0 1 0 0 0 1	Invalid transaction identifier value</a:t>
                      </a:r>
                      <a:endParaRPr lang="en-US" sz="800" dirty="0">
                        <a:effectLst/>
                      </a:endParaRPr>
                    </a:p>
                    <a:p>
                      <a:pPr hangingPunct="0">
                        <a:spcAft>
                          <a:spcPts val="0"/>
                        </a:spcAft>
                      </a:pPr>
                      <a:r>
                        <a:rPr lang="en-GB" sz="800" dirty="0">
                          <a:effectLst/>
                        </a:rPr>
                        <a:t>0 1 0 1 1 1 1 1	Semantically incorrect message</a:t>
                      </a:r>
                      <a:endParaRPr lang="en-US" sz="800" dirty="0">
                        <a:effectLst/>
                      </a:endParaRPr>
                    </a:p>
                    <a:p>
                      <a:pPr hangingPunct="0">
                        <a:spcAft>
                          <a:spcPts val="0"/>
                        </a:spcAft>
                      </a:pPr>
                      <a:r>
                        <a:rPr lang="en-GB" sz="800" dirty="0">
                          <a:effectLst/>
                        </a:rPr>
                        <a:t>0 1 1 0 0 0 0 0	Invalid mandatory information</a:t>
                      </a:r>
                      <a:endParaRPr lang="en-US" sz="800" dirty="0">
                        <a:effectLst/>
                      </a:endParaRPr>
                    </a:p>
                    <a:p>
                      <a:pPr hangingPunct="0">
                        <a:spcAft>
                          <a:spcPts val="0"/>
                        </a:spcAft>
                      </a:pPr>
                      <a:r>
                        <a:rPr lang="en-GB" sz="800" dirty="0">
                          <a:effectLst/>
                        </a:rPr>
                        <a:t>0 1 1 0 0 0 0 1	Message type non-existent or not implemented</a:t>
                      </a:r>
                      <a:endParaRPr lang="en-US" sz="800" dirty="0">
                        <a:effectLst/>
                      </a:endParaRPr>
                    </a:p>
                    <a:p>
                      <a:pPr hangingPunct="0">
                        <a:spcAft>
                          <a:spcPts val="0"/>
                        </a:spcAft>
                      </a:pPr>
                      <a:r>
                        <a:rPr lang="en-GB" sz="800" dirty="0">
                          <a:effectLst/>
                        </a:rPr>
                        <a:t>0 1 1 0 0 0 1 0	Message type not compatible with the protocol state</a:t>
                      </a:r>
                      <a:endParaRPr lang="en-US" sz="800" dirty="0">
                        <a:effectLst/>
                      </a:endParaRPr>
                    </a:p>
                    <a:p>
                      <a:pPr hangingPunct="0">
                        <a:spcAft>
                          <a:spcPts val="0"/>
                        </a:spcAft>
                      </a:pPr>
                      <a:r>
                        <a:rPr lang="en-GB" sz="800" dirty="0">
                          <a:effectLst/>
                        </a:rPr>
                        <a:t>0 1 1 0 0 0 1 1	Information element non-existent or not implemented</a:t>
                      </a:r>
                      <a:endParaRPr lang="en-US" sz="800" dirty="0">
                        <a:effectLst/>
                      </a:endParaRPr>
                    </a:p>
                    <a:p>
                      <a:pPr hangingPunct="0">
                        <a:spcAft>
                          <a:spcPts val="0"/>
                        </a:spcAft>
                      </a:pPr>
                      <a:r>
                        <a:rPr lang="en-GB" sz="800" dirty="0">
                          <a:effectLst/>
                        </a:rPr>
                        <a:t>0 1 1 0 0 1 0 0	Conditional IE error</a:t>
                      </a:r>
                      <a:endParaRPr lang="en-US" sz="800" dirty="0">
                        <a:effectLst/>
                      </a:endParaRPr>
                    </a:p>
                    <a:p>
                      <a:pPr hangingPunct="0">
                        <a:spcAft>
                          <a:spcPts val="0"/>
                        </a:spcAft>
                      </a:pPr>
                      <a:r>
                        <a:rPr lang="en-GB" sz="800" dirty="0">
                          <a:effectLst/>
                        </a:rPr>
                        <a:t>0 1 1 0 0 1 0 1	Message not compatible with the protocol state</a:t>
                      </a:r>
                      <a:endParaRPr lang="en-US" sz="800" dirty="0">
                        <a:effectLst/>
                      </a:endParaRPr>
                    </a:p>
                    <a:p>
                      <a:pPr hangingPunct="0">
                        <a:spcAft>
                          <a:spcPts val="0"/>
                        </a:spcAft>
                      </a:pPr>
                      <a:r>
                        <a:rPr lang="en-GB" sz="800" dirty="0">
                          <a:effectLst/>
                        </a:rPr>
                        <a:t>0 1 1 0 1 1 1 1	Protocol error, unspecified</a:t>
                      </a:r>
                      <a:endParaRPr lang="en-US" sz="800" dirty="0">
                        <a:effectLst/>
                      </a:endParaRPr>
                    </a:p>
                    <a:p>
                      <a:pPr hangingPunct="0">
                        <a:spcAft>
                          <a:spcPts val="0"/>
                        </a:spcAft>
                      </a:pPr>
                      <a:r>
                        <a:rPr lang="en-GB" sz="800" dirty="0">
                          <a:effectLst/>
                        </a:rPr>
                        <a:t>0 1 1 1 0 0 0 0	APN restriction value incompatible with active PDP context</a:t>
                      </a:r>
                      <a:endParaRPr lang="en-US" sz="800" dirty="0">
                        <a:effectLst/>
                      </a:endParaRPr>
                    </a:p>
                    <a:p>
                      <a:pPr hangingPunct="0">
                        <a:spcAft>
                          <a:spcPts val="0"/>
                        </a:spcAft>
                      </a:pPr>
                      <a:r>
                        <a:rPr lang="en-GB" sz="800" dirty="0">
                          <a:effectLst/>
                        </a:rPr>
                        <a:t> </a:t>
                      </a:r>
                      <a:endParaRPr lang="en-US" sz="800" dirty="0">
                        <a:effectLst/>
                      </a:endParaRPr>
                    </a:p>
                    <a:p>
                      <a:pPr hangingPunct="0">
                        <a:spcAft>
                          <a:spcPts val="0"/>
                        </a:spcAft>
                      </a:pPr>
                      <a:r>
                        <a:rPr lang="en-GB" sz="800" dirty="0">
                          <a:effectLst/>
                        </a:rPr>
                        <a:t>Any other value received by the mobile station shall be treated as 0010 0010, "Service option temporarily out of order”. Any other value received by the network shall be treated as 0110 1111, "Protocol error, unspecified</a:t>
                      </a:r>
                      <a:r>
                        <a:rPr lang="en-GB" sz="800" dirty="0" smtClean="0">
                          <a:effectLst/>
                        </a:rPr>
                        <a:t>".</a:t>
                      </a:r>
                      <a:r>
                        <a:rPr lang="en-GB" sz="800" dirty="0">
                          <a:effectLst/>
                        </a:rPr>
                        <a:t> </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607" marR="23214" marT="0" marB="0"/>
                </a:tc>
              </a:tr>
              <a:tr h="120650">
                <a:tc>
                  <a:txBody>
                    <a:bodyPr/>
                    <a:lstStyle/>
                    <a:p>
                      <a:pPr hangingPunct="0">
                        <a:spcAft>
                          <a:spcPts val="0"/>
                        </a:spcAft>
                      </a:pPr>
                      <a:r>
                        <a:rPr lang="en-US" sz="800" dirty="0">
                          <a:effectLst/>
                        </a:rPr>
                        <a:t> </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607" marR="23214" marT="0" marB="0"/>
                </a:tc>
              </a:tr>
            </a:tbl>
          </a:graphicData>
        </a:graphic>
      </p:graphicFrame>
    </p:spTree>
    <p:extLst>
      <p:ext uri="{BB962C8B-B14F-4D97-AF65-F5344CB8AC3E}">
        <p14:creationId xmlns:p14="http://schemas.microsoft.com/office/powerpoint/2010/main" val="338306480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75658" y="1041400"/>
            <a:ext cx="8388916" cy="4614333"/>
          </a:xfrm>
        </p:spPr>
        <p:txBody>
          <a:bodyPr>
            <a:normAutofit/>
          </a:bodyPr>
          <a:lstStyle/>
          <a:p>
            <a:r>
              <a:rPr lang="en-US" sz="1200" b="1" u="sng" dirty="0" smtClean="0"/>
              <a:t>Information on PDP/PDN activation reject or deactivation </a:t>
            </a:r>
          </a:p>
          <a:p>
            <a:endParaRPr lang="en-US" sz="1200" b="1" u="sng" dirty="0" smtClean="0"/>
          </a:p>
          <a:p>
            <a:r>
              <a:rPr lang="en-US" sz="1200" b="1" u="sng" dirty="0" smtClean="0"/>
              <a:t>Messages flows</a:t>
            </a:r>
            <a:r>
              <a:rPr lang="en-US" sz="1200" dirty="0" smtClean="0"/>
              <a:t>:  (as described on </a:t>
            </a:r>
            <a:r>
              <a:rPr lang="en-GB" sz="1200" dirty="0" smtClean="0"/>
              <a:t>TS 24.008 clause 6.1)</a:t>
            </a:r>
            <a:endParaRPr lang="en-US" sz="1200"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smtClean="0"/>
          </a:p>
          <a:p>
            <a:endParaRPr lang="en-US" sz="1200" b="1" u="sng" dirty="0" smtClean="0"/>
          </a:p>
        </p:txBody>
      </p:sp>
      <p:sp>
        <p:nvSpPr>
          <p:cNvPr id="3" name="Title 2"/>
          <p:cNvSpPr>
            <a:spLocks noGrp="1"/>
          </p:cNvSpPr>
          <p:nvPr>
            <p:ph type="title"/>
          </p:nvPr>
        </p:nvSpPr>
        <p:spPr>
          <a:xfrm>
            <a:off x="395536" y="294297"/>
            <a:ext cx="8396039" cy="484960"/>
          </a:xfrm>
        </p:spPr>
        <p:txBody>
          <a:bodyPr/>
          <a:lstStyle/>
          <a:p>
            <a:r>
              <a:rPr lang="en-US" dirty="0" smtClean="0"/>
              <a:t>Specification CR needed - Details</a:t>
            </a:r>
            <a:endParaRPr lang="en-US" dirty="0"/>
          </a:p>
        </p:txBody>
      </p:sp>
      <p:sp>
        <p:nvSpPr>
          <p:cNvPr id="5" name="Slide Number Placeholder 4"/>
          <p:cNvSpPr>
            <a:spLocks noGrp="1"/>
          </p:cNvSpPr>
          <p:nvPr>
            <p:ph type="sldNum" sz="quarter" idx="12"/>
          </p:nvPr>
        </p:nvSpPr>
        <p:spPr/>
        <p:txBody>
          <a:bodyPr/>
          <a:lstStyle/>
          <a:p>
            <a:fld id="{FCB70A61-15BE-46EA-A1F2-FFDAAED3DA4F}" type="slidenum">
              <a:rPr lang="en-US" smtClean="0"/>
              <a:pPr/>
              <a:t>12</a:t>
            </a:fld>
            <a:endParaRPr lang="en-US" dirty="0"/>
          </a:p>
        </p:txBody>
      </p:sp>
      <p:sp>
        <p:nvSpPr>
          <p:cNvPr id="9" name="Rectangle 8"/>
          <p:cNvSpPr/>
          <p:nvPr/>
        </p:nvSpPr>
        <p:spPr>
          <a:xfrm>
            <a:off x="320653" y="1804483"/>
            <a:ext cx="4074582" cy="3416320"/>
          </a:xfrm>
          <a:prstGeom prst="rect">
            <a:avLst/>
          </a:prstGeom>
        </p:spPr>
        <p:txBody>
          <a:bodyPr wrap="square">
            <a:spAutoFit/>
          </a:bodyPr>
          <a:lstStyle/>
          <a:p>
            <a:pPr hangingPunct="0"/>
            <a:r>
              <a:rPr lang="en-GB" sz="800" b="1" dirty="0" smtClean="0"/>
              <a:t>6.1.3.1.3	Unsuccessful PDP context activation initiated by the MS</a:t>
            </a:r>
            <a:endParaRPr lang="en-US" sz="800" b="1" dirty="0" smtClean="0"/>
          </a:p>
          <a:p>
            <a:pPr hangingPunct="0"/>
            <a:r>
              <a:rPr lang="en-GB" sz="800" dirty="0" smtClean="0"/>
              <a:t>Upon receipt of an ACTIVATE PDP CONTEXT REQUEST message the network may reject the MS initiated PDP context activation by sending an ACTIVATE PDP CONTEXT REJECT message to the MS. The message shall contain a cause code that typically indicates one of the following causes:</a:t>
            </a:r>
            <a:endParaRPr lang="en-US" sz="800" dirty="0" smtClean="0"/>
          </a:p>
          <a:p>
            <a:pPr hangingPunct="0"/>
            <a:endParaRPr lang="en-US" sz="800" dirty="0" smtClean="0"/>
          </a:p>
          <a:p>
            <a:pPr hangingPunct="0"/>
            <a:r>
              <a:rPr lang="en-GB" sz="800" dirty="0" smtClean="0"/>
              <a:t>Upon receipt of an ACTIVATE PDP CONTEXT REJECT message, the MS shall stop timer T3380 and enter/remain in state PDP-INACTIVE.</a:t>
            </a:r>
            <a:endParaRPr lang="en-US" sz="800" dirty="0" smtClean="0"/>
          </a:p>
          <a:p>
            <a:endParaRPr lang="en-US" sz="800" b="1" u="sng" dirty="0" smtClean="0"/>
          </a:p>
          <a:p>
            <a:r>
              <a:rPr lang="en-US" sz="800" b="1" u="sng" dirty="0" smtClean="0"/>
              <a:t>SM Permanent Reject Causes (</a:t>
            </a:r>
            <a:r>
              <a:rPr lang="en-US" sz="800" b="1" u="sng" dirty="0" err="1" smtClean="0"/>
              <a:t>PDP_Context</a:t>
            </a:r>
            <a:r>
              <a:rPr lang="en-US" sz="800" b="1" u="sng" dirty="0" smtClean="0"/>
              <a:t>)</a:t>
            </a:r>
            <a:r>
              <a:rPr lang="en-US" sz="800" dirty="0" smtClean="0"/>
              <a:t> </a:t>
            </a:r>
          </a:p>
          <a:p>
            <a:pPr hangingPunct="0"/>
            <a:r>
              <a:rPr lang="en-GB" sz="800" dirty="0" smtClean="0"/>
              <a:t># 8:	Operator Determined Barring;</a:t>
            </a:r>
            <a:endParaRPr lang="en-US" sz="800" dirty="0" smtClean="0"/>
          </a:p>
          <a:p>
            <a:pPr hangingPunct="0"/>
            <a:r>
              <a:rPr lang="en-GB" sz="800" dirty="0" smtClean="0"/>
              <a:t># 26:	insufficient resources;</a:t>
            </a:r>
            <a:endParaRPr lang="en-US" sz="800" dirty="0" smtClean="0"/>
          </a:p>
          <a:p>
            <a:pPr hangingPunct="0"/>
            <a:r>
              <a:rPr lang="en-GB" sz="800" dirty="0" smtClean="0"/>
              <a:t># 27:	missing or unknown APN;</a:t>
            </a:r>
            <a:endParaRPr lang="en-US" sz="800" dirty="0" smtClean="0"/>
          </a:p>
          <a:p>
            <a:pPr hangingPunct="0"/>
            <a:r>
              <a:rPr lang="en-GB" sz="800" dirty="0" smtClean="0"/>
              <a:t># 28:	unknown PDP address or PDP type;</a:t>
            </a:r>
            <a:endParaRPr lang="en-US" sz="800" dirty="0" smtClean="0"/>
          </a:p>
          <a:p>
            <a:pPr hangingPunct="0"/>
            <a:r>
              <a:rPr lang="en-GB" sz="800" dirty="0" smtClean="0"/>
              <a:t># 29:	user authentication failed;</a:t>
            </a:r>
            <a:endParaRPr lang="en-US" sz="800" dirty="0" smtClean="0"/>
          </a:p>
          <a:p>
            <a:pPr hangingPunct="0"/>
            <a:r>
              <a:rPr lang="en-GB" sz="800" dirty="0" smtClean="0"/>
              <a:t># 30:	activation rejected by GGSN, Serving GW or PDN GW;</a:t>
            </a:r>
            <a:endParaRPr lang="en-US" sz="800" dirty="0" smtClean="0"/>
          </a:p>
          <a:p>
            <a:pPr hangingPunct="0"/>
            <a:r>
              <a:rPr lang="en-GB" sz="800" dirty="0" smtClean="0"/>
              <a:t># 31:	activation rejected, unspecified;</a:t>
            </a:r>
            <a:endParaRPr lang="en-US" sz="800" dirty="0" smtClean="0"/>
          </a:p>
          <a:p>
            <a:pPr hangingPunct="0"/>
            <a:r>
              <a:rPr lang="en-GB" sz="800" dirty="0" smtClean="0"/>
              <a:t># 32:	service option not supported;</a:t>
            </a:r>
            <a:endParaRPr lang="en-US" sz="800" dirty="0" smtClean="0"/>
          </a:p>
          <a:p>
            <a:pPr hangingPunct="0"/>
            <a:r>
              <a:rPr lang="en-GB" sz="800" dirty="0" smtClean="0"/>
              <a:t># 33:	requested service option not subscribed;</a:t>
            </a:r>
            <a:endParaRPr lang="en-US" sz="800" dirty="0" smtClean="0"/>
          </a:p>
          <a:p>
            <a:pPr hangingPunct="0"/>
            <a:r>
              <a:rPr lang="en-GB" sz="800" dirty="0" smtClean="0"/>
              <a:t># 34:	service option temporarily out of order;</a:t>
            </a:r>
            <a:endParaRPr lang="en-US" sz="800" dirty="0" smtClean="0"/>
          </a:p>
          <a:p>
            <a:pPr hangingPunct="0"/>
            <a:r>
              <a:rPr lang="en-GB" sz="800" dirty="0" smtClean="0"/>
              <a:t># 35: NSAPI already used. The network shall not send this cause code (see note 1);</a:t>
            </a:r>
            <a:endParaRPr lang="en-US" sz="800" dirty="0" smtClean="0"/>
          </a:p>
          <a:p>
            <a:pPr hangingPunct="0"/>
            <a:r>
              <a:rPr lang="en-GB" sz="800" dirty="0" smtClean="0"/>
              <a:t># 50:	PDP type IPv4 only allowed;</a:t>
            </a:r>
            <a:endParaRPr lang="en-US" sz="800" dirty="0" smtClean="0"/>
          </a:p>
          <a:p>
            <a:pPr hangingPunct="0"/>
            <a:r>
              <a:rPr lang="en-GB" sz="800" dirty="0" smtClean="0"/>
              <a:t># 51:	PDP type IPv6 only allowed;</a:t>
            </a:r>
            <a:endParaRPr lang="en-US" sz="800" dirty="0" smtClean="0"/>
          </a:p>
          <a:p>
            <a:pPr hangingPunct="0"/>
            <a:r>
              <a:rPr lang="en-GB" sz="800" dirty="0" smtClean="0"/>
              <a:t># 52:	single address bearers only allowed;</a:t>
            </a:r>
            <a:endParaRPr lang="en-US" sz="800" dirty="0" smtClean="0"/>
          </a:p>
          <a:p>
            <a:pPr hangingPunct="0"/>
            <a:r>
              <a:rPr lang="en-GB" sz="800" dirty="0" smtClean="0"/>
              <a:t># 95 - 111:	protocol errors; or NOTE 1:	Pre-R99 network may send this cause code.</a:t>
            </a:r>
            <a:endParaRPr lang="en-US" sz="800" dirty="0" smtClean="0"/>
          </a:p>
        </p:txBody>
      </p:sp>
      <p:sp>
        <p:nvSpPr>
          <p:cNvPr id="6" name="Rectangle 5"/>
          <p:cNvSpPr/>
          <p:nvPr/>
        </p:nvSpPr>
        <p:spPr>
          <a:xfrm>
            <a:off x="4877377" y="1804483"/>
            <a:ext cx="4098457" cy="2323713"/>
          </a:xfrm>
          <a:prstGeom prst="rect">
            <a:avLst/>
          </a:prstGeom>
        </p:spPr>
        <p:txBody>
          <a:bodyPr wrap="square">
            <a:spAutoFit/>
          </a:bodyPr>
          <a:lstStyle/>
          <a:p>
            <a:pPr hangingPunct="0">
              <a:spcBef>
                <a:spcPts val="600"/>
              </a:spcBef>
              <a:spcAft>
                <a:spcPts val="900"/>
              </a:spcAft>
            </a:pPr>
            <a:r>
              <a:rPr lang="en-GB" sz="1000" b="1" dirty="0" smtClean="0">
                <a:effectLst/>
                <a:latin typeface="Arial" panose="020B0604020202020204" pitchFamily="34" charset="0"/>
                <a:cs typeface="Times New Roman" panose="02020603050405020304" pitchFamily="18" charset="0"/>
              </a:rPr>
              <a:t>6.1.3.1.4	Unsuccessful PDP context activation requested by the network</a:t>
            </a:r>
            <a:endParaRPr lang="en-US" sz="1000" b="1" dirty="0" smtClean="0">
              <a:effectLst/>
              <a:latin typeface="Arial" panose="020B0604020202020204" pitchFamily="34" charset="0"/>
              <a:cs typeface="Times New Roman" panose="02020603050405020304" pitchFamily="18" charset="0"/>
            </a:endParaRPr>
          </a:p>
          <a:p>
            <a:pPr hangingPunct="0">
              <a:spcAft>
                <a:spcPts val="900"/>
              </a:spcAft>
            </a:pPr>
            <a:r>
              <a:rPr lang="en-GB" sz="800" dirty="0" smtClean="0">
                <a:effectLst/>
                <a:latin typeface="Times New Roman" panose="02020603050405020304" pitchFamily="18" charset="0"/>
                <a:ea typeface="Times New Roman" panose="02020603050405020304" pitchFamily="18" charset="0"/>
              </a:rPr>
              <a:t>Upon receipt of the REQUEST PDP CONTEXT ACTIVATION message, the MS may reject the network requested PDP context activation by sending the REQUEST PDP CONTEXT ACTIVATION REJECT message to the network. The message contains the same TI as included in the REQUEST PDP CONTEXT ACTIVATION and an additional cause code that typically indicates one of the following causes:</a:t>
            </a:r>
            <a:endParaRPr lang="en-US" sz="800" dirty="0" smtClean="0">
              <a:effectLst/>
              <a:latin typeface="Times New Roman" panose="02020603050405020304" pitchFamily="18" charset="0"/>
              <a:ea typeface="Times New Roman" panose="02020603050405020304" pitchFamily="18" charset="0"/>
            </a:endParaRPr>
          </a:p>
          <a:p>
            <a:pPr marL="360680" indent="-180340" hangingPunct="0">
              <a:spcAft>
                <a:spcPts val="900"/>
              </a:spcAft>
            </a:pPr>
            <a:r>
              <a:rPr lang="en-GB" sz="800" dirty="0" smtClean="0">
                <a:effectLst/>
                <a:latin typeface="CG Times (WN)"/>
                <a:ea typeface="Times New Roman" panose="02020603050405020304" pitchFamily="18" charset="0"/>
                <a:cs typeface="Times New Roman" panose="02020603050405020304" pitchFamily="18" charset="0"/>
              </a:rPr>
              <a:t>	# 26: insufficient resources;</a:t>
            </a:r>
            <a:endParaRPr lang="en-US" sz="800" dirty="0" smtClean="0">
              <a:effectLst/>
              <a:latin typeface="CG Times (WN)"/>
              <a:ea typeface="Times New Roman" panose="02020603050405020304" pitchFamily="18" charset="0"/>
              <a:cs typeface="Times New Roman" panose="02020603050405020304" pitchFamily="18" charset="0"/>
            </a:endParaRPr>
          </a:p>
          <a:p>
            <a:pPr marL="360680" indent="-180340" hangingPunct="0">
              <a:spcAft>
                <a:spcPts val="900"/>
              </a:spcAft>
            </a:pPr>
            <a:r>
              <a:rPr lang="en-GB" sz="800" dirty="0" smtClean="0">
                <a:effectLst/>
                <a:latin typeface="CG Times (WN)"/>
                <a:ea typeface="Times New Roman" panose="02020603050405020304" pitchFamily="18" charset="0"/>
                <a:cs typeface="Times New Roman" panose="02020603050405020304" pitchFamily="18" charset="0"/>
              </a:rPr>
              <a:t>	# 31: activation rejected, unspecified;</a:t>
            </a:r>
            <a:endParaRPr lang="en-US" sz="800" dirty="0" smtClean="0">
              <a:effectLst/>
              <a:latin typeface="CG Times (WN)"/>
              <a:ea typeface="Times New Roman" panose="02020603050405020304" pitchFamily="18" charset="0"/>
              <a:cs typeface="Times New Roman" panose="02020603050405020304" pitchFamily="18" charset="0"/>
            </a:endParaRPr>
          </a:p>
          <a:p>
            <a:pPr marL="360680" indent="-180340" hangingPunct="0">
              <a:spcAft>
                <a:spcPts val="900"/>
              </a:spcAft>
            </a:pPr>
            <a:r>
              <a:rPr lang="en-GB" sz="800" dirty="0" smtClean="0">
                <a:effectLst/>
                <a:latin typeface="CG Times (WN)"/>
                <a:ea typeface="Times New Roman" panose="02020603050405020304" pitchFamily="18" charset="0"/>
                <a:cs typeface="Times New Roman" panose="02020603050405020304" pitchFamily="18" charset="0"/>
              </a:rPr>
              <a:t>	# 40: feature not supported; or</a:t>
            </a:r>
            <a:endParaRPr lang="en-US" sz="800" dirty="0" smtClean="0">
              <a:effectLst/>
              <a:latin typeface="CG Times (WN)"/>
              <a:ea typeface="Times New Roman" panose="02020603050405020304" pitchFamily="18" charset="0"/>
              <a:cs typeface="Times New Roman" panose="02020603050405020304" pitchFamily="18" charset="0"/>
            </a:endParaRPr>
          </a:p>
          <a:p>
            <a:pPr marL="360680" indent="-180340" hangingPunct="0">
              <a:spcAft>
                <a:spcPts val="900"/>
              </a:spcAft>
            </a:pPr>
            <a:r>
              <a:rPr lang="en-GB" sz="800" dirty="0" smtClean="0">
                <a:effectLst/>
                <a:latin typeface="CG Times (WN)"/>
                <a:ea typeface="Times New Roman" panose="02020603050405020304" pitchFamily="18" charset="0"/>
                <a:cs typeface="Times New Roman" panose="02020603050405020304" pitchFamily="18" charset="0"/>
              </a:rPr>
              <a:t>	# 95 - 111: protocol errors.</a:t>
            </a:r>
            <a:endParaRPr lang="en-US" sz="800" dirty="0" smtClean="0">
              <a:effectLst/>
              <a:latin typeface="CG Times (WN)"/>
              <a:ea typeface="Times New Roman" panose="02020603050405020304" pitchFamily="18" charset="0"/>
              <a:cs typeface="Times New Roman" panose="02020603050405020304" pitchFamily="18" charset="0"/>
            </a:endParaRPr>
          </a:p>
          <a:p>
            <a:pPr hangingPunct="0">
              <a:spcAft>
                <a:spcPts val="900"/>
              </a:spcAft>
            </a:pPr>
            <a:r>
              <a:rPr lang="en-GB" sz="800" dirty="0" smtClean="0">
                <a:effectLst/>
                <a:latin typeface="Times New Roman" panose="02020603050405020304" pitchFamily="18" charset="0"/>
                <a:ea typeface="Times New Roman" panose="02020603050405020304" pitchFamily="18" charset="0"/>
              </a:rPr>
              <a:t>The network shall stop timer T3385 and enter state PDP-INACTIVE.</a:t>
            </a:r>
            <a:endParaRPr lang="en-US" sz="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5290493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75658" y="1041400"/>
            <a:ext cx="8388916" cy="4614333"/>
          </a:xfrm>
        </p:spPr>
        <p:txBody>
          <a:bodyPr>
            <a:normAutofit/>
          </a:bodyPr>
          <a:lstStyle/>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smtClean="0"/>
          </a:p>
          <a:p>
            <a:endParaRPr lang="en-US" sz="1200" b="1" u="sng" dirty="0" smtClean="0"/>
          </a:p>
        </p:txBody>
      </p:sp>
      <p:sp>
        <p:nvSpPr>
          <p:cNvPr id="3" name="Title 2"/>
          <p:cNvSpPr>
            <a:spLocks noGrp="1"/>
          </p:cNvSpPr>
          <p:nvPr>
            <p:ph type="title"/>
          </p:nvPr>
        </p:nvSpPr>
        <p:spPr/>
        <p:txBody>
          <a:bodyPr/>
          <a:lstStyle/>
          <a:p>
            <a:r>
              <a:rPr lang="en-US" dirty="0" smtClean="0"/>
              <a:t>Specification CR needed- Details</a:t>
            </a:r>
            <a:endParaRPr lang="en-US" dirty="0"/>
          </a:p>
        </p:txBody>
      </p:sp>
      <p:sp>
        <p:nvSpPr>
          <p:cNvPr id="5" name="Slide Number Placeholder 4"/>
          <p:cNvSpPr>
            <a:spLocks noGrp="1"/>
          </p:cNvSpPr>
          <p:nvPr>
            <p:ph type="sldNum" sz="quarter" idx="12"/>
          </p:nvPr>
        </p:nvSpPr>
        <p:spPr/>
        <p:txBody>
          <a:bodyPr/>
          <a:lstStyle/>
          <a:p>
            <a:fld id="{FCB70A61-15BE-46EA-A1F2-FFDAAED3DA4F}" type="slidenum">
              <a:rPr lang="en-US" smtClean="0"/>
              <a:pPr/>
              <a:t>13</a:t>
            </a:fld>
            <a:endParaRPr lang="en-US" dirty="0"/>
          </a:p>
        </p:txBody>
      </p:sp>
      <p:sp>
        <p:nvSpPr>
          <p:cNvPr id="11" name="Rectangle 10"/>
          <p:cNvSpPr/>
          <p:nvPr/>
        </p:nvSpPr>
        <p:spPr>
          <a:xfrm>
            <a:off x="343188" y="924754"/>
            <a:ext cx="8500732" cy="5186035"/>
          </a:xfrm>
          <a:prstGeom prst="rect">
            <a:avLst/>
          </a:prstGeom>
        </p:spPr>
        <p:txBody>
          <a:bodyPr wrap="square">
            <a:spAutoFit/>
          </a:bodyPr>
          <a:lstStyle/>
          <a:p>
            <a:pPr hangingPunct="0">
              <a:spcBef>
                <a:spcPts val="600"/>
              </a:spcBef>
            </a:pPr>
            <a:r>
              <a:rPr lang="en-GB" sz="900" b="1" dirty="0" smtClean="0">
                <a:effectLst/>
                <a:latin typeface="Arial" panose="020B0604020202020204" pitchFamily="34" charset="0"/>
                <a:cs typeface="Times New Roman" panose="02020603050405020304" pitchFamily="18" charset="0"/>
              </a:rPr>
              <a:t>6.1.3.1.5	Abnormal cases</a:t>
            </a:r>
            <a:endParaRPr lang="en-US" sz="900" b="1" dirty="0" smtClean="0">
              <a:effectLst/>
              <a:latin typeface="Arial" panose="020B0604020202020204" pitchFamily="34" charset="0"/>
              <a:cs typeface="Times New Roman" panose="02020603050405020304" pitchFamily="18" charset="0"/>
            </a:endParaRPr>
          </a:p>
          <a:p>
            <a:pPr hangingPunct="0"/>
            <a:r>
              <a:rPr lang="en-GB" sz="700" dirty="0" smtClean="0">
                <a:effectLst/>
                <a:latin typeface="Times New Roman" panose="02020603050405020304" pitchFamily="18" charset="0"/>
                <a:ea typeface="Times New Roman" panose="02020603050405020304" pitchFamily="18" charset="0"/>
              </a:rPr>
              <a:t>The following abnormal cases can be identified:</a:t>
            </a:r>
            <a:endParaRPr lang="en-US" sz="700" dirty="0" smtClean="0">
              <a:effectLst/>
              <a:latin typeface="Times New Roman" panose="02020603050405020304" pitchFamily="18" charset="0"/>
              <a:ea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a)	Expiry of timers</a:t>
            </a:r>
            <a:endParaRPr lang="en-US" sz="700" dirty="0" smtClean="0">
              <a:effectLst/>
              <a:latin typeface="CG Times (WN)"/>
              <a:ea typeface="Times New Roman" panose="02020603050405020304" pitchFamily="18" charset="0"/>
              <a:cs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	In the mobile station: </a:t>
            </a:r>
            <a:endParaRPr lang="en-US" sz="700" dirty="0" smtClean="0">
              <a:effectLst/>
              <a:latin typeface="CG Times (WN)"/>
              <a:ea typeface="Times New Roman" panose="02020603050405020304" pitchFamily="18" charset="0"/>
              <a:cs typeface="Times New Roman" panose="02020603050405020304" pitchFamily="18" charset="0"/>
            </a:endParaRPr>
          </a:p>
          <a:p>
            <a:pPr marL="540385" indent="-180340" hangingPunct="0"/>
            <a:r>
              <a:rPr lang="en-GB" sz="700" dirty="0" smtClean="0">
                <a:effectLst/>
                <a:latin typeface="Times New Roman" panose="02020603050405020304" pitchFamily="18" charset="0"/>
                <a:ea typeface="Times New Roman" panose="02020603050405020304" pitchFamily="18" charset="0"/>
              </a:rPr>
              <a:t>	On the first expiry of the timer T3380, the MS shall resend the ACTIVATE PDP CONTEXT REQUEST and shall reset and restart timer T3380. This retransmission is repeated four times, i.e. on the fifth expiry of timer T3380, the MS shall release all resources possibly allocated for this invocation and shall abort the procedure; no automatic PDP context activation re-attempt shall be performed. </a:t>
            </a:r>
            <a:endParaRPr lang="en-US" sz="700" dirty="0" smtClean="0">
              <a:effectLst/>
              <a:latin typeface="Times New Roman" panose="02020603050405020304" pitchFamily="18" charset="0"/>
              <a:ea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	On the network side: </a:t>
            </a:r>
            <a:endParaRPr lang="en-US" sz="700" dirty="0" smtClean="0">
              <a:effectLst/>
              <a:latin typeface="CG Times (WN)"/>
              <a:ea typeface="Times New Roman" panose="02020603050405020304" pitchFamily="18" charset="0"/>
              <a:cs typeface="Times New Roman" panose="02020603050405020304" pitchFamily="18" charset="0"/>
            </a:endParaRPr>
          </a:p>
          <a:p>
            <a:pPr marL="540385" indent="-180340" hangingPunct="0"/>
            <a:r>
              <a:rPr lang="en-GB" sz="700" dirty="0" smtClean="0">
                <a:effectLst/>
                <a:latin typeface="Times New Roman" panose="02020603050405020304" pitchFamily="18" charset="0"/>
                <a:ea typeface="Times New Roman" panose="02020603050405020304" pitchFamily="18" charset="0"/>
              </a:rPr>
              <a:t>	On the first expiry of the timer T3385, the network shall resend the message REQUEST PDP CONTEXT ACTIVATION and shall reset and restart timer T3385. This retransmission is repeated four times, i.e. on the fifth expiry of timer T3385, the network shall release possibly allocated resources for this activation and shall abort the procedure. </a:t>
            </a:r>
            <a:endParaRPr lang="en-US" sz="700" dirty="0" smtClean="0">
              <a:effectLst/>
              <a:latin typeface="Times New Roman" panose="02020603050405020304" pitchFamily="18" charset="0"/>
              <a:ea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b)	Collision of MS initiated and network requested PDP context activation</a:t>
            </a:r>
            <a:endParaRPr lang="en-US" sz="700" dirty="0" smtClean="0">
              <a:effectLst/>
              <a:latin typeface="CG Times (WN)"/>
              <a:ea typeface="Times New Roman" panose="02020603050405020304" pitchFamily="18" charset="0"/>
              <a:cs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Dynamic PDP address collision case:</a:t>
            </a:r>
            <a:endParaRPr lang="en-US" sz="700" dirty="0" smtClean="0">
              <a:effectLst/>
              <a:latin typeface="CG Times (WN)"/>
              <a:ea typeface="Times New Roman" panose="02020603050405020304" pitchFamily="18" charset="0"/>
              <a:cs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If the MS uses dynamic PDP addressing that turns out to collide with the network requested PDP address, then there is no detection of collision specified but left for network implementation.</a:t>
            </a:r>
            <a:endParaRPr lang="en-US" sz="700" dirty="0" smtClean="0">
              <a:effectLst/>
              <a:latin typeface="CG Times (WN)"/>
              <a:ea typeface="Times New Roman" panose="02020603050405020304" pitchFamily="18" charset="0"/>
              <a:cs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	Static PDP address collision detected within the mobile station:</a:t>
            </a:r>
            <a:endParaRPr lang="en-US" sz="700" dirty="0" smtClean="0">
              <a:effectLst/>
              <a:latin typeface="CG Times (WN)"/>
              <a:ea typeface="Times New Roman" panose="02020603050405020304" pitchFamily="18" charset="0"/>
              <a:cs typeface="Times New Roman" panose="02020603050405020304" pitchFamily="18" charset="0"/>
            </a:endParaRPr>
          </a:p>
          <a:p>
            <a:pPr marL="540385" indent="-180340" hangingPunct="0"/>
            <a:r>
              <a:rPr lang="en-GB" sz="700" dirty="0" smtClean="0">
                <a:effectLst/>
                <a:latin typeface="Times New Roman" panose="02020603050405020304" pitchFamily="18" charset="0"/>
                <a:ea typeface="Times New Roman" panose="02020603050405020304" pitchFamily="18" charset="0"/>
              </a:rPr>
              <a:t>	A collision of an MS initiated and a network requested PDP context activation procedure is identified by the MS when a REQUEST PDP CONTEXT ACTIVATION message is received from the network after the MS has sent an ACTIVATE PDP CONTEXT REQUEST message, the MS has not yet received an ACTIVATE PDP CONTEXT ACCEPT or ACTIVATE PDP CONTEXT REJECT message, and</a:t>
            </a:r>
            <a:endParaRPr lang="en-US" sz="700" dirty="0" smtClean="0">
              <a:effectLst/>
              <a:latin typeface="Times New Roman" panose="02020603050405020304" pitchFamily="18" charset="0"/>
              <a:ea typeface="Times New Roman" panose="02020603050405020304" pitchFamily="18" charset="0"/>
            </a:endParaRPr>
          </a:p>
          <a:p>
            <a:pPr marL="720725" indent="-180340" hangingPunct="0"/>
            <a:r>
              <a:rPr lang="en-GB" sz="700" dirty="0" err="1" smtClean="0">
                <a:effectLst/>
                <a:latin typeface="Times New Roman" panose="02020603050405020304" pitchFamily="18" charset="0"/>
                <a:ea typeface="Times New Roman" panose="02020603050405020304" pitchFamily="18" charset="0"/>
              </a:rPr>
              <a:t>i</a:t>
            </a:r>
            <a:r>
              <a:rPr lang="en-GB" sz="700" dirty="0" smtClean="0">
                <a:effectLst/>
                <a:latin typeface="Times New Roman" panose="02020603050405020304" pitchFamily="18" charset="0"/>
                <a:ea typeface="Times New Roman" panose="02020603050405020304" pitchFamily="18" charset="0"/>
              </a:rPr>
              <a:t>)	the MS is able to compare the PDP type, PDP address and APN requested in the ACTIVATE PDP CONTEXT REQUEST message with those requested in the REQUEST PDP CONTEXT ACTIVATION message and these parameters are equal; or</a:t>
            </a:r>
            <a:endParaRPr lang="en-US" sz="700" dirty="0" smtClean="0">
              <a:effectLst/>
              <a:latin typeface="Times New Roman" panose="02020603050405020304" pitchFamily="18" charset="0"/>
              <a:ea typeface="Times New Roman" panose="02020603050405020304" pitchFamily="18" charset="0"/>
            </a:endParaRPr>
          </a:p>
          <a:p>
            <a:pPr marL="720725" indent="-180340" hangingPunct="0"/>
            <a:r>
              <a:rPr lang="en-GB" sz="700" dirty="0" smtClean="0">
                <a:effectLst/>
                <a:latin typeface="Times New Roman" panose="02020603050405020304" pitchFamily="18" charset="0"/>
                <a:ea typeface="Times New Roman" panose="02020603050405020304" pitchFamily="18" charset="0"/>
              </a:rPr>
              <a:t>ii)	the MS is unable to compare these parameters in the two messages.</a:t>
            </a:r>
            <a:endParaRPr lang="en-US" sz="700" dirty="0" smtClean="0">
              <a:effectLst/>
              <a:latin typeface="Times New Roman" panose="02020603050405020304" pitchFamily="18" charset="0"/>
              <a:ea typeface="Times New Roman" panose="02020603050405020304" pitchFamily="18" charset="0"/>
            </a:endParaRPr>
          </a:p>
          <a:p>
            <a:pPr marL="720725" indent="-540385" hangingPunct="0"/>
            <a:r>
              <a:rPr lang="en-GB" sz="700" dirty="0" smtClean="0">
                <a:effectLst/>
                <a:latin typeface="CG Times (WN)"/>
                <a:ea typeface="Times New Roman" panose="02020603050405020304" pitchFamily="18" charset="0"/>
                <a:cs typeface="Times New Roman" panose="02020603050405020304" pitchFamily="18" charset="0"/>
              </a:rPr>
              <a:t>NOTE:	In general, the MS is unable to test if the PDP type, PDP address and APN in the REQUEST PDP CONTEXT ACTIVATION message are the same as those for the PDN to which it is attempting to activate a context. This is because the MS may have omitted one or more of the parameters in the ACTIVATE PDP CONTEXT REQUEST message, since it is relying on default values to be provided by the network.</a:t>
            </a:r>
            <a:endParaRPr lang="en-US" sz="700" dirty="0" smtClean="0">
              <a:effectLst/>
              <a:latin typeface="CG Times (WN)"/>
              <a:ea typeface="Times New Roman" panose="02020603050405020304" pitchFamily="18" charset="0"/>
              <a:cs typeface="Times New Roman" panose="02020603050405020304" pitchFamily="18" charset="0"/>
            </a:endParaRPr>
          </a:p>
          <a:p>
            <a:pPr marL="540385" indent="-180340" hangingPunct="0"/>
            <a:r>
              <a:rPr lang="en-GB" sz="700" dirty="0" smtClean="0">
                <a:effectLst/>
                <a:latin typeface="Times New Roman" panose="02020603050405020304" pitchFamily="18" charset="0"/>
                <a:ea typeface="Times New Roman" panose="02020603050405020304" pitchFamily="18" charset="0"/>
              </a:rPr>
              <a:t>-	In the case of such a collision, the MS initiated PDP context activation shall take precedence over the network requested PDP context activation. In case (</a:t>
            </a:r>
            <a:r>
              <a:rPr lang="en-GB" sz="700" dirty="0" err="1" smtClean="0">
                <a:effectLst/>
                <a:latin typeface="Times New Roman" panose="02020603050405020304" pitchFamily="18" charset="0"/>
                <a:ea typeface="Times New Roman" panose="02020603050405020304" pitchFamily="18" charset="0"/>
              </a:rPr>
              <a:t>i</a:t>
            </a:r>
            <a:r>
              <a:rPr lang="en-GB" sz="700" dirty="0" smtClean="0">
                <a:effectLst/>
                <a:latin typeface="Times New Roman" panose="02020603050405020304" pitchFamily="18" charset="0"/>
                <a:ea typeface="Times New Roman" panose="02020603050405020304" pitchFamily="18" charset="0"/>
              </a:rPr>
              <a:t>), the MS shall discard the REQUEST PDP CONTEXT ACTIVATION message and shall wait for the network response to its ACTIVATE PDP CONTEXT REQUEST message. In case (ii), the MS shall send a REQUEST PDP CONTEXT ACTIVATION REJECT message with the cause 'insufficient resources' to the network, and wait for the network response to its ACTIVATE PDP CONTEXT REQUEST message.</a:t>
            </a:r>
            <a:endParaRPr lang="en-US" sz="700" dirty="0" smtClean="0">
              <a:effectLst/>
              <a:latin typeface="Times New Roman" panose="02020603050405020304" pitchFamily="18" charset="0"/>
              <a:ea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	Static PDP address collision detected on the network side: </a:t>
            </a:r>
            <a:endParaRPr lang="en-US" sz="700" dirty="0" smtClean="0">
              <a:effectLst/>
              <a:latin typeface="CG Times (WN)"/>
              <a:ea typeface="Times New Roman" panose="02020603050405020304" pitchFamily="18" charset="0"/>
              <a:cs typeface="Times New Roman" panose="02020603050405020304" pitchFamily="18" charset="0"/>
            </a:endParaRPr>
          </a:p>
          <a:p>
            <a:pPr marL="540385" indent="-180340" hangingPunct="0"/>
            <a:r>
              <a:rPr lang="en-GB" sz="700" dirty="0" smtClean="0">
                <a:effectLst/>
                <a:latin typeface="Times New Roman" panose="02020603050405020304" pitchFamily="18" charset="0"/>
                <a:ea typeface="Times New Roman" panose="02020603050405020304" pitchFamily="18" charset="0"/>
              </a:rPr>
              <a:t>	A collision is detected by the network in the case where the PDP address, PDP type and APN derived (according to 3GPP TS 23.060 [74] annex A) from the ACTIVATE PDP CONTEXT REQUEST message received from the MS match those in the REQUEST PDP CONTEXT ACTIVATION message sent to the MS. </a:t>
            </a:r>
            <a:endParaRPr lang="en-US" sz="700" dirty="0" smtClean="0">
              <a:effectLst/>
              <a:latin typeface="Times New Roman" panose="02020603050405020304" pitchFamily="18" charset="0"/>
              <a:ea typeface="Times New Roman" panose="02020603050405020304" pitchFamily="18" charset="0"/>
            </a:endParaRPr>
          </a:p>
          <a:p>
            <a:pPr marL="540385" indent="-180340" hangingPunct="0"/>
            <a:r>
              <a:rPr lang="en-GB" sz="700" dirty="0" smtClean="0">
                <a:effectLst/>
                <a:latin typeface="Times New Roman" panose="02020603050405020304" pitchFamily="18" charset="0"/>
                <a:ea typeface="Times New Roman" panose="02020603050405020304" pitchFamily="18" charset="0"/>
              </a:rPr>
              <a:t>-	In the case of such a collision, the MS initiated PDP context activation shall take precedence over the network requested PDP context activation. The network shall terminate the network requested PDP context activation procedure, and proceed with the MS initiated PDP context activation procedure.</a:t>
            </a:r>
            <a:endParaRPr lang="en-US" sz="700" dirty="0" smtClean="0">
              <a:effectLst/>
              <a:latin typeface="Times New Roman" panose="02020603050405020304" pitchFamily="18" charset="0"/>
              <a:ea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c)	 MS initiated PDP context activation request for an already activated PDP context (on the network side)</a:t>
            </a:r>
            <a:endParaRPr lang="en-US" sz="700" dirty="0" smtClean="0">
              <a:effectLst/>
              <a:latin typeface="CG Times (WN)"/>
              <a:ea typeface="Times New Roman" panose="02020603050405020304" pitchFamily="18" charset="0"/>
              <a:cs typeface="Times New Roman" panose="02020603050405020304" pitchFamily="18" charset="0"/>
            </a:endParaRPr>
          </a:p>
          <a:p>
            <a:pPr marL="720725" indent="-180340" hangingPunct="0"/>
            <a:r>
              <a:rPr lang="en-GB" sz="700" dirty="0" err="1" smtClean="0">
                <a:effectLst/>
                <a:latin typeface="Times New Roman" panose="02020603050405020304" pitchFamily="18" charset="0"/>
                <a:ea typeface="‚l‚r –¾’©"/>
              </a:rPr>
              <a:t>i</a:t>
            </a:r>
            <a:r>
              <a:rPr lang="en-GB" sz="700" dirty="0" smtClean="0">
                <a:effectLst/>
                <a:latin typeface="Times New Roman" panose="02020603050405020304" pitchFamily="18" charset="0"/>
                <a:ea typeface="‚l‚r –¾’©"/>
              </a:rPr>
              <a:t>)	If the network receives a ACTIVATE PDP CONTEXT REQUEST message with the same combination of APN, PDP type and PDP address as an already activated PDP context, the network shall deactivate the existing PDP context and, if any, all the linked PDP contexts (matching the combination of APN, PDP type and PDP address), locally without notification to the MS and proceed with the requested PDP context activation.</a:t>
            </a:r>
            <a:endParaRPr lang="en-US" sz="700" dirty="0" smtClean="0">
              <a:effectLst/>
              <a:latin typeface="Times New Roman" panose="02020603050405020304" pitchFamily="18" charset="0"/>
              <a:ea typeface="Times New Roman" panose="02020603050405020304" pitchFamily="18" charset="0"/>
            </a:endParaRPr>
          </a:p>
          <a:p>
            <a:pPr marL="720725" indent="-180340" hangingPunct="0"/>
            <a:r>
              <a:rPr lang="en-GB" sz="700" dirty="0" smtClean="0">
                <a:effectLst/>
                <a:latin typeface="Times New Roman" panose="02020603050405020304" pitchFamily="18" charset="0"/>
                <a:ea typeface="‚l‚r –¾’©"/>
              </a:rPr>
              <a:t>ii)	Alternatively (different combination of APN, PDP type and PDP address), if the NSAPI matches that of an already activated PDP context, then the network shall deactivate only the existing PDP context locally without notification to the MS and proceed with the requested PDP context activation.</a:t>
            </a:r>
            <a:endParaRPr lang="en-US" sz="700" dirty="0" smtClean="0">
              <a:effectLst/>
              <a:latin typeface="Times New Roman" panose="02020603050405020304" pitchFamily="18" charset="0"/>
              <a:ea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	It is an implementation option if the parameters used for comparison described in clause </a:t>
            </a:r>
            <a:r>
              <a:rPr lang="en-GB" sz="700" dirty="0" err="1" smtClean="0">
                <a:effectLst/>
                <a:latin typeface="CG Times (WN)"/>
                <a:ea typeface="Times New Roman" panose="02020603050405020304" pitchFamily="18" charset="0"/>
                <a:cs typeface="Times New Roman" panose="02020603050405020304" pitchFamily="18" charset="0"/>
              </a:rPr>
              <a:t>i</a:t>
            </a:r>
            <a:r>
              <a:rPr lang="en-GB" sz="700" dirty="0" smtClean="0">
                <a:effectLst/>
                <a:latin typeface="CG Times (WN)"/>
                <a:ea typeface="Times New Roman" panose="02020603050405020304" pitchFamily="18" charset="0"/>
                <a:cs typeface="Times New Roman" panose="02020603050405020304" pitchFamily="18" charset="0"/>
              </a:rPr>
              <a:t>) and ii) are the parameters provided in</a:t>
            </a:r>
            <a:r>
              <a:rPr lang="en-GB" sz="700" dirty="0" smtClean="0">
                <a:effectLst/>
                <a:latin typeface="CG Times (WN)"/>
                <a:ea typeface="‚l‚r –¾’©"/>
                <a:cs typeface="Times New Roman" panose="02020603050405020304" pitchFamily="18" charset="0"/>
              </a:rPr>
              <a:t> </a:t>
            </a:r>
            <a:r>
              <a:rPr lang="en-GB" sz="700" dirty="0" smtClean="0">
                <a:effectLst/>
                <a:latin typeface="CG Times (WN)"/>
                <a:ea typeface="Times New Roman" panose="02020603050405020304" pitchFamily="18" charset="0"/>
                <a:cs typeface="Times New Roman" panose="02020603050405020304" pitchFamily="18" charset="0"/>
              </a:rPr>
              <a:t>the (current and previous) ACTIVATE PDP CONTEXT REQUESTs or the parameters which are the result of the application of the selection rules defined in 3GPP TS 23.060 [74] Annex A.2. </a:t>
            </a:r>
            <a:endParaRPr lang="en-US" sz="700" dirty="0" smtClean="0">
              <a:effectLst/>
              <a:latin typeface="CG Times (WN)"/>
              <a:ea typeface="Times New Roman" panose="02020603050405020304" pitchFamily="18" charset="0"/>
              <a:cs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	The parameter provided in the current ACTIVATE PDP CONTEXT REQUEST can not be compared to the actually used parameters (result of application of selection rules defined in 3GPP TS 23.060 [74] Annex A.2) of the previously activated PDP contexts.</a:t>
            </a:r>
            <a:endParaRPr lang="en-US" sz="700" dirty="0" smtClean="0">
              <a:effectLst/>
              <a:latin typeface="CG Times (WN)"/>
              <a:ea typeface="Times New Roman" panose="02020603050405020304" pitchFamily="18" charset="0"/>
              <a:cs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	If the network receives an ACTIVATE PDP CONTEXT REQUEST message with request type "emergency" and there already is a PDN connection for emergency bearer services existing, the network shall reject the request with </a:t>
            </a:r>
            <a:r>
              <a:rPr lang="en-US" sz="700" dirty="0" smtClean="0">
                <a:effectLst/>
                <a:latin typeface="CG Times (WN)"/>
                <a:ea typeface="Times New Roman" panose="02020603050405020304" pitchFamily="18" charset="0"/>
                <a:cs typeface="Times New Roman" panose="02020603050405020304" pitchFamily="18" charset="0"/>
              </a:rPr>
              <a:t>cause code #31 "activation </a:t>
            </a:r>
            <a:r>
              <a:rPr lang="en-GB" sz="700" dirty="0" smtClean="0">
                <a:effectLst/>
                <a:latin typeface="CG Times (WN)"/>
                <a:ea typeface="Times New Roman" panose="02020603050405020304" pitchFamily="18" charset="0"/>
                <a:cs typeface="Times New Roman" panose="02020603050405020304" pitchFamily="18" charset="0"/>
              </a:rPr>
              <a:t>rejected, unspecified</a:t>
            </a:r>
            <a:r>
              <a:rPr lang="en-US" sz="700" dirty="0" smtClean="0">
                <a:effectLst/>
                <a:latin typeface="CG Times (WN)"/>
                <a:ea typeface="Times New Roman" panose="02020603050405020304" pitchFamily="18" charset="0"/>
                <a:cs typeface="Times New Roman" panose="02020603050405020304" pitchFamily="18" charset="0"/>
              </a:rPr>
              <a:t>"</a:t>
            </a:r>
            <a:r>
              <a:rPr lang="en-GB" sz="700" dirty="0" smtClean="0">
                <a:effectLst/>
                <a:latin typeface="CG Times (WN)"/>
                <a:ea typeface="Times New Roman" panose="02020603050405020304" pitchFamily="18" charset="0"/>
                <a:cs typeface="Times New Roman" panose="02020603050405020304" pitchFamily="18" charset="0"/>
              </a:rPr>
              <a:t>.</a:t>
            </a:r>
            <a:endParaRPr lang="en-US" sz="700" dirty="0" smtClean="0">
              <a:effectLst/>
              <a:latin typeface="CG Times (WN)"/>
              <a:ea typeface="Times New Roman" panose="02020603050405020304" pitchFamily="18" charset="0"/>
              <a:cs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d)	Network initiated PDP context activation request for an already activated PDP context (on the mobile station side)</a:t>
            </a:r>
            <a:endParaRPr lang="en-US" sz="700" dirty="0" smtClean="0">
              <a:effectLst/>
              <a:latin typeface="CG Times (WN)"/>
              <a:ea typeface="Times New Roman" panose="02020603050405020304" pitchFamily="18" charset="0"/>
              <a:cs typeface="Times New Roman" panose="02020603050405020304" pitchFamily="18" charset="0"/>
            </a:endParaRPr>
          </a:p>
          <a:p>
            <a:pPr marL="540385" indent="-180340" hangingPunct="0"/>
            <a:r>
              <a:rPr lang="en-GB" sz="700" dirty="0" smtClean="0">
                <a:effectLst/>
                <a:latin typeface="Times New Roman" panose="02020603050405020304" pitchFamily="18" charset="0"/>
                <a:ea typeface="Times New Roman" panose="02020603050405020304" pitchFamily="18" charset="0"/>
              </a:rPr>
              <a:t>	</a:t>
            </a:r>
            <a:r>
              <a:rPr lang="en-GB" sz="700" dirty="0" smtClean="0">
                <a:effectLst/>
                <a:latin typeface="Times New Roman" panose="02020603050405020304" pitchFamily="18" charset="0"/>
                <a:ea typeface="‚l‚r –¾’©"/>
              </a:rPr>
              <a:t>If the MS receives a REQUEST PDP CONTEXT ACTIVATION message with the same combination of APN, PDP type and PDP address as an already activated PDP context, the MS shall deactivate the existing PDP context and, if any, all the linked PDP contexts (matching the combination of APN, PDP type and PDP address) locally without notification to the network and proceed with the requested PDP context activation.</a:t>
            </a:r>
            <a:endParaRPr lang="en-US" sz="700" dirty="0" smtClean="0">
              <a:effectLst/>
              <a:latin typeface="Times New Roman" panose="02020603050405020304" pitchFamily="18" charset="0"/>
              <a:ea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e)	Additional MS initiated PDP context activation request received from an MS that is attached for emergency bearer services:</a:t>
            </a:r>
            <a:endParaRPr lang="en-US" sz="700" dirty="0" smtClean="0">
              <a:effectLst/>
              <a:latin typeface="CG Times (WN)"/>
              <a:ea typeface="Times New Roman" panose="02020603050405020304" pitchFamily="18" charset="0"/>
              <a:cs typeface="Times New Roman" panose="02020603050405020304" pitchFamily="18" charset="0"/>
            </a:endParaRPr>
          </a:p>
          <a:p>
            <a:pPr marL="360680" indent="-180340" hangingPunct="0"/>
            <a:r>
              <a:rPr lang="en-US" sz="700" dirty="0" smtClean="0">
                <a:effectLst/>
                <a:latin typeface="CG Times (WN)"/>
                <a:ea typeface="Times New Roman" panose="02020603050405020304" pitchFamily="18" charset="0"/>
                <a:cs typeface="Times New Roman" panose="02020603050405020304" pitchFamily="18" charset="0"/>
              </a:rPr>
              <a:t>	If the MS is attached for emergency bearer services the network shall only accept the PDP context activation request for emergency services. The network shall reject any other PDP context activation request with cause code #31 "activation </a:t>
            </a:r>
            <a:r>
              <a:rPr lang="en-GB" sz="700" dirty="0" smtClean="0">
                <a:effectLst/>
                <a:latin typeface="CG Times (WN)"/>
                <a:ea typeface="Times New Roman" panose="02020603050405020304" pitchFamily="18" charset="0"/>
                <a:cs typeface="Times New Roman" panose="02020603050405020304" pitchFamily="18" charset="0"/>
              </a:rPr>
              <a:t>rejected, unspecified</a:t>
            </a:r>
            <a:r>
              <a:rPr lang="en-US" sz="700" dirty="0" smtClean="0">
                <a:effectLst/>
                <a:latin typeface="CG Times (WN)"/>
                <a:ea typeface="Times New Roman" panose="02020603050405020304" pitchFamily="18" charset="0"/>
                <a:cs typeface="Times New Roman" panose="02020603050405020304" pitchFamily="18" charset="0"/>
              </a:rPr>
              <a:t>"</a:t>
            </a:r>
            <a:r>
              <a:rPr lang="en-GB" sz="700" dirty="0" smtClean="0">
                <a:effectLst/>
                <a:latin typeface="CG Times (WN)"/>
                <a:ea typeface="Times New Roman" panose="02020603050405020304" pitchFamily="18" charset="0"/>
                <a:cs typeface="Times New Roman" panose="02020603050405020304" pitchFamily="18" charset="0"/>
              </a:rPr>
              <a:t>.</a:t>
            </a:r>
            <a:endParaRPr lang="en-US" sz="700" dirty="0">
              <a:effectLst/>
              <a:latin typeface="CG Times (WN)"/>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108103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accent1"/>
                </a:solidFill>
              </a:rPr>
              <a:t>Agenda</a:t>
            </a:r>
            <a:endParaRPr lang="en-US" dirty="0">
              <a:solidFill>
                <a:schemeClr val="accent1"/>
              </a:solidFill>
            </a:endParaRPr>
          </a:p>
        </p:txBody>
      </p:sp>
      <p:sp>
        <p:nvSpPr>
          <p:cNvPr id="5" name="Slide Number Placeholder 4"/>
          <p:cNvSpPr>
            <a:spLocks noGrp="1"/>
          </p:cNvSpPr>
          <p:nvPr>
            <p:ph type="sldNum" sz="quarter" idx="12"/>
          </p:nvPr>
        </p:nvSpPr>
        <p:spPr/>
        <p:txBody>
          <a:bodyPr/>
          <a:lstStyle/>
          <a:p>
            <a:fld id="{FCB70A61-15BE-46EA-A1F2-FFDAAED3DA4F}" type="slidenum">
              <a:rPr lang="en-US" smtClean="0"/>
              <a:pPr/>
              <a:t>2</a:t>
            </a:fld>
            <a:endParaRPr lang="en-US" dirty="0"/>
          </a:p>
        </p:txBody>
      </p:sp>
      <p:sp>
        <p:nvSpPr>
          <p:cNvPr id="6" name="Text Placeholder 26"/>
          <p:cNvSpPr txBox="1">
            <a:spLocks/>
          </p:cNvSpPr>
          <p:nvPr/>
        </p:nvSpPr>
        <p:spPr>
          <a:xfrm>
            <a:off x="938991" y="1142595"/>
            <a:ext cx="7006946" cy="4917276"/>
          </a:xfrm>
          <a:prstGeom prst="round2DiagRect">
            <a:avLst/>
          </a:prstGeom>
          <a:solidFill>
            <a:schemeClr val="bg1">
              <a:alpha val="80000"/>
            </a:schemeClr>
          </a:solidFill>
          <a:ln w="6350" cap="flat" cmpd="sng" algn="ctr">
            <a:solidFill>
              <a:schemeClr val="accent5"/>
            </a:solidFill>
            <a:prstDash val="solid"/>
          </a:ln>
        </p:spPr>
        <p:style>
          <a:lnRef idx="2">
            <a:schemeClr val="accent5">
              <a:shade val="50000"/>
            </a:schemeClr>
          </a:lnRef>
          <a:fillRef idx="1">
            <a:schemeClr val="accent5"/>
          </a:fillRef>
          <a:effectRef idx="0">
            <a:schemeClr val="accent5"/>
          </a:effectRef>
          <a:fontRef idx="minor">
            <a:schemeClr val="lt1"/>
          </a:fontRef>
        </p:style>
        <p:txBody>
          <a:bodyPr lIns="72000" tIns="72000" rIns="72000" bIns="72000" numCol="1" anchor="t">
            <a:noAutofit/>
          </a:bodyPr>
          <a:lstStyle>
            <a:lvl1pPr marL="269875" indent="-269875" algn="l" defTabSz="914400" rtl="0" eaLnBrk="1" latinLnBrk="0" hangingPunct="1">
              <a:spcBef>
                <a:spcPts val="0"/>
              </a:spcBef>
              <a:spcAft>
                <a:spcPts val="0"/>
              </a:spcAft>
              <a:buClr>
                <a:schemeClr val="tx2"/>
              </a:buClr>
              <a:buSzPct val="100000"/>
              <a:buFontTx/>
              <a:buBlip>
                <a:blip r:embed="rId3"/>
              </a:buBlip>
              <a:defRPr sz="2000" kern="1200">
                <a:solidFill>
                  <a:schemeClr val="lt1"/>
                </a:solidFill>
                <a:latin typeface="+mn-lt"/>
                <a:ea typeface="+mn-ea"/>
                <a:cs typeface="+mn-cs"/>
              </a:defRPr>
            </a:lvl1pPr>
            <a:lvl2pPr marL="446088" indent="-260350" algn="l" defTabSz="914400" rtl="0" eaLnBrk="1" latinLnBrk="0" hangingPunct="1">
              <a:spcBef>
                <a:spcPts val="0"/>
              </a:spcBef>
              <a:spcAft>
                <a:spcPts val="0"/>
              </a:spcAft>
              <a:buClr>
                <a:schemeClr val="tx2"/>
              </a:buClr>
              <a:buSzPct val="100000"/>
              <a:buFontTx/>
              <a:buBlip>
                <a:blip r:embed="rId3"/>
              </a:buBlip>
              <a:defRPr sz="1800" kern="1200">
                <a:solidFill>
                  <a:schemeClr val="lt1"/>
                </a:solidFill>
                <a:latin typeface="+mn-lt"/>
                <a:ea typeface="+mn-ea"/>
                <a:cs typeface="+mn-cs"/>
              </a:defRPr>
            </a:lvl2pPr>
            <a:lvl3pPr marL="544513" indent="-196850" algn="l" defTabSz="914400" rtl="0" eaLnBrk="1" latinLnBrk="0" hangingPunct="1">
              <a:spcBef>
                <a:spcPts val="0"/>
              </a:spcBef>
              <a:spcAft>
                <a:spcPts val="0"/>
              </a:spcAft>
              <a:buClr>
                <a:schemeClr val="tx2"/>
              </a:buClr>
              <a:buSzPct val="100000"/>
              <a:buFontTx/>
              <a:buBlip>
                <a:blip r:embed="rId3"/>
              </a:buBlip>
              <a:defRPr sz="1600" kern="1200">
                <a:solidFill>
                  <a:schemeClr val="lt1"/>
                </a:solidFill>
                <a:latin typeface="+mn-lt"/>
                <a:ea typeface="+mn-ea"/>
                <a:cs typeface="+mn-cs"/>
              </a:defRPr>
            </a:lvl3pPr>
            <a:lvl4pPr marL="708025" indent="-163513" algn="l" defTabSz="914400" rtl="0" eaLnBrk="1" latinLnBrk="0" hangingPunct="1">
              <a:spcBef>
                <a:spcPts val="0"/>
              </a:spcBef>
              <a:spcAft>
                <a:spcPts val="0"/>
              </a:spcAft>
              <a:buClr>
                <a:schemeClr val="tx2"/>
              </a:buClr>
              <a:buSzPct val="100000"/>
              <a:buFontTx/>
              <a:buBlip>
                <a:blip r:embed="rId3"/>
              </a:buBlip>
              <a:defRPr sz="1400" kern="1200">
                <a:solidFill>
                  <a:schemeClr val="lt1"/>
                </a:solidFill>
                <a:latin typeface="+mn-lt"/>
                <a:ea typeface="+mn-ea"/>
                <a:cs typeface="+mn-cs"/>
              </a:defRPr>
            </a:lvl4pPr>
            <a:lvl5pPr marL="892175" indent="-176213" algn="l" defTabSz="914400" rtl="0" eaLnBrk="1" latinLnBrk="0" hangingPunct="1">
              <a:spcBef>
                <a:spcPts val="0"/>
              </a:spcBef>
              <a:spcAft>
                <a:spcPts val="0"/>
              </a:spcAft>
              <a:buClr>
                <a:schemeClr val="tx2"/>
              </a:buClr>
              <a:buSzPct val="100000"/>
              <a:buFontTx/>
              <a:buBlip>
                <a:blip r:embed="rId3"/>
              </a:buBlip>
              <a:defRPr sz="1200" kern="1200">
                <a:solidFill>
                  <a:schemeClr val="lt1"/>
                </a:solidFill>
                <a:latin typeface="+mn-lt"/>
                <a:ea typeface="+mn-ea"/>
                <a:cs typeface="+mn-cs"/>
              </a:defRPr>
            </a:lvl5pPr>
            <a:lvl6pPr marL="1081088" indent="-188913" algn="l" defTabSz="914400" rtl="0" eaLnBrk="1" latinLnBrk="0" hangingPunct="1">
              <a:spcBef>
                <a:spcPts val="0"/>
              </a:spcBef>
              <a:spcAft>
                <a:spcPts val="0"/>
              </a:spcAft>
              <a:buClr>
                <a:schemeClr val="tx2"/>
              </a:buClr>
              <a:buSzPct val="100000"/>
              <a:buFontTx/>
              <a:buBlip>
                <a:blip r:embed="rId3"/>
              </a:buBlip>
              <a:defRPr sz="1200" kern="1200">
                <a:solidFill>
                  <a:schemeClr val="lt1"/>
                </a:solidFill>
                <a:latin typeface="+mn-lt"/>
                <a:ea typeface="+mn-ea"/>
                <a:cs typeface="+mn-cs"/>
              </a:defRPr>
            </a:lvl6pPr>
            <a:lvl7pPr marL="1255713" indent="-174625" algn="l" defTabSz="914400" rtl="0" eaLnBrk="1" latinLnBrk="0" hangingPunct="1">
              <a:spcBef>
                <a:spcPts val="0"/>
              </a:spcBef>
              <a:spcAft>
                <a:spcPts val="0"/>
              </a:spcAft>
              <a:buClr>
                <a:schemeClr val="tx2"/>
              </a:buClr>
              <a:buSzPct val="100000"/>
              <a:buFontTx/>
              <a:buBlip>
                <a:blip r:embed="rId3"/>
              </a:buBlip>
              <a:defRPr sz="1200" kern="1200">
                <a:solidFill>
                  <a:schemeClr val="lt1"/>
                </a:solidFill>
                <a:latin typeface="+mn-lt"/>
                <a:ea typeface="+mn-ea"/>
                <a:cs typeface="+mn-cs"/>
              </a:defRPr>
            </a:lvl7pPr>
            <a:lvl8pPr marL="1431925" indent="-176213" algn="l" defTabSz="914400" rtl="0" eaLnBrk="1" latinLnBrk="0" hangingPunct="1">
              <a:spcBef>
                <a:spcPts val="0"/>
              </a:spcBef>
              <a:spcAft>
                <a:spcPts val="0"/>
              </a:spcAft>
              <a:buClr>
                <a:schemeClr val="tx2"/>
              </a:buClr>
              <a:buSzPct val="100000"/>
              <a:buFontTx/>
              <a:buBlip>
                <a:blip r:embed="rId3"/>
              </a:buBlip>
              <a:defRPr sz="12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marL="171450" lvl="3" indent="-171450" algn="ctr">
              <a:lnSpc>
                <a:spcPct val="90000"/>
              </a:lnSpc>
              <a:spcAft>
                <a:spcPts val="800"/>
              </a:spcAft>
              <a:buClr>
                <a:srgbClr val="0092C7"/>
              </a:buClr>
              <a:buFont typeface="Wingdings" panose="05000000000000000000" pitchFamily="2" charset="2"/>
              <a:buChar char="§"/>
            </a:pPr>
            <a:r>
              <a:rPr lang="en-US" sz="1800" dirty="0" smtClean="0">
                <a:solidFill>
                  <a:srgbClr val="0092C7"/>
                </a:solidFill>
              </a:rPr>
              <a:t>Use cases</a:t>
            </a:r>
          </a:p>
          <a:p>
            <a:pPr marL="171450" lvl="3" indent="-171450" algn="ctr">
              <a:lnSpc>
                <a:spcPct val="90000"/>
              </a:lnSpc>
              <a:spcAft>
                <a:spcPts val="800"/>
              </a:spcAft>
              <a:buClr>
                <a:srgbClr val="0092C7"/>
              </a:buClr>
              <a:buFont typeface="Wingdings" panose="05000000000000000000" pitchFamily="2" charset="2"/>
              <a:buChar char="§"/>
            </a:pPr>
            <a:r>
              <a:rPr lang="en-US" sz="1800" dirty="0" smtClean="0">
                <a:solidFill>
                  <a:srgbClr val="212121"/>
                </a:solidFill>
              </a:rPr>
              <a:t>PDP/PDN </a:t>
            </a:r>
            <a:r>
              <a:rPr lang="en-US" sz="1800" dirty="0">
                <a:solidFill>
                  <a:srgbClr val="212121"/>
                </a:solidFill>
              </a:rPr>
              <a:t>request efficiency management</a:t>
            </a:r>
          </a:p>
          <a:p>
            <a:pPr marL="171450" lvl="3" indent="-171450" algn="ctr">
              <a:lnSpc>
                <a:spcPct val="90000"/>
              </a:lnSpc>
              <a:spcAft>
                <a:spcPts val="800"/>
              </a:spcAft>
              <a:buClr>
                <a:srgbClr val="0092C7"/>
              </a:buClr>
              <a:buFont typeface="Wingdings" panose="05000000000000000000" pitchFamily="2" charset="2"/>
              <a:buChar char="§"/>
            </a:pPr>
            <a:r>
              <a:rPr lang="en-US" sz="1800" dirty="0">
                <a:solidFill>
                  <a:srgbClr val="212121"/>
                </a:solidFill>
              </a:rPr>
              <a:t>PDP/PDN </a:t>
            </a:r>
            <a:r>
              <a:rPr lang="en-US" sz="1800" dirty="0" smtClean="0">
                <a:solidFill>
                  <a:srgbClr val="212121"/>
                </a:solidFill>
              </a:rPr>
              <a:t>monitoring</a:t>
            </a:r>
          </a:p>
          <a:p>
            <a:pPr marL="171450" lvl="3" indent="-171450" algn="ctr">
              <a:lnSpc>
                <a:spcPct val="90000"/>
              </a:lnSpc>
              <a:spcAft>
                <a:spcPts val="800"/>
              </a:spcAft>
              <a:buClr>
                <a:srgbClr val="0092C7"/>
              </a:buClr>
              <a:buFont typeface="Wingdings" panose="05000000000000000000" pitchFamily="2" charset="2"/>
              <a:buChar char="§"/>
            </a:pPr>
            <a:r>
              <a:rPr lang="en-US" sz="1800" dirty="0">
                <a:solidFill>
                  <a:srgbClr val="0092C7"/>
                </a:solidFill>
              </a:rPr>
              <a:t>Current </a:t>
            </a:r>
            <a:r>
              <a:rPr lang="en-US" sz="1800" dirty="0" smtClean="0">
                <a:solidFill>
                  <a:srgbClr val="0092C7"/>
                </a:solidFill>
              </a:rPr>
              <a:t>status</a:t>
            </a:r>
            <a:endParaRPr lang="en-US" sz="1800" dirty="0">
              <a:solidFill>
                <a:srgbClr val="212121"/>
              </a:solidFill>
            </a:endParaRPr>
          </a:p>
          <a:p>
            <a:pPr marL="171450" lvl="3" indent="-171450" algn="ctr">
              <a:lnSpc>
                <a:spcPct val="90000"/>
              </a:lnSpc>
              <a:spcAft>
                <a:spcPts val="800"/>
              </a:spcAft>
              <a:buClr>
                <a:srgbClr val="0092C7"/>
              </a:buClr>
              <a:buFont typeface="Wingdings" panose="05000000000000000000" pitchFamily="2" charset="2"/>
              <a:buChar char="§"/>
            </a:pPr>
            <a:r>
              <a:rPr lang="en-US" sz="1800" dirty="0" smtClean="0">
                <a:solidFill>
                  <a:srgbClr val="0092C7"/>
                </a:solidFill>
              </a:rPr>
              <a:t>Specification CR needs</a:t>
            </a:r>
          </a:p>
          <a:p>
            <a:pPr marL="171450" lvl="3" indent="-171450" algn="ctr">
              <a:lnSpc>
                <a:spcPct val="90000"/>
              </a:lnSpc>
              <a:spcAft>
                <a:spcPts val="800"/>
              </a:spcAft>
              <a:buClr>
                <a:srgbClr val="0092C7"/>
              </a:buClr>
              <a:buFont typeface="Wingdings" panose="05000000000000000000" pitchFamily="2" charset="2"/>
              <a:buChar char="§"/>
            </a:pPr>
            <a:r>
              <a:rPr lang="en-US" sz="1800" dirty="0" smtClean="0">
                <a:solidFill>
                  <a:srgbClr val="0092C7"/>
                </a:solidFill>
              </a:rPr>
              <a:t>Implementation proposal for discussion </a:t>
            </a:r>
          </a:p>
          <a:p>
            <a:pPr marL="171450" lvl="3" indent="-171450" algn="ctr">
              <a:lnSpc>
                <a:spcPct val="90000"/>
              </a:lnSpc>
              <a:spcAft>
                <a:spcPts val="800"/>
              </a:spcAft>
              <a:buClr>
                <a:srgbClr val="0092C7"/>
              </a:buClr>
              <a:buFont typeface="Wingdings" panose="05000000000000000000" pitchFamily="2" charset="2"/>
              <a:buChar char="§"/>
            </a:pPr>
            <a:r>
              <a:rPr lang="en-US" sz="1800" dirty="0" smtClean="0">
                <a:solidFill>
                  <a:srgbClr val="0092C7"/>
                </a:solidFill>
              </a:rPr>
              <a:t>Back-up </a:t>
            </a:r>
            <a:r>
              <a:rPr lang="en-US" sz="1800" dirty="0">
                <a:solidFill>
                  <a:srgbClr val="0092C7"/>
                </a:solidFill>
              </a:rPr>
              <a:t>slides</a:t>
            </a:r>
          </a:p>
          <a:p>
            <a:pPr marL="0" lvl="3" indent="0" algn="ctr">
              <a:lnSpc>
                <a:spcPct val="90000"/>
              </a:lnSpc>
              <a:spcAft>
                <a:spcPts val="800"/>
              </a:spcAft>
              <a:buClr>
                <a:srgbClr val="FA821E"/>
              </a:buClr>
              <a:buFontTx/>
              <a:buNone/>
            </a:pPr>
            <a:endParaRPr lang="en-US" sz="1200" dirty="0" smtClean="0">
              <a:solidFill>
                <a:srgbClr val="FA821E"/>
              </a:solidFill>
            </a:endParaRPr>
          </a:p>
          <a:p>
            <a:pPr marL="171450" lvl="3" indent="-171450" algn="ctr">
              <a:lnSpc>
                <a:spcPct val="90000"/>
              </a:lnSpc>
              <a:spcAft>
                <a:spcPts val="800"/>
              </a:spcAft>
              <a:buClr>
                <a:srgbClr val="FA821E"/>
              </a:buClr>
              <a:buFont typeface="Wingdings" panose="05000000000000000000" pitchFamily="2" charset="2"/>
              <a:buChar char="§"/>
            </a:pPr>
            <a:endParaRPr lang="en-US" sz="1200" dirty="0" smtClean="0">
              <a:solidFill>
                <a:srgbClr val="212121"/>
              </a:solidFill>
            </a:endParaRPr>
          </a:p>
          <a:p>
            <a:pPr marL="0" lvl="3" indent="0" algn="ctr">
              <a:lnSpc>
                <a:spcPct val="90000"/>
              </a:lnSpc>
              <a:spcAft>
                <a:spcPts val="800"/>
              </a:spcAft>
              <a:buClr>
                <a:srgbClr val="FA821E"/>
              </a:buClr>
              <a:buFontTx/>
              <a:buNone/>
            </a:pPr>
            <a:r>
              <a:rPr lang="en-US" sz="1200" dirty="0" smtClean="0">
                <a:solidFill>
                  <a:srgbClr val="212121"/>
                </a:solidFill>
              </a:rPr>
              <a:t> </a:t>
            </a:r>
          </a:p>
          <a:p>
            <a:pPr marL="171450" lvl="3" indent="-171450" algn="ctr">
              <a:lnSpc>
                <a:spcPct val="90000"/>
              </a:lnSpc>
              <a:spcAft>
                <a:spcPts val="800"/>
              </a:spcAft>
              <a:buClr>
                <a:srgbClr val="FA821E"/>
              </a:buClr>
              <a:buFont typeface="Wingdings" panose="05000000000000000000" pitchFamily="2" charset="2"/>
              <a:buChar char="ü"/>
            </a:pPr>
            <a:endParaRPr lang="en-US" sz="1200" dirty="0" smtClean="0">
              <a:solidFill>
                <a:srgbClr val="212121"/>
              </a:solidFill>
            </a:endParaRPr>
          </a:p>
          <a:p>
            <a:pPr marL="171450" lvl="3" indent="-171450" algn="ctr">
              <a:lnSpc>
                <a:spcPct val="90000"/>
              </a:lnSpc>
              <a:spcAft>
                <a:spcPts val="800"/>
              </a:spcAft>
              <a:buClr>
                <a:srgbClr val="FA821E"/>
              </a:buClr>
              <a:buFont typeface="Wingdings" panose="05000000000000000000" pitchFamily="2" charset="2"/>
              <a:buChar char="ü"/>
            </a:pPr>
            <a:endParaRPr lang="en-US" sz="1200" dirty="0" smtClean="0">
              <a:solidFill>
                <a:srgbClr val="212121"/>
              </a:solidFill>
            </a:endParaRPr>
          </a:p>
          <a:p>
            <a:pPr marL="171450" lvl="3" indent="-171450" algn="ctr">
              <a:lnSpc>
                <a:spcPct val="90000"/>
              </a:lnSpc>
              <a:spcAft>
                <a:spcPts val="800"/>
              </a:spcAft>
              <a:buClr>
                <a:srgbClr val="FA821E"/>
              </a:buClr>
              <a:buFont typeface="Wingdings" panose="05000000000000000000" pitchFamily="2" charset="2"/>
              <a:buChar char="ü"/>
            </a:pPr>
            <a:endParaRPr lang="en-US" sz="1200" dirty="0" smtClean="0">
              <a:solidFill>
                <a:srgbClr val="212121"/>
              </a:solidFill>
            </a:endParaRPr>
          </a:p>
          <a:p>
            <a:pPr marL="171450" lvl="3" indent="-171450" algn="ctr">
              <a:lnSpc>
                <a:spcPct val="90000"/>
              </a:lnSpc>
              <a:spcAft>
                <a:spcPts val="800"/>
              </a:spcAft>
              <a:buClr>
                <a:srgbClr val="FA821E"/>
              </a:buClr>
              <a:buFont typeface="Wingdings" panose="05000000000000000000" pitchFamily="2" charset="2"/>
              <a:buChar char="ü"/>
            </a:pPr>
            <a:endParaRPr lang="en-US" sz="1200" dirty="0" smtClean="0">
              <a:solidFill>
                <a:srgbClr val="212121"/>
              </a:solidFill>
            </a:endParaRPr>
          </a:p>
          <a:p>
            <a:pPr marL="171450" lvl="3" indent="-171450" algn="ctr">
              <a:lnSpc>
                <a:spcPct val="90000"/>
              </a:lnSpc>
              <a:spcAft>
                <a:spcPts val="800"/>
              </a:spcAft>
              <a:buClr>
                <a:srgbClr val="FA821E"/>
              </a:buClr>
              <a:buFont typeface="Wingdings" panose="05000000000000000000" pitchFamily="2" charset="2"/>
              <a:buChar char="ü"/>
            </a:pPr>
            <a:endParaRPr lang="en-US" sz="1200" dirty="0" smtClean="0">
              <a:solidFill>
                <a:srgbClr val="212121"/>
              </a:solidFill>
            </a:endParaRPr>
          </a:p>
          <a:p>
            <a:pPr marL="0" lvl="3" indent="0" algn="ctr">
              <a:lnSpc>
                <a:spcPct val="90000"/>
              </a:lnSpc>
              <a:spcAft>
                <a:spcPts val="800"/>
              </a:spcAft>
              <a:buClr>
                <a:srgbClr val="FA821E"/>
              </a:buClr>
              <a:buFont typeface="Wingdings" pitchFamily="2" charset="2"/>
              <a:buChar char="v"/>
            </a:pPr>
            <a:endParaRPr lang="en-GB" sz="1200" dirty="0" smtClean="0">
              <a:solidFill>
                <a:srgbClr val="212121"/>
              </a:solidFill>
            </a:endParaRPr>
          </a:p>
        </p:txBody>
      </p:sp>
    </p:spTree>
    <p:extLst>
      <p:ext uri="{BB962C8B-B14F-4D97-AF65-F5344CB8AC3E}">
        <p14:creationId xmlns:p14="http://schemas.microsoft.com/office/powerpoint/2010/main" val="1587594167"/>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5" y="1106540"/>
            <a:ext cx="8528815" cy="5199594"/>
          </a:xfrm>
        </p:spPr>
        <p:txBody>
          <a:bodyPr>
            <a:normAutofit fontScale="85000" lnSpcReduction="20000"/>
          </a:bodyPr>
          <a:lstStyle/>
          <a:p>
            <a:pPr marL="0" indent="0">
              <a:buNone/>
            </a:pPr>
            <a:r>
              <a:rPr lang="en-US" u="sng" dirty="0" smtClean="0">
                <a:solidFill>
                  <a:srgbClr val="0092C7"/>
                </a:solidFill>
              </a:rPr>
              <a:t>USE CASES:</a:t>
            </a:r>
            <a:endParaRPr lang="en-US" u="sng" dirty="0">
              <a:solidFill>
                <a:srgbClr val="0092C7"/>
              </a:solidFill>
            </a:endParaRPr>
          </a:p>
          <a:p>
            <a:endParaRPr lang="en-US" dirty="0" smtClean="0">
              <a:solidFill>
                <a:srgbClr val="0092C7"/>
              </a:solidFill>
            </a:endParaRPr>
          </a:p>
          <a:p>
            <a:r>
              <a:rPr lang="en-US" dirty="0" smtClean="0">
                <a:solidFill>
                  <a:srgbClr val="0092C7"/>
                </a:solidFill>
              </a:rPr>
              <a:t>PDP/PDN needs efficiency management relying on SIM toolkit. </a:t>
            </a:r>
            <a:r>
              <a:rPr lang="en-US" dirty="0">
                <a:solidFill>
                  <a:schemeClr val="accent1"/>
                </a:solidFill>
              </a:rPr>
              <a:t>Requested by some major OEMs &amp; MNOs.</a:t>
            </a:r>
          </a:p>
          <a:p>
            <a:pPr marL="0" indent="0">
              <a:buNone/>
            </a:pPr>
            <a:endParaRPr lang="en-US" dirty="0" smtClean="0">
              <a:solidFill>
                <a:srgbClr val="0092C7"/>
              </a:solidFill>
            </a:endParaRPr>
          </a:p>
          <a:p>
            <a:pPr lvl="1">
              <a:buFont typeface="Arial" panose="020B0604020202020204" pitchFamily="34" charset="0"/>
              <a:buChar char="•"/>
            </a:pPr>
            <a:r>
              <a:rPr lang="en-US" dirty="0" smtClean="0"/>
              <a:t>Downloading an application</a:t>
            </a:r>
          </a:p>
          <a:p>
            <a:pPr lvl="1">
              <a:buFont typeface="Arial" panose="020B0604020202020204" pitchFamily="34" charset="0"/>
              <a:buChar char="•"/>
            </a:pPr>
            <a:r>
              <a:rPr lang="en-US" dirty="0" smtClean="0"/>
              <a:t>Retrieving/sending data or new </a:t>
            </a:r>
            <a:r>
              <a:rPr lang="en-US" dirty="0"/>
              <a:t>c</a:t>
            </a:r>
            <a:r>
              <a:rPr lang="en-US" dirty="0" smtClean="0"/>
              <a:t>onfiguration </a:t>
            </a:r>
          </a:p>
          <a:p>
            <a:pPr lvl="1">
              <a:buFont typeface="Arial" panose="020B0604020202020204" pitchFamily="34" charset="0"/>
              <a:buChar char="•"/>
            </a:pPr>
            <a:r>
              <a:rPr lang="en-US" dirty="0" smtClean="0"/>
              <a:t>Retry mechanism: Re-establish the PDP/PDN connection after a failure</a:t>
            </a:r>
          </a:p>
          <a:p>
            <a:pPr lvl="1">
              <a:buFont typeface="Arial" panose="020B0604020202020204" pitchFamily="34" charset="0"/>
              <a:buChar char="•"/>
            </a:pPr>
            <a:r>
              <a:rPr lang="en-US" dirty="0"/>
              <a:t>Report from the ME for all permanent network reject messages summarized in GSMA “</a:t>
            </a:r>
            <a:r>
              <a:rPr lang="en-US" dirty="0" err="1"/>
              <a:t>IoT</a:t>
            </a:r>
            <a:r>
              <a:rPr lang="en-US" dirty="0"/>
              <a:t> Device Connection Efficiency Guidelines“ chapter 8.2.2 Mobility Management RMM6 and 8.2.3 Session Management RSM3. </a:t>
            </a:r>
            <a:endParaRPr lang="en-US" dirty="0" smtClean="0"/>
          </a:p>
          <a:p>
            <a:pPr lvl="1">
              <a:buFont typeface="Arial" panose="020B0604020202020204" pitchFamily="34" charset="0"/>
              <a:buChar char="•"/>
            </a:pPr>
            <a:r>
              <a:rPr lang="en-US" dirty="0" smtClean="0"/>
              <a:t>Reuse of existing session management connection already established by the ME to minimize resources consumption (with impact on battery and network signaling) </a:t>
            </a:r>
            <a:endParaRPr lang="en-US" dirty="0"/>
          </a:p>
          <a:p>
            <a:pPr lvl="1">
              <a:buFont typeface="Arial" panose="020B0604020202020204" pitchFamily="34" charset="0"/>
              <a:buChar char="•"/>
            </a:pPr>
            <a:endParaRPr lang="en-US" dirty="0" smtClean="0"/>
          </a:p>
          <a:p>
            <a:pPr marL="9525" indent="0">
              <a:buNone/>
            </a:pPr>
            <a:r>
              <a:rPr lang="en-US" dirty="0" smtClean="0">
                <a:solidFill>
                  <a:srgbClr val="0078A4"/>
                </a:solidFill>
              </a:rPr>
              <a:t>Issues: </a:t>
            </a:r>
          </a:p>
          <a:p>
            <a:pPr lvl="1">
              <a:buFont typeface="Arial" panose="020B0604020202020204" pitchFamily="34" charset="0"/>
              <a:buChar char="•"/>
            </a:pPr>
            <a:r>
              <a:rPr lang="en-US" dirty="0" smtClean="0"/>
              <a:t>Application </a:t>
            </a:r>
            <a:r>
              <a:rPr lang="en-US" dirty="0"/>
              <a:t>DL </a:t>
            </a:r>
            <a:r>
              <a:rPr lang="en-US" dirty="0" smtClean="0"/>
              <a:t>failed, with no reason known, and inefficient retry mechanism. </a:t>
            </a:r>
          </a:p>
          <a:p>
            <a:pPr lvl="1">
              <a:buFont typeface="Arial" panose="020B0604020202020204" pitchFamily="34" charset="0"/>
              <a:buChar char="•"/>
            </a:pPr>
            <a:r>
              <a:rPr lang="en-US" dirty="0" smtClean="0"/>
              <a:t>Data and configuration sending/retrieving mechanisms not optimized.  </a:t>
            </a:r>
            <a:endParaRPr lang="en-US" dirty="0"/>
          </a:p>
          <a:p>
            <a:pPr lvl="1">
              <a:buFont typeface="Arial" panose="020B0604020202020204" pitchFamily="34" charset="0"/>
              <a:buChar char="•"/>
            </a:pPr>
            <a:r>
              <a:rPr lang="en-US" dirty="0" smtClean="0"/>
              <a:t>Inefficient retries causing device battery and network congestion issues. </a:t>
            </a:r>
          </a:p>
          <a:p>
            <a:pPr lvl="1">
              <a:buFont typeface="Arial" panose="020B0604020202020204" pitchFamily="34" charset="0"/>
              <a:buChar char="•"/>
            </a:pPr>
            <a:r>
              <a:rPr lang="en-US" sz="1900" dirty="0" smtClean="0"/>
              <a:t>Not possible to know the session management reject cause from the SIM card, only the Mobility Management cause can be obtained.</a:t>
            </a:r>
          </a:p>
          <a:p>
            <a:pPr marL="9525" indent="0">
              <a:buNone/>
            </a:pPr>
            <a:endParaRPr lang="en-US" sz="2100" dirty="0" smtClean="0"/>
          </a:p>
          <a:p>
            <a:pPr marL="9525" indent="0">
              <a:buNone/>
            </a:pPr>
            <a:r>
              <a:rPr lang="en-US" sz="1900" dirty="0" smtClean="0">
                <a:solidFill>
                  <a:srgbClr val="0078A4"/>
                </a:solidFill>
              </a:rPr>
              <a:t>Example</a:t>
            </a:r>
            <a:r>
              <a:rPr lang="en-US" sz="1900" dirty="0" smtClean="0"/>
              <a:t>: </a:t>
            </a:r>
          </a:p>
          <a:p>
            <a:pPr marL="352425" indent="-342900">
              <a:buFont typeface="Arial" panose="020B0604020202020204" pitchFamily="34" charset="0"/>
              <a:buChar char="•"/>
            </a:pPr>
            <a:r>
              <a:rPr lang="en-US" sz="1900" dirty="0" smtClean="0"/>
              <a:t>If an error cause is wrong/missing APN, currently the card will retry again with the wrong APN because the cause of failure is not known by the card.</a:t>
            </a:r>
          </a:p>
          <a:p>
            <a:pPr marL="352425" indent="-342900">
              <a:buFont typeface="Arial" panose="020B0604020202020204" pitchFamily="34" charset="0"/>
              <a:buChar char="•"/>
            </a:pPr>
            <a:r>
              <a:rPr lang="en-US" sz="1900" dirty="0" smtClean="0"/>
              <a:t>When an error is due to network congestion, currently it would retry despite the network congestion.</a:t>
            </a:r>
            <a:endParaRPr lang="en-US" sz="1900" dirty="0"/>
          </a:p>
        </p:txBody>
      </p:sp>
      <p:sp>
        <p:nvSpPr>
          <p:cNvPr id="3" name="Title 2"/>
          <p:cNvSpPr>
            <a:spLocks noGrp="1"/>
          </p:cNvSpPr>
          <p:nvPr>
            <p:ph type="title"/>
          </p:nvPr>
        </p:nvSpPr>
        <p:spPr/>
        <p:txBody>
          <a:bodyPr>
            <a:noAutofit/>
          </a:bodyPr>
          <a:lstStyle/>
          <a:p>
            <a:r>
              <a:rPr lang="en-US" dirty="0" smtClean="0">
                <a:solidFill>
                  <a:srgbClr val="0092C7"/>
                </a:solidFill>
              </a:rPr>
              <a:t>Use cases &amp; </a:t>
            </a:r>
            <a:r>
              <a:rPr lang="en-US" dirty="0">
                <a:solidFill>
                  <a:srgbClr val="0092C7"/>
                </a:solidFill>
              </a:rPr>
              <a:t>Current </a:t>
            </a:r>
            <a:r>
              <a:rPr lang="en-US" dirty="0" smtClean="0">
                <a:solidFill>
                  <a:srgbClr val="0092C7"/>
                </a:solidFill>
              </a:rPr>
              <a:t>status</a:t>
            </a:r>
            <a:endParaRPr lang="en-US" dirty="0"/>
          </a:p>
        </p:txBody>
      </p:sp>
      <p:sp>
        <p:nvSpPr>
          <p:cNvPr id="5" name="Slide Number Placeholder 4"/>
          <p:cNvSpPr>
            <a:spLocks noGrp="1"/>
          </p:cNvSpPr>
          <p:nvPr>
            <p:ph type="sldNum" sz="quarter" idx="12"/>
          </p:nvPr>
        </p:nvSpPr>
        <p:spPr/>
        <p:txBody>
          <a:bodyPr/>
          <a:lstStyle/>
          <a:p>
            <a:fld id="{FCB70A61-15BE-46EA-A1F2-FFDAAED3DA4F}" type="slidenum">
              <a:rPr lang="en-US" smtClean="0"/>
              <a:pPr/>
              <a:t>3</a:t>
            </a:fld>
            <a:endParaRPr lang="en-US" dirty="0"/>
          </a:p>
        </p:txBody>
      </p:sp>
    </p:spTree>
    <p:extLst>
      <p:ext uri="{BB962C8B-B14F-4D97-AF65-F5344CB8AC3E}">
        <p14:creationId xmlns:p14="http://schemas.microsoft.com/office/powerpoint/2010/main" val="420988923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4" y="924754"/>
            <a:ext cx="8528815" cy="4265773"/>
          </a:xfrm>
        </p:spPr>
        <p:txBody>
          <a:bodyPr>
            <a:normAutofit/>
          </a:bodyPr>
          <a:lstStyle/>
          <a:p>
            <a:pPr marL="9525" indent="0">
              <a:buNone/>
            </a:pPr>
            <a:r>
              <a:rPr lang="en-US" u="sng" dirty="0" smtClean="0">
                <a:solidFill>
                  <a:srgbClr val="0092C7"/>
                </a:solidFill>
              </a:rPr>
              <a:t>CURRENT </a:t>
            </a:r>
            <a:r>
              <a:rPr lang="en-US" u="sng" dirty="0">
                <a:solidFill>
                  <a:srgbClr val="0092C7"/>
                </a:solidFill>
              </a:rPr>
              <a:t>STATUS: </a:t>
            </a:r>
          </a:p>
          <a:p>
            <a:pPr marL="185738" lvl="1" indent="0">
              <a:buNone/>
            </a:pPr>
            <a:endParaRPr lang="en-US" dirty="0"/>
          </a:p>
          <a:p>
            <a:pPr lvl="1"/>
            <a:r>
              <a:rPr lang="en-US" dirty="0"/>
              <a:t>After a PDP/PDN activation request (from the card or handset) there is no feedback on the result of the activation request, </a:t>
            </a:r>
            <a:r>
              <a:rPr lang="en-US" dirty="0" smtClean="0"/>
              <a:t>and no feedback when the </a:t>
            </a:r>
            <a:r>
              <a:rPr lang="en-US" dirty="0"/>
              <a:t>PDP/PDN is </a:t>
            </a:r>
            <a:r>
              <a:rPr lang="en-US" dirty="0" smtClean="0"/>
              <a:t>deactivated. These messages are not forwarded to the UICC:</a:t>
            </a:r>
            <a:endParaRPr lang="en-US" dirty="0"/>
          </a:p>
          <a:p>
            <a:pPr marL="185738" lvl="1" indent="0">
              <a:buNone/>
            </a:pPr>
            <a:r>
              <a:rPr lang="en-US" dirty="0"/>
              <a:t> </a:t>
            </a:r>
          </a:p>
          <a:p>
            <a:pPr lvl="2"/>
            <a:r>
              <a:rPr lang="en-US" dirty="0"/>
              <a:t>PDP/PDN context accept: if the PDP context has correctly been </a:t>
            </a:r>
            <a:r>
              <a:rPr lang="en-US" dirty="0" smtClean="0"/>
              <a:t>established</a:t>
            </a:r>
            <a:r>
              <a:rPr lang="en-US" dirty="0"/>
              <a:t>. </a:t>
            </a:r>
          </a:p>
          <a:p>
            <a:pPr lvl="2"/>
            <a:r>
              <a:rPr lang="en-US" dirty="0"/>
              <a:t>PDP/PDN context reject: If failed, there is no way to check the reason why the session management has been rejected. </a:t>
            </a:r>
          </a:p>
          <a:p>
            <a:pPr lvl="2"/>
            <a:r>
              <a:rPr lang="en-US" dirty="0"/>
              <a:t>PDP/PDN context deactivation: It’s not possible to identify when there is a session dropped and a PDP/PDN context deactivation procedure. </a:t>
            </a:r>
            <a:endParaRPr lang="en-US" dirty="0">
              <a:solidFill>
                <a:srgbClr val="0092C7"/>
              </a:solidFill>
            </a:endParaRPr>
          </a:p>
          <a:p>
            <a:endParaRPr lang="en-US" sz="400" dirty="0">
              <a:solidFill>
                <a:srgbClr val="0092C7"/>
              </a:solidFill>
            </a:endParaRPr>
          </a:p>
          <a:p>
            <a:endParaRPr lang="en-US" sz="500" dirty="0">
              <a:solidFill>
                <a:srgbClr val="0092C7"/>
              </a:solidFill>
            </a:endParaRPr>
          </a:p>
          <a:p>
            <a:r>
              <a:rPr lang="en-US" dirty="0">
                <a:solidFill>
                  <a:srgbClr val="0092C7"/>
                </a:solidFill>
              </a:rPr>
              <a:t>The result is that from a SIM toolkit perspective an application cannot know if the data channel has been successfully </a:t>
            </a:r>
            <a:r>
              <a:rPr lang="en-US" dirty="0" smtClean="0">
                <a:solidFill>
                  <a:srgbClr val="0092C7"/>
                </a:solidFill>
              </a:rPr>
              <a:t>established and </a:t>
            </a:r>
            <a:r>
              <a:rPr lang="en-US" dirty="0">
                <a:solidFill>
                  <a:srgbClr val="0092C7"/>
                </a:solidFill>
              </a:rPr>
              <a:t>if it’s </a:t>
            </a:r>
            <a:r>
              <a:rPr lang="en-US" dirty="0" smtClean="0">
                <a:solidFill>
                  <a:srgbClr val="0092C7"/>
                </a:solidFill>
              </a:rPr>
              <a:t>available. When it is not successful, the reason is not known by the application</a:t>
            </a:r>
            <a:endParaRPr lang="en-US" dirty="0">
              <a:solidFill>
                <a:srgbClr val="0092C7"/>
              </a:solidFill>
            </a:endParaRPr>
          </a:p>
        </p:txBody>
      </p:sp>
      <p:sp>
        <p:nvSpPr>
          <p:cNvPr id="3" name="Title 2"/>
          <p:cNvSpPr>
            <a:spLocks noGrp="1"/>
          </p:cNvSpPr>
          <p:nvPr>
            <p:ph type="title"/>
          </p:nvPr>
        </p:nvSpPr>
        <p:spPr/>
        <p:txBody>
          <a:bodyPr>
            <a:noAutofit/>
          </a:bodyPr>
          <a:lstStyle/>
          <a:p>
            <a:r>
              <a:rPr lang="en-US" dirty="0" smtClean="0">
                <a:solidFill>
                  <a:srgbClr val="0092C7"/>
                </a:solidFill>
              </a:rPr>
              <a:t>Use cases &amp; </a:t>
            </a:r>
            <a:r>
              <a:rPr lang="en-US" dirty="0">
                <a:solidFill>
                  <a:srgbClr val="0092C7"/>
                </a:solidFill>
              </a:rPr>
              <a:t>Current </a:t>
            </a:r>
            <a:r>
              <a:rPr lang="en-US" dirty="0" smtClean="0">
                <a:solidFill>
                  <a:srgbClr val="0092C7"/>
                </a:solidFill>
              </a:rPr>
              <a:t>status</a:t>
            </a:r>
            <a:r>
              <a:rPr lang="en-US" dirty="0">
                <a:solidFill>
                  <a:srgbClr val="0092C7"/>
                </a:solidFill>
              </a:rPr>
              <a:t/>
            </a:r>
            <a:br>
              <a:rPr lang="en-US" dirty="0">
                <a:solidFill>
                  <a:srgbClr val="0092C7"/>
                </a:solidFill>
              </a:rPr>
            </a:br>
            <a:r>
              <a:rPr lang="en-US" dirty="0">
                <a:solidFill>
                  <a:srgbClr val="0092C7"/>
                </a:solidFill>
              </a:rPr>
              <a:t/>
            </a:r>
            <a:br>
              <a:rPr lang="en-US" dirty="0">
                <a:solidFill>
                  <a:srgbClr val="0092C7"/>
                </a:solidFill>
              </a:rPr>
            </a:br>
            <a:r>
              <a:rPr lang="en-US" dirty="0" smtClean="0">
                <a:solidFill>
                  <a:srgbClr val="0092C7"/>
                </a:solidFill>
              </a:rPr>
              <a:t/>
            </a:r>
            <a:br>
              <a:rPr lang="en-US" dirty="0" smtClean="0">
                <a:solidFill>
                  <a:srgbClr val="0092C7"/>
                </a:solidFill>
              </a:rPr>
            </a:br>
            <a:r>
              <a:rPr lang="en-US" dirty="0">
                <a:solidFill>
                  <a:srgbClr val="0092C7"/>
                </a:solidFill>
              </a:rPr>
              <a:t/>
            </a:r>
            <a:br>
              <a:rPr lang="en-US" dirty="0">
                <a:solidFill>
                  <a:srgbClr val="0092C7"/>
                </a:solidFill>
              </a:rPr>
            </a:br>
            <a:r>
              <a:rPr lang="en-US" dirty="0" smtClean="0">
                <a:solidFill>
                  <a:srgbClr val="0092C7"/>
                </a:solidFill>
              </a:rPr>
              <a:t/>
            </a:r>
            <a:br>
              <a:rPr lang="en-US" dirty="0" smtClean="0">
                <a:solidFill>
                  <a:srgbClr val="0092C7"/>
                </a:solidFill>
              </a:rPr>
            </a:br>
            <a:endParaRPr lang="en-US" dirty="0"/>
          </a:p>
        </p:txBody>
      </p:sp>
      <p:sp>
        <p:nvSpPr>
          <p:cNvPr id="5" name="Slide Number Placeholder 4"/>
          <p:cNvSpPr>
            <a:spLocks noGrp="1"/>
          </p:cNvSpPr>
          <p:nvPr>
            <p:ph type="sldNum" sz="quarter" idx="12"/>
          </p:nvPr>
        </p:nvSpPr>
        <p:spPr/>
        <p:txBody>
          <a:bodyPr/>
          <a:lstStyle/>
          <a:p>
            <a:fld id="{FCB70A61-15BE-46EA-A1F2-FFDAAED3DA4F}" type="slidenum">
              <a:rPr lang="en-US" smtClean="0"/>
              <a:pPr/>
              <a:t>4</a:t>
            </a:fld>
            <a:endParaRPr lang="en-US" dirty="0"/>
          </a:p>
        </p:txBody>
      </p:sp>
      <p:sp>
        <p:nvSpPr>
          <p:cNvPr id="7" name="Rectangle 6"/>
          <p:cNvSpPr/>
          <p:nvPr/>
        </p:nvSpPr>
        <p:spPr>
          <a:xfrm>
            <a:off x="395534" y="5323994"/>
            <a:ext cx="8528815" cy="1169551"/>
          </a:xfrm>
          <a:prstGeom prst="rect">
            <a:avLst/>
          </a:prstGeom>
          <a:ln>
            <a:solidFill>
              <a:schemeClr val="accent1"/>
            </a:solidFill>
          </a:ln>
        </p:spPr>
        <p:txBody>
          <a:bodyPr wrap="square">
            <a:spAutoFit/>
          </a:bodyPr>
          <a:lstStyle/>
          <a:p>
            <a:pPr marL="0" lvl="1" indent="0">
              <a:buNone/>
            </a:pPr>
            <a:r>
              <a:rPr lang="en-US" sz="1400" u="sng" dirty="0" smtClean="0">
                <a:solidFill>
                  <a:srgbClr val="0092C7"/>
                </a:solidFill>
              </a:rPr>
              <a:t>SUMMARY:</a:t>
            </a:r>
          </a:p>
          <a:p>
            <a:pPr marL="0" lvl="1" indent="0">
              <a:buNone/>
            </a:pPr>
            <a:r>
              <a:rPr lang="en-US" sz="1400" dirty="0" smtClean="0"/>
              <a:t>A result of the PDP/PDN activation request is needed to ensure the efficiency of the connectivity and resources management for an applet relying on SIM toolkit interface. </a:t>
            </a:r>
          </a:p>
          <a:p>
            <a:pPr marL="0" lvl="1" indent="0">
              <a:buNone/>
            </a:pPr>
            <a:r>
              <a:rPr lang="en-US" sz="1400" dirty="0" smtClean="0"/>
              <a:t>Being able to identify the requestor (ME or UICC) and the transaction identifier as well as context info are needed. </a:t>
            </a:r>
            <a:endParaRPr lang="en-US" sz="1400" dirty="0"/>
          </a:p>
        </p:txBody>
      </p:sp>
    </p:spTree>
    <p:extLst>
      <p:ext uri="{BB962C8B-B14F-4D97-AF65-F5344CB8AC3E}">
        <p14:creationId xmlns:p14="http://schemas.microsoft.com/office/powerpoint/2010/main" val="76445471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02658" y="1223376"/>
            <a:ext cx="8388916" cy="4988237"/>
          </a:xfrm>
        </p:spPr>
        <p:txBody>
          <a:bodyPr>
            <a:normAutofit/>
          </a:bodyPr>
          <a:lstStyle/>
          <a:p>
            <a:pPr marL="0" lvl="1" indent="0">
              <a:buNone/>
            </a:pPr>
            <a:r>
              <a:rPr lang="en-US" dirty="0"/>
              <a:t>PDP/PDN accept/reject/deactivation events to be FW to the UICC as soon as the session management is successfully opened or closed (PDP/PDN success, rejected or </a:t>
            </a:r>
            <a:r>
              <a:rPr lang="en-US" dirty="0" smtClean="0"/>
              <a:t>dropped) </a:t>
            </a:r>
            <a:r>
              <a:rPr lang="en-US" dirty="0"/>
              <a:t>containing the </a:t>
            </a:r>
            <a:r>
              <a:rPr lang="en-US" dirty="0" smtClean="0"/>
              <a:t>Session Management (SM) cause </a:t>
            </a:r>
            <a:r>
              <a:rPr lang="en-US" dirty="0"/>
              <a:t>(TS 24.008 clause 10.5.6.6 SM cause) information element, to indicate the reason why a session management request is rejected/closed in those cases.</a:t>
            </a:r>
          </a:p>
          <a:p>
            <a:pPr marL="0" lvl="1" indent="0">
              <a:buNone/>
            </a:pPr>
            <a:r>
              <a:rPr lang="en-US" dirty="0" smtClean="0"/>
              <a:t> </a:t>
            </a:r>
            <a:endParaRPr lang="en-US" dirty="0"/>
          </a:p>
          <a:p>
            <a:pPr marL="0" lvl="1" indent="0">
              <a:buNone/>
            </a:pPr>
            <a:r>
              <a:rPr lang="en-US" dirty="0" smtClean="0"/>
              <a:t>Being </a:t>
            </a:r>
            <a:r>
              <a:rPr lang="en-US" dirty="0"/>
              <a:t>able to identify the requestor (ME or UICC) and the transaction identifier as well as context </a:t>
            </a:r>
            <a:r>
              <a:rPr lang="en-US" dirty="0" smtClean="0"/>
              <a:t>parameters</a:t>
            </a:r>
            <a:r>
              <a:rPr lang="en-US" dirty="0"/>
              <a:t> </a:t>
            </a:r>
            <a:r>
              <a:rPr lang="en-US" dirty="0" smtClean="0"/>
              <a:t>for each use case: </a:t>
            </a:r>
          </a:p>
          <a:p>
            <a:pPr marL="285750" lvl="1" indent="-285750">
              <a:buFontTx/>
              <a:buChar char="-"/>
            </a:pPr>
            <a:r>
              <a:rPr lang="en-US" dirty="0" smtClean="0"/>
              <a:t>PDP/PDN activation request success</a:t>
            </a:r>
          </a:p>
          <a:p>
            <a:pPr marL="285750" lvl="1" indent="-285750">
              <a:buFontTx/>
              <a:buChar char="-"/>
            </a:pPr>
            <a:r>
              <a:rPr lang="en-US" dirty="0" smtClean="0"/>
              <a:t>PDP/PDN context rejected </a:t>
            </a:r>
          </a:p>
          <a:p>
            <a:pPr marL="285750" lvl="1" indent="-285750">
              <a:buFontTx/>
              <a:buChar char="-"/>
            </a:pPr>
            <a:r>
              <a:rPr lang="en-US" dirty="0" smtClean="0"/>
              <a:t>PDP/PDN context deactivated</a:t>
            </a:r>
            <a:endParaRPr lang="en-US" dirty="0"/>
          </a:p>
          <a:p>
            <a:pPr marL="0" lvl="1" indent="0">
              <a:buNone/>
            </a:pPr>
            <a:endParaRPr lang="en-US" dirty="0"/>
          </a:p>
          <a:p>
            <a:pPr marL="0" lvl="1" indent="0">
              <a:buNone/>
            </a:pPr>
            <a:r>
              <a:rPr lang="en-US" dirty="0" smtClean="0"/>
              <a:t>Ideal context parameters to be included in the SIM toolkit event: </a:t>
            </a:r>
          </a:p>
          <a:p>
            <a:pPr marL="285750" lvl="1" indent="-285750">
              <a:buFontTx/>
              <a:buChar char="-"/>
            </a:pPr>
            <a:r>
              <a:rPr lang="en-US" dirty="0" smtClean="0"/>
              <a:t>Timestamp</a:t>
            </a:r>
          </a:p>
          <a:p>
            <a:pPr marL="285750" lvl="1" indent="-285750">
              <a:buFontTx/>
              <a:buChar char="-"/>
            </a:pPr>
            <a:r>
              <a:rPr lang="en-US" dirty="0" smtClean="0"/>
              <a:t>LOCI (MCC, MNC, LAC/TAC, Cell ID)</a:t>
            </a:r>
          </a:p>
          <a:p>
            <a:pPr marL="285750" lvl="1" indent="-285750">
              <a:buFontTx/>
              <a:buChar char="-"/>
            </a:pPr>
            <a:r>
              <a:rPr lang="en-US" dirty="0" smtClean="0"/>
              <a:t>RAT (Radio Access Technology)</a:t>
            </a:r>
          </a:p>
          <a:p>
            <a:pPr marL="285750" lvl="1" indent="-285750">
              <a:buFontTx/>
              <a:buChar char="-"/>
            </a:pPr>
            <a:endParaRPr lang="en-US" dirty="0"/>
          </a:p>
        </p:txBody>
      </p:sp>
      <p:sp>
        <p:nvSpPr>
          <p:cNvPr id="3" name="Title 2"/>
          <p:cNvSpPr>
            <a:spLocks noGrp="1"/>
          </p:cNvSpPr>
          <p:nvPr>
            <p:ph type="title"/>
          </p:nvPr>
        </p:nvSpPr>
        <p:spPr/>
        <p:txBody>
          <a:bodyPr>
            <a:noAutofit/>
          </a:bodyPr>
          <a:lstStyle/>
          <a:p>
            <a:r>
              <a:rPr lang="en-US" dirty="0"/>
              <a:t>Specification CR needed</a:t>
            </a:r>
            <a:r>
              <a:rPr lang="en-US" dirty="0">
                <a:solidFill>
                  <a:srgbClr val="0092C7"/>
                </a:solidFill>
              </a:rPr>
              <a:t/>
            </a:r>
            <a:br>
              <a:rPr lang="en-US" dirty="0">
                <a:solidFill>
                  <a:srgbClr val="0092C7"/>
                </a:solidFill>
              </a:rPr>
            </a:br>
            <a:r>
              <a:rPr lang="en-US" dirty="0">
                <a:solidFill>
                  <a:srgbClr val="0092C7"/>
                </a:solidFill>
              </a:rPr>
              <a:t/>
            </a:r>
            <a:br>
              <a:rPr lang="en-US" dirty="0">
                <a:solidFill>
                  <a:srgbClr val="0092C7"/>
                </a:solidFill>
              </a:rPr>
            </a:br>
            <a:r>
              <a:rPr lang="en-US" dirty="0" smtClean="0">
                <a:solidFill>
                  <a:srgbClr val="0092C7"/>
                </a:solidFill>
              </a:rPr>
              <a:t/>
            </a:r>
            <a:br>
              <a:rPr lang="en-US" dirty="0" smtClean="0">
                <a:solidFill>
                  <a:srgbClr val="0092C7"/>
                </a:solidFill>
              </a:rPr>
            </a:br>
            <a:r>
              <a:rPr lang="en-US" dirty="0">
                <a:solidFill>
                  <a:srgbClr val="0092C7"/>
                </a:solidFill>
              </a:rPr>
              <a:t/>
            </a:r>
            <a:br>
              <a:rPr lang="en-US" dirty="0">
                <a:solidFill>
                  <a:srgbClr val="0092C7"/>
                </a:solidFill>
              </a:rPr>
            </a:br>
            <a:r>
              <a:rPr lang="en-US" dirty="0" smtClean="0">
                <a:solidFill>
                  <a:srgbClr val="0092C7"/>
                </a:solidFill>
              </a:rPr>
              <a:t/>
            </a:r>
            <a:br>
              <a:rPr lang="en-US" dirty="0" smtClean="0">
                <a:solidFill>
                  <a:srgbClr val="0092C7"/>
                </a:solidFill>
              </a:rPr>
            </a:br>
            <a:endParaRPr lang="en-US" dirty="0"/>
          </a:p>
        </p:txBody>
      </p:sp>
      <p:sp>
        <p:nvSpPr>
          <p:cNvPr id="5" name="Slide Number Placeholder 4"/>
          <p:cNvSpPr>
            <a:spLocks noGrp="1"/>
          </p:cNvSpPr>
          <p:nvPr>
            <p:ph type="sldNum" sz="quarter" idx="12"/>
          </p:nvPr>
        </p:nvSpPr>
        <p:spPr/>
        <p:txBody>
          <a:bodyPr/>
          <a:lstStyle/>
          <a:p>
            <a:fld id="{FCB70A61-15BE-46EA-A1F2-FFDAAED3DA4F}" type="slidenum">
              <a:rPr lang="en-US" smtClean="0"/>
              <a:pPr/>
              <a:t>5</a:t>
            </a:fld>
            <a:endParaRPr lang="en-US" dirty="0"/>
          </a:p>
        </p:txBody>
      </p:sp>
    </p:spTree>
    <p:extLst>
      <p:ext uri="{BB962C8B-B14F-4D97-AF65-F5344CB8AC3E}">
        <p14:creationId xmlns:p14="http://schemas.microsoft.com/office/powerpoint/2010/main" val="146351568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smtClean="0"/>
              <a:t>New envelope command </a:t>
            </a:r>
            <a:r>
              <a:rPr lang="en-US" b="1" dirty="0" smtClean="0"/>
              <a:t>Event download</a:t>
            </a:r>
            <a:r>
              <a:rPr lang="en-US" dirty="0" smtClean="0"/>
              <a:t>: Data Connection Status event </a:t>
            </a:r>
          </a:p>
          <a:p>
            <a:endParaRPr lang="en-US" dirty="0" smtClean="0"/>
          </a:p>
          <a:p>
            <a:r>
              <a:rPr lang="en-US" dirty="0" smtClean="0"/>
              <a:t>Direction: ME </a:t>
            </a:r>
            <a:r>
              <a:rPr lang="en-US" dirty="0"/>
              <a:t>to the </a:t>
            </a:r>
            <a:r>
              <a:rPr lang="en-US" dirty="0" smtClean="0"/>
              <a:t>UICC</a:t>
            </a:r>
          </a:p>
          <a:p>
            <a:endParaRPr lang="en-US" dirty="0" smtClean="0"/>
          </a:p>
          <a:p>
            <a:r>
              <a:rPr lang="en-US" dirty="0" smtClean="0"/>
              <a:t>Trigger to send event: every </a:t>
            </a:r>
            <a:r>
              <a:rPr lang="en-US" b="1" dirty="0" smtClean="0"/>
              <a:t>data connection status change </a:t>
            </a:r>
            <a:r>
              <a:rPr lang="en-US" dirty="0"/>
              <a:t>(request, accept, reject, modification, deactivation) </a:t>
            </a:r>
            <a:endParaRPr lang="en-US" dirty="0" smtClean="0"/>
          </a:p>
          <a:p>
            <a:endParaRPr lang="en-US" dirty="0"/>
          </a:p>
          <a:p>
            <a:r>
              <a:rPr lang="en-US" dirty="0" smtClean="0"/>
              <a:t>Command parameters to be included: </a:t>
            </a:r>
          </a:p>
          <a:p>
            <a:pPr lvl="1"/>
            <a:r>
              <a:rPr lang="en-US" dirty="0" smtClean="0"/>
              <a:t>Requestor</a:t>
            </a:r>
            <a:r>
              <a:rPr lang="en-US" dirty="0"/>
              <a:t>: ME or UICC </a:t>
            </a:r>
          </a:p>
          <a:p>
            <a:pPr lvl="1"/>
            <a:r>
              <a:rPr lang="en-US" dirty="0"/>
              <a:t>Status: </a:t>
            </a:r>
            <a:r>
              <a:rPr lang="en-US" dirty="0" smtClean="0"/>
              <a:t>Requested/Accepted/Rejected/Modified/Deactivated</a:t>
            </a:r>
            <a:endParaRPr lang="en-US" dirty="0"/>
          </a:p>
          <a:p>
            <a:pPr lvl="1"/>
            <a:r>
              <a:rPr lang="en-US" dirty="0" smtClean="0"/>
              <a:t>Transaction identifier</a:t>
            </a:r>
          </a:p>
          <a:p>
            <a:pPr lvl="1"/>
            <a:r>
              <a:rPr lang="en-GB" dirty="0" smtClean="0"/>
              <a:t>PDP context activation parameters or EPS PDN connection activation parameters or IMS URI (to be agreed)</a:t>
            </a:r>
          </a:p>
          <a:p>
            <a:pPr lvl="1"/>
            <a:r>
              <a:rPr lang="en-GB" dirty="0" smtClean="0"/>
              <a:t>APN, user, password</a:t>
            </a:r>
          </a:p>
          <a:p>
            <a:pPr lvl="1"/>
            <a:r>
              <a:rPr lang="en-US" dirty="0" smtClean="0"/>
              <a:t>SM </a:t>
            </a:r>
            <a:r>
              <a:rPr lang="en-US" dirty="0"/>
              <a:t>cause </a:t>
            </a:r>
          </a:p>
          <a:p>
            <a:pPr lvl="1"/>
            <a:r>
              <a:rPr lang="en-US" dirty="0" smtClean="0"/>
              <a:t>Timestamp: Date-Time &amp; </a:t>
            </a:r>
            <a:r>
              <a:rPr lang="en-US" dirty="0" err="1" smtClean="0"/>
              <a:t>Timezone</a:t>
            </a:r>
            <a:endParaRPr lang="en-US" dirty="0"/>
          </a:p>
          <a:p>
            <a:pPr lvl="1"/>
            <a:r>
              <a:rPr lang="en-US" dirty="0"/>
              <a:t>LOCI</a:t>
            </a:r>
          </a:p>
          <a:p>
            <a:pPr lvl="1"/>
            <a:r>
              <a:rPr lang="en-US" dirty="0"/>
              <a:t>RAT</a:t>
            </a:r>
          </a:p>
          <a:p>
            <a:endParaRPr lang="en-US" dirty="0"/>
          </a:p>
        </p:txBody>
      </p:sp>
      <p:sp>
        <p:nvSpPr>
          <p:cNvPr id="3" name="Title 2"/>
          <p:cNvSpPr>
            <a:spLocks noGrp="1"/>
          </p:cNvSpPr>
          <p:nvPr>
            <p:ph type="title"/>
          </p:nvPr>
        </p:nvSpPr>
        <p:spPr/>
        <p:txBody>
          <a:bodyPr/>
          <a:lstStyle/>
          <a:p>
            <a:r>
              <a:rPr lang="en-US" dirty="0" smtClean="0"/>
              <a:t>Implementation proposal for discussion</a:t>
            </a:r>
            <a:endParaRPr lang="en-US" dirty="0"/>
          </a:p>
        </p:txBody>
      </p:sp>
      <p:sp>
        <p:nvSpPr>
          <p:cNvPr id="5" name="Slide Number Placeholder 4"/>
          <p:cNvSpPr>
            <a:spLocks noGrp="1"/>
          </p:cNvSpPr>
          <p:nvPr>
            <p:ph type="sldNum" sz="quarter" idx="12"/>
          </p:nvPr>
        </p:nvSpPr>
        <p:spPr/>
        <p:txBody>
          <a:bodyPr/>
          <a:lstStyle/>
          <a:p>
            <a:fld id="{FCB70A61-15BE-46EA-A1F2-FFDAAED3DA4F}" type="slidenum">
              <a:rPr lang="en-US" smtClean="0"/>
              <a:pPr/>
              <a:t>6</a:t>
            </a:fld>
            <a:endParaRPr lang="en-US" dirty="0"/>
          </a:p>
        </p:txBody>
      </p:sp>
    </p:spTree>
    <p:extLst>
      <p:ext uri="{BB962C8B-B14F-4D97-AF65-F5344CB8AC3E}">
        <p14:creationId xmlns:p14="http://schemas.microsoft.com/office/powerpoint/2010/main" val="177814931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5" y="1149806"/>
            <a:ext cx="8388916" cy="4657184"/>
          </a:xfrm>
        </p:spPr>
        <p:txBody>
          <a:bodyPr>
            <a:normAutofit/>
          </a:bodyPr>
          <a:lstStyle/>
          <a:p>
            <a:pPr marL="0" lvl="1" indent="0">
              <a:buNone/>
            </a:pPr>
            <a:r>
              <a:rPr lang="en-US" dirty="0" smtClean="0"/>
              <a:t>Being able to identify the requestor (ME or UICC) and the transaction identifier as well as context parameters (to be agreed which):</a:t>
            </a:r>
            <a:endParaRPr lang="en-US" dirty="0"/>
          </a:p>
        </p:txBody>
      </p:sp>
      <p:sp>
        <p:nvSpPr>
          <p:cNvPr id="3" name="Title 2"/>
          <p:cNvSpPr>
            <a:spLocks noGrp="1"/>
          </p:cNvSpPr>
          <p:nvPr>
            <p:ph type="title"/>
          </p:nvPr>
        </p:nvSpPr>
        <p:spPr/>
        <p:txBody>
          <a:bodyPr>
            <a:noAutofit/>
          </a:bodyPr>
          <a:lstStyle/>
          <a:p>
            <a:r>
              <a:rPr lang="en-US" dirty="0"/>
              <a:t>Specification CR needed</a:t>
            </a:r>
            <a:r>
              <a:rPr lang="en-US" dirty="0">
                <a:solidFill>
                  <a:srgbClr val="0092C7"/>
                </a:solidFill>
              </a:rPr>
              <a:t/>
            </a:r>
            <a:br>
              <a:rPr lang="en-US" dirty="0">
                <a:solidFill>
                  <a:srgbClr val="0092C7"/>
                </a:solidFill>
              </a:rPr>
            </a:br>
            <a:r>
              <a:rPr lang="en-US" dirty="0">
                <a:solidFill>
                  <a:srgbClr val="0092C7"/>
                </a:solidFill>
              </a:rPr>
              <a:t/>
            </a:r>
            <a:br>
              <a:rPr lang="en-US" dirty="0">
                <a:solidFill>
                  <a:srgbClr val="0092C7"/>
                </a:solidFill>
              </a:rPr>
            </a:br>
            <a:r>
              <a:rPr lang="en-US" dirty="0" smtClean="0">
                <a:solidFill>
                  <a:srgbClr val="0092C7"/>
                </a:solidFill>
              </a:rPr>
              <a:t/>
            </a:r>
            <a:br>
              <a:rPr lang="en-US" dirty="0" smtClean="0">
                <a:solidFill>
                  <a:srgbClr val="0092C7"/>
                </a:solidFill>
              </a:rPr>
            </a:br>
            <a:r>
              <a:rPr lang="en-US" dirty="0">
                <a:solidFill>
                  <a:srgbClr val="0092C7"/>
                </a:solidFill>
              </a:rPr>
              <a:t/>
            </a:r>
            <a:br>
              <a:rPr lang="en-US" dirty="0">
                <a:solidFill>
                  <a:srgbClr val="0092C7"/>
                </a:solidFill>
              </a:rPr>
            </a:br>
            <a:r>
              <a:rPr lang="en-US" dirty="0" smtClean="0">
                <a:solidFill>
                  <a:srgbClr val="0092C7"/>
                </a:solidFill>
              </a:rPr>
              <a:t/>
            </a:r>
            <a:br>
              <a:rPr lang="en-US" dirty="0" smtClean="0">
                <a:solidFill>
                  <a:srgbClr val="0092C7"/>
                </a:solidFill>
              </a:rPr>
            </a:br>
            <a:endParaRPr lang="en-US" dirty="0"/>
          </a:p>
        </p:txBody>
      </p:sp>
      <p:sp>
        <p:nvSpPr>
          <p:cNvPr id="5" name="Slide Number Placeholder 4"/>
          <p:cNvSpPr>
            <a:spLocks noGrp="1"/>
          </p:cNvSpPr>
          <p:nvPr>
            <p:ph type="sldNum" sz="quarter" idx="12"/>
          </p:nvPr>
        </p:nvSpPr>
        <p:spPr/>
        <p:txBody>
          <a:bodyPr/>
          <a:lstStyle/>
          <a:p>
            <a:fld id="{FCB70A61-15BE-46EA-A1F2-FFDAAED3DA4F}" type="slidenum">
              <a:rPr lang="en-US" smtClean="0"/>
              <a:pPr/>
              <a:t>7</a:t>
            </a:fld>
            <a:endParaRPr lang="en-US" dirty="0"/>
          </a:p>
        </p:txBody>
      </p:sp>
      <p:pic>
        <p:nvPicPr>
          <p:cNvPr id="13" name="Picture 12"/>
          <p:cNvPicPr>
            <a:picLocks noChangeAspect="1"/>
          </p:cNvPicPr>
          <p:nvPr/>
        </p:nvPicPr>
        <p:blipFill>
          <a:blip r:embed="rId2"/>
          <a:stretch>
            <a:fillRect/>
          </a:stretch>
        </p:blipFill>
        <p:spPr>
          <a:xfrm>
            <a:off x="1261898" y="1707847"/>
            <a:ext cx="7346074" cy="3740124"/>
          </a:xfrm>
          <a:prstGeom prst="rect">
            <a:avLst/>
          </a:prstGeom>
        </p:spPr>
      </p:pic>
      <p:sp>
        <p:nvSpPr>
          <p:cNvPr id="14" name="Rectangle 13"/>
          <p:cNvSpPr/>
          <p:nvPr/>
        </p:nvSpPr>
        <p:spPr>
          <a:xfrm>
            <a:off x="1261897" y="5494656"/>
            <a:ext cx="7269361" cy="230832"/>
          </a:xfrm>
          <a:prstGeom prst="rect">
            <a:avLst/>
          </a:prstGeom>
        </p:spPr>
        <p:txBody>
          <a:bodyPr wrap="square">
            <a:spAutoFit/>
          </a:bodyPr>
          <a:lstStyle/>
          <a:p>
            <a:pPr algn="ctr" hangingPunct="0">
              <a:spcBef>
                <a:spcPts val="300"/>
              </a:spcBef>
              <a:spcAft>
                <a:spcPts val="900"/>
              </a:spcAft>
            </a:pPr>
            <a:r>
              <a:rPr lang="fr-FR" sz="900" b="1" dirty="0" smtClean="0">
                <a:effectLst/>
                <a:latin typeface="Arial" panose="020B0604020202020204" pitchFamily="34" charset="0"/>
                <a:ea typeface="Times New Roman" panose="02020603050405020304" pitchFamily="18" charset="0"/>
                <a:cs typeface="Times New Roman" panose="02020603050405020304" pitchFamily="18" charset="0"/>
              </a:rPr>
              <a:t>Table 9.5.2/3GPP TS 24.008: </a:t>
            </a:r>
            <a:r>
              <a:rPr lang="fr-FR" sz="900" b="1" cap="all" dirty="0" err="1" smtClean="0">
                <a:effectLst/>
                <a:latin typeface="Arial" panose="020B0604020202020204" pitchFamily="34" charset="0"/>
                <a:ea typeface="Times New Roman" panose="02020603050405020304" pitchFamily="18" charset="0"/>
                <a:cs typeface="Times New Roman" panose="02020603050405020304" pitchFamily="18" charset="0"/>
              </a:rPr>
              <a:t>Activate</a:t>
            </a:r>
            <a:r>
              <a:rPr lang="fr-FR" sz="900" b="1" cap="all" dirty="0" smtClean="0">
                <a:effectLst/>
                <a:latin typeface="Arial" panose="020B0604020202020204" pitchFamily="34" charset="0"/>
                <a:ea typeface="Times New Roman" panose="02020603050405020304" pitchFamily="18" charset="0"/>
                <a:cs typeface="Times New Roman" panose="02020603050405020304" pitchFamily="18" charset="0"/>
              </a:rPr>
              <a:t> PDP </a:t>
            </a:r>
            <a:r>
              <a:rPr lang="fr-FR" sz="900" b="1" cap="all" dirty="0" err="1" smtClean="0">
                <a:effectLst/>
                <a:latin typeface="Arial" panose="020B0604020202020204" pitchFamily="34" charset="0"/>
                <a:ea typeface="Times New Roman" panose="02020603050405020304" pitchFamily="18" charset="0"/>
                <a:cs typeface="Times New Roman" panose="02020603050405020304" pitchFamily="18" charset="0"/>
              </a:rPr>
              <a:t>context</a:t>
            </a:r>
            <a:r>
              <a:rPr lang="fr-FR" sz="900" b="1" cap="all" dirty="0" smtClean="0">
                <a:effectLst/>
                <a:latin typeface="Arial" panose="020B0604020202020204" pitchFamily="34" charset="0"/>
                <a:ea typeface="Times New Roman" panose="02020603050405020304" pitchFamily="18" charset="0"/>
                <a:cs typeface="Times New Roman" panose="02020603050405020304" pitchFamily="18" charset="0"/>
              </a:rPr>
              <a:t> </a:t>
            </a:r>
            <a:r>
              <a:rPr lang="fr-FR" sz="900" b="1" cap="all" dirty="0" err="1" smtClean="0">
                <a:effectLst/>
                <a:latin typeface="Arial" panose="020B0604020202020204" pitchFamily="34" charset="0"/>
                <a:ea typeface="Times New Roman" panose="02020603050405020304" pitchFamily="18" charset="0"/>
                <a:cs typeface="Times New Roman" panose="02020603050405020304" pitchFamily="18" charset="0"/>
              </a:rPr>
              <a:t>Accept</a:t>
            </a:r>
            <a:r>
              <a:rPr lang="fr-FR" sz="900" b="1" cap="all" dirty="0" smtClean="0">
                <a:effectLst/>
                <a:latin typeface="Arial" panose="020B0604020202020204" pitchFamily="34" charset="0"/>
                <a:ea typeface="Times New Roman" panose="02020603050405020304" pitchFamily="18" charset="0"/>
                <a:cs typeface="Times New Roman" panose="02020603050405020304" pitchFamily="18" charset="0"/>
              </a:rPr>
              <a:t> </a:t>
            </a:r>
            <a:r>
              <a:rPr lang="fr-FR" sz="900" b="1" dirty="0" smtClean="0">
                <a:effectLst/>
                <a:latin typeface="Arial" panose="020B0604020202020204" pitchFamily="34" charset="0"/>
                <a:ea typeface="Times New Roman" panose="02020603050405020304" pitchFamily="18" charset="0"/>
                <a:cs typeface="Times New Roman" panose="02020603050405020304" pitchFamily="18" charset="0"/>
              </a:rPr>
              <a:t>message content</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5" name="TextBox 14"/>
          <p:cNvSpPr txBox="1"/>
          <p:nvPr/>
        </p:nvSpPr>
        <p:spPr>
          <a:xfrm rot="16200000">
            <a:off x="-212592" y="3678619"/>
            <a:ext cx="2082621" cy="369332"/>
          </a:xfrm>
          <a:prstGeom prst="rect">
            <a:avLst/>
          </a:prstGeom>
          <a:solidFill>
            <a:schemeClr val="accent1"/>
          </a:solidFill>
        </p:spPr>
        <p:txBody>
          <a:bodyPr wrap="none" rtlCol="0">
            <a:spAutoFit/>
          </a:bodyPr>
          <a:lstStyle/>
          <a:p>
            <a:r>
              <a:rPr lang="en-US" dirty="0" smtClean="0">
                <a:solidFill>
                  <a:schemeClr val="bg1"/>
                </a:solidFill>
              </a:rPr>
              <a:t>Result: SUCCESS</a:t>
            </a:r>
            <a:endParaRPr lang="en-US" dirty="0">
              <a:solidFill>
                <a:schemeClr val="bg1"/>
              </a:solidFill>
            </a:endParaRPr>
          </a:p>
        </p:txBody>
      </p:sp>
    </p:spTree>
    <p:extLst>
      <p:ext uri="{BB962C8B-B14F-4D97-AF65-F5344CB8AC3E}">
        <p14:creationId xmlns:p14="http://schemas.microsoft.com/office/powerpoint/2010/main" val="293761481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5" y="1149806"/>
            <a:ext cx="8388916" cy="4657184"/>
          </a:xfrm>
        </p:spPr>
        <p:txBody>
          <a:bodyPr>
            <a:normAutofit/>
          </a:bodyPr>
          <a:lstStyle/>
          <a:p>
            <a:pPr marL="0" lvl="1" indent="0">
              <a:buNone/>
            </a:pPr>
            <a:r>
              <a:rPr lang="en-US" dirty="0" smtClean="0"/>
              <a:t>Being able to identify the requestor (ME or UICC) and the transaction identifier as well as context parameters </a:t>
            </a:r>
            <a:r>
              <a:rPr lang="en-US" dirty="0"/>
              <a:t>(to be agreed which):</a:t>
            </a:r>
          </a:p>
          <a:p>
            <a:pPr marL="0" lvl="1" indent="0">
              <a:buNone/>
            </a:pPr>
            <a:endParaRPr lang="en-US" dirty="0"/>
          </a:p>
        </p:txBody>
      </p:sp>
      <p:sp>
        <p:nvSpPr>
          <p:cNvPr id="3" name="Title 2"/>
          <p:cNvSpPr>
            <a:spLocks noGrp="1"/>
          </p:cNvSpPr>
          <p:nvPr>
            <p:ph type="title"/>
          </p:nvPr>
        </p:nvSpPr>
        <p:spPr/>
        <p:txBody>
          <a:bodyPr>
            <a:noAutofit/>
          </a:bodyPr>
          <a:lstStyle/>
          <a:p>
            <a:r>
              <a:rPr lang="en-US" dirty="0"/>
              <a:t>Specification CR needed</a:t>
            </a:r>
            <a:r>
              <a:rPr lang="en-US" dirty="0">
                <a:solidFill>
                  <a:srgbClr val="0092C7"/>
                </a:solidFill>
              </a:rPr>
              <a:t/>
            </a:r>
            <a:br>
              <a:rPr lang="en-US" dirty="0">
                <a:solidFill>
                  <a:srgbClr val="0092C7"/>
                </a:solidFill>
              </a:rPr>
            </a:br>
            <a:r>
              <a:rPr lang="en-US" dirty="0">
                <a:solidFill>
                  <a:srgbClr val="0092C7"/>
                </a:solidFill>
              </a:rPr>
              <a:t/>
            </a:r>
            <a:br>
              <a:rPr lang="en-US" dirty="0">
                <a:solidFill>
                  <a:srgbClr val="0092C7"/>
                </a:solidFill>
              </a:rPr>
            </a:br>
            <a:r>
              <a:rPr lang="en-US" dirty="0" smtClean="0">
                <a:solidFill>
                  <a:srgbClr val="0092C7"/>
                </a:solidFill>
              </a:rPr>
              <a:t/>
            </a:r>
            <a:br>
              <a:rPr lang="en-US" dirty="0" smtClean="0">
                <a:solidFill>
                  <a:srgbClr val="0092C7"/>
                </a:solidFill>
              </a:rPr>
            </a:br>
            <a:r>
              <a:rPr lang="en-US" dirty="0">
                <a:solidFill>
                  <a:srgbClr val="0092C7"/>
                </a:solidFill>
              </a:rPr>
              <a:t/>
            </a:r>
            <a:br>
              <a:rPr lang="en-US" dirty="0">
                <a:solidFill>
                  <a:srgbClr val="0092C7"/>
                </a:solidFill>
              </a:rPr>
            </a:br>
            <a:r>
              <a:rPr lang="en-US" dirty="0" smtClean="0">
                <a:solidFill>
                  <a:srgbClr val="0092C7"/>
                </a:solidFill>
              </a:rPr>
              <a:t/>
            </a:r>
            <a:br>
              <a:rPr lang="en-US" dirty="0" smtClean="0">
                <a:solidFill>
                  <a:srgbClr val="0092C7"/>
                </a:solidFill>
              </a:rPr>
            </a:br>
            <a:endParaRPr lang="en-US" dirty="0"/>
          </a:p>
        </p:txBody>
      </p:sp>
      <p:sp>
        <p:nvSpPr>
          <p:cNvPr id="5" name="Slide Number Placeholder 4"/>
          <p:cNvSpPr>
            <a:spLocks noGrp="1"/>
          </p:cNvSpPr>
          <p:nvPr>
            <p:ph type="sldNum" sz="quarter" idx="12"/>
          </p:nvPr>
        </p:nvSpPr>
        <p:spPr/>
        <p:txBody>
          <a:bodyPr/>
          <a:lstStyle/>
          <a:p>
            <a:fld id="{FCB70A61-15BE-46EA-A1F2-FFDAAED3DA4F}" type="slidenum">
              <a:rPr lang="en-US" smtClean="0"/>
              <a:pPr/>
              <a:t>8</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827584426"/>
              </p:ext>
            </p:extLst>
          </p:nvPr>
        </p:nvGraphicFramePr>
        <p:xfrm>
          <a:off x="1219938" y="1744586"/>
          <a:ext cx="6852005" cy="2066334"/>
        </p:xfrm>
        <a:graphic>
          <a:graphicData uri="http://schemas.openxmlformats.org/drawingml/2006/table">
            <a:tbl>
              <a:tblPr>
                <a:tableStyleId>{BDBED569-4797-4DF1-A0F4-6AAB3CD982D8}</a:tableStyleId>
              </a:tblPr>
              <a:tblGrid>
                <a:gridCol w="392763"/>
                <a:gridCol w="1953482"/>
                <a:gridCol w="2149176"/>
                <a:gridCol w="785528"/>
                <a:gridCol w="785528"/>
                <a:gridCol w="785528"/>
              </a:tblGrid>
              <a:tr h="187849">
                <a:tc>
                  <a:txBody>
                    <a:bodyPr/>
                    <a:lstStyle/>
                    <a:p>
                      <a:pPr algn="ctr" hangingPunct="0">
                        <a:spcAft>
                          <a:spcPts val="0"/>
                        </a:spcAft>
                      </a:pPr>
                      <a:r>
                        <a:rPr lang="en-GB" sz="900" dirty="0">
                          <a:effectLst/>
                        </a:rPr>
                        <a:t>IEI</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Information Element</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dirty="0">
                          <a:effectLst/>
                        </a:rPr>
                        <a:t>Type/Reference</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Presence</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Format</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Length</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375697">
                <a:tc>
                  <a:txBody>
                    <a:bodyPr/>
                    <a:lstStyle/>
                    <a:p>
                      <a:pPr hangingPunct="0">
                        <a:spcAft>
                          <a:spcPts val="0"/>
                        </a:spcAft>
                      </a:pP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Protocol discriminator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Protocol discriminator</a:t>
                      </a:r>
                      <a:endParaRPr lang="en-US" sz="900">
                        <a:effectLst/>
                      </a:endParaRPr>
                    </a:p>
                    <a:p>
                      <a:pPr hangingPunct="0">
                        <a:spcAft>
                          <a:spcPts val="0"/>
                        </a:spcAft>
                      </a:pPr>
                      <a:r>
                        <a:rPr lang="en-GB" sz="900">
                          <a:effectLst/>
                        </a:rPr>
                        <a:t>10.2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1/2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375697">
                <a:tc>
                  <a:txBody>
                    <a:bodyPr/>
                    <a:lstStyle/>
                    <a:p>
                      <a:pPr hangingPunct="0">
                        <a:spcAft>
                          <a:spcPts val="0"/>
                        </a:spcAft>
                      </a:pP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Transaction identifier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Transaction identifier</a:t>
                      </a:r>
                      <a:endParaRPr lang="en-US" sz="900">
                        <a:effectLst/>
                      </a:endParaRPr>
                    </a:p>
                    <a:p>
                      <a:pPr hangingPunct="0">
                        <a:spcAft>
                          <a:spcPts val="0"/>
                        </a:spcAft>
                      </a:pPr>
                      <a:r>
                        <a:rPr lang="en-GB" sz="900">
                          <a:effectLst/>
                        </a:rPr>
                        <a:t>10.3.2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1/2– 3/2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375697">
                <a:tc>
                  <a:txBody>
                    <a:bodyPr/>
                    <a:lstStyle/>
                    <a:p>
                      <a:pPr hangingPunct="0">
                        <a:spcAft>
                          <a:spcPts val="0"/>
                        </a:spcAft>
                      </a:pP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Request PDP context act. reject message identity</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Message type</a:t>
                      </a:r>
                      <a:endParaRPr lang="en-US" sz="900">
                        <a:effectLst/>
                      </a:endParaRPr>
                    </a:p>
                    <a:p>
                      <a:pPr hangingPunct="0">
                        <a:spcAft>
                          <a:spcPts val="0"/>
                        </a:spcAft>
                      </a:pPr>
                      <a:r>
                        <a:rPr lang="en-GB" sz="900">
                          <a:effectLst/>
                        </a:rPr>
                        <a:t>10.4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375697">
                <a:tc>
                  <a:txBody>
                    <a:bodyPr/>
                    <a:lstStyle/>
                    <a:p>
                      <a:pPr hangingPunct="0">
                        <a:spcAft>
                          <a:spcPts val="0"/>
                        </a:spcAft>
                      </a:pP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SM cause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SM cause</a:t>
                      </a:r>
                      <a:endParaRPr lang="en-US" sz="900">
                        <a:effectLst/>
                      </a:endParaRPr>
                    </a:p>
                    <a:p>
                      <a:pPr hangingPunct="0">
                        <a:spcAft>
                          <a:spcPts val="0"/>
                        </a:spcAft>
                      </a:pPr>
                      <a:r>
                        <a:rPr lang="en-GB" sz="900">
                          <a:effectLst/>
                        </a:rPr>
                        <a:t>10.5.6.6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375697">
                <a:tc>
                  <a:txBody>
                    <a:bodyPr/>
                    <a:lstStyle/>
                    <a:p>
                      <a:pPr hangingPunct="0">
                        <a:spcAft>
                          <a:spcPts val="0"/>
                        </a:spcAft>
                      </a:pPr>
                      <a:r>
                        <a:rPr lang="en-GB" sz="900">
                          <a:effectLst/>
                        </a:rPr>
                        <a:t>27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Protocol configuration options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Protocol configuration options</a:t>
                      </a:r>
                      <a:endParaRPr lang="en-US" sz="900">
                        <a:effectLst/>
                      </a:endParaRPr>
                    </a:p>
                    <a:p>
                      <a:pPr hangingPunct="0">
                        <a:spcAft>
                          <a:spcPts val="0"/>
                        </a:spcAft>
                      </a:pPr>
                      <a:r>
                        <a:rPr lang="en-GB" sz="900">
                          <a:effectLst/>
                        </a:rPr>
                        <a:t>10.5.6.3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TLV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dirty="0">
                          <a:effectLst/>
                        </a:rPr>
                        <a:t>3 – 253</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bl>
          </a:graphicData>
        </a:graphic>
      </p:graphicFrame>
      <p:sp>
        <p:nvSpPr>
          <p:cNvPr id="7" name="Rectangle 6"/>
          <p:cNvSpPr/>
          <p:nvPr/>
        </p:nvSpPr>
        <p:spPr>
          <a:xfrm>
            <a:off x="1277446" y="3800677"/>
            <a:ext cx="6794497" cy="215444"/>
          </a:xfrm>
          <a:prstGeom prst="rect">
            <a:avLst/>
          </a:prstGeom>
        </p:spPr>
        <p:txBody>
          <a:bodyPr wrap="square">
            <a:spAutoFit/>
          </a:bodyPr>
          <a:lstStyle/>
          <a:p>
            <a:pPr algn="ctr" hangingPunct="0">
              <a:spcBef>
                <a:spcPts val="300"/>
              </a:spcBef>
              <a:spcAft>
                <a:spcPts val="900"/>
              </a:spcAft>
            </a:pPr>
            <a:r>
              <a:rPr lang="en-GB" sz="800" b="1" dirty="0" smtClean="0">
                <a:effectLst/>
                <a:latin typeface="Arial" panose="020B0604020202020204" pitchFamily="34" charset="0"/>
                <a:ea typeface="Times New Roman" panose="02020603050405020304" pitchFamily="18" charset="0"/>
                <a:cs typeface="Times New Roman" panose="02020603050405020304" pitchFamily="18" charset="0"/>
              </a:rPr>
              <a:t>Table 9.5.8/3GPP TS 24.008: </a:t>
            </a:r>
            <a:r>
              <a:rPr lang="en-GB" sz="800" b="1" cap="all" dirty="0" smtClean="0">
                <a:effectLst/>
                <a:latin typeface="Arial" panose="020B0604020202020204" pitchFamily="34" charset="0"/>
                <a:ea typeface="Times New Roman" panose="02020603050405020304" pitchFamily="18" charset="0"/>
                <a:cs typeface="Times New Roman" panose="02020603050405020304" pitchFamily="18" charset="0"/>
              </a:rPr>
              <a:t>request PDP context ACTIVATION reject </a:t>
            </a:r>
            <a:r>
              <a:rPr lang="en-GB" sz="800" b="1" dirty="0" smtClean="0">
                <a:effectLst/>
                <a:latin typeface="Arial" panose="020B0604020202020204" pitchFamily="34" charset="0"/>
                <a:ea typeface="Times New Roman" panose="02020603050405020304" pitchFamily="18" charset="0"/>
                <a:cs typeface="Times New Roman" panose="02020603050405020304" pitchFamily="18" charset="0"/>
              </a:rPr>
              <a:t>message content</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919732972"/>
              </p:ext>
            </p:extLst>
          </p:nvPr>
        </p:nvGraphicFramePr>
        <p:xfrm>
          <a:off x="1629842" y="4090055"/>
          <a:ext cx="6305550" cy="2057400"/>
        </p:xfrm>
        <a:graphic>
          <a:graphicData uri="http://schemas.openxmlformats.org/drawingml/2006/table">
            <a:tbl>
              <a:tblPr>
                <a:tableStyleId>{BDBED569-4797-4DF1-A0F4-6AAB3CD982D8}</a:tableStyleId>
              </a:tblPr>
              <a:tblGrid>
                <a:gridCol w="361440"/>
                <a:gridCol w="1797690"/>
                <a:gridCol w="1977777"/>
                <a:gridCol w="722881"/>
                <a:gridCol w="722881"/>
                <a:gridCol w="722881"/>
              </a:tblGrid>
              <a:tr h="0">
                <a:tc>
                  <a:txBody>
                    <a:bodyPr/>
                    <a:lstStyle/>
                    <a:p>
                      <a:pPr algn="ctr" hangingPunct="0">
                        <a:spcAft>
                          <a:spcPts val="0"/>
                        </a:spcAft>
                      </a:pPr>
                      <a:r>
                        <a:rPr lang="en-GB" sz="900" dirty="0">
                          <a:effectLst/>
                        </a:rPr>
                        <a:t>IEI</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Information Element</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Type/Reference</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Presence</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dirty="0">
                          <a:effectLst/>
                        </a:rPr>
                        <a:t>Format</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Length</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0">
                <a:tc>
                  <a:txBody>
                    <a:bodyPr/>
                    <a:lstStyle/>
                    <a:p>
                      <a:pPr hangingPunct="0">
                        <a:spcAft>
                          <a:spcPts val="0"/>
                        </a:spcAft>
                      </a:pP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Protocol discriminator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Protocol discriminator</a:t>
                      </a:r>
                      <a:endParaRPr lang="en-US" sz="900">
                        <a:effectLst/>
                      </a:endParaRPr>
                    </a:p>
                    <a:p>
                      <a:pPr hangingPunct="0">
                        <a:spcAft>
                          <a:spcPts val="0"/>
                        </a:spcAft>
                      </a:pPr>
                      <a:r>
                        <a:rPr lang="en-GB" sz="900">
                          <a:effectLst/>
                        </a:rPr>
                        <a:t>10.2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1/2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0">
                <a:tc>
                  <a:txBody>
                    <a:bodyPr/>
                    <a:lstStyle/>
                    <a:p>
                      <a:pPr hangingPunct="0">
                        <a:spcAft>
                          <a:spcPts val="0"/>
                        </a:spcAft>
                      </a:pP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Transaction identifier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 Transaction identifier</a:t>
                      </a:r>
                      <a:endParaRPr lang="en-US" sz="900">
                        <a:effectLst/>
                      </a:endParaRPr>
                    </a:p>
                    <a:p>
                      <a:pPr hangingPunct="0">
                        <a:spcAft>
                          <a:spcPts val="0"/>
                        </a:spcAft>
                      </a:pPr>
                      <a:r>
                        <a:rPr lang="en-GB" sz="900">
                          <a:effectLst/>
                        </a:rPr>
                        <a:t>10.3.2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1/2– 3/2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0">
                <a:tc>
                  <a:txBody>
                    <a:bodyPr/>
                    <a:lstStyle/>
                    <a:p>
                      <a:pPr hangingPunct="0">
                        <a:spcAft>
                          <a:spcPts val="0"/>
                        </a:spcAft>
                      </a:pP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Deactivate PDP context request message identity</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Message type</a:t>
                      </a:r>
                      <a:endParaRPr lang="en-US" sz="900">
                        <a:effectLst/>
                      </a:endParaRPr>
                    </a:p>
                    <a:p>
                      <a:pPr hangingPunct="0">
                        <a:spcAft>
                          <a:spcPts val="0"/>
                        </a:spcAft>
                      </a:pPr>
                      <a:r>
                        <a:rPr lang="en-GB" sz="900">
                          <a:effectLst/>
                        </a:rPr>
                        <a:t>10.4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0">
                <a:tc>
                  <a:txBody>
                    <a:bodyPr/>
                    <a:lstStyle/>
                    <a:p>
                      <a:pPr hangingPunct="0">
                        <a:spcAft>
                          <a:spcPts val="0"/>
                        </a:spcAft>
                      </a:pP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SM cause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SM cause </a:t>
                      </a:r>
                      <a:endParaRPr lang="en-US" sz="900">
                        <a:effectLst/>
                      </a:endParaRPr>
                    </a:p>
                    <a:p>
                      <a:pPr hangingPunct="0">
                        <a:spcAft>
                          <a:spcPts val="0"/>
                        </a:spcAft>
                      </a:pPr>
                      <a:r>
                        <a:rPr lang="en-GB" sz="900">
                          <a:effectLst/>
                        </a:rPr>
                        <a:t>10.5.6.6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0">
                <a:tc>
                  <a:txBody>
                    <a:bodyPr/>
                    <a:lstStyle/>
                    <a:p>
                      <a:pPr hangingPunct="0">
                        <a:spcAft>
                          <a:spcPts val="0"/>
                        </a:spcAft>
                      </a:pPr>
                      <a:r>
                        <a:rPr lang="en-GB" sz="900">
                          <a:effectLst/>
                        </a:rPr>
                        <a:t>9-</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Tear down indicator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Tear down indicator</a:t>
                      </a:r>
                      <a:endParaRPr lang="en-US" sz="900">
                        <a:effectLst/>
                      </a:endParaRPr>
                    </a:p>
                    <a:p>
                      <a:pPr hangingPunct="0">
                        <a:spcAft>
                          <a:spcPts val="0"/>
                        </a:spcAft>
                      </a:pPr>
                      <a:r>
                        <a:rPr lang="en-GB" sz="900">
                          <a:effectLst/>
                        </a:rPr>
                        <a:t>10.5.6.10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TV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0">
                <a:tc>
                  <a:txBody>
                    <a:bodyPr/>
                    <a:lstStyle/>
                    <a:p>
                      <a:pPr hangingPunct="0">
                        <a:spcAft>
                          <a:spcPts val="0"/>
                        </a:spcAft>
                      </a:pPr>
                      <a:r>
                        <a:rPr lang="en-GB" sz="900">
                          <a:effectLst/>
                        </a:rPr>
                        <a:t>27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Protocol configuration options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Protocol configuration options</a:t>
                      </a:r>
                      <a:endParaRPr lang="en-US" sz="900">
                        <a:effectLst/>
                      </a:endParaRPr>
                    </a:p>
                    <a:p>
                      <a:pPr hangingPunct="0">
                        <a:spcAft>
                          <a:spcPts val="0"/>
                        </a:spcAft>
                      </a:pPr>
                      <a:r>
                        <a:rPr lang="en-GB" sz="900">
                          <a:effectLst/>
                        </a:rPr>
                        <a:t>10.5.6.3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TLV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3 – 253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0">
                <a:tc>
                  <a:txBody>
                    <a:bodyPr/>
                    <a:lstStyle/>
                    <a:p>
                      <a:pPr hangingPunct="0">
                        <a:spcAft>
                          <a:spcPts val="0"/>
                        </a:spcAft>
                      </a:pPr>
                      <a:r>
                        <a:rPr lang="en-GB" sz="900">
                          <a:effectLst/>
                        </a:rPr>
                        <a:t>35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MBMS protocol configuration options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MBMS protocol configuration options 10.5.6.15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TLV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dirty="0">
                          <a:effectLst/>
                        </a:rPr>
                        <a:t>3 - 253</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bl>
          </a:graphicData>
        </a:graphic>
      </p:graphicFrame>
      <p:sp>
        <p:nvSpPr>
          <p:cNvPr id="9" name="Rectangle 8"/>
          <p:cNvSpPr/>
          <p:nvPr/>
        </p:nvSpPr>
        <p:spPr>
          <a:xfrm>
            <a:off x="1629842" y="6147455"/>
            <a:ext cx="6305550" cy="230832"/>
          </a:xfrm>
          <a:prstGeom prst="rect">
            <a:avLst/>
          </a:prstGeom>
        </p:spPr>
        <p:txBody>
          <a:bodyPr wrap="square">
            <a:spAutoFit/>
          </a:bodyPr>
          <a:lstStyle/>
          <a:p>
            <a:pPr algn="ctr" hangingPunct="0">
              <a:spcBef>
                <a:spcPts val="300"/>
              </a:spcBef>
              <a:spcAft>
                <a:spcPts val="900"/>
              </a:spcAft>
            </a:pPr>
            <a:r>
              <a:rPr lang="en-GB" sz="900" b="1" dirty="0" smtClean="0">
                <a:effectLst/>
                <a:latin typeface="Arial" panose="020B0604020202020204" pitchFamily="34" charset="0"/>
                <a:ea typeface="Times New Roman" panose="02020603050405020304" pitchFamily="18" charset="0"/>
                <a:cs typeface="Times New Roman" panose="02020603050405020304" pitchFamily="18" charset="0"/>
              </a:rPr>
              <a:t>Table 9.5.14/3GPP TS 24.008: </a:t>
            </a:r>
            <a:r>
              <a:rPr lang="en-GB" sz="900" b="1" cap="all" dirty="0" smtClean="0">
                <a:effectLst/>
                <a:latin typeface="Arial" panose="020B0604020202020204" pitchFamily="34" charset="0"/>
                <a:ea typeface="Times New Roman" panose="02020603050405020304" pitchFamily="18" charset="0"/>
                <a:cs typeface="Times New Roman" panose="02020603050405020304" pitchFamily="18" charset="0"/>
              </a:rPr>
              <a:t>deactivate PDP context request </a:t>
            </a:r>
            <a:r>
              <a:rPr lang="en-GB" sz="900" b="1" dirty="0" smtClean="0">
                <a:effectLst/>
                <a:latin typeface="Arial" panose="020B0604020202020204" pitchFamily="34" charset="0"/>
                <a:ea typeface="Times New Roman" panose="02020603050405020304" pitchFamily="18" charset="0"/>
                <a:cs typeface="Times New Roman" panose="02020603050405020304" pitchFamily="18" charset="0"/>
              </a:rPr>
              <a:t>message content</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0" name="TextBox 9"/>
          <p:cNvSpPr txBox="1"/>
          <p:nvPr/>
        </p:nvSpPr>
        <p:spPr>
          <a:xfrm rot="16200000">
            <a:off x="-286726" y="2682422"/>
            <a:ext cx="1762085" cy="369332"/>
          </a:xfrm>
          <a:prstGeom prst="rect">
            <a:avLst/>
          </a:prstGeom>
          <a:solidFill>
            <a:schemeClr val="accent1"/>
          </a:solidFill>
        </p:spPr>
        <p:txBody>
          <a:bodyPr wrap="none" rtlCol="0">
            <a:spAutoFit/>
          </a:bodyPr>
          <a:lstStyle/>
          <a:p>
            <a:r>
              <a:rPr lang="en-US" dirty="0" smtClean="0">
                <a:solidFill>
                  <a:schemeClr val="bg1"/>
                </a:solidFill>
              </a:rPr>
              <a:t>Result: FAILED</a:t>
            </a:r>
            <a:endParaRPr lang="en-US" dirty="0">
              <a:solidFill>
                <a:schemeClr val="bg1"/>
              </a:solidFill>
            </a:endParaRPr>
          </a:p>
        </p:txBody>
      </p:sp>
      <p:sp>
        <p:nvSpPr>
          <p:cNvPr id="11" name="TextBox 10"/>
          <p:cNvSpPr txBox="1"/>
          <p:nvPr/>
        </p:nvSpPr>
        <p:spPr>
          <a:xfrm rot="16200000">
            <a:off x="-445083" y="4903480"/>
            <a:ext cx="2108269" cy="369332"/>
          </a:xfrm>
          <a:prstGeom prst="rect">
            <a:avLst/>
          </a:prstGeom>
          <a:solidFill>
            <a:schemeClr val="accent1"/>
          </a:solidFill>
        </p:spPr>
        <p:txBody>
          <a:bodyPr wrap="none" rtlCol="0">
            <a:spAutoFit/>
          </a:bodyPr>
          <a:lstStyle/>
          <a:p>
            <a:r>
              <a:rPr lang="en-US" dirty="0" smtClean="0">
                <a:solidFill>
                  <a:schemeClr val="bg1"/>
                </a:solidFill>
              </a:rPr>
              <a:t>Result: DROPPED</a:t>
            </a:r>
            <a:endParaRPr lang="en-US" dirty="0">
              <a:solidFill>
                <a:schemeClr val="bg1"/>
              </a:solidFill>
            </a:endParaRPr>
          </a:p>
        </p:txBody>
      </p:sp>
    </p:spTree>
    <p:extLst>
      <p:ext uri="{BB962C8B-B14F-4D97-AF65-F5344CB8AC3E}">
        <p14:creationId xmlns:p14="http://schemas.microsoft.com/office/powerpoint/2010/main" val="234475988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75658" y="1041400"/>
            <a:ext cx="8388916" cy="4614333"/>
          </a:xfrm>
        </p:spPr>
        <p:txBody>
          <a:bodyPr>
            <a:normAutofit/>
          </a:bodyPr>
          <a:lstStyle/>
          <a:p>
            <a:r>
              <a:rPr lang="en-US" sz="1050" b="1" u="sng" dirty="0" smtClean="0"/>
              <a:t>Messages flow</a:t>
            </a:r>
            <a:r>
              <a:rPr lang="en-US" sz="1050" dirty="0" smtClean="0"/>
              <a:t>:</a:t>
            </a:r>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smtClean="0"/>
          </a:p>
          <a:p>
            <a:endParaRPr lang="en-US" sz="1050" b="1" u="sng" dirty="0" smtClean="0"/>
          </a:p>
        </p:txBody>
      </p:sp>
      <p:sp>
        <p:nvSpPr>
          <p:cNvPr id="3" name="Title 2"/>
          <p:cNvSpPr>
            <a:spLocks noGrp="1"/>
          </p:cNvSpPr>
          <p:nvPr>
            <p:ph type="title"/>
          </p:nvPr>
        </p:nvSpPr>
        <p:spPr/>
        <p:txBody>
          <a:bodyPr/>
          <a:lstStyle/>
          <a:p>
            <a:r>
              <a:rPr lang="en-US" dirty="0" smtClean="0"/>
              <a:t>Specification CR needed</a:t>
            </a:r>
            <a:endParaRPr lang="en-US" dirty="0"/>
          </a:p>
        </p:txBody>
      </p:sp>
      <p:sp>
        <p:nvSpPr>
          <p:cNvPr id="5" name="Slide Number Placeholder 4"/>
          <p:cNvSpPr>
            <a:spLocks noGrp="1"/>
          </p:cNvSpPr>
          <p:nvPr>
            <p:ph type="sldNum" sz="quarter" idx="12"/>
          </p:nvPr>
        </p:nvSpPr>
        <p:spPr/>
        <p:txBody>
          <a:bodyPr/>
          <a:lstStyle/>
          <a:p>
            <a:fld id="{FCB70A61-15BE-46EA-A1F2-FFDAAED3DA4F}" type="slidenum">
              <a:rPr lang="en-US" smtClean="0"/>
              <a:pPr/>
              <a:t>9</a:t>
            </a:fld>
            <a:endParaRPr lang="en-US" dirty="0"/>
          </a:p>
        </p:txBody>
      </p:sp>
      <p:cxnSp>
        <p:nvCxnSpPr>
          <p:cNvPr id="12" name="Straight Arrow Connector 11"/>
          <p:cNvCxnSpPr/>
          <p:nvPr/>
        </p:nvCxnSpPr>
        <p:spPr>
          <a:xfrm>
            <a:off x="1101211" y="2173928"/>
            <a:ext cx="3804745" cy="10510"/>
          </a:xfrm>
          <a:prstGeom prst="straightConnector1">
            <a:avLst/>
          </a:prstGeom>
          <a:ln w="3175">
            <a:solidFill>
              <a:schemeClr val="accent4"/>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707875" y="1744717"/>
            <a:ext cx="2959465" cy="307777"/>
          </a:xfrm>
          <a:prstGeom prst="rect">
            <a:avLst/>
          </a:prstGeom>
          <a:noFill/>
        </p:spPr>
        <p:txBody>
          <a:bodyPr wrap="none" rtlCol="0">
            <a:spAutoFit/>
          </a:bodyPr>
          <a:lstStyle/>
          <a:p>
            <a:r>
              <a:rPr lang="en-US" sz="1400" dirty="0" smtClean="0">
                <a:solidFill>
                  <a:srgbClr val="00B050"/>
                </a:solidFill>
              </a:rPr>
              <a:t>Data connection request (Optional)</a:t>
            </a:r>
            <a:endParaRPr lang="en-US" sz="1400" dirty="0">
              <a:solidFill>
                <a:srgbClr val="00B050"/>
              </a:solidFill>
            </a:endParaRPr>
          </a:p>
        </p:txBody>
      </p:sp>
      <p:sp>
        <p:nvSpPr>
          <p:cNvPr id="15" name="TextBox 14"/>
          <p:cNvSpPr txBox="1"/>
          <p:nvPr/>
        </p:nvSpPr>
        <p:spPr>
          <a:xfrm>
            <a:off x="1473352" y="3415754"/>
            <a:ext cx="3411511" cy="307777"/>
          </a:xfrm>
          <a:prstGeom prst="rect">
            <a:avLst/>
          </a:prstGeom>
          <a:noFill/>
        </p:spPr>
        <p:txBody>
          <a:bodyPr wrap="none" rtlCol="0">
            <a:spAutoFit/>
          </a:bodyPr>
          <a:lstStyle/>
          <a:p>
            <a:r>
              <a:rPr lang="en-US" sz="1400" dirty="0" smtClean="0">
                <a:solidFill>
                  <a:schemeClr val="accent1"/>
                </a:solidFill>
              </a:rPr>
              <a:t>PDP/PDN activation accepted/rejected </a:t>
            </a:r>
            <a:endParaRPr lang="en-US" sz="1400" dirty="0">
              <a:solidFill>
                <a:schemeClr val="accent1"/>
              </a:solidFill>
            </a:endParaRPr>
          </a:p>
        </p:txBody>
      </p:sp>
      <p:cxnSp>
        <p:nvCxnSpPr>
          <p:cNvPr id="16" name="Straight Arrow Connector 15"/>
          <p:cNvCxnSpPr/>
          <p:nvPr/>
        </p:nvCxnSpPr>
        <p:spPr>
          <a:xfrm flipH="1">
            <a:off x="1040677" y="3800217"/>
            <a:ext cx="3972910" cy="0"/>
          </a:xfrm>
          <a:prstGeom prst="straightConnector1">
            <a:avLst/>
          </a:prstGeom>
          <a:ln w="3175">
            <a:solidFill>
              <a:schemeClr val="bg2"/>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10341" y="1756941"/>
            <a:ext cx="0" cy="4078014"/>
          </a:xfrm>
          <a:prstGeom prst="line">
            <a:avLst/>
          </a:prstGeom>
          <a:ln w="3175">
            <a:solidFill>
              <a:schemeClr val="bg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176345" y="1744717"/>
            <a:ext cx="0" cy="4078014"/>
          </a:xfrm>
          <a:prstGeom prst="line">
            <a:avLst/>
          </a:prstGeom>
          <a:ln w="3175">
            <a:solidFill>
              <a:schemeClr val="bg2"/>
            </a:solidFill>
            <a:prstDash val="soli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8539654" y="1744717"/>
            <a:ext cx="0" cy="4078014"/>
          </a:xfrm>
          <a:prstGeom prst="line">
            <a:avLst/>
          </a:prstGeom>
          <a:ln w="3175">
            <a:solidFill>
              <a:schemeClr val="bg2"/>
            </a:solidFill>
            <a:prstDash val="solid"/>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024128" y="1208387"/>
            <a:ext cx="841897" cy="307777"/>
          </a:xfrm>
          <a:prstGeom prst="rect">
            <a:avLst/>
          </a:prstGeom>
          <a:noFill/>
        </p:spPr>
        <p:txBody>
          <a:bodyPr wrap="none" rtlCol="0">
            <a:spAutoFit/>
          </a:bodyPr>
          <a:lstStyle/>
          <a:p>
            <a:r>
              <a:rPr lang="en-US" sz="1400" dirty="0" smtClean="0"/>
              <a:t>Network</a:t>
            </a:r>
            <a:endParaRPr lang="en-US" sz="1400" dirty="0"/>
          </a:p>
        </p:txBody>
      </p:sp>
      <p:sp>
        <p:nvSpPr>
          <p:cNvPr id="23" name="TextBox 22"/>
          <p:cNvSpPr txBox="1"/>
          <p:nvPr/>
        </p:nvSpPr>
        <p:spPr>
          <a:xfrm>
            <a:off x="4918842" y="1266112"/>
            <a:ext cx="453970" cy="307777"/>
          </a:xfrm>
          <a:prstGeom prst="rect">
            <a:avLst/>
          </a:prstGeom>
          <a:noFill/>
        </p:spPr>
        <p:txBody>
          <a:bodyPr wrap="none" rtlCol="0">
            <a:spAutoFit/>
          </a:bodyPr>
          <a:lstStyle/>
          <a:p>
            <a:r>
              <a:rPr lang="en-US" sz="1400" dirty="0" smtClean="0"/>
              <a:t>ME</a:t>
            </a:r>
            <a:endParaRPr lang="en-US" sz="1400" dirty="0"/>
          </a:p>
        </p:txBody>
      </p:sp>
      <p:sp>
        <p:nvSpPr>
          <p:cNvPr id="24" name="TextBox 23"/>
          <p:cNvSpPr txBox="1"/>
          <p:nvPr/>
        </p:nvSpPr>
        <p:spPr>
          <a:xfrm>
            <a:off x="644883" y="1381006"/>
            <a:ext cx="623889" cy="307777"/>
          </a:xfrm>
          <a:prstGeom prst="rect">
            <a:avLst/>
          </a:prstGeom>
          <a:noFill/>
        </p:spPr>
        <p:txBody>
          <a:bodyPr wrap="none" rtlCol="0">
            <a:spAutoFit/>
          </a:bodyPr>
          <a:lstStyle/>
          <a:p>
            <a:r>
              <a:rPr lang="en-US" sz="1400" dirty="0" smtClean="0"/>
              <a:t>UICC</a:t>
            </a:r>
            <a:endParaRPr lang="en-US" sz="1400" dirty="0"/>
          </a:p>
        </p:txBody>
      </p:sp>
      <p:cxnSp>
        <p:nvCxnSpPr>
          <p:cNvPr id="25" name="Straight Arrow Connector 24"/>
          <p:cNvCxnSpPr/>
          <p:nvPr/>
        </p:nvCxnSpPr>
        <p:spPr>
          <a:xfrm>
            <a:off x="5503896" y="2504953"/>
            <a:ext cx="2886769" cy="0"/>
          </a:xfrm>
          <a:prstGeom prst="straightConnector1">
            <a:avLst/>
          </a:prstGeom>
          <a:ln w="3175">
            <a:solidFill>
              <a:schemeClr val="bg2"/>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590148" y="2138853"/>
            <a:ext cx="2511469" cy="307777"/>
          </a:xfrm>
          <a:prstGeom prst="rect">
            <a:avLst/>
          </a:prstGeom>
          <a:noFill/>
        </p:spPr>
        <p:txBody>
          <a:bodyPr wrap="square" rtlCol="0">
            <a:spAutoFit/>
          </a:bodyPr>
          <a:lstStyle/>
          <a:p>
            <a:r>
              <a:rPr lang="en-US" sz="1400" dirty="0" smtClean="0"/>
              <a:t>PDP/PDN activation request </a:t>
            </a:r>
            <a:endParaRPr lang="en-US" sz="1400" dirty="0"/>
          </a:p>
        </p:txBody>
      </p:sp>
      <p:sp>
        <p:nvSpPr>
          <p:cNvPr id="29" name="TextBox 28"/>
          <p:cNvSpPr txBox="1"/>
          <p:nvPr/>
        </p:nvSpPr>
        <p:spPr>
          <a:xfrm>
            <a:off x="5226800" y="3107375"/>
            <a:ext cx="2566728" cy="523220"/>
          </a:xfrm>
          <a:prstGeom prst="rect">
            <a:avLst/>
          </a:prstGeom>
          <a:noFill/>
        </p:spPr>
        <p:txBody>
          <a:bodyPr wrap="none" rtlCol="0">
            <a:spAutoFit/>
          </a:bodyPr>
          <a:lstStyle/>
          <a:p>
            <a:r>
              <a:rPr lang="en-US" sz="1400" dirty="0" smtClean="0"/>
              <a:t>PDP/PDN activation accepted</a:t>
            </a:r>
          </a:p>
          <a:p>
            <a:r>
              <a:rPr lang="en-US" sz="1400" dirty="0"/>
              <a:t>o</a:t>
            </a:r>
            <a:r>
              <a:rPr lang="en-US" sz="1400" dirty="0" smtClean="0"/>
              <a:t>r PDP/PDN rejected</a:t>
            </a:r>
            <a:endParaRPr lang="en-US" sz="1400" dirty="0"/>
          </a:p>
        </p:txBody>
      </p:sp>
      <p:cxnSp>
        <p:nvCxnSpPr>
          <p:cNvPr id="30" name="Straight Arrow Connector 29"/>
          <p:cNvCxnSpPr/>
          <p:nvPr/>
        </p:nvCxnSpPr>
        <p:spPr>
          <a:xfrm flipH="1">
            <a:off x="5292799" y="3737028"/>
            <a:ext cx="3155594" cy="0"/>
          </a:xfrm>
          <a:prstGeom prst="straightConnector1">
            <a:avLst/>
          </a:prstGeom>
          <a:ln w="3175">
            <a:solidFill>
              <a:schemeClr val="bg2"/>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5226800" y="4562764"/>
            <a:ext cx="3187935" cy="523220"/>
          </a:xfrm>
          <a:prstGeom prst="rect">
            <a:avLst/>
          </a:prstGeom>
        </p:spPr>
        <p:txBody>
          <a:bodyPr wrap="square">
            <a:spAutoFit/>
          </a:bodyPr>
          <a:lstStyle/>
          <a:p>
            <a:r>
              <a:rPr lang="en-US" sz="1400" dirty="0"/>
              <a:t>PDP/PDN deactivated </a:t>
            </a:r>
          </a:p>
          <a:p>
            <a:r>
              <a:rPr lang="en-US" sz="1400" dirty="0"/>
              <a:t>(if previously accepted)</a:t>
            </a:r>
          </a:p>
        </p:txBody>
      </p:sp>
      <p:cxnSp>
        <p:nvCxnSpPr>
          <p:cNvPr id="33" name="Straight Arrow Connector 32"/>
          <p:cNvCxnSpPr/>
          <p:nvPr/>
        </p:nvCxnSpPr>
        <p:spPr>
          <a:xfrm flipH="1">
            <a:off x="5289483" y="5258905"/>
            <a:ext cx="3155594" cy="0"/>
          </a:xfrm>
          <a:prstGeom prst="straightConnector1">
            <a:avLst/>
          </a:prstGeom>
          <a:ln w="3175">
            <a:solidFill>
              <a:schemeClr val="bg2"/>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rot="5400000">
            <a:off x="5214001" y="4045278"/>
            <a:ext cx="415498" cy="369332"/>
          </a:xfrm>
          <a:prstGeom prst="rect">
            <a:avLst/>
          </a:prstGeom>
          <a:noFill/>
        </p:spPr>
        <p:txBody>
          <a:bodyPr wrap="none" rtlCol="0">
            <a:spAutoFit/>
          </a:bodyPr>
          <a:lstStyle/>
          <a:p>
            <a:r>
              <a:rPr lang="en-US" dirty="0" smtClean="0"/>
              <a:t>…</a:t>
            </a:r>
          </a:p>
        </p:txBody>
      </p:sp>
      <p:sp>
        <p:nvSpPr>
          <p:cNvPr id="27" name="TextBox 26"/>
          <p:cNvSpPr txBox="1"/>
          <p:nvPr/>
        </p:nvSpPr>
        <p:spPr>
          <a:xfrm>
            <a:off x="1736086" y="5281814"/>
            <a:ext cx="2805576" cy="307777"/>
          </a:xfrm>
          <a:prstGeom prst="rect">
            <a:avLst/>
          </a:prstGeom>
          <a:noFill/>
        </p:spPr>
        <p:txBody>
          <a:bodyPr wrap="none" rtlCol="0">
            <a:spAutoFit/>
          </a:bodyPr>
          <a:lstStyle/>
          <a:p>
            <a:r>
              <a:rPr lang="en-US" sz="1400" dirty="0" smtClean="0">
                <a:solidFill>
                  <a:schemeClr val="accent1"/>
                </a:solidFill>
              </a:rPr>
              <a:t>PDP/PDN activation deactivated </a:t>
            </a:r>
            <a:endParaRPr lang="en-US" sz="1400" dirty="0">
              <a:solidFill>
                <a:schemeClr val="accent1"/>
              </a:solidFill>
            </a:endParaRPr>
          </a:p>
        </p:txBody>
      </p:sp>
      <p:cxnSp>
        <p:nvCxnSpPr>
          <p:cNvPr id="28" name="Straight Arrow Connector 27"/>
          <p:cNvCxnSpPr/>
          <p:nvPr/>
        </p:nvCxnSpPr>
        <p:spPr>
          <a:xfrm flipH="1">
            <a:off x="1059299" y="5655733"/>
            <a:ext cx="3972910" cy="0"/>
          </a:xfrm>
          <a:prstGeom prst="straightConnector1">
            <a:avLst/>
          </a:prstGeom>
          <a:ln w="3175">
            <a:solidFill>
              <a:schemeClr val="bg2"/>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864023" y="2397602"/>
            <a:ext cx="2486578" cy="307777"/>
          </a:xfrm>
          <a:prstGeom prst="rect">
            <a:avLst/>
          </a:prstGeom>
          <a:noFill/>
          <a:ln>
            <a:noFill/>
          </a:ln>
        </p:spPr>
        <p:txBody>
          <a:bodyPr wrap="none" rtlCol="0">
            <a:spAutoFit/>
          </a:bodyPr>
          <a:lstStyle/>
          <a:p>
            <a:r>
              <a:rPr lang="en-US" sz="1400" dirty="0" smtClean="0">
                <a:solidFill>
                  <a:srgbClr val="00B050"/>
                </a:solidFill>
              </a:rPr>
              <a:t>PDP/PDN activation request </a:t>
            </a:r>
            <a:endParaRPr lang="en-US" sz="1400" dirty="0">
              <a:solidFill>
                <a:srgbClr val="00B050"/>
              </a:solidFill>
            </a:endParaRPr>
          </a:p>
        </p:txBody>
      </p:sp>
      <p:cxnSp>
        <p:nvCxnSpPr>
          <p:cNvPr id="35" name="Straight Arrow Connector 34"/>
          <p:cNvCxnSpPr/>
          <p:nvPr/>
        </p:nvCxnSpPr>
        <p:spPr>
          <a:xfrm flipH="1">
            <a:off x="1154054" y="2762788"/>
            <a:ext cx="3972910" cy="0"/>
          </a:xfrm>
          <a:prstGeom prst="straightConnector1">
            <a:avLst/>
          </a:prstGeom>
          <a:ln w="3175">
            <a:solidFill>
              <a:schemeClr val="accent4"/>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07390" y="6034028"/>
            <a:ext cx="2680542" cy="400110"/>
          </a:xfrm>
          <a:prstGeom prst="rect">
            <a:avLst/>
          </a:prstGeom>
          <a:noFill/>
        </p:spPr>
        <p:txBody>
          <a:bodyPr wrap="none" rtlCol="0">
            <a:spAutoFit/>
          </a:bodyPr>
          <a:lstStyle/>
          <a:p>
            <a:r>
              <a:rPr lang="en-US" sz="1000" dirty="0" smtClean="0">
                <a:solidFill>
                  <a:srgbClr val="00B050"/>
                </a:solidFill>
              </a:rPr>
              <a:t>Already existing messages</a:t>
            </a:r>
          </a:p>
          <a:p>
            <a:r>
              <a:rPr lang="en-US" sz="1000" dirty="0" smtClean="0">
                <a:solidFill>
                  <a:schemeClr val="accent1"/>
                </a:solidFill>
              </a:rPr>
              <a:t>New messages to be forwarded to the UICC</a:t>
            </a:r>
            <a:endParaRPr lang="en-US" sz="1000" dirty="0">
              <a:solidFill>
                <a:schemeClr val="accent1"/>
              </a:solidFill>
            </a:endParaRPr>
          </a:p>
        </p:txBody>
      </p:sp>
    </p:spTree>
    <p:extLst>
      <p:ext uri="{BB962C8B-B14F-4D97-AF65-F5344CB8AC3E}">
        <p14:creationId xmlns:p14="http://schemas.microsoft.com/office/powerpoint/2010/main" val="2216625709"/>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gemalto_qoe">
  <a:themeElements>
    <a:clrScheme name="Custom 1">
      <a:dk1>
        <a:srgbClr val="212121"/>
      </a:dk1>
      <a:lt1>
        <a:sysClr val="window" lastClr="FFFFFF"/>
      </a:lt1>
      <a:dk2>
        <a:srgbClr val="FA821E"/>
      </a:dk2>
      <a:lt2>
        <a:srgbClr val="777777"/>
      </a:lt2>
      <a:accent1>
        <a:srgbClr val="0092C7"/>
      </a:accent1>
      <a:accent2>
        <a:srgbClr val="FFC726"/>
      </a:accent2>
      <a:accent3>
        <a:srgbClr val="EA0437"/>
      </a:accent3>
      <a:accent4>
        <a:srgbClr val="12AD2B"/>
      </a:accent4>
      <a:accent5>
        <a:srgbClr val="ABABAB"/>
      </a:accent5>
      <a:accent6>
        <a:srgbClr val="00A5A7"/>
      </a:accent6>
      <a:hlink>
        <a:srgbClr val="0F7FBB"/>
      </a:hlink>
      <a:folHlink>
        <a:srgbClr val="0C6493"/>
      </a:folHlink>
    </a:clrScheme>
    <a:fontScheme name="Gemalto">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prstDash val="solid"/>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34822</TotalTime>
  <Words>922</Words>
  <Application>Microsoft Office PowerPoint</Application>
  <PresentationFormat>On-screen Show (4:3)</PresentationFormat>
  <Paragraphs>528</Paragraphs>
  <Slides>13</Slides>
  <Notes>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13</vt:i4>
      </vt:variant>
    </vt:vector>
  </HeadingPairs>
  <TitlesOfParts>
    <vt:vector size="23" baseType="lpstr">
      <vt:lpstr>‚l‚r –¾’©</vt:lpstr>
      <vt:lpstr>Arial</vt:lpstr>
      <vt:lpstr>Calibri</vt:lpstr>
      <vt:lpstr>Calibri Light</vt:lpstr>
      <vt:lpstr>CG Times (WN)</vt:lpstr>
      <vt:lpstr>Helvetica</vt:lpstr>
      <vt:lpstr>Times New Roman</vt:lpstr>
      <vt:lpstr>Wingdings</vt:lpstr>
      <vt:lpstr>Office Theme</vt:lpstr>
      <vt:lpstr>gemalto_qoe</vt:lpstr>
      <vt:lpstr>Data Connection Status: PDP/PDN context request result &amp; status capabilities that need be addressed in 3GPP CT6</vt:lpstr>
      <vt:lpstr>Agenda</vt:lpstr>
      <vt:lpstr>Use cases &amp; Current status</vt:lpstr>
      <vt:lpstr>Use cases &amp; Current status     </vt:lpstr>
      <vt:lpstr>Specification CR needed     </vt:lpstr>
      <vt:lpstr>Implementation proposal for discussion</vt:lpstr>
      <vt:lpstr>Specification CR needed     </vt:lpstr>
      <vt:lpstr>Specification CR needed     </vt:lpstr>
      <vt:lpstr>Specification CR needed</vt:lpstr>
      <vt:lpstr>Back-up slides</vt:lpstr>
      <vt:lpstr>Specification CR needed - Details</vt:lpstr>
      <vt:lpstr>Specification CR needed - Details</vt:lpstr>
      <vt:lpstr>Specification CR needed- Details</vt:lpstr>
    </vt:vector>
  </TitlesOfParts>
  <Company>Gemalto</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PDP/PDN error codes capabilities that need be addressed in 3GPP CT6</dc:title>
  <dc:creator>Garcia Diez Nieves</dc:creator>
  <cp:lastModifiedBy>LTP2</cp:lastModifiedBy>
  <cp:revision>63</cp:revision>
  <dcterms:created xsi:type="dcterms:W3CDTF">2016-10-17T13:46:41Z</dcterms:created>
  <dcterms:modified xsi:type="dcterms:W3CDTF">2017-02-08T18:19:19Z</dcterms:modified>
</cp:coreProperties>
</file>