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80" r:id="rId3"/>
    <p:sldId id="281" r:id="rId4"/>
    <p:sldId id="283" r:id="rId5"/>
    <p:sldId id="286" r:id="rId6"/>
    <p:sldId id="284" r:id="rId7"/>
    <p:sldId id="285" r:id="rId8"/>
    <p:sldId id="287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2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725CF-3353-4C44-A935-089A22C2771B}" type="datetimeFigureOut">
              <a:rPr lang="de-DE" smtClean="0"/>
              <a:t>09.11.2015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904BB-1F18-443F-BA26-0845CA540A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9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904BB-1F18-443F-BA26-0845CA540AD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3675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0" y="2000250"/>
            <a:ext cx="9144000" cy="71438"/>
          </a:xfrm>
          <a:prstGeom prst="rect">
            <a:avLst/>
          </a:prstGeom>
          <a:solidFill>
            <a:srgbClr val="0044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 smtClean="0">
              <a:latin typeface="Calibri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79844" y="2571744"/>
            <a:ext cx="7772400" cy="1470025"/>
          </a:xfrm>
        </p:spPr>
        <p:txBody>
          <a:bodyPr/>
          <a:lstStyle>
            <a:lvl1pPr algn="ctr">
              <a:defRPr sz="4800" b="1" baseline="0">
                <a:solidFill>
                  <a:srgbClr val="004489"/>
                </a:solidFill>
                <a:latin typeface="MetaCor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85910" y="439104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448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505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SzPct val="125000"/>
              <a:buFont typeface="Wingdings" pitchFamily="2" charset="2"/>
              <a:buChar char="§"/>
              <a:defRPr/>
            </a:lvl1pPr>
            <a:lvl2pPr>
              <a:buSzPct val="125000"/>
              <a:buFont typeface="Wingdings" pitchFamily="2" charset="2"/>
              <a:buChar char="§"/>
              <a:defRPr/>
            </a:lvl2pPr>
            <a:lvl3pPr>
              <a:buSzPct val="125000"/>
              <a:buFont typeface="Wingdings" pitchFamily="2" charset="2"/>
              <a:buChar char="§"/>
              <a:defRPr/>
            </a:lvl3pPr>
            <a:lvl4pPr>
              <a:buSzPct val="125000"/>
              <a:buFont typeface="Wingdings" pitchFamily="2" charset="2"/>
              <a:buChar char="§"/>
              <a:defRPr/>
            </a:lvl4pPr>
            <a:lvl5pPr>
              <a:buSzPct val="125000"/>
              <a:buFont typeface="Wingdings" pitchFamily="2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3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429520" y="1285860"/>
            <a:ext cx="1257280" cy="4840303"/>
          </a:xfrm>
        </p:spPr>
        <p:txBody>
          <a:bodyPr vert="eaVert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14282" y="1285860"/>
            <a:ext cx="7143800" cy="4840303"/>
          </a:xfrm>
        </p:spPr>
        <p:txBody>
          <a:bodyPr vert="eaVert"/>
          <a:lstStyle>
            <a:lvl1pPr>
              <a:buSzPct val="125000"/>
              <a:buFont typeface="Wingdings" pitchFamily="2" charset="2"/>
              <a:buChar char="§"/>
              <a:defRPr/>
            </a:lvl1pPr>
            <a:lvl2pPr>
              <a:buSzPct val="125000"/>
              <a:buFont typeface="Wingdings" pitchFamily="2" charset="2"/>
              <a:buChar char="§"/>
              <a:defRPr/>
            </a:lvl2pPr>
            <a:lvl3pPr>
              <a:buSzPct val="125000"/>
              <a:buFont typeface="Wingdings" pitchFamily="2" charset="2"/>
              <a:buChar char="§"/>
              <a:defRPr/>
            </a:lvl3pPr>
            <a:lvl4pPr>
              <a:buSzPct val="125000"/>
              <a:buFont typeface="Wingdings" pitchFamily="2" charset="2"/>
              <a:buChar char="§"/>
              <a:defRPr/>
            </a:lvl4pPr>
            <a:lvl5pPr>
              <a:buSzPct val="125000"/>
              <a:buFont typeface="Wingdings" pitchFamily="2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8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904009-F060-42B9-9D29-7513C808E0C7}" type="datetimeFigureOut">
              <a:rPr lang="de-DE" smtClean="0"/>
              <a:t>09.11.2015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88E81B-FF1A-477C-8259-E076F456D4E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191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taCor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8416" y="1571612"/>
            <a:ext cx="8286808" cy="4929222"/>
          </a:xfr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Wingdings" pitchFamily="2" charset="2"/>
              <a:buChar char="§"/>
              <a:defRPr/>
            </a:lvl1pPr>
            <a:lvl2pPr marL="534988" indent="-2667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Wingdings" pitchFamily="2" charset="2"/>
              <a:buChar char="§"/>
              <a:defRPr/>
            </a:lvl2pPr>
            <a:lvl3pPr marL="803275" indent="-268288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Wingdings" pitchFamily="2" charset="2"/>
              <a:buChar char="§"/>
              <a:defRPr/>
            </a:lvl3pPr>
            <a:lvl4pPr marL="1081088" indent="-277813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Wingdings" pitchFamily="2" charset="2"/>
              <a:buChar char="§"/>
              <a:defRPr/>
            </a:lvl4pPr>
            <a:lvl5pPr marL="1347788" indent="-2667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Wingdings" pitchFamily="2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91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3D6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3828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latin typeface="MetaCor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3400" y="1571612"/>
            <a:ext cx="4038600" cy="4929222"/>
          </a:xfrm>
        </p:spPr>
        <p:txBody>
          <a:bodyPr/>
          <a:lstStyle>
            <a:lvl1pPr>
              <a:buSzPct val="125000"/>
              <a:buFont typeface="Wingdings" pitchFamily="2" charset="2"/>
              <a:buChar char="§"/>
              <a:defRPr sz="2000"/>
            </a:lvl1pPr>
            <a:lvl2pPr>
              <a:buSzPct val="125000"/>
              <a:buFont typeface="Wingdings" pitchFamily="2" charset="2"/>
              <a:buChar char="§"/>
              <a:defRPr sz="2000"/>
            </a:lvl2pPr>
            <a:lvl3pPr>
              <a:buSzPct val="125000"/>
              <a:buFont typeface="Wingdings" pitchFamily="2" charset="2"/>
              <a:buChar char="§"/>
              <a:defRPr sz="2000"/>
            </a:lvl3pPr>
            <a:lvl4pPr>
              <a:buSzPct val="125000"/>
              <a:buFont typeface="Wingdings" pitchFamily="2" charset="2"/>
              <a:buChar char="§"/>
              <a:defRPr sz="2000"/>
            </a:lvl4pPr>
            <a:lvl5pPr>
              <a:buSzPct val="125000"/>
              <a:buFont typeface="Wingdings" pitchFamily="2" charset="2"/>
              <a:buChar char="§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19680" y="1571612"/>
            <a:ext cx="4038600" cy="4929222"/>
          </a:xfrm>
        </p:spPr>
        <p:txBody>
          <a:bodyPr/>
          <a:lstStyle>
            <a:lvl1pPr>
              <a:buSzPct val="125000"/>
              <a:buFont typeface="Wingdings" pitchFamily="2" charset="2"/>
              <a:buChar char="§"/>
              <a:defRPr sz="2000"/>
            </a:lvl1pPr>
            <a:lvl2pPr>
              <a:buSzPct val="125000"/>
              <a:buFont typeface="Wingdings" pitchFamily="2" charset="2"/>
              <a:buChar char="§"/>
              <a:defRPr sz="2000"/>
            </a:lvl2pPr>
            <a:lvl3pPr>
              <a:buSzPct val="125000"/>
              <a:buFont typeface="Wingdings" pitchFamily="2" charset="2"/>
              <a:buChar char="§"/>
              <a:defRPr sz="2000"/>
            </a:lvl3pPr>
            <a:lvl4pPr>
              <a:buSzPct val="125000"/>
              <a:buFont typeface="Wingdings" pitchFamily="2" charset="2"/>
              <a:buChar char="§"/>
              <a:defRPr sz="2000"/>
            </a:lvl4pPr>
            <a:lvl5pPr>
              <a:buSzPct val="125000"/>
              <a:buFont typeface="Wingdings" pitchFamily="2" charset="2"/>
              <a:buChar char="§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59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taCor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325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3250" y="2174874"/>
            <a:ext cx="4040188" cy="4325959"/>
          </a:xfrm>
        </p:spPr>
        <p:txBody>
          <a:bodyPr/>
          <a:lstStyle>
            <a:lvl1pPr>
              <a:buSzPct val="125000"/>
              <a:buFont typeface="Wingdings" pitchFamily="2" charset="2"/>
              <a:buChar char="§"/>
              <a:defRPr sz="2000"/>
            </a:lvl1pPr>
            <a:lvl2pPr>
              <a:buSzPct val="125000"/>
              <a:buFont typeface="Wingdings" pitchFamily="2" charset="2"/>
              <a:buChar char="§"/>
              <a:defRPr sz="2000"/>
            </a:lvl2pPr>
            <a:lvl3pPr>
              <a:buSzPct val="125000"/>
              <a:buFont typeface="Wingdings" pitchFamily="2" charset="2"/>
              <a:buChar char="§"/>
              <a:defRPr sz="2000"/>
            </a:lvl3pPr>
            <a:lvl4pPr>
              <a:buSzPct val="125000"/>
              <a:buFont typeface="Wingdings" pitchFamily="2" charset="2"/>
              <a:buChar char="§"/>
              <a:defRPr sz="2000"/>
            </a:lvl4pPr>
            <a:lvl5pPr>
              <a:buSzPct val="125000"/>
              <a:buFont typeface="Wingdings" pitchFamily="2" charset="2"/>
              <a:buChar char="§"/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887943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887943" y="2174874"/>
            <a:ext cx="4041775" cy="4325959"/>
          </a:xfrm>
        </p:spPr>
        <p:txBody>
          <a:bodyPr/>
          <a:lstStyle>
            <a:lvl1pPr>
              <a:buSzPct val="125000"/>
              <a:buFont typeface="Wingdings" pitchFamily="2" charset="2"/>
              <a:buChar char="§"/>
              <a:defRPr sz="2000"/>
            </a:lvl1pPr>
            <a:lvl2pPr>
              <a:buSzPct val="125000"/>
              <a:buFont typeface="Wingdings" pitchFamily="2" charset="2"/>
              <a:buChar char="§"/>
              <a:defRPr sz="2000"/>
            </a:lvl2pPr>
            <a:lvl3pPr>
              <a:buSzPct val="125000"/>
              <a:buFont typeface="Wingdings" pitchFamily="2" charset="2"/>
              <a:buChar char="§"/>
              <a:defRPr sz="2000"/>
            </a:lvl3pPr>
            <a:lvl4pPr>
              <a:buSzPct val="125000"/>
              <a:buFont typeface="Wingdings" pitchFamily="2" charset="2"/>
              <a:buChar char="§"/>
              <a:defRPr sz="2000"/>
            </a:lvl4pPr>
            <a:lvl5pPr>
              <a:buSzPct val="125000"/>
              <a:buFont typeface="Wingdings" pitchFamily="2" charset="2"/>
              <a:buChar char="§"/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447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etaCor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86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293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3008313" cy="642942"/>
          </a:xfrm>
          <a:ln>
            <a:noFill/>
          </a:ln>
        </p:spPr>
        <p:txBody>
          <a:bodyPr anchor="b"/>
          <a:lstStyle>
            <a:lvl1pPr algn="l">
              <a:defRPr sz="20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268931"/>
          </a:xfrm>
        </p:spPr>
        <p:txBody>
          <a:bodyPr/>
          <a:lstStyle>
            <a:lvl1pPr>
              <a:defRPr sz="2000"/>
            </a:lvl1pPr>
            <a:lvl2pPr>
              <a:buSzPct val="125000"/>
              <a:buFont typeface="Wingdings" pitchFamily="2" charset="2"/>
              <a:buChar char="§"/>
              <a:defRPr sz="2000"/>
            </a:lvl2pPr>
            <a:lvl3pPr>
              <a:buSzPct val="125000"/>
              <a:buFont typeface="Wingdings" pitchFamily="2" charset="2"/>
              <a:buChar char="§"/>
              <a:defRPr sz="2000"/>
            </a:lvl3pPr>
            <a:lvl4pPr>
              <a:buSzPct val="125000"/>
              <a:buFont typeface="Wingdings" pitchFamily="2" charset="2"/>
              <a:buChar char="§"/>
              <a:defRPr sz="2000"/>
            </a:lvl4pPr>
            <a:lvl5pPr>
              <a:buSzPct val="125000"/>
              <a:buFont typeface="Wingdings" pitchFamily="2" charset="2"/>
              <a:buChar char="§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B6904009-F060-42B9-9D29-7513C808E0C7}" type="datetimeFigureOut">
              <a:rPr lang="de-DE" smtClean="0"/>
              <a:t>09.11.2015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888E81B-FF1A-477C-8259-E076F456D4E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5943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5291154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611188" y="1285860"/>
            <a:ext cx="7818464" cy="400052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857892"/>
            <a:ext cx="5486400" cy="31430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197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9" descr="divider_blank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11188" y="1571625"/>
            <a:ext cx="8461375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  <a:endParaRPr lang="en-US" altLang="de-DE" smtClean="0"/>
          </a:p>
        </p:txBody>
      </p: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571500" y="785813"/>
            <a:ext cx="82867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  <a:endParaRPr lang="en-US" altLang="de-DE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76D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76D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76D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76D"/>
          </a:solidFill>
          <a:latin typeface="Calibri" pitchFamily="34" charset="0"/>
        </a:defRPr>
      </a:lvl9pPr>
    </p:titleStyle>
    <p:bodyStyle>
      <a:lvl1pPr marL="268288" indent="-268288" algn="l" rtl="0" eaLnBrk="1" fontAlgn="base" hangingPunct="1">
        <a:spcBef>
          <a:spcPts val="600"/>
        </a:spcBef>
        <a:spcAft>
          <a:spcPts val="600"/>
        </a:spcAft>
        <a:buClr>
          <a:srgbClr val="003D6F"/>
        </a:buClr>
        <a:buSzPct val="100000"/>
        <a:buFont typeface="Wingdings" pitchFamily="2" charset="2"/>
        <a:buChar char="§"/>
        <a:defRPr sz="2000" kern="1200">
          <a:solidFill>
            <a:schemeClr val="tx1"/>
          </a:solidFill>
          <a:latin typeface="MetaCorr" pitchFamily="34" charset="0"/>
          <a:ea typeface="+mn-ea"/>
          <a:cs typeface="+mn-cs"/>
        </a:defRPr>
      </a:lvl1pPr>
      <a:lvl2pPr marL="534988" indent="-266700" algn="l" rtl="0" eaLnBrk="1" fontAlgn="base" hangingPunct="1">
        <a:spcBef>
          <a:spcPts val="600"/>
        </a:spcBef>
        <a:spcAft>
          <a:spcPts val="600"/>
        </a:spcAft>
        <a:buClr>
          <a:srgbClr val="003D6F"/>
        </a:buClr>
        <a:buSzPct val="100000"/>
        <a:buChar char="-"/>
        <a:defRPr sz="2000" kern="1200">
          <a:solidFill>
            <a:schemeClr val="tx1"/>
          </a:solidFill>
          <a:latin typeface="MetaCorr" pitchFamily="34" charset="0"/>
          <a:ea typeface="+mn-ea"/>
          <a:cs typeface="+mn-cs"/>
        </a:defRPr>
      </a:lvl2pPr>
      <a:lvl3pPr marL="803275" indent="-268288" algn="l" rtl="0" eaLnBrk="1" fontAlgn="base" hangingPunct="1">
        <a:spcBef>
          <a:spcPts val="600"/>
        </a:spcBef>
        <a:spcAft>
          <a:spcPts val="600"/>
        </a:spcAft>
        <a:buClr>
          <a:srgbClr val="003D6F"/>
        </a:buClr>
        <a:buSzPct val="100000"/>
        <a:buChar char="-"/>
        <a:tabLst>
          <a:tab pos="1163638" algn="l"/>
        </a:tabLst>
        <a:defRPr sz="2000" kern="1200">
          <a:solidFill>
            <a:schemeClr val="tx1"/>
          </a:solidFill>
          <a:latin typeface="MetaCorr" pitchFamily="34" charset="0"/>
          <a:ea typeface="+mn-ea"/>
          <a:cs typeface="+mn-cs"/>
        </a:defRPr>
      </a:lvl3pPr>
      <a:lvl4pPr marL="1081088" indent="-277813" algn="l" rtl="0" eaLnBrk="1" fontAlgn="base" hangingPunct="1">
        <a:spcBef>
          <a:spcPts val="600"/>
        </a:spcBef>
        <a:spcAft>
          <a:spcPts val="600"/>
        </a:spcAft>
        <a:buClr>
          <a:srgbClr val="003D6F"/>
        </a:buClr>
        <a:buSzPct val="100000"/>
        <a:buChar char="-"/>
        <a:defRPr kern="1200">
          <a:solidFill>
            <a:schemeClr val="tx1"/>
          </a:solidFill>
          <a:latin typeface="MetaCorr" pitchFamily="34" charset="0"/>
          <a:ea typeface="+mn-ea"/>
          <a:cs typeface="+mn-cs"/>
        </a:defRPr>
      </a:lvl4pPr>
      <a:lvl5pPr marL="1347788" indent="-266700" algn="l" rtl="0" eaLnBrk="1" fontAlgn="base" hangingPunct="1">
        <a:spcBef>
          <a:spcPts val="600"/>
        </a:spcBef>
        <a:spcAft>
          <a:spcPts val="600"/>
        </a:spcAft>
        <a:buClr>
          <a:srgbClr val="003D6F"/>
        </a:buClr>
        <a:buSzPct val="100000"/>
        <a:buChar char="-"/>
        <a:defRPr kern="1200">
          <a:solidFill>
            <a:schemeClr val="tx1"/>
          </a:solidFill>
          <a:latin typeface="MetaCorr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EF ACSGL/ OCSGL Ordering issue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Discussion Document</a:t>
            </a:r>
          </a:p>
          <a:p>
            <a:r>
              <a:rPr lang="en-GB" b="1" dirty="0"/>
              <a:t>3GPP TSG-CT6 Meeting #78</a:t>
            </a:r>
            <a:r>
              <a:rPr lang="en-GB" b="1" i="1" dirty="0"/>
              <a:t> </a:t>
            </a:r>
          </a:p>
          <a:p>
            <a:r>
              <a:rPr lang="de-DE" dirty="0" smtClean="0"/>
              <a:t> C6-150525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1970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Elementary File Data Structure Abstraction</a:t>
            </a:r>
            <a:endParaRPr lang="de-DE" dirty="0"/>
          </a:p>
        </p:txBody>
      </p:sp>
      <p:sp>
        <p:nvSpPr>
          <p:cNvPr id="5" name="TextBox 4"/>
          <p:cNvSpPr txBox="1"/>
          <p:nvPr/>
        </p:nvSpPr>
        <p:spPr>
          <a:xfrm>
            <a:off x="7380312" y="5733256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[1]</a:t>
            </a:r>
            <a:endParaRPr lang="de-D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8286750" cy="3217596"/>
          </a:xfrm>
        </p:spPr>
      </p:pic>
      <p:sp>
        <p:nvSpPr>
          <p:cNvPr id="3" name="TextBox 2"/>
          <p:cNvSpPr txBox="1"/>
          <p:nvPr/>
        </p:nvSpPr>
        <p:spPr>
          <a:xfrm>
            <a:off x="971600" y="155679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</a:t>
            </a:r>
            <a:r>
              <a:rPr lang="en-US" dirty="0"/>
              <a:t>24.285 v 12.0.0  Section </a:t>
            </a:r>
            <a:r>
              <a:rPr lang="en-US" dirty="0" smtClean="0"/>
              <a:t>4: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4773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 for ordering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Absence </a:t>
            </a:r>
            <a:r>
              <a:rPr lang="en-US" dirty="0"/>
              <a:t>of any </a:t>
            </a:r>
            <a:r>
              <a:rPr lang="en-US" dirty="0" smtClean="0"/>
              <a:t>motivation </a:t>
            </a:r>
            <a:r>
              <a:rPr lang="en-US" dirty="0"/>
              <a:t>for an ordered </a:t>
            </a:r>
            <a:r>
              <a:rPr lang="en-US" dirty="0" smtClean="0"/>
              <a:t>priority in the Allowed CSG list</a:t>
            </a:r>
          </a:p>
          <a:p>
            <a:r>
              <a:rPr lang="en-US" dirty="0" smtClean="0"/>
              <a:t>No lexicographical ordering is required</a:t>
            </a:r>
            <a:endParaRPr lang="de-DE" dirty="0" smtClean="0">
              <a:effectLst/>
            </a:endParaRPr>
          </a:p>
          <a:p>
            <a:pPr lvl="1"/>
            <a:r>
              <a:rPr lang="en-US" dirty="0" smtClean="0"/>
              <a:t>Neither on the placement of CSG lists</a:t>
            </a:r>
            <a:endParaRPr lang="de-DE" dirty="0" smtClean="0">
              <a:effectLst/>
            </a:endParaRPr>
          </a:p>
          <a:p>
            <a:pPr lvl="1"/>
            <a:r>
              <a:rPr lang="en-US" dirty="0" smtClean="0"/>
              <a:t>Nor on the nodes of the CSG list</a:t>
            </a:r>
          </a:p>
          <a:p>
            <a:pPr marL="268288" lvl="1" indent="0">
              <a:buNone/>
            </a:pPr>
            <a:r>
              <a:rPr lang="en-US" dirty="0" smtClean="0">
                <a:effectLst/>
              </a:rPr>
              <a:t>Note : </a:t>
            </a:r>
            <a:endParaRPr lang="de-DE" dirty="0" smtClean="0">
              <a:effectLst/>
            </a:endParaRPr>
          </a:p>
          <a:p>
            <a:pPr marL="268288" lvl="1" indent="0">
              <a:buNone/>
            </a:pPr>
            <a:r>
              <a:rPr lang="en-US" dirty="0" smtClean="0"/>
              <a:t>(PLMNs could also be </a:t>
            </a:r>
            <a:r>
              <a:rPr lang="en-US" dirty="0"/>
              <a:t>repeated </a:t>
            </a:r>
            <a:r>
              <a:rPr lang="en-US" dirty="0" smtClean="0"/>
              <a:t>(</a:t>
            </a:r>
            <a:r>
              <a:rPr lang="en-GB" dirty="0"/>
              <a:t>The CSG List in different records may contain the same PLMN</a:t>
            </a:r>
            <a:r>
              <a:rPr lang="en-US" dirty="0" smtClean="0"/>
              <a:t>) [2]) </a:t>
            </a:r>
            <a:endParaRPr lang="de-DE" dirty="0"/>
          </a:p>
          <a:p>
            <a:endParaRPr lang="en-US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6328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Complexity of possibilities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Due to no specific rules in place , the possibilities of filling such a list are quite humongous.</a:t>
            </a:r>
          </a:p>
          <a:p>
            <a:r>
              <a:rPr lang="de-DE" dirty="0" smtClean="0"/>
              <a:t>Hence making it difficult for a later search on a specific CSG entry.</a:t>
            </a:r>
          </a:p>
          <a:p>
            <a:r>
              <a:rPr lang="de-DE" dirty="0" smtClean="0"/>
              <a:t>For Example : </a:t>
            </a:r>
          </a:p>
          <a:p>
            <a:pPr lvl="1"/>
            <a:r>
              <a:rPr lang="de-DE" dirty="0" smtClean="0"/>
              <a:t>Only if 10 CSG values lie with in one list  this will result in a </a:t>
            </a:r>
          </a:p>
          <a:p>
            <a:pPr lvl="2"/>
            <a:r>
              <a:rPr lang="de-DE" dirty="0" smtClean="0"/>
              <a:t>P(10,10) = 10! </a:t>
            </a:r>
            <a:r>
              <a:rPr lang="de-DE" dirty="0"/>
              <a:t>= </a:t>
            </a:r>
            <a:r>
              <a:rPr lang="de-DE" dirty="0" smtClean="0"/>
              <a:t>3628800 permutations </a:t>
            </a:r>
          </a:p>
          <a:p>
            <a:pPr lvl="2"/>
            <a:r>
              <a:rPr lang="de-DE" dirty="0" smtClean="0"/>
              <a:t>If we have 5 such lists</a:t>
            </a:r>
          </a:p>
          <a:p>
            <a:pPr lvl="3"/>
            <a:r>
              <a:rPr lang="de-DE" dirty="0" smtClean="0"/>
              <a:t>P(5,5) * </a:t>
            </a:r>
            <a:r>
              <a:rPr lang="de-DE" dirty="0"/>
              <a:t>P(10,10) </a:t>
            </a:r>
            <a:r>
              <a:rPr lang="de-DE" dirty="0" smtClean="0"/>
              <a:t>= 5! x 10! </a:t>
            </a:r>
            <a:r>
              <a:rPr lang="de-DE" dirty="0"/>
              <a:t>= </a:t>
            </a:r>
            <a:r>
              <a:rPr lang="de-DE" dirty="0" smtClean="0"/>
              <a:t>435456000 </a:t>
            </a:r>
            <a:r>
              <a:rPr lang="de-DE" dirty="0"/>
              <a:t>permutations </a:t>
            </a:r>
            <a:endParaRPr lang="de-DE" dirty="0" smtClean="0"/>
          </a:p>
          <a:p>
            <a:pPr lvl="2"/>
            <a:r>
              <a:rPr lang="de-DE" dirty="0" smtClean="0"/>
              <a:t>Adding the 3rd degree of freedom (</a:t>
            </a:r>
            <a:r>
              <a:rPr lang="de-DE" dirty="0"/>
              <a:t>PLMNS could also be </a:t>
            </a:r>
            <a:r>
              <a:rPr lang="de-DE" dirty="0" smtClean="0"/>
              <a:t>repeated) will further complicate the problem.</a:t>
            </a:r>
          </a:p>
        </p:txBody>
      </p:sp>
    </p:spTree>
    <p:extLst>
      <p:ext uri="{BB962C8B-B14F-4D97-AF65-F5344CB8AC3E}">
        <p14:creationId xmlns:p14="http://schemas.microsoft.com/office/powerpoint/2010/main" val="2605361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 Simple Coding Example</a:t>
            </a:r>
            <a:endParaRPr lang="de-DE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844739" cy="417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110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Issues due to Complexity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UICC processing w.r.t search complexity</a:t>
            </a:r>
          </a:p>
          <a:p>
            <a:r>
              <a:rPr lang="de-DE" dirty="0"/>
              <a:t>UICC power </a:t>
            </a:r>
            <a:r>
              <a:rPr lang="de-DE" dirty="0" smtClean="0"/>
              <a:t>consumption issue</a:t>
            </a:r>
          </a:p>
          <a:p>
            <a:r>
              <a:rPr lang="de-DE" dirty="0" smtClean="0"/>
              <a:t>UICC accessing time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6535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Proposal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Enforce a certain way of adding  CSG entries in order to reduce the search possibilities</a:t>
            </a:r>
          </a:p>
          <a:p>
            <a:pPr lvl="1"/>
            <a:r>
              <a:rPr lang="de-DE" dirty="0" smtClean="0"/>
              <a:t>Restricting the degrees of freedom :</a:t>
            </a:r>
          </a:p>
          <a:p>
            <a:pPr lvl="2"/>
            <a:r>
              <a:rPr lang="de-DE" dirty="0" smtClean="0"/>
              <a:t>Ordering of the CSG entries </a:t>
            </a:r>
          </a:p>
          <a:p>
            <a:pPr lvl="2"/>
            <a:r>
              <a:rPr lang="de-DE" dirty="0" smtClean="0"/>
              <a:t>Ordering of the CSG lists</a:t>
            </a:r>
          </a:p>
          <a:p>
            <a:pPr lvl="2"/>
            <a:r>
              <a:rPr lang="de-DE" dirty="0" smtClean="0"/>
              <a:t>PLMN </a:t>
            </a:r>
            <a:r>
              <a:rPr lang="de-DE" dirty="0"/>
              <a:t>id uniqueness</a:t>
            </a:r>
            <a:endParaRPr lang="de-DE" dirty="0" smtClean="0"/>
          </a:p>
          <a:p>
            <a:r>
              <a:rPr lang="de-DE" dirty="0" smtClean="0"/>
              <a:t>CT6 needs to decide if changes </a:t>
            </a:r>
            <a:r>
              <a:rPr lang="de-DE" dirty="0"/>
              <a:t>are </a:t>
            </a:r>
            <a:r>
              <a:rPr lang="de-DE" dirty="0" smtClean="0"/>
              <a:t>necessary in : </a:t>
            </a:r>
          </a:p>
          <a:p>
            <a:pPr lvl="1"/>
            <a:r>
              <a:rPr lang="de-DE" dirty="0" smtClean="0"/>
              <a:t>Core specification 31.102, and/or</a:t>
            </a:r>
          </a:p>
          <a:p>
            <a:pPr lvl="1"/>
            <a:r>
              <a:rPr lang="de-DE" dirty="0" smtClean="0"/>
              <a:t>Test specification 31.121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856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Reference: 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[1]3GPP 24.285 v 12.0.0  Section 4</a:t>
            </a:r>
            <a:endParaRPr lang="de-DE" dirty="0" smtClean="0"/>
          </a:p>
          <a:p>
            <a:r>
              <a:rPr lang="de-DE" dirty="0" smtClean="0"/>
              <a:t>[2]3GPP </a:t>
            </a:r>
            <a:r>
              <a:rPr lang="de-DE" dirty="0"/>
              <a:t>31.102 </a:t>
            </a:r>
            <a:r>
              <a:rPr lang="en-GB" dirty="0"/>
              <a:t>v</a:t>
            </a:r>
            <a:r>
              <a:rPr lang="en-GB" dirty="0" smtClean="0"/>
              <a:t>13.1.0 Section 4.4.6.2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1231182"/>
      </p:ext>
    </p:extLst>
  </p:cSld>
  <p:clrMapOvr>
    <a:masterClrMapping/>
  </p:clrMapOvr>
</p:sld>
</file>

<file path=ppt/theme/theme1.xml><?xml version="1.0" encoding="utf-8"?>
<a:theme xmlns:a="http://schemas.openxmlformats.org/drawingml/2006/main" name="Comprion_selection">
  <a:themeElements>
    <a:clrScheme name="COMPRION_classic_blu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FD7FF"/>
      </a:accent1>
      <a:accent2>
        <a:srgbClr val="00376D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376D"/>
      </a:hlink>
      <a:folHlink>
        <a:srgbClr val="AFD7F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LTE &amp; IMS Training</Template>
  <TotalTime>0</TotalTime>
  <Words>280</Words>
  <Application>Microsoft Office PowerPoint</Application>
  <PresentationFormat>On-screen Show (4:3)</PresentationFormat>
  <Paragraphs>41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Comprion_selection</vt:lpstr>
      <vt:lpstr>EF ACSGL/ OCSGL Ordering issue</vt:lpstr>
      <vt:lpstr>Elementary File Data Structure Abstraction</vt:lpstr>
      <vt:lpstr>Motivation for ordering</vt:lpstr>
      <vt:lpstr>Complexity of possibilities</vt:lpstr>
      <vt:lpstr>A Simple Coding Example</vt:lpstr>
      <vt:lpstr>Issues due to Complexity</vt:lpstr>
      <vt:lpstr>Proposal</vt:lpstr>
      <vt:lpstr>Reference: </vt:lpstr>
    </vt:vector>
  </TitlesOfParts>
  <Company>COMPRION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 ACSGL Ordering issue</dc:title>
  <dc:creator>Syed Razi Haider Gilani</dc:creator>
  <cp:lastModifiedBy>COMPRION, AL</cp:lastModifiedBy>
  <cp:revision>37</cp:revision>
  <dcterms:created xsi:type="dcterms:W3CDTF">2015-11-05T14:54:26Z</dcterms:created>
  <dcterms:modified xsi:type="dcterms:W3CDTF">2015-11-09T16:10:41Z</dcterms:modified>
</cp:coreProperties>
</file>