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in Eriksson" initials="" lastIdx="19" clrIdx="0"/>
  <p:cmAuthor id="1" name="Sara" initials="S" lastIdx="1" clrIdx="1"/>
  <p:cmAuthor id="2" name="Gudbjörn Valgeirsson" initials="" lastIdx="7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21E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6" d="100"/>
          <a:sy n="86" d="100"/>
        </p:scale>
        <p:origin x="-1494" y="-90"/>
      </p:cViewPr>
      <p:guideLst>
        <p:guide orient="horz" pos="3217"/>
        <p:guide pos="116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30" d="100"/>
          <a:sy n="130" d="100"/>
        </p:scale>
        <p:origin x="-342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Arial"/>
            </a:endParaRPr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1F8A7-6E6A-42FE-8EAD-78C4BAC68739}" type="datetimeFigureOut">
              <a:rPr lang="en-GB" smtClean="0">
                <a:latin typeface="Arial"/>
              </a:rPr>
              <a:pPr/>
              <a:t>28/01/2015</a:t>
            </a:fld>
            <a:endParaRPr lang="en-GB" dirty="0">
              <a:latin typeface="Arial"/>
            </a:endParaRPr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Arial"/>
            </a:endParaRPr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6F07BD-42F8-4017-B116-C36AA9D7F345}" type="slidenum">
              <a:rPr lang="en-GB" smtClean="0">
                <a:latin typeface="Arial"/>
              </a:rPr>
              <a:pPr/>
              <a:t>‹#›</a:t>
            </a:fld>
            <a:endParaRPr lang="en-GB" dirty="0"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97554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B1C9F311-C1E1-4AC3-835C-FACF63D51A9F}" type="datetimeFigureOut">
              <a:rPr lang="en-US" smtClean="0"/>
              <a:pPr/>
              <a:t>1/28/2015</a:t>
            </a:fld>
            <a:endParaRPr lang="en-US" dirty="0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en-US" dirty="0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51380FAC-95FA-47B0-A6A6-2FBFA70FDE6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067186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739"/>
          <a:stretch/>
        </p:blipFill>
        <p:spPr>
          <a:xfrm>
            <a:off x="-2" y="0"/>
            <a:ext cx="9144002" cy="6858000"/>
          </a:xfrm>
          <a:prstGeom prst="rect">
            <a:avLst/>
          </a:prstGeom>
        </p:spPr>
      </p:pic>
      <p:sp>
        <p:nvSpPr>
          <p:cNvPr id="8" name="Rektangel med rundat hörn 7"/>
          <p:cNvSpPr/>
          <p:nvPr userDrawn="1"/>
        </p:nvSpPr>
        <p:spPr>
          <a:xfrm flipV="1">
            <a:off x="0" y="1677987"/>
            <a:ext cx="8244408" cy="2957512"/>
          </a:xfrm>
          <a:prstGeom prst="round1Rect">
            <a:avLst>
              <a:gd name="adj" fmla="val 13378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>
              <a:latin typeface="Arial"/>
            </a:endParaRPr>
          </a:p>
        </p:txBody>
      </p:sp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755650" y="1878204"/>
            <a:ext cx="4614018" cy="2372783"/>
          </a:xfrm>
        </p:spPr>
        <p:txBody>
          <a:bodyPr lIns="0" tIns="0" rIns="0" bIns="0" anchor="b" anchorCtr="0">
            <a:norm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3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914400" y="5874026"/>
            <a:ext cx="5963394" cy="223414"/>
          </a:xfrm>
        </p:spPr>
        <p:txBody>
          <a:bodyPr lIns="0" tIns="0" rIns="0" bIns="0" anchor="t" anchorCtr="0">
            <a:normAutofit/>
          </a:bodyPr>
          <a:lstStyle>
            <a:lvl1pPr marL="0" indent="0" algn="l">
              <a:lnSpc>
                <a:spcPts val="1580"/>
              </a:lnSpc>
              <a:spcBef>
                <a:spcPts val="1000"/>
              </a:spcBef>
              <a:spcAft>
                <a:spcPts val="0"/>
              </a:spcAft>
              <a:buNone/>
              <a:defRPr sz="1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Name, Title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791" t="25252" r="9116" b="30340"/>
          <a:stretch/>
        </p:blipFill>
        <p:spPr bwMode="auto">
          <a:xfrm>
            <a:off x="6064251" y="3652838"/>
            <a:ext cx="1780720" cy="62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Rak 8"/>
          <p:cNvCxnSpPr/>
          <p:nvPr userDrawn="1"/>
        </p:nvCxnSpPr>
        <p:spPr>
          <a:xfrm>
            <a:off x="755650" y="5865559"/>
            <a:ext cx="0" cy="47811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915395" y="6104615"/>
            <a:ext cx="5970064" cy="22542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Date</a:t>
            </a:r>
            <a:endParaRPr lang="en-US" noProof="0"/>
          </a:p>
        </p:txBody>
      </p:sp>
    </p:spTree>
    <p:extLst>
      <p:ext uri="{BB962C8B-B14F-4D97-AF65-F5344CB8AC3E}">
        <p14:creationId xmlns="" xmlns:p14="http://schemas.microsoft.com/office/powerpoint/2010/main" val="615346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10" name="Platshållare för sidfot 13"/>
          <p:cNvSpPr>
            <a:spLocks noGrp="1"/>
          </p:cNvSpPr>
          <p:nvPr>
            <p:ph type="ftr" sz="quarter" idx="3"/>
          </p:nvPr>
        </p:nvSpPr>
        <p:spPr>
          <a:xfrm>
            <a:off x="781080" y="6447328"/>
            <a:ext cx="281376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2015 Sorrento CT6</a:t>
            </a:r>
            <a:endParaRPr lang="en-US" dirty="0"/>
          </a:p>
        </p:txBody>
      </p:sp>
      <p:sp>
        <p:nvSpPr>
          <p:cNvPr id="11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86908" y="6448383"/>
            <a:ext cx="266700" cy="1579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lang="en-GB"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D069B-AC54-4A5D-8190-A1CB62E1E50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Platshållare för text 2"/>
          <p:cNvSpPr>
            <a:spLocks noGrp="1"/>
          </p:cNvSpPr>
          <p:nvPr>
            <p:ph idx="1"/>
          </p:nvPr>
        </p:nvSpPr>
        <p:spPr>
          <a:xfrm>
            <a:off x="755650" y="1209073"/>
            <a:ext cx="7635875" cy="465718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98000" indent="-198000">
              <a:buSzPct val="100000"/>
              <a:buFontTx/>
              <a:buBlip>
                <a:blip r:embed="rId2"/>
              </a:buBlip>
              <a:defRPr/>
            </a:lvl1pPr>
            <a:lvl2pPr marL="409575" indent="-200025">
              <a:buSzPct val="100000"/>
              <a:buFontTx/>
              <a:buBlip>
                <a:blip r:embed="rId2"/>
              </a:buBlip>
              <a:defRPr/>
            </a:lvl2pPr>
            <a:lvl3pPr marL="609600" indent="-190500">
              <a:buSzPct val="100000"/>
              <a:buFontTx/>
              <a:buBlip>
                <a:blip r:embed="rId2"/>
              </a:buBlip>
              <a:defRPr/>
            </a:lvl3pPr>
            <a:lvl4pPr marL="800100" indent="-198438">
              <a:buSzPct val="100000"/>
              <a:buFontTx/>
              <a:buBlip>
                <a:blip r:embed="rId2"/>
              </a:buBlip>
              <a:defRPr/>
            </a:lvl4pPr>
            <a:lvl5pPr marL="1009650" indent="-200025">
              <a:buSzPct val="100000"/>
              <a:buFontTx/>
              <a:buBlip>
                <a:blip r:embed="rId2"/>
              </a:buBlip>
              <a:defRPr/>
            </a:lvl5pPr>
            <a:lvl6pPr marL="1200150" indent="-190500">
              <a:buSzPct val="100000"/>
              <a:buFontTx/>
              <a:buBlip>
                <a:blip r:embed="rId2"/>
              </a:buBlip>
              <a:defRPr/>
            </a:lvl6pPr>
            <a:lvl7pPr marL="1404938" indent="-195263">
              <a:buSzPct val="100000"/>
              <a:buFontTx/>
              <a:buBlip>
                <a:blip r:embed="rId2"/>
              </a:buBlip>
              <a:defRPr/>
            </a:lvl7pPr>
            <a:lvl8pPr marL="1619250" indent="-209550">
              <a:buSzPct val="100000"/>
              <a:buFontTx/>
              <a:buBlip>
                <a:blip r:embed="rId2"/>
              </a:buBlip>
              <a:defRPr/>
            </a:lvl8pPr>
          </a:lstStyle>
          <a:p>
            <a:pPr lvl="0"/>
            <a:r>
              <a:rPr lang="en-US" noProof="0" smtClean="0"/>
              <a:t>First level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5"/>
            <a:r>
              <a:rPr lang="en-US" noProof="0" smtClean="0"/>
              <a:t>Sixth level</a:t>
            </a:r>
          </a:p>
          <a:p>
            <a:pPr lvl="6"/>
            <a:r>
              <a:rPr lang="en-US" noProof="0" smtClean="0"/>
              <a:t>Seventh level</a:t>
            </a:r>
          </a:p>
          <a:p>
            <a:pPr lvl="7"/>
            <a:r>
              <a:rPr lang="en-US" noProof="0" smtClean="0"/>
              <a:t>Eigth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1677043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e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objekt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62" r="2962"/>
          <a:stretch/>
        </p:blipFill>
        <p:spPr>
          <a:xfrm>
            <a:off x="0" y="-14974"/>
            <a:ext cx="9144000" cy="6872974"/>
          </a:xfrm>
          <a:prstGeom prst="rect">
            <a:avLst/>
          </a:prstGeom>
        </p:spPr>
      </p:pic>
      <p:pic>
        <p:nvPicPr>
          <p:cNvPr id="15" name="Bildobjekt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51" b="19261"/>
          <a:stretch/>
        </p:blipFill>
        <p:spPr>
          <a:xfrm>
            <a:off x="622395" y="745958"/>
            <a:ext cx="8021636" cy="4361030"/>
          </a:xfrm>
          <a:prstGeom prst="round2DiagRect">
            <a:avLst>
              <a:gd name="adj1" fmla="val 0"/>
              <a:gd name="adj2" fmla="val 10365"/>
            </a:avLst>
          </a:prstGeom>
          <a:ln w="3175" cmpd="sng">
            <a:solidFill>
              <a:schemeClr val="bg1">
                <a:alpha val="30000"/>
              </a:schemeClr>
            </a:solidFill>
          </a:ln>
          <a:effectLst>
            <a:outerShdw blurRad="111125" dir="2700000" algn="tl" rotWithShape="0">
              <a:srgbClr val="000000">
                <a:alpha val="5000"/>
              </a:srgbClr>
            </a:outerShdw>
          </a:effectLst>
        </p:spPr>
      </p:pic>
      <p:sp>
        <p:nvSpPr>
          <p:cNvPr id="2" name="Rubrik 1"/>
          <p:cNvSpPr>
            <a:spLocks noGrp="1"/>
          </p:cNvSpPr>
          <p:nvPr>
            <p:ph type="title" hasCustomPrompt="1"/>
          </p:nvPr>
        </p:nvSpPr>
        <p:spPr>
          <a:xfrm>
            <a:off x="1154938" y="1834940"/>
            <a:ext cx="6048672" cy="2717407"/>
          </a:xfrm>
        </p:spPr>
        <p:txBody>
          <a:bodyPr lIns="0" tIns="0" rIns="0" bIns="0" anchor="t">
            <a:normAutofit/>
          </a:bodyPr>
          <a:lstStyle>
            <a:lvl1pPr algn="l">
              <a:defRPr sz="2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6" name="Platshållare för text 5"/>
          <p:cNvSpPr>
            <a:spLocks noGrp="1"/>
          </p:cNvSpPr>
          <p:nvPr>
            <p:ph type="body" sz="quarter" idx="10"/>
          </p:nvPr>
        </p:nvSpPr>
        <p:spPr>
          <a:xfrm>
            <a:off x="1166813" y="1476743"/>
            <a:ext cx="6027885" cy="228685"/>
          </a:xfrm>
        </p:spPr>
        <p:txBody>
          <a:bodyPr>
            <a:normAutofit/>
          </a:bodyPr>
          <a:lstStyle>
            <a:lvl1pPr marL="0" indent="0">
              <a:buNone/>
              <a:defRPr sz="1600" cap="all">
                <a:solidFill>
                  <a:schemeClr val="bg1"/>
                </a:solidFill>
              </a:defRPr>
            </a:lvl1pPr>
          </a:lstStyle>
          <a:p>
            <a:pPr lvl="0"/>
            <a:endParaRPr lang="en-US" noProof="0"/>
          </a:p>
        </p:txBody>
      </p:sp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791" t="25252" r="9116" b="30340"/>
          <a:stretch/>
        </p:blipFill>
        <p:spPr bwMode="auto">
          <a:xfrm>
            <a:off x="7792140" y="6307138"/>
            <a:ext cx="954531" cy="334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Gemalto_Skugga_PPT_2.png"/>
          <p:cNvPicPr>
            <a:picLocks noChangeAspect="1"/>
          </p:cNvPicPr>
          <p:nvPr userDrawn="1"/>
        </p:nvPicPr>
        <p:blipFill>
          <a:blip r:embed="rId5" cstate="print">
            <a:alphaModFix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400" y="4596887"/>
            <a:ext cx="9956800" cy="1546184"/>
          </a:xfrm>
          <a:prstGeom prst="rect">
            <a:avLst/>
          </a:prstGeom>
        </p:spPr>
      </p:pic>
      <p:sp>
        <p:nvSpPr>
          <p:cNvPr id="5" name="Round Diagonal Corner Rectangle 4"/>
          <p:cNvSpPr/>
          <p:nvPr userDrawn="1"/>
        </p:nvSpPr>
        <p:spPr>
          <a:xfrm>
            <a:off x="742605" y="742569"/>
            <a:ext cx="7609014" cy="4347794"/>
          </a:xfrm>
          <a:prstGeom prst="round2DiagRect">
            <a:avLst>
              <a:gd name="adj1" fmla="val 0"/>
              <a:gd name="adj2" fmla="val 7427"/>
            </a:avLst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>
              <a:latin typeface="Arial"/>
            </a:endParaRPr>
          </a:p>
        </p:txBody>
      </p:sp>
      <p:cxnSp>
        <p:nvCxnSpPr>
          <p:cNvPr id="20" name="Rak 4"/>
          <p:cNvCxnSpPr/>
          <p:nvPr userDrawn="1"/>
        </p:nvCxnSpPr>
        <p:spPr>
          <a:xfrm>
            <a:off x="718061" y="6488771"/>
            <a:ext cx="0" cy="108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latshållare för sidfot 13"/>
          <p:cNvSpPr>
            <a:spLocks noGrp="1"/>
          </p:cNvSpPr>
          <p:nvPr>
            <p:ph type="ftr" sz="quarter" idx="3"/>
          </p:nvPr>
        </p:nvSpPr>
        <p:spPr>
          <a:xfrm>
            <a:off x="781080" y="6447328"/>
            <a:ext cx="281376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Footer, 20xx-xx-xx</a:t>
            </a:r>
            <a:endParaRPr lang="en-US" dirty="0"/>
          </a:p>
        </p:txBody>
      </p:sp>
      <p:sp>
        <p:nvSpPr>
          <p:cNvPr id="22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86908" y="6448383"/>
            <a:ext cx="266700" cy="1579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lang="en-GB"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D069B-AC54-4A5D-8190-A1CB62E1E50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461943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bild 5"/>
          <p:cNvSpPr>
            <a:spLocks noGrp="1"/>
          </p:cNvSpPr>
          <p:nvPr>
            <p:ph type="pic" sz="quarter" idx="11" hasCustomPrompt="1"/>
          </p:nvPr>
        </p:nvSpPr>
        <p:spPr>
          <a:xfrm>
            <a:off x="755097" y="1221690"/>
            <a:ext cx="3743471" cy="4909236"/>
          </a:xfrm>
          <a:ln w="53975" cap="sq">
            <a:solidFill>
              <a:schemeClr val="bg1"/>
            </a:solidFill>
            <a:prstDash val="solid"/>
            <a:miter lim="800000"/>
          </a:ln>
          <a:effectLst>
            <a:outerShdw blurRad="76200" dist="12700" dir="12000000" algn="ctr" rotWithShape="0">
              <a:schemeClr val="tx1">
                <a:lumMod val="50000"/>
                <a:lumOff val="50000"/>
                <a:alpha val="50000"/>
              </a:schemeClr>
            </a:outerShdw>
          </a:effectLst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 noProof="0" smtClean="0"/>
              <a:t>Image</a:t>
            </a:r>
            <a:endParaRPr lang="en-US" noProof="0"/>
          </a:p>
        </p:txBody>
      </p:sp>
      <p:sp>
        <p:nvSpPr>
          <p:cNvPr id="9" name="Platshållare för text 8"/>
          <p:cNvSpPr>
            <a:spLocks noGrp="1"/>
          </p:cNvSpPr>
          <p:nvPr>
            <p:ph type="body" sz="quarter" idx="12" hasCustomPrompt="1"/>
          </p:nvPr>
        </p:nvSpPr>
        <p:spPr>
          <a:xfrm>
            <a:off x="4660900" y="1210930"/>
            <a:ext cx="3730625" cy="4919996"/>
          </a:xfrm>
        </p:spPr>
        <p:txBody>
          <a:bodyPr/>
          <a:lstStyle>
            <a:lvl1pPr marL="198000" indent="-198000">
              <a:buSzPct val="100000"/>
              <a:buFontTx/>
              <a:buBlip>
                <a:blip r:embed="rId2"/>
              </a:buBlip>
              <a:defRPr/>
            </a:lvl1pPr>
            <a:lvl2pPr marL="409575" indent="-200025">
              <a:buSzPct val="100000"/>
              <a:buFontTx/>
              <a:buBlip>
                <a:blip r:embed="rId2"/>
              </a:buBlip>
              <a:defRPr/>
            </a:lvl2pPr>
            <a:lvl3pPr marL="609600" indent="-190500">
              <a:buSzPct val="100000"/>
              <a:buFontTx/>
              <a:buBlip>
                <a:blip r:embed="rId2"/>
              </a:buBlip>
              <a:defRPr/>
            </a:lvl3pPr>
            <a:lvl4pPr marL="800100" indent="-198438">
              <a:buSzPct val="100000"/>
              <a:buFontTx/>
              <a:buBlip>
                <a:blip r:embed="rId2"/>
              </a:buBlip>
              <a:defRPr/>
            </a:lvl4pPr>
            <a:lvl5pPr marL="1009650" indent="-200025">
              <a:buSzPct val="100000"/>
              <a:buFontTx/>
              <a:buBlip>
                <a:blip r:embed="rId2"/>
              </a:buBlip>
              <a:defRPr/>
            </a:lvl5pPr>
            <a:lvl6pPr marL="1009650" indent="0">
              <a:buSzPct val="100000"/>
              <a:buFontTx/>
              <a:buNone/>
              <a:defRPr/>
            </a:lvl6pPr>
            <a:lvl7pPr marL="1209675" indent="0">
              <a:buNone/>
              <a:defRPr/>
            </a:lvl7pPr>
          </a:lstStyle>
          <a:p>
            <a:pPr lvl="0"/>
            <a:r>
              <a:rPr lang="en-US" noProof="0" smtClean="0"/>
              <a:t>First level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" name="Platshållare för sidfot 13"/>
          <p:cNvSpPr>
            <a:spLocks noGrp="1"/>
          </p:cNvSpPr>
          <p:nvPr>
            <p:ph type="ftr" sz="quarter" idx="3"/>
          </p:nvPr>
        </p:nvSpPr>
        <p:spPr>
          <a:xfrm>
            <a:off x="781080" y="6447328"/>
            <a:ext cx="281376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Footer, 20xx-xx-xx</a:t>
            </a:r>
            <a:endParaRPr lang="en-US" dirty="0"/>
          </a:p>
        </p:txBody>
      </p:sp>
      <p:sp>
        <p:nvSpPr>
          <p:cNvPr id="12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86908" y="6448383"/>
            <a:ext cx="266700" cy="1579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lang="en-GB"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D069B-AC54-4A5D-8190-A1CB62E1E50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ubrik 1"/>
          <p:cNvSpPr>
            <a:spLocks noGrp="1"/>
          </p:cNvSpPr>
          <p:nvPr>
            <p:ph type="title" hasCustomPrompt="1"/>
          </p:nvPr>
        </p:nvSpPr>
        <p:spPr>
          <a:xfrm>
            <a:off x="753422" y="439794"/>
            <a:ext cx="7578858" cy="484960"/>
          </a:xfrm>
        </p:spPr>
        <p:txBody>
          <a:bodyPr/>
          <a:lstStyle/>
          <a:p>
            <a:r>
              <a:rPr lang="en-US" noProof="0" smtClean="0"/>
              <a:t>Click to add text</a:t>
            </a:r>
            <a:endParaRPr lang="en-US" noProof="0"/>
          </a:p>
        </p:txBody>
      </p:sp>
    </p:spTree>
    <p:extLst>
      <p:ext uri="{BB962C8B-B14F-4D97-AF65-F5344CB8AC3E}">
        <p14:creationId xmlns="" xmlns:p14="http://schemas.microsoft.com/office/powerpoint/2010/main" val="1746155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tshållare för sidfot 13"/>
          <p:cNvSpPr>
            <a:spLocks noGrp="1"/>
          </p:cNvSpPr>
          <p:nvPr>
            <p:ph type="ftr" sz="quarter" idx="3"/>
          </p:nvPr>
        </p:nvSpPr>
        <p:spPr>
          <a:xfrm>
            <a:off x="781080" y="6447328"/>
            <a:ext cx="281376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Footer, 20xx-xx-xx</a:t>
            </a:r>
            <a:endParaRPr lang="en-US" dirty="0"/>
          </a:p>
        </p:txBody>
      </p:sp>
      <p:sp>
        <p:nvSpPr>
          <p:cNvPr id="12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86908" y="6448383"/>
            <a:ext cx="266700" cy="1579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lang="en-GB"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D069B-AC54-4A5D-8190-A1CB62E1E50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Platshållare för text 8"/>
          <p:cNvSpPr>
            <a:spLocks noGrp="1"/>
          </p:cNvSpPr>
          <p:nvPr>
            <p:ph type="body" sz="quarter" idx="12" hasCustomPrompt="1"/>
          </p:nvPr>
        </p:nvSpPr>
        <p:spPr>
          <a:xfrm>
            <a:off x="755747" y="1211974"/>
            <a:ext cx="3730625" cy="4924859"/>
          </a:xfrm>
        </p:spPr>
        <p:txBody>
          <a:bodyPr/>
          <a:lstStyle>
            <a:lvl1pPr marL="198000" indent="-198000">
              <a:buSzPct val="100000"/>
              <a:buFontTx/>
              <a:buBlip>
                <a:blip r:embed="rId2"/>
              </a:buBlip>
              <a:defRPr/>
            </a:lvl1pPr>
            <a:lvl2pPr marL="409575" indent="-200025">
              <a:buSzPct val="100000"/>
              <a:buFontTx/>
              <a:buBlip>
                <a:blip r:embed="rId2"/>
              </a:buBlip>
              <a:defRPr/>
            </a:lvl2pPr>
            <a:lvl3pPr marL="609600" indent="-190500">
              <a:buSzPct val="100000"/>
              <a:buFontTx/>
              <a:buBlip>
                <a:blip r:embed="rId2"/>
              </a:buBlip>
              <a:defRPr/>
            </a:lvl3pPr>
            <a:lvl4pPr marL="800100" indent="-198438">
              <a:buSzPct val="100000"/>
              <a:buFontTx/>
              <a:buBlip>
                <a:blip r:embed="rId2"/>
              </a:buBlip>
              <a:defRPr/>
            </a:lvl4pPr>
            <a:lvl5pPr marL="1009650" indent="-200025">
              <a:buSzPct val="100000"/>
              <a:buFontTx/>
              <a:buBlip>
                <a:blip r:embed="rId2"/>
              </a:buBlip>
              <a:defRPr/>
            </a:lvl5pPr>
            <a:lvl6pPr marL="1009650" indent="0">
              <a:buSzPct val="100000"/>
              <a:buFontTx/>
              <a:buNone/>
              <a:defRPr/>
            </a:lvl6pPr>
            <a:lvl7pPr marL="1209675" indent="0">
              <a:buNone/>
              <a:defRPr/>
            </a:lvl7pPr>
          </a:lstStyle>
          <a:p>
            <a:pPr lvl="0"/>
            <a:r>
              <a:rPr lang="en-US" noProof="0" smtClean="0"/>
              <a:t>First level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" name="Rubrik 1"/>
          <p:cNvSpPr>
            <a:spLocks noGrp="1"/>
          </p:cNvSpPr>
          <p:nvPr>
            <p:ph type="title" hasCustomPrompt="1"/>
          </p:nvPr>
        </p:nvSpPr>
        <p:spPr>
          <a:xfrm>
            <a:off x="753422" y="439794"/>
            <a:ext cx="7578858" cy="484960"/>
          </a:xfrm>
        </p:spPr>
        <p:txBody>
          <a:bodyPr/>
          <a:lstStyle/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7" name="Platshållare för bild 5"/>
          <p:cNvSpPr>
            <a:spLocks noGrp="1"/>
          </p:cNvSpPr>
          <p:nvPr>
            <p:ph type="pic" sz="quarter" idx="11" hasCustomPrompt="1"/>
          </p:nvPr>
        </p:nvSpPr>
        <p:spPr>
          <a:xfrm>
            <a:off x="4653458" y="1216838"/>
            <a:ext cx="3743471" cy="4914088"/>
          </a:xfrm>
          <a:ln w="53975" cap="sq">
            <a:solidFill>
              <a:schemeClr val="bg1"/>
            </a:solidFill>
            <a:prstDash val="solid"/>
            <a:miter lim="800000"/>
          </a:ln>
          <a:effectLst>
            <a:outerShdw blurRad="76200" dist="12700" dir="12000000" algn="ctr" rotWithShape="0">
              <a:schemeClr val="tx1">
                <a:lumMod val="50000"/>
                <a:lumOff val="50000"/>
                <a:alpha val="50000"/>
              </a:schemeClr>
            </a:outerShdw>
          </a:effectLst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 noProof="0" smtClean="0"/>
              <a:t>Image</a:t>
            </a:r>
            <a:endParaRPr lang="en-US" noProof="0"/>
          </a:p>
        </p:txBody>
      </p:sp>
    </p:spTree>
    <p:extLst>
      <p:ext uri="{BB962C8B-B14F-4D97-AF65-F5344CB8AC3E}">
        <p14:creationId xmlns="" xmlns:p14="http://schemas.microsoft.com/office/powerpoint/2010/main" val="3709233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9" name="Platshållare för sidfot 13"/>
          <p:cNvSpPr>
            <a:spLocks noGrp="1"/>
          </p:cNvSpPr>
          <p:nvPr>
            <p:ph type="ftr" sz="quarter" idx="3"/>
          </p:nvPr>
        </p:nvSpPr>
        <p:spPr>
          <a:xfrm>
            <a:off x="781080" y="6447328"/>
            <a:ext cx="281376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Footer, 20xx-xx-xx</a:t>
            </a:r>
            <a:endParaRPr lang="en-US" dirty="0"/>
          </a:p>
        </p:txBody>
      </p:sp>
      <p:sp>
        <p:nvSpPr>
          <p:cNvPr id="10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86908" y="6448383"/>
            <a:ext cx="266700" cy="1579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lang="en-GB"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D069B-AC54-4A5D-8190-A1CB62E1E50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Platshållare för bild 5"/>
          <p:cNvSpPr>
            <a:spLocks noGrp="1"/>
          </p:cNvSpPr>
          <p:nvPr>
            <p:ph type="pic" sz="quarter" idx="12" hasCustomPrompt="1"/>
          </p:nvPr>
        </p:nvSpPr>
        <p:spPr>
          <a:xfrm>
            <a:off x="755097" y="1222744"/>
            <a:ext cx="7632492" cy="4908181"/>
          </a:xfrm>
          <a:ln w="53975" cap="sq">
            <a:solidFill>
              <a:schemeClr val="bg1"/>
            </a:solidFill>
            <a:prstDash val="solid"/>
            <a:miter lim="800000"/>
          </a:ln>
          <a:effectLst>
            <a:outerShdw blurRad="76200" dist="12700" dir="12000000" algn="ctr" rotWithShape="0">
              <a:schemeClr val="tx1">
                <a:lumMod val="50000"/>
                <a:lumOff val="50000"/>
                <a:alpha val="50000"/>
              </a:schemeClr>
            </a:outerShdw>
          </a:effectLst>
        </p:spPr>
        <p:txBody>
          <a:bodyPr vert="horz" lIns="0" tIns="0" rIns="0" bIns="0" rtlCol="0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sv-SE" dirty="0" smtClean="0"/>
              <a:t>Image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6532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nly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8" name="Platshållare för sidfot 13"/>
          <p:cNvSpPr>
            <a:spLocks noGrp="1"/>
          </p:cNvSpPr>
          <p:nvPr>
            <p:ph type="ftr" sz="quarter" idx="3"/>
          </p:nvPr>
        </p:nvSpPr>
        <p:spPr>
          <a:xfrm>
            <a:off x="781080" y="6447328"/>
            <a:ext cx="281376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Footer, 20xx-xx-xx</a:t>
            </a:r>
            <a:endParaRPr lang="en-US" dirty="0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86908" y="6448383"/>
            <a:ext cx="266700" cy="1579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lang="en-GB"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D069B-AC54-4A5D-8190-A1CB62E1E50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256381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791" t="25252" r="9116" b="30340"/>
          <a:stretch/>
        </p:blipFill>
        <p:spPr bwMode="auto">
          <a:xfrm>
            <a:off x="3681640" y="2852738"/>
            <a:ext cx="1780720" cy="62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10934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68190" y="6381612"/>
            <a:ext cx="954531" cy="292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753422" y="439794"/>
            <a:ext cx="7578858" cy="48496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55650" y="1209073"/>
            <a:ext cx="7635875" cy="465718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smtClean="0"/>
              <a:t>First level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5"/>
            <a:r>
              <a:rPr lang="en-US" noProof="0" smtClean="0"/>
              <a:t>Sixth level</a:t>
            </a:r>
          </a:p>
          <a:p>
            <a:pPr lvl="6"/>
            <a:r>
              <a:rPr lang="en-US" noProof="0" smtClean="0"/>
              <a:t>Seventh level</a:t>
            </a:r>
          </a:p>
          <a:p>
            <a:pPr lvl="7"/>
            <a:r>
              <a:rPr lang="en-US" noProof="0" smtClean="0"/>
              <a:t>Eigth level</a:t>
            </a:r>
          </a:p>
        </p:txBody>
      </p:sp>
      <p:sp>
        <p:nvSpPr>
          <p:cNvPr id="14" name="Platshållare för sidfot 13"/>
          <p:cNvSpPr>
            <a:spLocks noGrp="1"/>
          </p:cNvSpPr>
          <p:nvPr>
            <p:ph type="ftr" sz="quarter" idx="3"/>
          </p:nvPr>
        </p:nvSpPr>
        <p:spPr>
          <a:xfrm>
            <a:off x="781080" y="6447328"/>
            <a:ext cx="281376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Footer, 20xx-xx-xx</a:t>
            </a:r>
            <a:endParaRPr lang="en-US" dirty="0"/>
          </a:p>
        </p:txBody>
      </p:sp>
      <p:sp>
        <p:nvSpPr>
          <p:cNvPr id="8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86908" y="6448383"/>
            <a:ext cx="266700" cy="1579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lang="en-GB" sz="1000" smtClean="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fld id="{21DD069B-AC54-4A5D-8190-A1CB62E1E50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Rak 4"/>
          <p:cNvCxnSpPr/>
          <p:nvPr userDrawn="1"/>
        </p:nvCxnSpPr>
        <p:spPr>
          <a:xfrm>
            <a:off x="718061" y="6488771"/>
            <a:ext cx="0" cy="108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4985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7" r:id="rId5"/>
    <p:sldLayoutId id="2147483656" r:id="rId6"/>
    <p:sldLayoutId id="2147483654" r:id="rId7"/>
    <p:sldLayoutId id="2147483655" r:id="rId8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rgbClr val="FA821E"/>
          </a:solidFill>
          <a:latin typeface="Arial"/>
          <a:ea typeface="+mj-ea"/>
          <a:cs typeface="Helvetica" pitchFamily="34" charset="0"/>
        </a:defRPr>
      </a:lvl1pPr>
    </p:titleStyle>
    <p:bodyStyle>
      <a:lvl1pPr marL="198000" indent="-198000" algn="l" defTabSz="914400" rtl="0" eaLnBrk="1" latinLnBrk="0" hangingPunct="1">
        <a:lnSpc>
          <a:spcPct val="100000"/>
        </a:lnSpc>
        <a:spcBef>
          <a:spcPts val="480"/>
        </a:spcBef>
        <a:spcAft>
          <a:spcPts val="0"/>
        </a:spcAft>
        <a:buClr>
          <a:schemeClr val="tx2"/>
        </a:buClr>
        <a:buSzPct val="100000"/>
        <a:buFontTx/>
        <a:buBlip>
          <a:blip r:embed="rId11"/>
        </a:buBlip>
        <a:defRPr sz="2000" kern="1200" baseline="0">
          <a:solidFill>
            <a:schemeClr val="tx1"/>
          </a:solidFill>
          <a:latin typeface="Arial"/>
          <a:ea typeface="+mn-ea"/>
          <a:cs typeface="Helvetica" pitchFamily="34" charset="0"/>
        </a:defRPr>
      </a:lvl1pPr>
      <a:lvl2pPr marL="409575" indent="-200025" algn="l" defTabSz="914400" rtl="0" eaLnBrk="1" latinLnBrk="0" hangingPunct="1">
        <a:lnSpc>
          <a:spcPct val="100000"/>
        </a:lnSpc>
        <a:spcBef>
          <a:spcPts val="384"/>
        </a:spcBef>
        <a:spcAft>
          <a:spcPts val="0"/>
        </a:spcAft>
        <a:buClr>
          <a:schemeClr val="tx2"/>
        </a:buClr>
        <a:buSzPct val="100000"/>
        <a:buFontTx/>
        <a:buBlip>
          <a:blip r:embed="rId11"/>
        </a:buBlip>
        <a:defRPr sz="1800" kern="1200">
          <a:solidFill>
            <a:schemeClr val="tx1"/>
          </a:solidFill>
          <a:latin typeface="Arial"/>
          <a:ea typeface="+mn-ea"/>
          <a:cs typeface="Helvetica" pitchFamily="34" charset="0"/>
        </a:defRPr>
      </a:lvl2pPr>
      <a:lvl3pPr marL="609600" indent="-190500" algn="l" defTabSz="914400" rtl="0" eaLnBrk="1" latinLnBrk="0" hangingPunct="1">
        <a:lnSpc>
          <a:spcPct val="100000"/>
        </a:lnSpc>
        <a:spcBef>
          <a:spcPts val="336"/>
        </a:spcBef>
        <a:spcAft>
          <a:spcPts val="0"/>
        </a:spcAft>
        <a:buClr>
          <a:schemeClr val="tx2"/>
        </a:buClr>
        <a:buSzPct val="100000"/>
        <a:buFontTx/>
        <a:buBlip>
          <a:blip r:embed="rId11"/>
        </a:buBlip>
        <a:defRPr sz="1600" kern="1200">
          <a:solidFill>
            <a:schemeClr val="tx1"/>
          </a:solidFill>
          <a:latin typeface="Arial"/>
          <a:ea typeface="+mn-ea"/>
          <a:cs typeface="Helvetica" pitchFamily="34" charset="0"/>
        </a:defRPr>
      </a:lvl3pPr>
      <a:lvl4pPr marL="800100" indent="-198438" algn="l" defTabSz="914400" rtl="0" eaLnBrk="1" latinLnBrk="0" hangingPunct="1">
        <a:lnSpc>
          <a:spcPct val="100000"/>
        </a:lnSpc>
        <a:spcBef>
          <a:spcPts val="288"/>
        </a:spcBef>
        <a:spcAft>
          <a:spcPts val="0"/>
        </a:spcAft>
        <a:buClr>
          <a:schemeClr val="tx2"/>
        </a:buClr>
        <a:buSzPct val="100000"/>
        <a:buFontTx/>
        <a:buBlip>
          <a:blip r:embed="rId11"/>
        </a:buBlip>
        <a:defRPr sz="1400" kern="1200">
          <a:solidFill>
            <a:schemeClr val="tx1"/>
          </a:solidFill>
          <a:latin typeface="Arial"/>
          <a:ea typeface="+mn-ea"/>
          <a:cs typeface="Helvetica" pitchFamily="34" charset="0"/>
        </a:defRPr>
      </a:lvl4pPr>
      <a:lvl5pPr marL="1009650" indent="-200025" algn="l" defTabSz="914400" rtl="0" eaLnBrk="1" latinLnBrk="0" hangingPunct="1">
        <a:lnSpc>
          <a:spcPct val="100000"/>
        </a:lnSpc>
        <a:spcBef>
          <a:spcPts val="288"/>
        </a:spcBef>
        <a:spcAft>
          <a:spcPts val="0"/>
        </a:spcAft>
        <a:buClr>
          <a:schemeClr val="tx2"/>
        </a:buClr>
        <a:buSzPct val="100000"/>
        <a:buFontTx/>
        <a:buBlip>
          <a:blip r:embed="rId11"/>
        </a:buBlip>
        <a:defRPr lang="sv-SE" sz="1200" kern="1200" dirty="0" smtClean="0">
          <a:solidFill>
            <a:schemeClr val="tx1"/>
          </a:solidFill>
          <a:latin typeface="Arial"/>
          <a:ea typeface="+mn-ea"/>
          <a:cs typeface="Helvetica" pitchFamily="34" charset="0"/>
        </a:defRPr>
      </a:lvl5pPr>
      <a:lvl6pPr marL="1200150" indent="-190500" algn="l" defTabSz="914400" rtl="0" eaLnBrk="1" latinLnBrk="0" hangingPunct="1">
        <a:lnSpc>
          <a:spcPct val="100000"/>
        </a:lnSpc>
        <a:spcBef>
          <a:spcPts val="288"/>
        </a:spcBef>
        <a:spcAft>
          <a:spcPts val="0"/>
        </a:spcAft>
        <a:buClr>
          <a:schemeClr val="tx2"/>
        </a:buClr>
        <a:buSzPct val="100000"/>
        <a:buFontTx/>
        <a:buBlip>
          <a:blip r:embed="rId11"/>
        </a:buBlip>
        <a:tabLst/>
        <a:defRPr sz="1200" kern="1200" baseline="0">
          <a:solidFill>
            <a:schemeClr val="tx1"/>
          </a:solidFill>
          <a:latin typeface="Arial"/>
          <a:ea typeface="+mn-ea"/>
          <a:cs typeface="Helvetica" pitchFamily="34" charset="0"/>
        </a:defRPr>
      </a:lvl6pPr>
      <a:lvl7pPr marL="1404938" indent="-195263" algn="l" defTabSz="914400" rtl="0" eaLnBrk="1" latinLnBrk="0" hangingPunct="1">
        <a:lnSpc>
          <a:spcPct val="100000"/>
        </a:lnSpc>
        <a:spcBef>
          <a:spcPts val="288"/>
        </a:spcBef>
        <a:spcAft>
          <a:spcPts val="0"/>
        </a:spcAft>
        <a:buClr>
          <a:schemeClr val="tx2"/>
        </a:buClr>
        <a:buSzPct val="100000"/>
        <a:buFontTx/>
        <a:buBlip>
          <a:blip r:embed="rId11"/>
        </a:buBlip>
        <a:defRPr sz="1200" kern="1200" baseline="0">
          <a:solidFill>
            <a:schemeClr val="tx1"/>
          </a:solidFill>
          <a:latin typeface="Arial"/>
          <a:ea typeface="+mn-ea"/>
          <a:cs typeface="+mn-cs"/>
        </a:defRPr>
      </a:lvl7pPr>
      <a:lvl8pPr marL="1619250" indent="-209550" algn="l" defTabSz="914400" rtl="0" eaLnBrk="1" latinLnBrk="0" hangingPunct="1">
        <a:lnSpc>
          <a:spcPct val="100000"/>
        </a:lnSpc>
        <a:spcBef>
          <a:spcPts val="288"/>
        </a:spcBef>
        <a:spcAft>
          <a:spcPts val="0"/>
        </a:spcAft>
        <a:buClr>
          <a:schemeClr val="tx2"/>
        </a:buClr>
        <a:buSzPct val="100000"/>
        <a:buFontTx/>
        <a:buBlip>
          <a:blip r:embed="rId11"/>
        </a:buBlip>
        <a:defRPr sz="1200" kern="1200">
          <a:solidFill>
            <a:schemeClr val="tx1"/>
          </a:solidFill>
          <a:latin typeface="Arial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USAT Update to support WLAN bearer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Ly </a:t>
            </a:r>
            <a:r>
              <a:rPr lang="en-US" dirty="0" err="1" smtClean="0"/>
              <a:t>Thanh</a:t>
            </a:r>
            <a:r>
              <a:rPr lang="en-US" dirty="0" smtClean="0"/>
              <a:t> Phan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February 2015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2201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 of WLAN by USAT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DD069B-AC54-4A5D-8190-A1CB62E1E50C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Context:</a:t>
            </a:r>
          </a:p>
          <a:p>
            <a:r>
              <a:rPr lang="en-US" dirty="0" smtClean="0"/>
              <a:t>WLAN work has been </a:t>
            </a:r>
            <a:r>
              <a:rPr lang="en-US" dirty="0" smtClean="0"/>
              <a:t>finalized in </a:t>
            </a:r>
            <a:r>
              <a:rPr lang="en-US" dirty="0" smtClean="0"/>
              <a:t>Release 12 but the USAT specification in CT6 could not be updated accordingly on time</a:t>
            </a:r>
          </a:p>
          <a:p>
            <a:r>
              <a:rPr lang="en-US" dirty="0" smtClean="0"/>
              <a:t>A proposition in C6- was discussed </a:t>
            </a:r>
            <a:r>
              <a:rPr lang="en-US" dirty="0" smtClean="0"/>
              <a:t>during last </a:t>
            </a:r>
            <a:r>
              <a:rPr lang="en-US" dirty="0" smtClean="0"/>
              <a:t>meeting but could not reach a final agreement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Constraints:</a:t>
            </a:r>
          </a:p>
          <a:p>
            <a:r>
              <a:rPr lang="en-US" dirty="0" smtClean="0"/>
              <a:t>Preserve backward compatibility of new Release 13 USIM in pre-release 12 Terminals and vice versa</a:t>
            </a:r>
          </a:p>
          <a:p>
            <a:r>
              <a:rPr lang="en-US" dirty="0" smtClean="0"/>
              <a:t>Provide the same level of service to USAT application as for other access technology compatible with WLAN procedures</a:t>
            </a:r>
          </a:p>
          <a:p>
            <a:r>
              <a:rPr lang="en-US" dirty="0" smtClean="0"/>
              <a:t>Minimize duplication of specifications when contextual information is sufficient to distinguish unambiguously whether it is an I-WLAN or WLAN bearer.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43137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There are two options for the modifications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DD069B-AC54-4A5D-8190-A1CB62E1E50C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Option 1: Create an additional set of clauses related for WLAN</a:t>
            </a:r>
          </a:p>
          <a:p>
            <a:r>
              <a:rPr lang="en-US" dirty="0" smtClean="0"/>
              <a:t>Create a new set of clauses related to WLAN (commands and procedure): New Event Download for WLAN, new Open Channel for WLAN bearer, new status etc…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Option 2: Include WLAN related clauses in existing text</a:t>
            </a:r>
          </a:p>
          <a:p>
            <a:r>
              <a:rPr lang="en-US" dirty="0" smtClean="0"/>
              <a:t>Modify existing commands and procedures related to I-WLAN to take into account WLAN bearer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20" y="175386"/>
            <a:ext cx="7578858" cy="484960"/>
          </a:xfrm>
        </p:spPr>
        <p:txBody>
          <a:bodyPr/>
          <a:lstStyle/>
          <a:p>
            <a:r>
              <a:rPr lang="en-US" dirty="0" smtClean="0"/>
              <a:t>Option 2 is preferable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DD069B-AC54-4A5D-8190-A1CB62E1E50C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6271" y="1288974"/>
            <a:ext cx="4073886" cy="3260992"/>
          </a:xfrm>
          <a:prstGeom prst="roundRect">
            <a:avLst>
              <a:gd name="adj" fmla="val 3829"/>
            </a:avLst>
          </a:prstGeom>
          <a:ln>
            <a:solidFill>
              <a:srgbClr val="FA821E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Advantages:</a:t>
            </a:r>
          </a:p>
          <a:p>
            <a:r>
              <a:rPr lang="en-US" sz="1800" dirty="0" smtClean="0"/>
              <a:t> The new set of WLAN clauses are independent of those of I-WLAN</a:t>
            </a:r>
          </a:p>
          <a:p>
            <a:r>
              <a:rPr lang="en-US" sz="1800" dirty="0" smtClean="0"/>
              <a:t> The specification is more readable</a:t>
            </a:r>
          </a:p>
          <a:p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Drawbacks:</a:t>
            </a:r>
          </a:p>
          <a:p>
            <a:r>
              <a:rPr lang="en-US" sz="1800" dirty="0" smtClean="0"/>
              <a:t> Lots of text duplication</a:t>
            </a:r>
            <a:endParaRPr lang="en-US" sz="1800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4481513" y="1288973"/>
            <a:ext cx="4431133" cy="3249976"/>
          </a:xfrm>
          <a:prstGeom prst="roundRect">
            <a:avLst>
              <a:gd name="adj" fmla="val 4124"/>
            </a:avLst>
          </a:prstGeom>
          <a:ln>
            <a:solidFill>
              <a:srgbClr val="FA821E"/>
            </a:solidFill>
          </a:ln>
        </p:spPr>
        <p:txBody>
          <a:bodyPr vert="horz" lIns="0" tIns="0" rIns="0" bIns="0" rtlCol="0">
            <a:noAutofit/>
          </a:bodyPr>
          <a:lstStyle/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tx2"/>
              </a:buClr>
              <a:buSzPct val="100000"/>
              <a:buFontTx/>
              <a:buNone/>
              <a:tabLst/>
              <a:defRPr/>
            </a:pP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Helvetica" pitchFamily="34" charset="0"/>
            </a:endParaRPr>
          </a:p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tx2"/>
              </a:buClr>
              <a:buSzPct val="100000"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Helvetica" pitchFamily="34" charset="0"/>
              </a:rPr>
              <a:t>Advantages:</a:t>
            </a:r>
          </a:p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tx2"/>
              </a:buClr>
              <a:buSzPct val="100000"/>
              <a:buFontTx/>
              <a:buBlip>
                <a:blip r:embed="rId2"/>
              </a:buBlip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Helvetica" pitchFamily="34" charset="0"/>
              </a:rPr>
              <a:t>Fewer duplication of text</a:t>
            </a:r>
          </a:p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tx2"/>
              </a:buClr>
              <a:buSzPct val="100000"/>
              <a:buFontTx/>
              <a:buBlip>
                <a:blip r:embed="rId2"/>
              </a:buBlip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Helvetica" pitchFamily="34" charset="0"/>
              </a:rPr>
              <a:t>Less work</a:t>
            </a:r>
          </a:p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tx2"/>
              </a:buClr>
              <a:buSzPct val="100000"/>
              <a:buFontTx/>
              <a:buBlip>
                <a:blip r:embed="rId2"/>
              </a:buBlip>
              <a:tabLst/>
              <a:defRPr/>
            </a:pP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Helvetica" pitchFamily="34" charset="0"/>
            </a:endParaRPr>
          </a:p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tx2"/>
              </a:buClr>
              <a:buSzPct val="100000"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Helvetica" pitchFamily="34" charset="0"/>
              </a:rPr>
              <a:t>Drawbacks</a:t>
            </a:r>
          </a:p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tx2"/>
              </a:buClr>
              <a:buSzPct val="100000"/>
              <a:buFontTx/>
              <a:buBlip>
                <a:blip r:embed="rId2"/>
              </a:buBlip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Helvetica" pitchFamily="34" charset="0"/>
              </a:rPr>
              <a:t>Needs more thinking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Helvetica" pitchFamily="34" charset="0"/>
              </a:rPr>
              <a:t>when adding the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Helvetica" pitchFamily="34" charset="0"/>
              </a:rPr>
              <a:t>new text</a:t>
            </a:r>
          </a:p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tx2"/>
              </a:buClr>
              <a:buSzPct val="100000"/>
              <a:buFontTx/>
              <a:buBlip>
                <a:blip r:embed="rId2"/>
              </a:buBlip>
              <a:tabLst/>
              <a:defRPr/>
            </a:pPr>
            <a:r>
              <a:rPr lang="en-US" dirty="0" smtClean="0">
                <a:latin typeface="Arial"/>
                <a:cs typeface="Helvetica" pitchFamily="34" charset="0"/>
              </a:rPr>
              <a:t>Modification of existing I-WLAN clauses and clauses titles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Helvetica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156769" y="1101685"/>
            <a:ext cx="2214390" cy="4516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Option 1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5726934" y="1055782"/>
            <a:ext cx="2214390" cy="4516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Option 2</a:t>
            </a:r>
            <a:endParaRPr lang="en-US" dirty="0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184150" y="4880472"/>
            <a:ext cx="8724900" cy="991518"/>
          </a:xfrm>
          <a:prstGeom prst="roundRect">
            <a:avLst>
              <a:gd name="adj" fmla="val 12222"/>
            </a:avLst>
          </a:prstGeom>
          <a:ln>
            <a:solidFill>
              <a:srgbClr val="FA821E"/>
            </a:solidFill>
          </a:ln>
        </p:spPr>
        <p:txBody>
          <a:bodyPr vert="horz" lIns="0" tIns="0" rIns="0" bIns="0" rtlCol="0">
            <a:noAutofit/>
          </a:bodyPr>
          <a:lstStyle/>
          <a:p>
            <a:pPr marL="198000" marR="0" lvl="0" indent="-198000" algn="l" defTabSz="914400" rtl="0" eaLnBrk="1" fontAlgn="auto" latinLnBrk="0" hangingPunct="1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tx2"/>
              </a:buClr>
              <a:buSzPct val="100000"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Helvetica" pitchFamily="34" charset="0"/>
              </a:rPr>
              <a:t>As the ME informs the UICC in the Terminal Profile command whether it supports I-WLAN or WLAN features, the USAT application is able to know whether subsequent commands are used in the context of I-WLAN or WLAN.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6cefca26cfd723173d4fc5f1a1f41ba8a745a"/>
</p:tagLst>
</file>

<file path=ppt/theme/theme1.xml><?xml version="1.0" encoding="utf-8"?>
<a:theme xmlns:a="http://schemas.openxmlformats.org/drawingml/2006/main" name="Gemalto">
  <a:themeElements>
    <a:clrScheme name="Gemalto">
      <a:dk1>
        <a:srgbClr val="2E2E2E"/>
      </a:dk1>
      <a:lt1>
        <a:sysClr val="window" lastClr="FFFFFF"/>
      </a:lt1>
      <a:dk2>
        <a:srgbClr val="FF8200"/>
      </a:dk2>
      <a:lt2>
        <a:srgbClr val="E15A00"/>
      </a:lt2>
      <a:accent1>
        <a:srgbClr val="FF8200"/>
      </a:accent1>
      <a:accent2>
        <a:srgbClr val="E15A00"/>
      </a:accent2>
      <a:accent3>
        <a:srgbClr val="B44B1E"/>
      </a:accent3>
      <a:accent4>
        <a:srgbClr val="D8D8D8"/>
      </a:accent4>
      <a:accent5>
        <a:srgbClr val="A0A0A0"/>
      </a:accent5>
      <a:accent6>
        <a:srgbClr val="505050"/>
      </a:accent6>
      <a:hlink>
        <a:srgbClr val="FF8200"/>
      </a:hlink>
      <a:folHlink>
        <a:srgbClr val="B44B1E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2742</TotalTime>
  <Words>288</Words>
  <Application>Microsoft Office PowerPoint</Application>
  <PresentationFormat>On-screen Show (4:3)</PresentationFormat>
  <Paragraphs>40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Gemalto</vt:lpstr>
      <vt:lpstr>USAT Update to support WLAN bearer</vt:lpstr>
      <vt:lpstr>Support of WLAN by USAT</vt:lpstr>
      <vt:lpstr>There are two options for the modifications</vt:lpstr>
      <vt:lpstr>Option 2 is preferable</vt:lpstr>
    </vt:vector>
  </TitlesOfParts>
  <Company>PresentationSupport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Sara</dc:creator>
  <cp:lastModifiedBy>LTP11</cp:lastModifiedBy>
  <cp:revision>148</cp:revision>
  <dcterms:created xsi:type="dcterms:W3CDTF">2012-10-30T13:59:38Z</dcterms:created>
  <dcterms:modified xsi:type="dcterms:W3CDTF">2015-01-28T15:41:21Z</dcterms:modified>
</cp:coreProperties>
</file>