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slideLayouts/slideLayout13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2">
  <p:sldMasterIdLst>
    <p:sldMasterId id="2147483649" r:id="rId1"/>
  </p:sldMasterIdLst>
  <p:notesMasterIdLst>
    <p:notesMasterId r:id="rId13"/>
  </p:notesMasterIdLst>
  <p:sldIdLst>
    <p:sldId id="560" r:id="rId2"/>
    <p:sldId id="557" r:id="rId3"/>
    <p:sldId id="558" r:id="rId4"/>
    <p:sldId id="559" r:id="rId5"/>
    <p:sldId id="546" r:id="rId6"/>
    <p:sldId id="541" r:id="rId7"/>
    <p:sldId id="547" r:id="rId8"/>
    <p:sldId id="548" r:id="rId9"/>
    <p:sldId id="551" r:id="rId10"/>
    <p:sldId id="549" r:id="rId11"/>
    <p:sldId id="517" r:id="rId12"/>
  </p:sldIdLst>
  <p:sldSz cx="9144000" cy="6858000" type="screen4x3"/>
  <p:notesSz cx="6858000" cy="9144000"/>
  <p:defaultTextStyle>
    <a:defPPr>
      <a:defRPr lang="fr-FR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4201">
          <p15:clr>
            <a:srgbClr val="A4A3A4"/>
          </p15:clr>
        </p15:guide>
        <p15:guide id="2" pos="431">
          <p15:clr>
            <a:srgbClr val="A4A3A4"/>
          </p15:clr>
        </p15:guide>
        <p15:guide id="3" pos="5511">
          <p15:clr>
            <a:srgbClr val="A4A3A4"/>
          </p15:clr>
        </p15:guide>
        <p15:guide id="4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9900"/>
    <a:srgbClr val="FFCC00"/>
    <a:srgbClr val="FFFF99"/>
    <a:srgbClr val="1F497D"/>
    <a:srgbClr val="CC00CC"/>
    <a:srgbClr val="CC0099"/>
    <a:srgbClr val="FFCCFF"/>
    <a:srgbClr val="FF99FF"/>
    <a:srgbClr val="FF66FF"/>
    <a:srgbClr val="FF00FF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47" autoAdjust="0"/>
    <p:restoredTop sz="94084" autoAdjust="0"/>
  </p:normalViewPr>
  <p:slideViewPr>
    <p:cSldViewPr>
      <p:cViewPr varScale="1">
        <p:scale>
          <a:sx n="86" d="100"/>
          <a:sy n="86" d="100"/>
        </p:scale>
        <p:origin x="-1536" y="-78"/>
      </p:cViewPr>
      <p:guideLst>
        <p:guide orient="horz" pos="4319"/>
        <p:guide/>
      </p:guideLst>
    </p:cSldViewPr>
  </p:slideViewPr>
  <p:outlineViewPr>
    <p:cViewPr>
      <p:scale>
        <a:sx n="33" d="100"/>
        <a:sy n="33" d="100"/>
      </p:scale>
      <p:origin x="48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75" d="100"/>
        <a:sy n="75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7680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1269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fr-FR" noProof="0" smtClean="0"/>
              <a:t>Cliquez pour modifier les styles du texte du masque</a:t>
            </a:r>
          </a:p>
          <a:p>
            <a:pPr lvl="1"/>
            <a:r>
              <a:rPr lang="fr-FR" noProof="0" smtClean="0"/>
              <a:t>Deuxième niveau</a:t>
            </a:r>
          </a:p>
          <a:p>
            <a:pPr lvl="2"/>
            <a:r>
              <a:rPr lang="fr-FR" noProof="0" smtClean="0"/>
              <a:t>Troisième niveau</a:t>
            </a:r>
          </a:p>
          <a:p>
            <a:pPr lvl="3"/>
            <a:r>
              <a:rPr lang="fr-FR" noProof="0" smtClean="0"/>
              <a:t>Quatrième niveau</a:t>
            </a:r>
          </a:p>
          <a:p>
            <a:pPr lvl="4"/>
            <a:r>
              <a:rPr lang="fr-FR" noProof="0" smtClean="0"/>
              <a:t>Cinquième niveau</a:t>
            </a:r>
          </a:p>
        </p:txBody>
      </p:sp>
      <p:sp>
        <p:nvSpPr>
          <p:cNvPr id="11270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fr-FR" dirty="0"/>
          </a:p>
        </p:txBody>
      </p:sp>
      <p:sp>
        <p:nvSpPr>
          <p:cNvPr id="11271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9BB4FFDB-AA9B-4385-9118-B712D3AD79D6}" type="slidenum">
              <a:rPr lang="fr-FR"/>
              <a:pPr>
                <a:defRPr/>
              </a:pPr>
              <a:t>‹#›</a:t>
            </a:fld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xmlns="" val="61417932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12" descr="page_couv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0825" y="2301875"/>
            <a:ext cx="8640763" cy="4311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2" descr="C:\Documents and Settings\Administrateur\Bureau\logo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79388" y="115888"/>
            <a:ext cx="2376487" cy="827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6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3851275" y="2852738"/>
            <a:ext cx="4695825" cy="3384550"/>
          </a:xfrm>
        </p:spPr>
        <p:txBody>
          <a:bodyPr/>
          <a:lstStyle>
            <a:lvl1pPr marL="0" indent="0" algn="r">
              <a:buFont typeface="Wingdings 2" pitchFamily="18" charset="2"/>
              <a:buNone/>
              <a:defRPr sz="2400">
                <a:solidFill>
                  <a:schemeClr val="bg1"/>
                </a:solidFill>
              </a:defRPr>
            </a:lvl1pPr>
          </a:lstStyle>
          <a:p>
            <a:r>
              <a:rPr lang="en-US"/>
              <a:t>Add a subtitle, name &amp; dates</a:t>
            </a:r>
          </a:p>
        </p:txBody>
      </p:sp>
      <p:sp>
        <p:nvSpPr>
          <p:cNvPr id="5131" name="Rectangle 11"/>
          <p:cNvSpPr>
            <a:spLocks noGrp="1" noChangeArrowheads="1"/>
          </p:cNvSpPr>
          <p:nvPr>
            <p:ph type="ctrTitle" sz="quarter"/>
          </p:nvPr>
        </p:nvSpPr>
        <p:spPr>
          <a:xfrm>
            <a:off x="755650" y="1268413"/>
            <a:ext cx="7993063" cy="1008062"/>
          </a:xfrm>
        </p:spPr>
        <p:txBody>
          <a:bodyPr anchor="t"/>
          <a:lstStyle>
            <a:lvl1pPr>
              <a:defRPr>
                <a:solidFill>
                  <a:srgbClr val="857364"/>
                </a:solidFill>
              </a:defRPr>
            </a:lvl1pPr>
          </a:lstStyle>
          <a:p>
            <a:r>
              <a:rPr lang="en-US"/>
              <a:t>Add title here</a:t>
            </a: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5F7DD8-D8CC-435E-A02F-2530B0758AD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81700" y="401638"/>
            <a:ext cx="1812925" cy="5691187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8163" y="401638"/>
            <a:ext cx="5291137" cy="5691187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356C69-F0C2-4CD0-BCA3-AB8FD1C3710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163" y="401638"/>
            <a:ext cx="6913562" cy="5508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790575" y="1446213"/>
            <a:ext cx="7004050" cy="4646612"/>
          </a:xfrm>
        </p:spPr>
        <p:txBody>
          <a:bodyPr/>
          <a:lstStyle/>
          <a:p>
            <a:pPr lvl="0"/>
            <a:endParaRPr lang="en-US" noProof="0" dirty="0"/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5A6E0-5073-4B3F-9C18-7232B69FBDB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Header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ubrik 1"/>
          <p:cNvSpPr>
            <a:spLocks noGrp="1"/>
          </p:cNvSpPr>
          <p:nvPr>
            <p:ph type="title" hasCustomPrompt="1"/>
          </p:nvPr>
        </p:nvSpPr>
        <p:spPr/>
        <p:txBody>
          <a:bodyPr/>
          <a:lstStyle/>
          <a:p>
            <a:r>
              <a:rPr lang="en-US" noProof="0" smtClean="0"/>
              <a:t>Click to add text</a:t>
            </a:r>
            <a:endParaRPr lang="en-US" noProof="0"/>
          </a:p>
        </p:txBody>
      </p:sp>
      <p:sp>
        <p:nvSpPr>
          <p:cNvPr id="10" name="Platshållare för sidfot 13"/>
          <p:cNvSpPr>
            <a:spLocks noGrp="1"/>
          </p:cNvSpPr>
          <p:nvPr>
            <p:ph type="ftr" sz="quarter" idx="3"/>
          </p:nvPr>
        </p:nvSpPr>
        <p:spPr>
          <a:xfrm>
            <a:off x="781080" y="6447328"/>
            <a:ext cx="2813769" cy="153888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  <a:latin typeface="Arial"/>
                <a:cs typeface="Arial"/>
              </a:defRPr>
            </a:lvl1pPr>
          </a:lstStyle>
          <a:p>
            <a:r>
              <a:rPr lang="en-US" dirty="0" smtClean="0"/>
              <a:t>Footer, 20xx-xx-xx</a:t>
            </a:r>
            <a:endParaRPr lang="en-US" dirty="0"/>
          </a:p>
        </p:txBody>
      </p:sp>
      <p:sp>
        <p:nvSpPr>
          <p:cNvPr id="11" name="Platshållare för bildnummer 5"/>
          <p:cNvSpPr>
            <a:spLocks noGrp="1"/>
          </p:cNvSpPr>
          <p:nvPr>
            <p:ph type="sldNum" sz="quarter" idx="4"/>
          </p:nvPr>
        </p:nvSpPr>
        <p:spPr>
          <a:xfrm>
            <a:off x="386908" y="6448383"/>
            <a:ext cx="266700" cy="157907"/>
          </a:xfrm>
          <a:prstGeom prst="rect">
            <a:avLst/>
          </a:prstGeom>
        </p:spPr>
        <p:txBody>
          <a:bodyPr vert="horz" wrap="square" lIns="0" tIns="0" rIns="0" bIns="0" rtlCol="0" anchor="ctr">
            <a:spAutoFit/>
          </a:bodyPr>
          <a:lstStyle>
            <a:lvl1pPr algn="r">
              <a:defRPr lang="en-GB" sz="1000" smtClean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1DD069B-AC54-4A5D-8190-A1CB62E1E50C}" type="slidenum">
              <a:rPr lang="en-GB" smtClean="0"/>
              <a:pPr/>
              <a:t>‹#›</a:t>
            </a:fld>
            <a:endParaRPr lang="en-GB" dirty="0"/>
          </a:p>
        </p:txBody>
      </p:sp>
      <p:sp>
        <p:nvSpPr>
          <p:cNvPr id="8" name="Platshållare för text 2"/>
          <p:cNvSpPr>
            <a:spLocks noGrp="1"/>
          </p:cNvSpPr>
          <p:nvPr>
            <p:ph idx="1"/>
          </p:nvPr>
        </p:nvSpPr>
        <p:spPr>
          <a:xfrm>
            <a:off x="755650" y="1209073"/>
            <a:ext cx="7635875" cy="4657184"/>
          </a:xfrm>
          <a:prstGeom prst="rect">
            <a:avLst/>
          </a:prstGeom>
        </p:spPr>
        <p:txBody>
          <a:bodyPr vert="horz" lIns="0" tIns="0" rIns="0" bIns="0" rtlCol="0">
            <a:normAutofit/>
          </a:bodyPr>
          <a:lstStyle>
            <a:lvl1pPr marL="198000" indent="-198000">
              <a:buSzPct val="100000"/>
              <a:buFontTx/>
              <a:buBlip>
                <a:blip r:embed="rId2"/>
              </a:buBlip>
              <a:defRPr/>
            </a:lvl1pPr>
            <a:lvl2pPr marL="409575" indent="-200025">
              <a:buSzPct val="100000"/>
              <a:buFontTx/>
              <a:buBlip>
                <a:blip r:embed="rId2"/>
              </a:buBlip>
              <a:defRPr/>
            </a:lvl2pPr>
            <a:lvl3pPr marL="609600" indent="-190500">
              <a:buSzPct val="100000"/>
              <a:buFontTx/>
              <a:buBlip>
                <a:blip r:embed="rId2"/>
              </a:buBlip>
              <a:defRPr/>
            </a:lvl3pPr>
            <a:lvl4pPr marL="800100" indent="-198438">
              <a:buSzPct val="100000"/>
              <a:buFontTx/>
              <a:buBlip>
                <a:blip r:embed="rId2"/>
              </a:buBlip>
              <a:defRPr/>
            </a:lvl4pPr>
            <a:lvl5pPr marL="1009650" indent="-200025">
              <a:buSzPct val="100000"/>
              <a:buFontTx/>
              <a:buBlip>
                <a:blip r:embed="rId2"/>
              </a:buBlip>
              <a:defRPr/>
            </a:lvl5pPr>
            <a:lvl6pPr marL="1200150" indent="-190500">
              <a:buSzPct val="100000"/>
              <a:buFontTx/>
              <a:buBlip>
                <a:blip r:embed="rId2"/>
              </a:buBlip>
              <a:defRPr/>
            </a:lvl6pPr>
            <a:lvl7pPr marL="1404938" indent="-195263">
              <a:buSzPct val="100000"/>
              <a:buFontTx/>
              <a:buBlip>
                <a:blip r:embed="rId2"/>
              </a:buBlip>
              <a:defRPr/>
            </a:lvl7pPr>
            <a:lvl8pPr marL="1619250" indent="-209550">
              <a:buSzPct val="100000"/>
              <a:buFontTx/>
              <a:buBlip>
                <a:blip r:embed="rId2"/>
              </a:buBlip>
              <a:defRPr/>
            </a:lvl8pPr>
          </a:lstStyle>
          <a:p>
            <a:pPr lvl="0"/>
            <a:r>
              <a:rPr lang="en-US" noProof="0" smtClean="0"/>
              <a:t>First level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  <a:p>
            <a:pPr lvl="5"/>
            <a:r>
              <a:rPr lang="en-US" noProof="0" smtClean="0"/>
              <a:t>Sixth level</a:t>
            </a:r>
          </a:p>
          <a:p>
            <a:pPr lvl="6"/>
            <a:r>
              <a:rPr lang="en-US" noProof="0" smtClean="0"/>
              <a:t>Seventh level</a:t>
            </a:r>
          </a:p>
          <a:p>
            <a:pPr lvl="7"/>
            <a:r>
              <a:rPr lang="en-US" noProof="0" smtClean="0"/>
              <a:t>Eigth level</a:t>
            </a:r>
          </a:p>
        </p:txBody>
      </p:sp>
    </p:spTree>
    <p:extLst>
      <p:ext uri="{BB962C8B-B14F-4D97-AF65-F5344CB8AC3E}">
        <p14:creationId xmlns="" xmlns:p14="http://schemas.microsoft.com/office/powerpoint/2010/main" val="167704331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BD415BF-3E03-4985-BC45-861787B3D4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0B4228-E947-4B4A-8DA9-CC09792342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90575" y="1446213"/>
            <a:ext cx="3425825" cy="4646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368800" y="1446213"/>
            <a:ext cx="3425825" cy="464661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D17CC0-1402-4491-A479-C522EE1A96D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86E718-F7CA-4C33-A350-DA5710D7C51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6C2F12E-8EDB-4481-A879-B35286DB056F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xfrm>
            <a:off x="5652120" y="6498382"/>
            <a:ext cx="2824162" cy="359618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dt" sz="half" idx="12"/>
          </p:nvPr>
        </p:nvSpPr>
        <p:spPr>
          <a:xfrm>
            <a:off x="1908175" y="6453336"/>
            <a:ext cx="1439863" cy="404664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9D4AA36-0F09-419F-A846-FDB73511FE40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61C63A-4BB2-4CF1-A18D-9B011B47408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Espace réservé du numéro de diapositive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692417-95D0-4038-8B98-B1484FE3398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dt" sz="half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GB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12" descr="pied_page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5900738"/>
            <a:ext cx="9144000" cy="957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38163" y="401638"/>
            <a:ext cx="6913562" cy="550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Add title</a:t>
            </a:r>
          </a:p>
        </p:txBody>
      </p:sp>
      <p:sp>
        <p:nvSpPr>
          <p:cNvPr id="4" name="Espace réservé du numéro de diapositive 3"/>
          <p:cNvSpPr>
            <a:spLocks noGrp="1"/>
          </p:cNvSpPr>
          <p:nvPr>
            <p:ph type="sldNum" sz="quarter" idx="4"/>
          </p:nvPr>
        </p:nvSpPr>
        <p:spPr>
          <a:xfrm>
            <a:off x="8582025" y="6411913"/>
            <a:ext cx="561975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600">
                <a:solidFill>
                  <a:schemeClr val="bg1"/>
                </a:solidFill>
              </a:defRPr>
            </a:lvl1pPr>
          </a:lstStyle>
          <a:p>
            <a:pPr>
              <a:defRPr/>
            </a:pPr>
            <a:fld id="{1A2DF3C0-ADDD-4441-A742-66E05F748AE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4101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067944" y="6453336"/>
            <a:ext cx="4120381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000" b="0">
                <a:solidFill>
                  <a:srgbClr val="857364"/>
                </a:solidFill>
              </a:defRPr>
            </a:lvl1pPr>
          </a:lstStyle>
          <a:p>
            <a:pPr>
              <a:defRPr/>
            </a:pPr>
            <a:r>
              <a:rPr lang="en-US" dirty="0" smtClean="0"/>
              <a:t>BOR QoE 2014</a:t>
            </a:r>
            <a:endParaRPr lang="en-US" dirty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908175" y="6453336"/>
            <a:ext cx="1439863" cy="40466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000" b="0">
                <a:solidFill>
                  <a:srgbClr val="857364"/>
                </a:solidFill>
              </a:defRPr>
            </a:lvl1pPr>
          </a:lstStyle>
          <a:p>
            <a:pPr>
              <a:defRPr/>
            </a:pPr>
            <a:endParaRPr lang="en-GB" dirty="0"/>
          </a:p>
        </p:txBody>
      </p:sp>
      <p:sp>
        <p:nvSpPr>
          <p:cNvPr id="6151" name="Rectangle 7"/>
          <p:cNvSpPr>
            <a:spLocks noGrp="1" noChangeArrowheads="1"/>
          </p:cNvSpPr>
          <p:nvPr>
            <p:ph type="body" idx="1"/>
          </p:nvPr>
        </p:nvSpPr>
        <p:spPr bwMode="auto">
          <a:xfrm>
            <a:off x="790575" y="1446213"/>
            <a:ext cx="7004050" cy="4646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42" r:id="rId2"/>
    <p:sldLayoutId id="2147483743" r:id="rId3"/>
    <p:sldLayoutId id="2147483744" r:id="rId4"/>
    <p:sldLayoutId id="2147483745" r:id="rId5"/>
    <p:sldLayoutId id="2147483746" r:id="rId6"/>
    <p:sldLayoutId id="2147483747" r:id="rId7"/>
    <p:sldLayoutId id="2147483748" r:id="rId8"/>
    <p:sldLayoutId id="2147483749" r:id="rId9"/>
    <p:sldLayoutId id="2147483750" r:id="rId10"/>
    <p:sldLayoutId id="2147483751" r:id="rId11"/>
    <p:sldLayoutId id="2147483752" r:id="rId12"/>
    <p:sldLayoutId id="2147483755" r:id="rId13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E7F00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E7F00"/>
          </a:solidFill>
          <a:latin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E7F00"/>
          </a:solidFill>
          <a:latin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E7F00"/>
          </a:solidFill>
          <a:latin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rgbClr val="EE7F00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800" b="1">
          <a:solidFill>
            <a:srgbClr val="EE7F00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800" b="1">
          <a:solidFill>
            <a:srgbClr val="EE7F00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800" b="1">
          <a:solidFill>
            <a:srgbClr val="EE7F00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800" b="1">
          <a:solidFill>
            <a:srgbClr val="EE7F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E7F00"/>
        </a:buClr>
        <a:buFont typeface="Wingdings 2" pitchFamily="18" charset="2"/>
        <a:buBlip>
          <a:blip r:embed="rId16"/>
        </a:buBlip>
        <a:defRPr sz="20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just" rtl="0" eaLnBrk="0" fontAlgn="base" hangingPunct="0">
        <a:spcBef>
          <a:spcPct val="20000"/>
        </a:spcBef>
        <a:spcAft>
          <a:spcPct val="0"/>
        </a:spcAft>
        <a:buClr>
          <a:srgbClr val="EE7F00"/>
        </a:buClr>
        <a:buFont typeface="Symbol" pitchFamily="18" charset="2"/>
        <a:buChar char="·"/>
        <a:defRPr sz="16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rgbClr val="EE7F00"/>
        </a:buClr>
        <a:buFont typeface="Symbol" pitchFamily="18" charset="2"/>
        <a:buChar char="·"/>
        <a:defRPr sz="14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rgbClr val="EE7F00"/>
        </a:buClr>
        <a:buFont typeface="Arial" charset="0"/>
        <a:buChar char="–"/>
        <a:defRPr sz="12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rgbClr val="EE7F00"/>
        </a:buClr>
        <a:buFont typeface="Arial" charset="0"/>
        <a:buChar char="–"/>
        <a:defRPr sz="12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rgbClr val="EE7F00"/>
        </a:buClr>
        <a:buFont typeface="Arial" charset="0"/>
        <a:buChar char="–"/>
        <a:defRPr sz="12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rgbClr val="EE7F00"/>
        </a:buClr>
        <a:buFont typeface="Arial" charset="0"/>
        <a:buChar char="–"/>
        <a:defRPr sz="12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rgbClr val="EE7F00"/>
        </a:buClr>
        <a:buFont typeface="Arial" charset="0"/>
        <a:buChar char="–"/>
        <a:defRPr sz="12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rgbClr val="EE7F00"/>
        </a:buClr>
        <a:buFont typeface="Arial" charset="0"/>
        <a:buChar char="–"/>
        <a:defRPr sz="12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noProof="0" smtClean="0"/>
              <a:t>IMS Communication Call Control Capabilities that need to be addressed in 3GPP CT6</a:t>
            </a:r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82025" y="6411913"/>
            <a:ext cx="561975" cy="365125"/>
          </a:xfrm>
        </p:spPr>
        <p:txBody>
          <a:bodyPr/>
          <a:lstStyle/>
          <a:p>
            <a:pPr>
              <a:defRPr/>
            </a:pPr>
            <a:fld id="{7BD415BF-3E03-4985-BC45-861787B3D4DA}" type="slidenum">
              <a:rPr lang="en-US" smtClean="0"/>
              <a:pPr>
                <a:defRPr/>
              </a:pPr>
              <a:t>1</a:t>
            </a:fld>
            <a:endParaRPr lang="en-US" dirty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163" y="401638"/>
            <a:ext cx="5762029" cy="550862"/>
          </a:xfrm>
        </p:spPr>
        <p:txBody>
          <a:bodyPr/>
          <a:lstStyle/>
          <a:p>
            <a:r>
              <a:rPr lang="en-US" noProof="0" smtClean="0"/>
              <a:t>Use case: Call connected &amp; Call disconnected events for IMS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446213"/>
            <a:ext cx="8424936" cy="4646612"/>
          </a:xfrm>
        </p:spPr>
        <p:txBody>
          <a:bodyPr/>
          <a:lstStyle/>
          <a:p>
            <a:r>
              <a:rPr lang="en-US" noProof="0" smtClean="0"/>
              <a:t>Need to add Call connecting, Call connected and call disconnected events</a:t>
            </a:r>
          </a:p>
          <a:p>
            <a:r>
              <a:rPr lang="en-US" noProof="0" smtClean="0"/>
              <a:t>Should add to the structure for CALL CONNECTED, call updated &amp; CALL DISCONNECTED events some extra parameters: </a:t>
            </a:r>
          </a:p>
          <a:p>
            <a:pPr lvl="1"/>
            <a:r>
              <a:rPr lang="en-US" noProof="0" smtClean="0"/>
              <a:t>Service requested</a:t>
            </a:r>
          </a:p>
          <a:p>
            <a:pPr lvl="1"/>
            <a:r>
              <a:rPr lang="en-US" noProof="0" smtClean="0"/>
              <a:t>Media descriptions of the SDP : [type] [port] [transport]  [MIME Type/codec] [sample rate]</a:t>
            </a:r>
          </a:p>
          <a:p>
            <a:pPr lvl="2"/>
            <a:r>
              <a:rPr lang="en-US" noProof="0" smtClean="0"/>
              <a:t>eg:  audio, 1336, RTP/AVP, AMR-WB, 16000 </a:t>
            </a:r>
          </a:p>
          <a:p>
            <a:pPr lvl="2"/>
            <a:r>
              <a:rPr lang="en-US" noProof="0" smtClean="0"/>
              <a:t>video, 4200, RTP/AVP, H264, 9000</a:t>
            </a:r>
          </a:p>
          <a:p>
            <a:pPr lvl="1"/>
            <a:r>
              <a:rPr lang="en-US" noProof="0" smtClean="0"/>
              <a:t>Timestamp (in ms)</a:t>
            </a:r>
          </a:p>
          <a:p>
            <a:pPr lvl="1"/>
            <a:r>
              <a:rPr lang="en-US" noProof="0" smtClean="0"/>
              <a:t>Location information (similar to call control that provides the cell id would be useful: LAC/TAC&amp;Cellid)</a:t>
            </a:r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7BD415BF-3E03-4985-BC45-861787B3D4DA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idx="4294967295"/>
          </p:nvPr>
        </p:nvSpPr>
        <p:spPr>
          <a:xfrm>
            <a:off x="2987824" y="2348880"/>
            <a:ext cx="3384376" cy="718319"/>
          </a:xfrm>
        </p:spPr>
        <p:txBody>
          <a:bodyPr anchor="ctr">
            <a:noAutofit/>
          </a:bodyPr>
          <a:lstStyle/>
          <a:p>
            <a:pPr algn="ctr"/>
            <a:r>
              <a:rPr lang="en-US" sz="4000" noProof="0" dirty="0" smtClean="0">
                <a:solidFill>
                  <a:srgbClr val="FF9900"/>
                </a:solidFill>
              </a:rPr>
              <a:t>Thank you! </a:t>
            </a:r>
            <a:br>
              <a:rPr lang="en-US" sz="4000" noProof="0" dirty="0" smtClean="0">
                <a:solidFill>
                  <a:srgbClr val="FF9900"/>
                </a:solidFill>
              </a:rPr>
            </a:br>
            <a:r>
              <a:rPr lang="en-US" sz="4000" noProof="0" dirty="0" smtClean="0">
                <a:solidFill>
                  <a:srgbClr val="FF9900"/>
                </a:solidFill>
                <a:sym typeface="Wingdings" pitchFamily="2" charset="2"/>
              </a:rPr>
              <a:t></a:t>
            </a:r>
            <a:endParaRPr lang="en-US" sz="4000" noProof="0" dirty="0">
              <a:solidFill>
                <a:srgbClr val="FF99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912198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8472" y="297455"/>
            <a:ext cx="8527056" cy="804231"/>
          </a:xfrm>
        </p:spPr>
        <p:txBody>
          <a:bodyPr>
            <a:normAutofit fontScale="90000"/>
          </a:bodyPr>
          <a:lstStyle/>
          <a:p>
            <a:r>
              <a:rPr lang="en-US" noProof="0" smtClean="0"/>
              <a:t>Communication control capability applies to IMS based communications</a:t>
            </a:r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DD069B-AC54-4A5D-8190-A1CB62E1E50C}" type="slidenum">
              <a:rPr lang="en-GB" smtClean="0"/>
              <a:pPr/>
              <a:t>2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264405" y="1517549"/>
            <a:ext cx="8703325" cy="4657184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noProof="0" smtClean="0">
                <a:solidFill>
                  <a:srgbClr val="FF9900"/>
                </a:solidFill>
              </a:rPr>
              <a:t>According to 3GPP TS 22.038:</a:t>
            </a:r>
          </a:p>
          <a:p>
            <a:r>
              <a:rPr lang="en-US" noProof="0" smtClean="0"/>
              <a:t>It shall be possible for the UICC:</a:t>
            </a:r>
          </a:p>
          <a:p>
            <a:pPr lvl="1"/>
            <a:r>
              <a:rPr lang="en-US" noProof="0" smtClean="0"/>
              <a:t> to initiate and terminate a (UICC initiated) communication request with or without explicit confirmation by the user</a:t>
            </a:r>
          </a:p>
          <a:p>
            <a:pPr lvl="1"/>
            <a:r>
              <a:rPr lang="en-US" noProof="0" smtClean="0"/>
              <a:t> to allow, bar or modify a communication request initiated by the user</a:t>
            </a:r>
          </a:p>
          <a:p>
            <a:pPr lvl="1"/>
            <a:r>
              <a:rPr lang="en-US" noProof="0" smtClean="0"/>
              <a:t> to replace a user initiated communication request by another communication request (e.g. replace call request by an SS action etc.)</a:t>
            </a:r>
          </a:p>
          <a:p>
            <a:pPr lvl="1"/>
            <a:endParaRPr lang="en-US" noProof="0" smtClean="0"/>
          </a:p>
          <a:p>
            <a:r>
              <a:rPr lang="en-US" noProof="0" smtClean="0"/>
              <a:t>The communication control capability applies to all mobile originated requests independent of the applicable data exchange capability</a:t>
            </a:r>
          </a:p>
          <a:p>
            <a:r>
              <a:rPr lang="en-US" noProof="0" smtClean="0"/>
              <a:t>It applies to voice calls, IMS based communications etc…</a:t>
            </a:r>
          </a:p>
          <a:p>
            <a:endParaRPr lang="en-US" noProof="0" smtClean="0"/>
          </a:p>
          <a:p>
            <a:pPr>
              <a:buNone/>
            </a:pPr>
            <a:r>
              <a:rPr lang="en-US" noProof="0" smtClean="0">
                <a:solidFill>
                  <a:srgbClr val="FF9900"/>
                </a:solidFill>
              </a:rPr>
              <a:t>According to 3GPP TS 31.111 &amp; ETSI TS 102223:</a:t>
            </a:r>
          </a:p>
          <a:p>
            <a:r>
              <a:rPr lang="en-US" noProof="0" smtClean="0"/>
              <a:t>Events that the terminal can report to the UICC include incoming calls …</a:t>
            </a:r>
          </a:p>
          <a:p>
            <a:pPr>
              <a:buNone/>
            </a:pPr>
            <a:endParaRPr lang="en-US" noProof="0"/>
          </a:p>
        </p:txBody>
      </p:sp>
    </p:spTree>
    <p:extLst>
      <p:ext uri="{BB962C8B-B14F-4D97-AF65-F5344CB8AC3E}">
        <p14:creationId xmlns:p14="http://schemas.microsoft.com/office/powerpoint/2010/main" xmlns="" val="24313794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noProof="0" smtClean="0"/>
              <a:t>31.111 is not fully implementing TS 22.038 requirements relative to IMS based communications</a:t>
            </a:r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DD069B-AC54-4A5D-8190-A1CB62E1E50C}" type="slidenum">
              <a:rPr lang="en-GB" smtClean="0"/>
              <a:pPr/>
              <a:t>3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63557" y="1508120"/>
            <a:ext cx="8516037" cy="4657184"/>
          </a:xfrm>
        </p:spPr>
        <p:txBody>
          <a:bodyPr>
            <a:normAutofit fontScale="92500" lnSpcReduction="10000"/>
          </a:bodyPr>
          <a:lstStyle/>
          <a:p>
            <a:pPr>
              <a:buNone/>
            </a:pPr>
            <a:r>
              <a:rPr lang="en-US" noProof="0" smtClean="0">
                <a:solidFill>
                  <a:srgbClr val="FF9900"/>
                </a:solidFill>
              </a:rPr>
              <a:t>Today 3GPP 31.111 does not allow the USAT application to:</a:t>
            </a:r>
          </a:p>
          <a:p>
            <a:endParaRPr lang="en-US" noProof="0" smtClean="0"/>
          </a:p>
          <a:p>
            <a:r>
              <a:rPr lang="en-US" noProof="0" smtClean="0"/>
              <a:t> Differentiate which type of IMS Communication is being setup or incoming:</a:t>
            </a:r>
          </a:p>
          <a:p>
            <a:pPr lvl="1"/>
            <a:r>
              <a:rPr lang="en-US" noProof="0" smtClean="0"/>
              <a:t>The USAT application that needs to control the IMS communication cannot know whether it is a MMTEL communication or other types</a:t>
            </a:r>
          </a:p>
          <a:p>
            <a:pPr lvl="1"/>
            <a:r>
              <a:rPr lang="en-US" noProof="0" smtClean="0"/>
              <a:t>For outgoing and incoming communications</a:t>
            </a:r>
          </a:p>
          <a:p>
            <a:r>
              <a:rPr lang="en-US" noProof="0" smtClean="0"/>
              <a:t> Know which type of media has been requested, when a MMTEL communication is setup:</a:t>
            </a:r>
          </a:p>
          <a:p>
            <a:pPr lvl="1"/>
            <a:r>
              <a:rPr lang="en-US" noProof="0" smtClean="0"/>
              <a:t>The call control may be performed on the wrong media</a:t>
            </a:r>
          </a:p>
          <a:p>
            <a:pPr lvl="1"/>
            <a:r>
              <a:rPr lang="en-US" noProof="0" smtClean="0"/>
              <a:t>The handling of incoming IMS communication events may be performed on the wrong media</a:t>
            </a:r>
          </a:p>
          <a:p>
            <a:r>
              <a:rPr lang="en-US" noProof="0" smtClean="0"/>
              <a:t>Know when the originating UE modifies the media type during the call:</a:t>
            </a:r>
          </a:p>
          <a:p>
            <a:pPr lvl="1"/>
            <a:r>
              <a:rPr lang="en-US" noProof="0" smtClean="0"/>
              <a:t>The USAT cannot control modifications of the media during a call</a:t>
            </a:r>
          </a:p>
          <a:p>
            <a:pPr lvl="1"/>
            <a:r>
              <a:rPr lang="en-US" noProof="0" smtClean="0"/>
              <a:t>The USAT cannot modify the media types during the call</a:t>
            </a:r>
          </a:p>
          <a:p>
            <a:r>
              <a:rPr lang="en-US" noProof="0" smtClean="0"/>
              <a:t>Know when a communication has been successfully setup or not</a:t>
            </a:r>
          </a:p>
          <a:p>
            <a:r>
              <a:rPr lang="en-US" noProof="0" smtClean="0"/>
              <a:t>Know the progress of the call being setup:</a:t>
            </a:r>
          </a:p>
          <a:p>
            <a:pPr lvl="1"/>
            <a:r>
              <a:rPr lang="en-US" noProof="0" smtClean="0"/>
              <a:t>No ringing event or hang up event.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7455" y="176270"/>
            <a:ext cx="8527056" cy="748484"/>
          </a:xfrm>
        </p:spPr>
        <p:txBody>
          <a:bodyPr>
            <a:normAutofit fontScale="90000"/>
          </a:bodyPr>
          <a:lstStyle/>
          <a:p>
            <a:r>
              <a:rPr lang="en-US" noProof="0" smtClean="0"/>
              <a:t>USAT application needs additional information to be able to control IMS communications</a:t>
            </a:r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21DD069B-AC54-4A5D-8190-A1CB62E1E50C}" type="slidenum">
              <a:rPr lang="en-GB" smtClean="0"/>
              <a:pPr/>
              <a:t>4</a:t>
            </a:fld>
            <a:endParaRPr lang="en-GB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>
          <a:xfrm>
            <a:off x="330506" y="1311007"/>
            <a:ext cx="8494005" cy="4913522"/>
          </a:xfrm>
        </p:spPr>
        <p:txBody>
          <a:bodyPr>
            <a:normAutofit fontScale="92500" lnSpcReduction="20000"/>
          </a:bodyPr>
          <a:lstStyle/>
          <a:p>
            <a:r>
              <a:rPr lang="en-US" noProof="0" smtClean="0"/>
              <a:t> To differentiate which type of IMS Communication is being setup or incoming:</a:t>
            </a:r>
          </a:p>
          <a:p>
            <a:pPr lvl="1"/>
            <a:r>
              <a:rPr lang="en-US" noProof="0" smtClean="0"/>
              <a:t>The USAT application need to know the type of IMS communication being setup or incoming</a:t>
            </a:r>
          </a:p>
          <a:p>
            <a:pPr lvl="1"/>
            <a:endParaRPr lang="en-US" noProof="0" smtClean="0"/>
          </a:p>
          <a:p>
            <a:r>
              <a:rPr lang="en-US" noProof="0" smtClean="0"/>
              <a:t> To know which </a:t>
            </a:r>
            <a:r>
              <a:rPr lang="en-US" noProof="0" smtClean="0">
                <a:solidFill>
                  <a:srgbClr val="FF9900"/>
                </a:solidFill>
              </a:rPr>
              <a:t>type of media has been requested</a:t>
            </a:r>
            <a:r>
              <a:rPr lang="en-US" noProof="0" smtClean="0"/>
              <a:t>, when a MMTEL communication is setup or incoming:</a:t>
            </a:r>
          </a:p>
          <a:p>
            <a:pPr lvl="1"/>
            <a:r>
              <a:rPr lang="en-US" noProof="0" smtClean="0"/>
              <a:t>The USAT application need to know the media information being negotiated in the outgoing or incoming SIP INVITE message</a:t>
            </a:r>
          </a:p>
          <a:p>
            <a:pPr lvl="1"/>
            <a:endParaRPr lang="en-US" noProof="0" smtClean="0"/>
          </a:p>
          <a:p>
            <a:r>
              <a:rPr lang="en-US" noProof="0" smtClean="0"/>
              <a:t>To know </a:t>
            </a:r>
            <a:r>
              <a:rPr lang="en-US" noProof="0" smtClean="0">
                <a:solidFill>
                  <a:srgbClr val="FF9900"/>
                </a:solidFill>
              </a:rPr>
              <a:t>when the originating UE modifies the media type during the outgoing or incoming call</a:t>
            </a:r>
            <a:r>
              <a:rPr lang="en-US" noProof="0" smtClean="0"/>
              <a:t>:</a:t>
            </a:r>
          </a:p>
          <a:p>
            <a:pPr lvl="1"/>
            <a:r>
              <a:rPr lang="en-US" noProof="0" smtClean="0"/>
              <a:t>The USAT application need to know the media information being setup in the outgoing or incoming SIP RE-INVITE and UPDATE message</a:t>
            </a:r>
          </a:p>
          <a:p>
            <a:pPr lvl="1"/>
            <a:endParaRPr lang="en-US" noProof="0" smtClean="0"/>
          </a:p>
          <a:p>
            <a:r>
              <a:rPr lang="en-US" noProof="0" smtClean="0"/>
              <a:t>To know </a:t>
            </a:r>
            <a:r>
              <a:rPr lang="en-US" noProof="0" smtClean="0">
                <a:solidFill>
                  <a:srgbClr val="FF9900"/>
                </a:solidFill>
              </a:rPr>
              <a:t>when/whether a communication has been successfully setup or not</a:t>
            </a:r>
            <a:r>
              <a:rPr lang="en-US" noProof="0" smtClean="0"/>
              <a:t>:</a:t>
            </a:r>
          </a:p>
          <a:p>
            <a:pPr lvl="1"/>
            <a:r>
              <a:rPr lang="en-US" noProof="0" smtClean="0"/>
              <a:t>The USAT application need be informed on outgoing and incoming IMS communication call connected and disconnected events when MMTEL communication is concerned</a:t>
            </a:r>
          </a:p>
          <a:p>
            <a:pPr lvl="1"/>
            <a:endParaRPr lang="en-US" noProof="0" smtClean="0"/>
          </a:p>
          <a:p>
            <a:r>
              <a:rPr lang="en-US" noProof="0" smtClean="0"/>
              <a:t>To know </a:t>
            </a:r>
            <a:r>
              <a:rPr lang="en-US" noProof="0" smtClean="0">
                <a:solidFill>
                  <a:srgbClr val="FF9900"/>
                </a:solidFill>
              </a:rPr>
              <a:t>the progress of the incoming and outgoing call being setup</a:t>
            </a:r>
            <a:r>
              <a:rPr lang="en-US" noProof="0" smtClean="0"/>
              <a:t>:</a:t>
            </a:r>
          </a:p>
          <a:p>
            <a:pPr lvl="1"/>
            <a:r>
              <a:rPr lang="en-US" noProof="0" smtClean="0"/>
              <a:t>The USAT application need be informed on ringing and hang-up events for outgoing and incoming IMS communication when MMTEL communication is concerned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noProof="0" smtClean="0"/>
              <a:t>IMS service differentiation proposals</a:t>
            </a:r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82025" y="6411913"/>
            <a:ext cx="561975" cy="365125"/>
          </a:xfrm>
        </p:spPr>
        <p:txBody>
          <a:bodyPr/>
          <a:lstStyle/>
          <a:p>
            <a:pPr>
              <a:defRPr/>
            </a:pPr>
            <a:fld id="{7BD415BF-3E03-4985-BC45-861787B3D4DA}" type="slidenum">
              <a:rPr lang="en-US" smtClean="0"/>
              <a:pPr>
                <a:defRPr/>
              </a:pPr>
              <a:t>5</a:t>
            </a:fld>
            <a:endParaRPr lang="en-US" dirty="0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Proposal I</a:t>
            </a:r>
            <a:endParaRPr lang="en-US" noProof="0"/>
          </a:p>
        </p:txBody>
      </p:sp>
      <p:sp>
        <p:nvSpPr>
          <p:cNvPr id="8" name="Rectangle 7"/>
          <p:cNvSpPr/>
          <p:nvPr/>
        </p:nvSpPr>
        <p:spPr>
          <a:xfrm>
            <a:off x="620038" y="1039041"/>
            <a:ext cx="7584510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sz="1600" dirty="0" smtClean="0"/>
              <a:t>Add a RSC service parameter/s indicating the extension RCS service as defined in RCC 07_RCS5_2_advanced_communicationns_specification:</a:t>
            </a:r>
            <a:endParaRPr lang="es-ES" sz="1600" dirty="0"/>
          </a:p>
        </p:txBody>
      </p:sp>
      <p:pic>
        <p:nvPicPr>
          <p:cNvPr id="1025" name="Picture 1"/>
          <p:cNvPicPr>
            <a:picLocks noChangeAspect="1" noChangeArrowheads="1"/>
          </p:cNvPicPr>
          <p:nvPr/>
        </p:nvPicPr>
        <p:blipFill>
          <a:blip r:embed="rId2" cstate="print"/>
          <a:srcRect l="4236" t="33238" r="50902" b="9679"/>
          <a:stretch>
            <a:fillRect/>
          </a:stretch>
        </p:blipFill>
        <p:spPr bwMode="auto">
          <a:xfrm>
            <a:off x="1365338" y="1665963"/>
            <a:ext cx="5837128" cy="39582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TextBox 11"/>
          <p:cNvSpPr txBox="1"/>
          <p:nvPr/>
        </p:nvSpPr>
        <p:spPr>
          <a:xfrm>
            <a:off x="588723" y="5711869"/>
            <a:ext cx="7991606" cy="861774"/>
          </a:xfrm>
          <a:prstGeom prst="rect">
            <a:avLst/>
          </a:prstGeom>
          <a:solidFill>
            <a:srgbClr val="DFDFDF"/>
          </a:solidFill>
        </p:spPr>
        <p:txBody>
          <a:bodyPr wrap="square" rtlCol="0">
            <a:spAutoFit/>
          </a:bodyPr>
          <a:lstStyle/>
          <a:p>
            <a:r>
              <a:rPr lang="en-US" sz="1600" smtClean="0"/>
              <a:t>Pros: Be able to differentiate the service requested form the complete list of services available</a:t>
            </a:r>
          </a:p>
          <a:p>
            <a:r>
              <a:rPr lang="en-US" sz="1600" smtClean="0"/>
              <a:t>Cons: The list should be updated every release</a:t>
            </a:r>
            <a:endParaRPr lang="en-US" sz="160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Proposal II</a:t>
            </a:r>
            <a:endParaRPr lang="en-US" noProof="0"/>
          </a:p>
        </p:txBody>
      </p:sp>
      <p:sp>
        <p:nvSpPr>
          <p:cNvPr id="8" name="Rectangle 7"/>
          <p:cNvSpPr/>
          <p:nvPr/>
        </p:nvSpPr>
        <p:spPr>
          <a:xfrm>
            <a:off x="620038" y="1277035"/>
            <a:ext cx="758451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dirty="0" smtClean="0"/>
              <a:t>Add the </a:t>
            </a:r>
            <a:r>
              <a:rPr lang="en-US" b="1" dirty="0" smtClean="0"/>
              <a:t>Telephony Service Provided</a:t>
            </a:r>
            <a:r>
              <a:rPr lang="en-US" dirty="0" smtClean="0"/>
              <a:t> as defined in RCC 07_RCS5_2_advanced_communicationns_specification only applicable if the call control or MT call is related to a MMTEL IMS communication service Identifier (ICSI). </a:t>
            </a:r>
            <a:endParaRPr lang="es-ES" dirty="0" smtClean="0"/>
          </a:p>
          <a:p>
            <a:r>
              <a:rPr lang="en-US" dirty="0" smtClean="0"/>
              <a:t> </a:t>
            </a:r>
          </a:p>
          <a:p>
            <a:r>
              <a:rPr lang="en-US" dirty="0" smtClean="0"/>
              <a:t>Telephony Service Provided: </a:t>
            </a:r>
            <a:endParaRPr lang="es-ES" dirty="0" smtClean="0"/>
          </a:p>
          <a:p>
            <a:pPr lvl="0"/>
            <a:r>
              <a:rPr lang="es-ES" dirty="0" err="1" smtClean="0"/>
              <a:t>VoLTE</a:t>
            </a:r>
            <a:endParaRPr lang="es-ES" dirty="0" smtClean="0"/>
          </a:p>
          <a:p>
            <a:pPr lvl="0"/>
            <a:r>
              <a:rPr lang="es-ES" dirty="0" smtClean="0"/>
              <a:t>CS </a:t>
            </a:r>
            <a:r>
              <a:rPr lang="es-ES" dirty="0" err="1" smtClean="0"/>
              <a:t>Voice</a:t>
            </a:r>
            <a:endParaRPr lang="es-ES" dirty="0" smtClean="0"/>
          </a:p>
          <a:p>
            <a:pPr lvl="0"/>
            <a:r>
              <a:rPr lang="es-ES" dirty="0" err="1" smtClean="0"/>
              <a:t>VoHSPA</a:t>
            </a:r>
            <a:endParaRPr lang="es-ES" dirty="0" smtClean="0"/>
          </a:p>
          <a:p>
            <a:pPr lvl="0"/>
            <a:r>
              <a:rPr lang="en-US" dirty="0" smtClean="0"/>
              <a:t>RCS IP Voice &amp; Video Call</a:t>
            </a:r>
            <a:endParaRPr lang="es-ES" dirty="0"/>
          </a:p>
        </p:txBody>
      </p:sp>
      <p:sp>
        <p:nvSpPr>
          <p:cNvPr id="9" name="Rectangle 8"/>
          <p:cNvSpPr/>
          <p:nvPr/>
        </p:nvSpPr>
        <p:spPr>
          <a:xfrm>
            <a:off x="720247" y="4431454"/>
            <a:ext cx="7872608" cy="923330"/>
          </a:xfrm>
          <a:prstGeom prst="rect">
            <a:avLst/>
          </a:prstGeom>
          <a:solidFill>
            <a:srgbClr val="DFDFDF"/>
          </a:solidFill>
        </p:spPr>
        <p:txBody>
          <a:bodyPr wrap="square">
            <a:spAutoFit/>
          </a:bodyPr>
          <a:lstStyle/>
          <a:p>
            <a:r>
              <a:rPr lang="en-US" smtClean="0"/>
              <a:t>Pros: Be able to differentiate the MMTEL service requested, few maintenance.</a:t>
            </a:r>
          </a:p>
          <a:p>
            <a:r>
              <a:rPr lang="en-US" smtClean="0"/>
              <a:t>Cons: Only able to differentiate MMTEL service type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noProof="0" smtClean="0"/>
              <a:t>Proposal III</a:t>
            </a:r>
            <a:endParaRPr lang="en-US" noProof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noProof="0" smtClean="0"/>
              <a:t>Add the parameters only if the call control or MT call is related to a MMTEL IMS communication service Identifier (ICSI): </a:t>
            </a:r>
          </a:p>
          <a:p>
            <a:pPr>
              <a:buNone/>
            </a:pPr>
            <a:endParaRPr lang="en-US" noProof="0" smtClean="0"/>
          </a:p>
          <a:p>
            <a:pPr lvl="0"/>
            <a:r>
              <a:rPr lang="en-US" noProof="0" smtClean="0"/>
              <a:t>Media description: [type] [port] [transport]  [MIME Type/codec] [sample rate]</a:t>
            </a:r>
          </a:p>
          <a:p>
            <a:pPr lvl="2"/>
            <a:r>
              <a:rPr lang="en-US" noProof="0" smtClean="0"/>
              <a:t>ie:  audio, 1336, RTP/AVP, AMR-WB, 16000</a:t>
            </a:r>
          </a:p>
          <a:p>
            <a:pPr lvl="0"/>
            <a:r>
              <a:rPr lang="en-US" noProof="0" smtClean="0"/>
              <a:t>Extended media description: [type] [port] [transport] [MIME Type/codec] [sample rate]</a:t>
            </a:r>
          </a:p>
          <a:p>
            <a:pPr lvl="2"/>
            <a:r>
              <a:rPr lang="en-US" noProof="0" smtClean="0"/>
              <a:t>ie:  video, 4200, RTP/AVP, H264, 9000</a:t>
            </a:r>
          </a:p>
          <a:p>
            <a:endParaRPr lang="en-US" noProof="0"/>
          </a:p>
        </p:txBody>
      </p:sp>
      <p:sp>
        <p:nvSpPr>
          <p:cNvPr id="7" name="Rectangle 6"/>
          <p:cNvSpPr/>
          <p:nvPr/>
        </p:nvSpPr>
        <p:spPr>
          <a:xfrm>
            <a:off x="827584" y="4869160"/>
            <a:ext cx="7571983" cy="923330"/>
          </a:xfrm>
          <a:prstGeom prst="rect">
            <a:avLst/>
          </a:prstGeom>
          <a:solidFill>
            <a:srgbClr val="DFDFDF"/>
          </a:solidFill>
        </p:spPr>
        <p:txBody>
          <a:bodyPr wrap="square">
            <a:spAutoFit/>
          </a:bodyPr>
          <a:lstStyle/>
          <a:p>
            <a:r>
              <a:rPr lang="en-US" dirty="0" smtClean="0"/>
              <a:t>Pros: Be able to differentiate the MMTEL service type </a:t>
            </a:r>
            <a:r>
              <a:rPr lang="en-US" dirty="0" smtClean="0"/>
              <a:t>requested, </a:t>
            </a:r>
            <a:r>
              <a:rPr lang="en-US" dirty="0" smtClean="0"/>
              <a:t>few maintenance.</a:t>
            </a:r>
          </a:p>
          <a:p>
            <a:r>
              <a:rPr lang="en-US" dirty="0" smtClean="0"/>
              <a:t>Cons: Only able to differentiate MMTEL service type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/>
          <p:cNvSpPr>
            <a:spLocks noGrp="1"/>
          </p:cNvSpPr>
          <p:nvPr>
            <p:ph type="ctrTitle" sz="quarter"/>
          </p:nvPr>
        </p:nvSpPr>
        <p:spPr/>
        <p:txBody>
          <a:bodyPr/>
          <a:lstStyle/>
          <a:p>
            <a:r>
              <a:rPr lang="en-US" noProof="0" smtClean="0"/>
              <a:t>Call connected, call updated &amp; Call disconnected events for IMS</a:t>
            </a:r>
            <a:endParaRPr lang="en-US" noProof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4294967295"/>
          </p:nvPr>
        </p:nvSpPr>
        <p:spPr>
          <a:xfrm>
            <a:off x="8582025" y="6411913"/>
            <a:ext cx="561975" cy="365125"/>
          </a:xfrm>
        </p:spPr>
        <p:txBody>
          <a:bodyPr/>
          <a:lstStyle/>
          <a:p>
            <a:pPr>
              <a:defRPr/>
            </a:pPr>
            <a:fld id="{7BD415BF-3E03-4985-BC45-861787B3D4DA}" type="slidenum">
              <a:rPr lang="en-US" smtClean="0"/>
              <a:pPr>
                <a:defRPr/>
              </a:pPr>
              <a:t>9</a:t>
            </a:fld>
            <a:endParaRPr lang="en-US" dirty="0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Template powerpoint gemalto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emplate powerpoint gemalto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fr-FR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Template powerpoint gemalto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38091</TotalTime>
  <Words>631</Words>
  <Application>Microsoft Office PowerPoint</Application>
  <PresentationFormat>On-screen Show (4:3)</PresentationFormat>
  <Paragraphs>85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Template powerpoint gemalto</vt:lpstr>
      <vt:lpstr>IMS Communication Call Control Capabilities that need to be addressed in 3GPP CT6</vt:lpstr>
      <vt:lpstr>Communication control capability applies to IMS based communications</vt:lpstr>
      <vt:lpstr>31.111 is not fully implementing TS 22.038 requirements relative to IMS based communications</vt:lpstr>
      <vt:lpstr>USAT application needs additional information to be able to control IMS communications</vt:lpstr>
      <vt:lpstr>IMS service differentiation proposals</vt:lpstr>
      <vt:lpstr>Proposal I</vt:lpstr>
      <vt:lpstr>Proposal II</vt:lpstr>
      <vt:lpstr>Proposal III</vt:lpstr>
      <vt:lpstr>Call connected, call updated &amp; Call disconnected events for IMS</vt:lpstr>
      <vt:lpstr>Use case: Call connected &amp; Call disconnected events for IMS</vt:lpstr>
      <vt:lpstr>Thank you!  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NxUICC Release 4.3 Highlihts</dc:title>
  <dc:creator>Nieves García</dc:creator>
  <dc:description>Internal only</dc:description>
  <cp:lastModifiedBy>LTP11</cp:lastModifiedBy>
  <cp:revision>584</cp:revision>
  <dcterms:created xsi:type="dcterms:W3CDTF">2009-12-04T09:16:04Z</dcterms:created>
  <dcterms:modified xsi:type="dcterms:W3CDTF">2015-01-28T15:33:13Z</dcterms:modified>
</cp:coreProperties>
</file>