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8"/>
  </p:notesMasterIdLst>
  <p:handoutMasterIdLst>
    <p:handoutMasterId r:id="rId19"/>
  </p:handoutMasterIdLst>
  <p:sldIdLst>
    <p:sldId id="341" r:id="rId5"/>
    <p:sldId id="363" r:id="rId6"/>
    <p:sldId id="366" r:id="rId7"/>
    <p:sldId id="377" r:id="rId8"/>
    <p:sldId id="368" r:id="rId9"/>
    <p:sldId id="389" r:id="rId10"/>
    <p:sldId id="387" r:id="rId11"/>
    <p:sldId id="390" r:id="rId12"/>
    <p:sldId id="370" r:id="rId13"/>
    <p:sldId id="391" r:id="rId14"/>
    <p:sldId id="381" r:id="rId15"/>
    <p:sldId id="365" r:id="rId16"/>
    <p:sldId id="379" r:id="rId1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00"/>
    <a:srgbClr val="2A6EA8"/>
    <a:srgbClr val="00FF99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20A02A8-9EC2-4B9F-B364-1F42BB8C26FC}" v="6" dt="2024-02-23T10:59:58.3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86393" autoAdjust="0"/>
  </p:normalViewPr>
  <p:slideViewPr>
    <p:cSldViewPr snapToGrid="0">
      <p:cViewPr varScale="1">
        <p:scale>
          <a:sx n="124" d="100"/>
          <a:sy n="124" d="100"/>
        </p:scale>
        <p:origin x="108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1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RUSE Heiko" userId="6df0c6f2-9039-445f-84a1-de8320938006" providerId="ADAL" clId="{420A02A8-9EC2-4B9F-B364-1F42BB8C26FC}"/>
    <pc:docChg chg="modSld">
      <pc:chgData name="KRUSE Heiko" userId="6df0c6f2-9039-445f-84a1-de8320938006" providerId="ADAL" clId="{420A02A8-9EC2-4B9F-B364-1F42BB8C26FC}" dt="2024-02-23T11:09:47.730" v="341" actId="122"/>
      <pc:docMkLst>
        <pc:docMk/>
      </pc:docMkLst>
      <pc:sldChg chg="addSp modSp mod">
        <pc:chgData name="KRUSE Heiko" userId="6df0c6f2-9039-445f-84a1-de8320938006" providerId="ADAL" clId="{420A02A8-9EC2-4B9F-B364-1F42BB8C26FC}" dt="2024-02-23T11:09:47.730" v="341" actId="122"/>
        <pc:sldMkLst>
          <pc:docMk/>
          <pc:sldMk cId="3808174252" sldId="370"/>
        </pc:sldMkLst>
        <pc:spChg chg="mod">
          <ac:chgData name="KRUSE Heiko" userId="6df0c6f2-9039-445f-84a1-de8320938006" providerId="ADAL" clId="{420A02A8-9EC2-4B9F-B364-1F42BB8C26FC}" dt="2024-02-23T10:57:48.336" v="78" actId="20577"/>
          <ac:spMkLst>
            <pc:docMk/>
            <pc:sldMk cId="3808174252" sldId="370"/>
            <ac:spMk id="2" creationId="{00000000-0000-0000-0000-000000000000}"/>
          </ac:spMkLst>
        </pc:spChg>
        <pc:spChg chg="add mod">
          <ac:chgData name="KRUSE Heiko" userId="6df0c6f2-9039-445f-84a1-de8320938006" providerId="ADAL" clId="{420A02A8-9EC2-4B9F-B364-1F42BB8C26FC}" dt="2024-02-23T11:09:15.480" v="340" actId="113"/>
          <ac:spMkLst>
            <pc:docMk/>
            <pc:sldMk cId="3808174252" sldId="370"/>
            <ac:spMk id="3" creationId="{1DA233C3-E719-37E7-FE01-4F363970F509}"/>
          </ac:spMkLst>
        </pc:spChg>
        <pc:graphicFrameChg chg="mod modGraphic">
          <ac:chgData name="KRUSE Heiko" userId="6df0c6f2-9039-445f-84a1-de8320938006" providerId="ADAL" clId="{420A02A8-9EC2-4B9F-B364-1F42BB8C26FC}" dt="2024-02-23T11:09:47.730" v="341" actId="122"/>
          <ac:graphicFrameMkLst>
            <pc:docMk/>
            <pc:sldMk cId="3808174252" sldId="370"/>
            <ac:graphicFrameMk id="7" creationId="{00000000-0000-0000-0000-000000000000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WG6 Meeting #118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Athens,</a:t>
            </a:r>
            <a:r>
              <a:rPr lang="en-US" altLang="en-US" sz="1200" b="1" baseline="0" dirty="0">
                <a:latin typeface="Arial "/>
              </a:rPr>
              <a:t> GR,</a:t>
            </a:r>
            <a:r>
              <a:rPr lang="en-US" altLang="en-US" sz="1200" b="1" dirty="0">
                <a:latin typeface="Arial "/>
              </a:rPr>
              <a:t> 27 Feb</a:t>
            </a:r>
            <a:r>
              <a:rPr lang="en-US" altLang="en-US" sz="1200" b="1" baseline="0" dirty="0">
                <a:latin typeface="Arial "/>
              </a:rPr>
              <a:t> - 01 Mar </a:t>
            </a:r>
            <a:r>
              <a:rPr lang="en-US" altLang="en-US" sz="1200" b="1" dirty="0">
                <a:latin typeface="Arial "/>
              </a:rPr>
              <a:t>2024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C6-2</a:t>
            </a:r>
            <a:r>
              <a:rPr lang="sv-SE" altLang="en-US" sz="1200" b="1" baseline="0" dirty="0">
                <a:latin typeface="Arial "/>
              </a:rPr>
              <a:t>40013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hyperlink" Target="mailto:heiko.kruse@idemia.com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102_Edinburgh/Docs/CP-233097.zip" TargetMode="External"/><Relationship Id="rId2" Type="http://schemas.openxmlformats.org/officeDocument/2006/relationships/hyperlink" Target="https://www.3gpp.org/ftp/tsg_ct/tsg_ct/TSGC_102_Edinburgh/Docs/CP-233096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Report from TSG CT#102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Good progress on some of the work items</a:t>
            </a:r>
          </a:p>
          <a:p>
            <a:r>
              <a:rPr lang="en-US" dirty="0"/>
              <a:t>General agreement on GBA-U and how to manage access control after discussions during CT6#117 about 2 alternative proposals</a:t>
            </a:r>
          </a:p>
          <a:p>
            <a:r>
              <a:rPr lang="en-US" dirty="0"/>
              <a:t>Work on slice based PLMN selection stopped</a:t>
            </a:r>
          </a:p>
          <a:p>
            <a:r>
              <a:rPr lang="en-US" dirty="0"/>
              <a:t>Still some work items with 0% due to outstanding decisions in other CT WGs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416300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work items completed.</a:t>
            </a:r>
          </a:p>
          <a:p>
            <a:endParaRPr lang="en-GB" dirty="0"/>
          </a:p>
          <a:p>
            <a:r>
              <a:rPr lang="en-GB" dirty="0"/>
              <a:t>Test specification for MEs with non-removable UICC sent for approval. </a:t>
            </a:r>
          </a:p>
          <a:p>
            <a:endParaRPr lang="en-GB" dirty="0"/>
          </a:p>
          <a:p>
            <a:r>
              <a:rPr lang="en-GB" dirty="0"/>
              <a:t>Work item for Rel-17 conformance testing progressing</a:t>
            </a:r>
          </a:p>
          <a:p>
            <a:endParaRPr lang="en-GB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242743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Heiko Kruse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WG6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CT6#106-e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CT6#115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heiko.kruse@idemia.com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Re-</a:t>
            </a:r>
            <a:r>
              <a:rPr lang="fr-FR" altLang="en-US" sz="1800" dirty="0" err="1"/>
              <a:t>elected</a:t>
            </a:r>
            <a:r>
              <a:rPr lang="fr-FR" altLang="en-US" sz="1800" dirty="0"/>
              <a:t> at CT6#117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CT6#117</a:t>
            </a:r>
          </a:p>
          <a:p>
            <a:pPr lvl="3"/>
            <a:r>
              <a:rPr lang="en-US" altLang="fr-FR" dirty="0"/>
              <a:t>(14 – 17 November 2023, Chicago, US)</a:t>
            </a:r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593702" y="1825626"/>
            <a:ext cx="4947716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CT6#118</a:t>
            </a:r>
          </a:p>
          <a:p>
            <a:pPr lvl="3"/>
            <a:r>
              <a:rPr lang="en-US" altLang="fr-FR" dirty="0"/>
              <a:t>(27 Feb – 01 March 2024, Athens, GR)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47675" y="1833309"/>
            <a:ext cx="5915025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141</a:t>
            </a:r>
          </a:p>
          <a:p>
            <a:pPr marL="457200" lvl="1" indent="0">
              <a:buNone/>
            </a:pPr>
            <a:r>
              <a:rPr lang="en-US" dirty="0"/>
              <a:t>Agreed CRs </a:t>
            </a:r>
          </a:p>
          <a:p>
            <a:pPr lvl="1"/>
            <a:r>
              <a:rPr lang="en-US" dirty="0"/>
              <a:t>28</a:t>
            </a:r>
          </a:p>
          <a:p>
            <a:pPr lvl="1"/>
            <a:r>
              <a:rPr lang="en-US" dirty="0"/>
              <a:t>Cat A(4)/B (5)/C (0)/F (17)/D (2) </a:t>
            </a:r>
          </a:p>
          <a:p>
            <a:pPr lvl="1"/>
            <a:r>
              <a:rPr lang="en-US" dirty="0"/>
              <a:t>Rel-15(0) / Rel-16(4) / Re-17(19) / Rel-18 (5)</a:t>
            </a:r>
          </a:p>
          <a:p>
            <a:pPr lvl="1"/>
            <a:r>
              <a:rPr lang="en-US" dirty="0"/>
              <a:t>Postponed: </a:t>
            </a:r>
          </a:p>
          <a:p>
            <a:pPr lvl="2"/>
            <a:r>
              <a:rPr lang="en-GB" dirty="0"/>
              <a:t>7 CRs </a:t>
            </a:r>
            <a:endParaRPr lang="en-US" dirty="0"/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7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/>
              <a:t>CT6#117: 90 registered, 42 attended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30129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  <a:p>
            <a:pPr lvl="1"/>
            <a:r>
              <a:rPr lang="en-GB" sz="2000" kern="100" dirty="0">
                <a:solidFill>
                  <a:srgbClr val="000000"/>
                </a:solidFill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WID on PLMN Selection based on Network Slice has been stopped in line with SA1 decision and decision </a:t>
            </a:r>
            <a:r>
              <a:rPr lang="en-GB" sz="2000" kern="100" dirty="0">
                <a:solidFill>
                  <a:srgbClr val="0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 other CT WGs</a:t>
            </a:r>
            <a:endParaRPr lang="en-US" altLang="fr-FR" sz="2000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Revised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8005759"/>
              </p:ext>
            </p:extLst>
          </p:nvPr>
        </p:nvGraphicFramePr>
        <p:xfrm>
          <a:off x="209550" y="2282825"/>
          <a:ext cx="11742738" cy="3460087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C6-230689</a:t>
                      </a: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CT aspects of proximity based services in 5GS Phase 2</a:t>
                      </a: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de-DE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CATT, OPPO</a:t>
                      </a: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</a:pPr>
                      <a:r>
                        <a:rPr lang="de-D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Duan, </a:t>
                      </a:r>
                      <a:r>
                        <a:rPr lang="de-DE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Xiaoyan</a:t>
                      </a: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Arial" panose="020B0604020202020204" pitchFamily="34" charset="0"/>
                        </a:rPr>
                        <a:t>support of proximity based services in 5GS Phase 2 by means of using the USIM, e.g. configuration for 5G </a:t>
                      </a:r>
                      <a:r>
                        <a:rPr lang="en-US" sz="2000" kern="100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Arial" panose="020B0604020202020204" pitchFamily="34" charset="0"/>
                        </a:rPr>
                        <a:t>ProSe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Arial" panose="020B0604020202020204" pitchFamily="34" charset="0"/>
                        </a:rPr>
                        <a:t> UE-to-UE relay, configuration for broadcasting warning messages over 5G </a:t>
                      </a:r>
                      <a:r>
                        <a:rPr lang="en-US" sz="2000" kern="100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Arial" panose="020B0604020202020204" pitchFamily="34" charset="0"/>
                        </a:rPr>
                        <a:t>ProSe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Arial" panose="020B0604020202020204" pitchFamily="34" charset="0"/>
                        </a:rPr>
                        <a:t> UE-to-network relay.</a:t>
                      </a:r>
                      <a:endParaRPr lang="de-DE" sz="20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/>
                      <a:endParaRPr lang="de-DE" sz="20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20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20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20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893073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fr-FR" sz="3600" dirty="0"/>
              <a:t>New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159731"/>
              </p:ext>
            </p:extLst>
          </p:nvPr>
        </p:nvGraphicFramePr>
        <p:xfrm>
          <a:off x="173255" y="1917065"/>
          <a:ext cx="11779033" cy="2653047"/>
        </p:xfrm>
        <a:graphic>
          <a:graphicData uri="http://schemas.openxmlformats.org/drawingml/2006/table">
            <a:tbl>
              <a:tblPr firstRow="1" firstCol="1" bandRow="1"/>
              <a:tblGrid>
                <a:gridCol w="14893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7992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299861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Rel-16, Rel-17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99616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>
                <a:latin typeface="Arial" panose="020B0604020202020204" pitchFamily="34" charset="0"/>
              </a:rPr>
            </a:br>
            <a:r>
              <a:rPr lang="fi-FI" altLang="de-DE" sz="100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>
                <a:latin typeface="Arial" panose="020B0604020202020204" pitchFamily="34" charset="0"/>
              </a:rPr>
              <a:t>      -  Updated text since last plenary</a:t>
            </a:r>
            <a:endParaRPr lang="fi-FI" altLang="de-DE" sz="1000" dirty="0">
              <a:latin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7205848"/>
              </p:ext>
            </p:extLst>
          </p:nvPr>
        </p:nvGraphicFramePr>
        <p:xfrm>
          <a:off x="662530" y="1855068"/>
          <a:ext cx="10691270" cy="3331436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4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910008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 on CT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on UICC-terminal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interface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testing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UEs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with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non-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removable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UICCs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nrUICC_UEConTest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CP-210086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797461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920061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Enhancement for the 5G Control Plane Steering of Roaming for UE in CONNECTED mode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eCPSOR_CON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CP-210148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29308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920081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Enhancement for Proximity based Services in 5GS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5G_ProSe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 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CP-212105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4449067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5GC architecture for satellite networks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5GSAT_ARCH-CT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980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architecture enhancements for 3GPP support of advanced V2X services - Phase 2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eV2XARC_Ph2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CP-211116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6718485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CT4 aspects on CT aspects of Support for Minimization of service Interruption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MINT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CP-212166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242697"/>
                  </a:ext>
                </a:extLst>
              </a:tr>
              <a:tr h="3634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 voice service support and network usability guarantee for UE’s E-UTRA capability disabled scenario in 5GS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ING_5GS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CP-212231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3713616"/>
                  </a:ext>
                </a:extLst>
              </a:tr>
              <a:tr h="374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NB-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Non-Terrestrial Networks in EPS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IoT_SAT_ARCH_EPS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CP-213079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4651999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Architecture Enhancement for NR Reduced Capability Devices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ARCH_NR_REDCAP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CP-213210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Non-Seamless WLAN offload authentication in 5GS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NSWO_5G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CP-220095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490599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Rel-18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7610" y="5491867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 dirty="0">
                <a:latin typeface="Arial" panose="020B0604020202020204" pitchFamily="34" charset="0"/>
              </a:rPr>
              <a:t>      -  Updated text since last plenary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6348350"/>
              </p:ext>
            </p:extLst>
          </p:nvPr>
        </p:nvGraphicFramePr>
        <p:xfrm>
          <a:off x="662530" y="1855068"/>
          <a:ext cx="10691270" cy="3517368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960003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 on UE Conformance Test Aspects - CT6 aspects of 5G System (Rel16)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UEConTest_R16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CP-221184</a:t>
                      </a:r>
                    </a:p>
                  </a:txBody>
                  <a:tcPr marL="44447" marR="44447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960004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 SID on GBA_U Based APIs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FS_GBA_U_API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CP-2201185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960005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Study on new UICC application for NSSAA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FS_NS_Slice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-USIM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CP-2201186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143923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970057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 aspects of Signal level Enhanced Network </a:t>
                      </a:r>
                      <a:r>
                        <a:rPr lang="en-GB" sz="1000" dirty="0" err="1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SElection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SENSE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C1 / C6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12/22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CP-222237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932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980063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 aspects of proximity based services in 5GS Phase 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5G_ProSe_Ph2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CT-wide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12/23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CP-223110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15239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990054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5GC/EPC enhancement for satellite access Phase 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5GSAT_Ph2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CT-wide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CP-230203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924937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990062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CT Aspect of Further Architecture Enhancement for UAV and UAM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UAS_Ph2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CT-</a:t>
                      </a:r>
                      <a:r>
                        <a:rPr kumimoji="0" lang="de-DE" sz="9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wide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CP-230191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080160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990004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Update UE conformance test specification to Rel-17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UEConTest_R17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04/24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CP-230022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2180614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990079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UE pre-configuration for 5MBS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UEConfig5MBS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CP-230201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7019767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1010021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MBS support for V2X services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TEI18_MBS4V2X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C1 / C6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CP-231290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CP-231357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555927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1000002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Application for NSSAA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App-NSSAA</a:t>
                      </a:r>
                      <a:endParaRPr kumimoji="0" lang="de-DE" sz="900" b="0" i="0" u="none" strike="noStrike" kern="1200" cap="none" spc="0" normalizeH="0" baseline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CP-231097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657803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1000003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GBA_U Based APIs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GBA_U_APIs</a:t>
                      </a:r>
                      <a:endParaRPr kumimoji="0" lang="de-DE" sz="900" b="0" i="0" u="none" strike="noStrike" kern="1200" cap="none" spc="0" normalizeH="0" baseline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CP-231107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339122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1000023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Slice-based PLMN Selection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SbPS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C1 / C4 / C6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Stopped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CP-231291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47043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773988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6253137"/>
              </p:ext>
            </p:extLst>
          </p:nvPr>
        </p:nvGraphicFramePr>
        <p:xfrm>
          <a:off x="809898" y="1999343"/>
          <a:ext cx="10411095" cy="2420251"/>
        </p:xfrm>
        <a:graphic>
          <a:graphicData uri="http://schemas.openxmlformats.org/drawingml/2006/table">
            <a:tbl>
              <a:tblPr firstRow="1" firstCol="1" bandRow="1"/>
              <a:tblGrid>
                <a:gridCol w="12176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997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810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Arial Unicode MS"/>
                          <a:cs typeface="Arial" panose="020B0604020202020204" pitchFamily="34" charset="0"/>
                        </a:rPr>
                        <a:t>CP-233094</a:t>
                      </a:r>
                    </a:p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Arial Unicode MS"/>
                          <a:cs typeface="Arial" panose="020B0604020202020204" pitchFamily="34" charset="0"/>
                        </a:rPr>
                        <a:t>C6-230499</a:t>
                      </a: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TS 31.127 UICC-terminal interaction; non-removable Universal Subscriber Identity Module (</a:t>
                      </a:r>
                      <a:r>
                        <a:rPr lang="en-GB" sz="1800" kern="100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nrUSIM</a:t>
                      </a:r>
                      <a:r>
                        <a:rPr lang="en-GB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 application behavioural test specification</a:t>
                      </a: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de-DE" sz="18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2.0.0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kern="100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Comprion</a:t>
                      </a:r>
                      <a:r>
                        <a:rPr lang="en-GB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GmbH</a:t>
                      </a: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Arne </a:t>
                      </a:r>
                      <a:r>
                        <a:rPr lang="en-GB" sz="1800" kern="100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Marquort</a:t>
                      </a: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800" kern="100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/>
                          <a:cs typeface="Arial" panose="020B0604020202020204" pitchFamily="34" charset="0"/>
                        </a:rPr>
                        <a:t>Approved</a:t>
                      </a: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5216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/>
                          <a:cs typeface="Arial" panose="020B0604020202020204" pitchFamily="34" charset="0"/>
                        </a:rPr>
                        <a:t>CP-233095</a:t>
                      </a: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/>
                          <a:cs typeface="Arial" panose="020B0604020202020204" pitchFamily="34" charset="0"/>
                        </a:rPr>
                        <a:t>C6-230721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/>
                          <a:cs typeface="Arial" panose="020B0604020202020204" pitchFamily="34" charset="0"/>
                        </a:rPr>
                        <a:t>TS 31.105 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/>
                          <a:cs typeface="Arial" panose="020B0604020202020204" pitchFamily="34" charset="0"/>
                        </a:rPr>
                        <a:t>Characteristics of the Slice Subscriber Identity Module application</a:t>
                      </a: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/>
                          <a:cs typeface="Arial" panose="020B0604020202020204" pitchFamily="34" charset="0"/>
                        </a:rPr>
                        <a:t>2.0.0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/>
                          <a:cs typeface="Arial" panose="020B0604020202020204" pitchFamily="34" charset="0"/>
                        </a:rPr>
                        <a:t>Thales</a:t>
                      </a: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/>
                          <a:cs typeface="Arial" panose="020B0604020202020204" pitchFamily="34" charset="0"/>
                        </a:rPr>
                        <a:t>Herve Collet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800" kern="100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/>
                          <a:cs typeface="Arial" panose="020B0604020202020204" pitchFamily="34" charset="0"/>
                        </a:rPr>
                        <a:t>Approved</a:t>
                      </a: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521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8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CP-233096</a:t>
                      </a:r>
                      <a:endParaRPr lang="de-DE" sz="1800" kern="10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8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Update of 3GPP TS 31.124 to Release 17</a:t>
                      </a:r>
                      <a:endParaRPr lang="de-DE" sz="1800" kern="10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endParaRPr lang="de-DE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endParaRPr lang="de-DE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Approved</a:t>
                      </a:r>
                      <a:endParaRPr lang="de-DE" sz="1800" kern="10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9039878"/>
                  </a:ext>
                </a:extLst>
              </a:tr>
              <a:tr h="27787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CP-233097</a:t>
                      </a:r>
                      <a:endParaRPr lang="de-DE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Update of 3GPP TS 31.121 to Release 17</a:t>
                      </a:r>
                      <a:endParaRPr lang="de-DE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endParaRPr lang="de-DE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endParaRPr lang="de-DE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Approved</a:t>
                      </a:r>
                      <a:endParaRPr lang="de-DE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0300097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Outcome of CT plenary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1DA233C3-E719-37E7-FE01-4F363970F509}"/>
              </a:ext>
            </a:extLst>
          </p:cNvPr>
          <p:cNvSpPr txBox="1"/>
          <p:nvPr/>
        </p:nvSpPr>
        <p:spPr>
          <a:xfrm>
            <a:off x="809897" y="4419594"/>
            <a:ext cx="1041109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All CRs </a:t>
            </a:r>
            <a:r>
              <a:rPr lang="de-DE" b="1" dirty="0" err="1"/>
              <a:t>provided</a:t>
            </a:r>
            <a:r>
              <a:rPr lang="de-DE" b="1" dirty="0"/>
              <a:t> </a:t>
            </a:r>
            <a:r>
              <a:rPr lang="de-DE" b="1" dirty="0" err="1"/>
              <a:t>for</a:t>
            </a:r>
            <a:r>
              <a:rPr lang="de-DE" b="1" dirty="0"/>
              <a:t> </a:t>
            </a:r>
            <a:r>
              <a:rPr lang="de-DE" b="1" dirty="0" err="1"/>
              <a:t>approval</a:t>
            </a:r>
            <a:r>
              <a:rPr lang="de-DE" b="1" dirty="0"/>
              <a:t> </a:t>
            </a:r>
            <a:r>
              <a:rPr lang="de-DE" b="1" dirty="0" err="1"/>
              <a:t>have</a:t>
            </a:r>
            <a:r>
              <a:rPr lang="de-DE" b="1" dirty="0"/>
              <a:t> </a:t>
            </a:r>
            <a:r>
              <a:rPr lang="de-DE" b="1" dirty="0" err="1"/>
              <a:t>been</a:t>
            </a:r>
            <a:r>
              <a:rPr lang="de-DE" b="1" dirty="0"/>
              <a:t> </a:t>
            </a:r>
            <a:r>
              <a:rPr lang="de-DE" b="1" dirty="0" err="1"/>
              <a:t>approved</a:t>
            </a:r>
            <a:endParaRPr lang="de-DE" b="1" dirty="0"/>
          </a:p>
          <a:p>
            <a:r>
              <a:rPr lang="de-DE" dirty="0"/>
              <a:t>CP-233098, CP-233099, CP-233100, CP-233101, CP-233102, CP-233103, CP-233104, CP-233105, CP-233106, CP-233107, CP-233108, CP-233312 (</a:t>
            </a:r>
            <a:r>
              <a:rPr lang="de-DE" dirty="0" err="1"/>
              <a:t>Comprion</a:t>
            </a:r>
            <a:r>
              <a:rPr lang="de-DE" dirty="0"/>
              <a:t>, Apple), CP-233117 (</a:t>
            </a:r>
            <a:r>
              <a:rPr lang="de-DE" dirty="0" err="1"/>
              <a:t>Comprion</a:t>
            </a:r>
            <a:r>
              <a:rPr lang="de-DE" dirty="0"/>
              <a:t>), </a:t>
            </a:r>
          </a:p>
          <a:p>
            <a:r>
              <a:rPr lang="de-DE" dirty="0"/>
              <a:t>CP-233313 (</a:t>
            </a:r>
            <a:r>
              <a:rPr lang="de-DE" dirty="0" err="1"/>
              <a:t>work</a:t>
            </a:r>
            <a:r>
              <a:rPr lang="de-DE" dirty="0"/>
              <a:t> item </a:t>
            </a:r>
            <a:r>
              <a:rPr lang="de-DE" dirty="0" err="1"/>
              <a:t>summary</a:t>
            </a:r>
            <a:r>
              <a:rPr lang="de-DE" dirty="0"/>
              <a:t> on </a:t>
            </a:r>
            <a:r>
              <a:rPr lang="de-DE" dirty="0" err="1"/>
              <a:t>eNS</a:t>
            </a:r>
            <a:r>
              <a:rPr lang="de-DE" dirty="0"/>
              <a:t>-UICC)</a:t>
            </a:r>
          </a:p>
          <a:p>
            <a:endParaRPr lang="de-DE" dirty="0"/>
          </a:p>
          <a:p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CP-233311, LS from SA4 requesting that any WG allocates a representative for METAVERSE work to report any specification related to metaverse to the liaison officer (Frederic, SA4 chair)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066E587-E4AB-4EDB-8382-5767820443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C33B36D-6A2D-443D-93E6-64C898FCAB74}">
  <ds:schemaRefs>
    <ds:schemaRef ds:uri="http://purl.org/dc/elements/1.1/"/>
    <ds:schemaRef ds:uri="http://schemas.microsoft.com/office/2006/metadata/properties"/>
    <ds:schemaRef ds:uri="34d3e54b-d462-4f51-83b6-6cd7f4b454d5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c9fe69cb-1d4b-461a-8155-8bb96486ee7c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ACCEB695-5FB1-4EE1-B888-4F632DBDA49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1196</Words>
  <Application>Microsoft Office PowerPoint</Application>
  <PresentationFormat>Breitbild</PresentationFormat>
  <Paragraphs>350</Paragraphs>
  <Slides>13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21" baseType="lpstr">
      <vt:lpstr>MS PGothic</vt:lpstr>
      <vt:lpstr>Arial</vt:lpstr>
      <vt:lpstr>Arial </vt:lpstr>
      <vt:lpstr>Arial Narrow</vt:lpstr>
      <vt:lpstr>Calibri</vt:lpstr>
      <vt:lpstr>Calibri Light</vt:lpstr>
      <vt:lpstr>Times New Roman</vt:lpstr>
      <vt:lpstr>Office Theme</vt:lpstr>
      <vt:lpstr>Report from TSG CT#102</vt:lpstr>
      <vt:lpstr>TSG CT WG6 Officials</vt:lpstr>
      <vt:lpstr>Meeting Calendar</vt:lpstr>
      <vt:lpstr>TSG WG CT6 Statistics</vt:lpstr>
      <vt:lpstr>Revised agreed/endorsed  Study/Work Items</vt:lpstr>
      <vt:lpstr>New agreed/endorsed  Study/Work Items</vt:lpstr>
      <vt:lpstr>Work Plan Rel-16, Rel-17 </vt:lpstr>
      <vt:lpstr>Work Plan Rel-18</vt:lpstr>
      <vt:lpstr>Outcome of CT plenary</vt:lpstr>
      <vt:lpstr>Release 18 Status</vt:lpstr>
      <vt:lpstr>Release 17 Status</vt:lpstr>
      <vt:lpstr>Acknowledgement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666</cp:revision>
  <dcterms:created xsi:type="dcterms:W3CDTF">2010-02-05T13:52:04Z</dcterms:created>
  <dcterms:modified xsi:type="dcterms:W3CDTF">2024-02-23T11:09:58Z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  <property fmtid="{D5CDD505-2E9C-101B-9397-08002B2CF9AE}" pid="11" name="ContentTypeId">
    <vt:lpwstr>0x010100DA7C26965712CC42B0B36C7EA2FCF6DE</vt:lpwstr>
  </property>
</Properties>
</file>