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928" r:id="rId5"/>
    <p:sldId id="929" r:id="rId6"/>
    <p:sldId id="931" r:id="rId7"/>
    <p:sldId id="932" r:id="rId8"/>
    <p:sldId id="933" r:id="rId9"/>
    <p:sldId id="934" r:id="rId10"/>
    <p:sldId id="935" r:id="rId11"/>
    <p:sldId id="936" r:id="rId12"/>
    <p:sldId id="937" r:id="rId13"/>
    <p:sldId id="938" r:id="rId14"/>
    <p:sldId id="940" r:id="rId1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B040"/>
    <a:srgbClr val="C6D254"/>
    <a:srgbClr val="00C6FB"/>
    <a:srgbClr val="C00E0E"/>
    <a:srgbClr val="C00000"/>
    <a:srgbClr val="B3B1B2"/>
    <a:srgbClr val="33CC33"/>
    <a:srgbClr val="66CCFF"/>
    <a:srgbClr val="00FF99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4" autoAdjust="0"/>
    <p:restoredTop sz="94007" autoAdjust="0"/>
  </p:normalViewPr>
  <p:slideViewPr>
    <p:cSldViewPr snapToGrid="0" showGuides="1">
      <p:cViewPr varScale="1">
        <p:scale>
          <a:sx n="87" d="100"/>
          <a:sy n="87" d="100"/>
        </p:scale>
        <p:origin x="144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54200"/>
            <a:ext cx="9144000" cy="27075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4999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2438" indent="-452438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2075379"/>
            <a:ext cx="10515600" cy="42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487E43C1-7FD7-4237-B7B7-FF2895546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2634" y="6370638"/>
            <a:ext cx="110611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CT WG6 Meeting #116, Gothenburg 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CDD0-5271-4E78-B770-3F8C8DD536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en-US" dirty="0">
                <a:latin typeface="+mn-lt"/>
              </a:rPr>
              <a:t>Discussion Paper</a:t>
            </a:r>
            <a:br>
              <a:rPr lang="en-GB" altLang="en-US" sz="6600" dirty="0"/>
            </a:br>
            <a:r>
              <a:rPr lang="en-GB" altLang="en-US" sz="4800" dirty="0"/>
              <a:t>Modification and Update of</a:t>
            </a:r>
            <a:br>
              <a:rPr lang="en-GB" altLang="en-US" sz="4800" dirty="0"/>
            </a:br>
            <a:r>
              <a:rPr lang="en-GB" altLang="en-US" sz="4800" dirty="0"/>
              <a:t>TS 31.121 and TS 31.124</a:t>
            </a:r>
            <a:endParaRPr lang="de-DE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0853C-1D4F-40D8-BA26-67FD13357C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b="1" dirty="0"/>
              <a:t>Arne Marquordt</a:t>
            </a:r>
          </a:p>
          <a:p>
            <a:pPr>
              <a:spcBef>
                <a:spcPts val="0"/>
              </a:spcBef>
              <a:defRPr/>
            </a:pPr>
            <a:r>
              <a:rPr lang="en-GB" dirty="0"/>
              <a:t>CT WG 6 Delegate for COMPRION GmbH, </a:t>
            </a:r>
            <a:br>
              <a:rPr lang="en-GB" dirty="0"/>
            </a:br>
            <a:r>
              <a:rPr lang="en-GB" dirty="0"/>
              <a:t>Rapporteur of TS 31.121 and TS 31.124 </a:t>
            </a:r>
            <a:endParaRPr lang="en-GB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996836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0E405-5218-450B-8E0C-80D077357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</a:t>
            </a:r>
            <a:r>
              <a:rPr lang="de-DE" dirty="0"/>
              <a:t> Solution – Split TS 31.124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24CA8-ECFF-4540-B0E8-E1D633DAA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Title to APPLICABILITY (approx. 17 pages)</a:t>
            </a:r>
          </a:p>
          <a:p>
            <a:r>
              <a:rPr lang="en-GB" dirty="0"/>
              <a:t>Table of optional features (approx. 9 pages)</a:t>
            </a:r>
          </a:p>
          <a:p>
            <a:r>
              <a:rPr lang="en-GB" dirty="0"/>
              <a:t>Applicability table (approx. 100 pages)</a:t>
            </a:r>
          </a:p>
          <a:p>
            <a:r>
              <a:rPr lang="en-GB" dirty="0"/>
              <a:t>Clause </a:t>
            </a:r>
            <a:r>
              <a:rPr lang="de-DE" dirty="0"/>
              <a:t>27.22.4 </a:t>
            </a:r>
            <a:r>
              <a:rPr lang="de-DE" dirty="0" err="1"/>
              <a:t>to</a:t>
            </a:r>
            <a:r>
              <a:rPr lang="de-DE" dirty="0"/>
              <a:t> 27.22.4.9</a:t>
            </a:r>
            <a:r>
              <a:rPr lang="en-GB" dirty="0"/>
              <a:t> (approx. 157 pages)</a:t>
            </a:r>
          </a:p>
          <a:p>
            <a:r>
              <a:rPr lang="en-GB" dirty="0"/>
              <a:t>Clause </a:t>
            </a:r>
            <a:r>
              <a:rPr lang="de-DE" dirty="0"/>
              <a:t>27.22.4.10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en-GB" dirty="0"/>
              <a:t> 27.22.4.22 (approx. 179 pages)</a:t>
            </a:r>
          </a:p>
          <a:p>
            <a:r>
              <a:rPr lang="en-GB" dirty="0"/>
              <a:t>Clause </a:t>
            </a:r>
            <a:r>
              <a:rPr lang="de-DE" dirty="0"/>
              <a:t>27.22.4.23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en-GB" dirty="0"/>
              <a:t> 27.22.4.26 (approx. 140 pages)</a:t>
            </a:r>
          </a:p>
          <a:p>
            <a:r>
              <a:rPr lang="en-GB" dirty="0"/>
              <a:t>Clause </a:t>
            </a:r>
            <a:r>
              <a:rPr lang="de-DE" dirty="0"/>
              <a:t>27.22.4.27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en-GB" dirty="0"/>
              <a:t> 27.22.4.28 (approx. 170 pages)</a:t>
            </a:r>
          </a:p>
          <a:p>
            <a:r>
              <a:rPr lang="en-GB" dirty="0"/>
              <a:t>…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04174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0E405-5218-450B-8E0C-80D077357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</a:t>
            </a:r>
            <a:r>
              <a:rPr lang="de-DE" dirty="0"/>
              <a:t> Solution – Split TS 31.124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24CA8-ECFF-4540-B0E8-E1D633DAA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…</a:t>
            </a:r>
          </a:p>
          <a:p>
            <a:r>
              <a:rPr lang="en-GB" dirty="0"/>
              <a:t>Clause 27.22.4.29 to 22.22.4.31 (approx. 175 pages)</a:t>
            </a:r>
          </a:p>
          <a:p>
            <a:r>
              <a:rPr lang="en-GB" dirty="0"/>
              <a:t>Clause 27.22.5 to 22.22.7 (approx. 143 pages)</a:t>
            </a:r>
          </a:p>
          <a:p>
            <a:r>
              <a:rPr lang="en-GB" dirty="0"/>
              <a:t>Clause 27.22.8 to 22.22.14 (approx. 190 pages)</a:t>
            </a:r>
          </a:p>
          <a:p>
            <a:r>
              <a:rPr lang="en-GB" dirty="0"/>
              <a:t>Annexes (approx. 26 pages)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119069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22302A-E6DD-4EFE-AB1B-6FEDD681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Content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1B2B77-6976-4063-923B-DDE369FCC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Status TS 31.121 </a:t>
            </a:r>
          </a:p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Status TS 31.124</a:t>
            </a:r>
          </a:p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Usability and Document Handling</a:t>
            </a:r>
          </a:p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Required Updates</a:t>
            </a:r>
          </a:p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Desirable Updates</a:t>
            </a:r>
          </a:p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Suggested Solutions</a:t>
            </a:r>
            <a:endParaRPr lang="en-GB" altLang="en-US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65814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A8F317-C757-43C8-861D-37BA7B580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TS 31.121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1DEDBC-8A8A-426F-9AEB-127A58880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Available for more than 18 years (no change history before Rel-6)</a:t>
            </a:r>
          </a:p>
          <a:p>
            <a:r>
              <a:rPr lang="en-GB"/>
              <a:t>Currently a Rel-16 specification with 12 main versions </a:t>
            </a:r>
          </a:p>
          <a:p>
            <a:r>
              <a:rPr lang="en-GB"/>
              <a:t>Word document of 574 pages</a:t>
            </a:r>
          </a:p>
          <a:p>
            <a:r>
              <a:rPr lang="en-GB"/>
              <a:t>Applicability table of 23 pages for 183 test cases</a:t>
            </a:r>
          </a:p>
          <a:p>
            <a:r>
              <a:rPr lang="en-GB"/>
              <a:t>Item numbering is incorrect – 181 items </a:t>
            </a:r>
          </a:p>
          <a:p>
            <a:r>
              <a:rPr lang="en-GB"/>
              <a:t>Pending Rel-17 test cases</a:t>
            </a:r>
          </a:p>
          <a:p>
            <a:r>
              <a:rPr lang="en-GB"/>
              <a:t>As applicability to older versions is allowed at GCF/PTCRB a split by into older and newer release versions seems to be impracticable</a:t>
            </a:r>
          </a:p>
        </p:txBody>
      </p:sp>
    </p:spTree>
    <p:extLst>
      <p:ext uri="{BB962C8B-B14F-4D97-AF65-F5344CB8AC3E}">
        <p14:creationId xmlns:p14="http://schemas.microsoft.com/office/powerpoint/2010/main" val="22933300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A8F317-C757-43C8-861D-37BA7B580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TS 31.124</a:t>
            </a:r>
            <a:endParaRPr 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1DEDBC-8A8A-426F-9AEB-127A58880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379"/>
            <a:ext cx="10685443" cy="4231957"/>
          </a:xfrm>
        </p:spPr>
        <p:txBody>
          <a:bodyPr/>
          <a:lstStyle/>
          <a:p>
            <a:r>
              <a:rPr lang="en-GB"/>
              <a:t>Available since March 2005</a:t>
            </a:r>
          </a:p>
          <a:p>
            <a:r>
              <a:rPr lang="en-GB"/>
              <a:t>Currently a Rel-16 specification with 12 main versions</a:t>
            </a:r>
          </a:p>
          <a:p>
            <a:r>
              <a:rPr lang="en-GB"/>
              <a:t>Word document of 1416 pages</a:t>
            </a:r>
          </a:p>
          <a:p>
            <a:r>
              <a:rPr lang="en-GB"/>
              <a:t>Applicability table of 100 pages for 54 items (approx. 750 sequences)</a:t>
            </a:r>
          </a:p>
          <a:p>
            <a:r>
              <a:rPr lang="en-GB"/>
              <a:t>Difficult to differentiate between conditions for the applicability</a:t>
            </a:r>
          </a:p>
          <a:p>
            <a:r>
              <a:rPr lang="en-GB"/>
              <a:t>Pending Rel-17 test cases</a:t>
            </a:r>
          </a:p>
          <a:p>
            <a:r>
              <a:rPr lang="en-GB"/>
              <a:t>As applicability to older versions is allowed at GCF/PTCRB a split by into older and newer release versions seems to be impracticable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2746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B3C6C-707B-462C-A1F6-02BEE94DC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Usability and Document Handling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38416-5860-4194-B80F-05965DC2B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075379"/>
            <a:ext cx="10938831" cy="4231957"/>
          </a:xfrm>
        </p:spPr>
        <p:txBody>
          <a:bodyPr/>
          <a:lstStyle/>
          <a:p>
            <a:r>
              <a:rPr lang="en-GB" dirty="0"/>
              <a:t>The present MS Word documents take several minutes to open (in the Print Layout view they are stored in)</a:t>
            </a:r>
          </a:p>
          <a:p>
            <a:pPr lvl="1"/>
            <a:r>
              <a:rPr lang="en-GB" dirty="0"/>
              <a:t>Usual operations on the MS Word file take an untenably long time</a:t>
            </a:r>
          </a:p>
          <a:p>
            <a:pPr lvl="1"/>
            <a:r>
              <a:rPr lang="en-GB" dirty="0"/>
              <a:t>Searching the document is impracticable</a:t>
            </a:r>
          </a:p>
          <a:p>
            <a:r>
              <a:rPr lang="en-GB" dirty="0"/>
              <a:t>The Applicability tables are created in landscape but still do no longer fit the page (important information is cut off in the regular view)</a:t>
            </a:r>
          </a:p>
          <a:p>
            <a:r>
              <a:rPr lang="en-GB" dirty="0"/>
              <a:t>The ‘work-around‘ is to create an own PDF or to use the ETSI version of the documents</a:t>
            </a:r>
          </a:p>
          <a:p>
            <a:pPr lvl="1"/>
            <a:r>
              <a:rPr lang="en-GB" dirty="0"/>
              <a:t>Even worse issues with the Applicability table</a:t>
            </a:r>
          </a:p>
          <a:p>
            <a:pPr lvl="1"/>
            <a:r>
              <a:rPr lang="en-GB" dirty="0"/>
              <a:t>Not usable for editing (e.g. creation of CRs) due to missing formatting, …   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66867661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7B9AE-A523-4178-A894-F0475950E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Required</a:t>
            </a:r>
            <a:r>
              <a:rPr lang="de-DE" dirty="0"/>
              <a:t>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3BD8C-8338-4A83-A28E-FD84905B7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WID to update test specifications exists (UEConTest_R17)</a:t>
            </a:r>
          </a:p>
          <a:p>
            <a:r>
              <a:rPr lang="en-GB" dirty="0"/>
              <a:t>Pending Rel-17 test cases are available </a:t>
            </a:r>
          </a:p>
          <a:p>
            <a:r>
              <a:rPr lang="en-GB" dirty="0"/>
              <a:t>New Rel-17 functionality and files need to be supported </a:t>
            </a:r>
          </a:p>
          <a:p>
            <a:r>
              <a:rPr lang="en-GB" dirty="0"/>
              <a:t>Rel-17 functionality requires the development of related test cases</a:t>
            </a:r>
          </a:p>
          <a:p>
            <a:r>
              <a:rPr lang="en-GB" dirty="0"/>
              <a:t>Update/Enhancement of existing files is required</a:t>
            </a:r>
          </a:p>
        </p:txBody>
      </p:sp>
    </p:spTree>
    <p:extLst>
      <p:ext uri="{BB962C8B-B14F-4D97-AF65-F5344CB8AC3E}">
        <p14:creationId xmlns:p14="http://schemas.microsoft.com/office/powerpoint/2010/main" val="246424263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116D8-6566-4BDE-88DD-02B5059C2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Desirable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9CA42-66A9-44E5-A4ED-D3C94FE87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Split of the documents for better usability – as done in RAN 5</a:t>
            </a:r>
          </a:p>
          <a:p>
            <a:r>
              <a:rPr lang="en-GB" dirty="0"/>
              <a:t>Applicability table in a separate document (or Excel file)</a:t>
            </a:r>
          </a:p>
          <a:p>
            <a:r>
              <a:rPr lang="en-GB" dirty="0"/>
              <a:t>New format for the Applicability table to have a fixed amount of columns (not an increase with each new release)</a:t>
            </a:r>
          </a:p>
          <a:p>
            <a:r>
              <a:rPr lang="en-GB" dirty="0"/>
              <a:t>Add information to the Applicability table to let the user know the when a functionality was introduced (rather than having listed the test specification release the test was developed at)</a:t>
            </a:r>
          </a:p>
          <a:p>
            <a:r>
              <a:rPr lang="en-GB" dirty="0"/>
              <a:t>Get rid of item numbers (as they seem to be incorrect – at least in TS 31.121)</a:t>
            </a:r>
          </a:p>
        </p:txBody>
      </p:sp>
    </p:spTree>
    <p:extLst>
      <p:ext uri="{BB962C8B-B14F-4D97-AF65-F5344CB8AC3E}">
        <p14:creationId xmlns:p14="http://schemas.microsoft.com/office/powerpoint/2010/main" val="321723551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0E405-5218-450B-8E0C-80D077357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</a:t>
            </a:r>
            <a:r>
              <a:rPr lang="de-DE" dirty="0"/>
              <a:t>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24CA8-ECFF-4540-B0E8-E1D633DAA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Update to both specifications to Rel-17 </a:t>
            </a:r>
          </a:p>
          <a:p>
            <a:r>
              <a:rPr lang="en-GB" dirty="0"/>
              <a:t>Introduction of new Applicability tables (C6-230438 and C6-2304xx)</a:t>
            </a:r>
          </a:p>
          <a:p>
            <a:r>
              <a:rPr lang="en-GB" dirty="0"/>
              <a:t>Extension of option tables and introduction of new default EFs to handle file information and services new in Rel-17 (C6-230439 and C6-230440)</a:t>
            </a:r>
          </a:p>
          <a:p>
            <a:r>
              <a:rPr lang="en-GB" dirty="0"/>
              <a:t>Split TS 31.121 into various documents</a:t>
            </a:r>
          </a:p>
          <a:p>
            <a:r>
              <a:rPr lang="en-GB" dirty="0"/>
              <a:t>Split TS 31.124 into various documents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042068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0E405-5218-450B-8E0C-80D077357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</a:t>
            </a:r>
            <a:r>
              <a:rPr lang="de-DE" dirty="0"/>
              <a:t> Solution – Split TS 31.121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24CA8-ECFF-4540-B0E8-E1D633DAA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Title to APPLICABILITY (approx. 39 pages)</a:t>
            </a:r>
          </a:p>
          <a:p>
            <a:r>
              <a:rPr lang="en-GB" dirty="0"/>
              <a:t>Table of optional features (approx. 4 pages)</a:t>
            </a:r>
          </a:p>
          <a:p>
            <a:r>
              <a:rPr lang="en-GB" dirty="0"/>
              <a:t>Applicability table (approx. 22 pages)</a:t>
            </a:r>
          </a:p>
          <a:p>
            <a:r>
              <a:rPr lang="en-GB" dirty="0"/>
              <a:t>Clause 4 (approx. 33 pages)</a:t>
            </a:r>
          </a:p>
          <a:p>
            <a:r>
              <a:rPr lang="en-GB" dirty="0"/>
              <a:t>Clause 5 (approx. 170 pages)</a:t>
            </a:r>
          </a:p>
          <a:p>
            <a:r>
              <a:rPr lang="en-GB" dirty="0"/>
              <a:t>Clause 6 to 8 (approx. 183 pages)</a:t>
            </a:r>
          </a:p>
          <a:p>
            <a:r>
              <a:rPr lang="en-GB" dirty="0"/>
              <a:t>Clause 9 to 16 (approx. 101 pages)</a:t>
            </a:r>
          </a:p>
          <a:p>
            <a:r>
              <a:rPr lang="en-GB" dirty="0"/>
              <a:t>Annexes (approx. 10 pages)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064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280d8efa-eff2-4910-88d2-79ca146720c4"/>
    <ds:schemaRef ds:uri="http://schemas.microsoft.com/office/2006/metadata/properties"/>
    <ds:schemaRef ds:uri="http://schemas.microsoft.com/office/infopath/2007/PartnerControls"/>
    <ds:schemaRef ds:uri="679a257e-872f-4c98-9e8a-0a9c104f72c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698</Words>
  <Application>Microsoft Office PowerPoint</Application>
  <PresentationFormat>Widescreen</PresentationFormat>
  <Paragraphs>76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Montserrat</vt:lpstr>
      <vt:lpstr>Times New Roman</vt:lpstr>
      <vt:lpstr>Office Theme</vt:lpstr>
      <vt:lpstr>Discussion Paper Modification and Update of TS 31.121 and TS 31.124</vt:lpstr>
      <vt:lpstr>Content</vt:lpstr>
      <vt:lpstr>Status of TS 31.121</vt:lpstr>
      <vt:lpstr>Status of TS 31.124</vt:lpstr>
      <vt:lpstr>Usability and Document Handling</vt:lpstr>
      <vt:lpstr>Required Updates</vt:lpstr>
      <vt:lpstr>Desirable Updates</vt:lpstr>
      <vt:lpstr>Suggested Solution</vt:lpstr>
      <vt:lpstr>Suggested Solution – Split TS 31.121</vt:lpstr>
      <vt:lpstr>Suggested Solution – Split TS 31.124</vt:lpstr>
      <vt:lpstr>Suggested Solution – Split TS 31.124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Arne Marquordt</cp:lastModifiedBy>
  <cp:revision>1053</cp:revision>
  <cp:lastPrinted>2019-09-25T11:24:01Z</cp:lastPrinted>
  <dcterms:created xsi:type="dcterms:W3CDTF">2010-02-05T13:52:04Z</dcterms:created>
  <dcterms:modified xsi:type="dcterms:W3CDTF">2023-08-07T15:33:25Z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