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5"/>
  </p:notesMasterIdLst>
  <p:handoutMasterIdLst>
    <p:handoutMasterId r:id="rId26"/>
  </p:handoutMasterIdLst>
  <p:sldIdLst>
    <p:sldId id="341" r:id="rId5"/>
    <p:sldId id="363" r:id="rId6"/>
    <p:sldId id="392" r:id="rId7"/>
    <p:sldId id="378" r:id="rId8"/>
    <p:sldId id="366" r:id="rId9"/>
    <p:sldId id="377" r:id="rId10"/>
    <p:sldId id="368" r:id="rId11"/>
    <p:sldId id="389" r:id="rId12"/>
    <p:sldId id="387" r:id="rId13"/>
    <p:sldId id="390" r:id="rId14"/>
    <p:sldId id="380" r:id="rId15"/>
    <p:sldId id="370" r:id="rId16"/>
    <p:sldId id="391" r:id="rId17"/>
    <p:sldId id="381" r:id="rId18"/>
    <p:sldId id="371" r:id="rId19"/>
    <p:sldId id="372" r:id="rId20"/>
    <p:sldId id="373" r:id="rId21"/>
    <p:sldId id="374" r:id="rId22"/>
    <p:sldId id="375" r:id="rId23"/>
    <p:sldId id="365" r:id="rId2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2A6EA8"/>
    <a:srgbClr val="00FF99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86393" autoAdjust="0"/>
  </p:normalViewPr>
  <p:slideViewPr>
    <p:cSldViewPr snapToGrid="0">
      <p:cViewPr varScale="1">
        <p:scale>
          <a:sx n="123" d="100"/>
          <a:sy n="123" d="100"/>
        </p:scale>
        <p:origin x="144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</a:t>
            </a:r>
            <a:r>
              <a:rPr lang="sv-SE" altLang="en-US" sz="1200" b="1" dirty="0" smtClean="0">
                <a:latin typeface="Arial "/>
              </a:rPr>
              <a:t>WG6 Meeting #115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23</a:t>
            </a:r>
            <a:r>
              <a:rPr lang="en-US" altLang="en-US" sz="1200" b="1" baseline="0" dirty="0" smtClean="0">
                <a:latin typeface="Arial "/>
              </a:rPr>
              <a:t> </a:t>
            </a:r>
            <a:r>
              <a:rPr lang="en-US" altLang="en-US" sz="1200" b="1" baseline="0" dirty="0">
                <a:latin typeface="Arial "/>
              </a:rPr>
              <a:t>- </a:t>
            </a:r>
            <a:r>
              <a:rPr lang="en-US" altLang="en-US" sz="1200" b="1" baseline="0" dirty="0" smtClean="0">
                <a:latin typeface="Arial "/>
              </a:rPr>
              <a:t>26 May </a:t>
            </a:r>
            <a:r>
              <a:rPr lang="en-US" altLang="en-US" sz="1200" b="1" dirty="0" smtClean="0">
                <a:latin typeface="Arial "/>
              </a:rPr>
              <a:t>2023, Bratislava, SK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C6-2</a:t>
            </a:r>
            <a:r>
              <a:rPr lang="sv-SE" altLang="en-US" sz="1200" b="1" baseline="0" dirty="0" smtClean="0">
                <a:latin typeface="Arial "/>
              </a:rPr>
              <a:t>30213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Report </a:t>
            </a:r>
            <a:r>
              <a:rPr lang="en-US" altLang="en-US" dirty="0" smtClean="0"/>
              <a:t>from</a:t>
            </a:r>
            <a:r>
              <a:rPr lang="en-US" altLang="en-US" dirty="0" smtClean="0"/>
              <a:t> </a:t>
            </a:r>
            <a:r>
              <a:rPr lang="en-US" altLang="en-US" dirty="0"/>
              <a:t>TSG </a:t>
            </a:r>
            <a:r>
              <a:rPr lang="en-US" altLang="en-US" dirty="0" smtClean="0"/>
              <a:t>CT#99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</a:t>
            </a:r>
            <a:r>
              <a:rPr lang="en-GB" altLang="en-US" dirty="0" smtClean="0"/>
              <a:t>chair, </a:t>
            </a:r>
            <a:r>
              <a:rPr lang="en-GB" altLang="en-US" dirty="0"/>
              <a:t>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587675"/>
              </p:ext>
            </p:extLst>
          </p:nvPr>
        </p:nvGraphicFramePr>
        <p:xfrm>
          <a:off x="662530" y="1855068"/>
          <a:ext cx="10691270" cy="3222369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UE Conformance Test Aspects - CT6 aspects of 5G System (Rel16)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UEConTest_R16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  <a:endParaRPr 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CP-221184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SID on GBA_U Based APIs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FS_GBA_U_API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80%/100%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Study on new UICC application for NSSAA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FS_NS_Slice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-USIM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CP-2201186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43923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/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970057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Signal level Enhanced Network </a:t>
                      </a:r>
                      <a:r>
                        <a:rPr lang="en-GB" sz="1000" dirty="0" err="1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SElection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GB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 / C6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12/22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CP-222237</a:t>
                      </a:r>
                      <a:endParaRPr lang="en-US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932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980063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proximity based services in 5GS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GB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12/23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CP-223110</a:t>
                      </a:r>
                      <a:endParaRPr lang="en-US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15239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</a:rPr>
                        <a:t>5GC/EPC enhancement for satellite access Phase 2</a:t>
                      </a:r>
                      <a:endParaRPr lang="de-DE" sz="10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</a:rPr>
                        <a:t>5GSAT_Ph2</a:t>
                      </a:r>
                      <a:endParaRPr lang="de-DE" sz="10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CT-wide</a:t>
                      </a:r>
                      <a:endParaRPr kumimoji="0" lang="de-DE" sz="900" b="0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CP-230203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C6-230118</a:t>
                      </a:r>
                      <a:endParaRPr lang="en-US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2493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</a:rPr>
                        <a:t>CT Aspect of Further Architecture Enhancement for UAV and UAM</a:t>
                      </a:r>
                      <a:endParaRPr lang="de-DE" sz="10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</a:rPr>
                        <a:t>UAS_Ph2</a:t>
                      </a:r>
                      <a:endParaRPr lang="de-DE" sz="10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</a:t>
                      </a:r>
                      <a:r>
                        <a:rPr kumimoji="0" lang="de-DE" sz="900" b="0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CP-230191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C6-230119</a:t>
                      </a:r>
                      <a:endParaRPr lang="en-US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080160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990004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</a:rPr>
                        <a:t>Update UE conformance test specification to Rel-17</a:t>
                      </a:r>
                      <a:endParaRPr lang="de-DE" sz="10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</a:rPr>
                        <a:t>UEConTest_R17</a:t>
                      </a:r>
                      <a:endParaRPr lang="de-DE" sz="10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04/24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CP-230022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C6-230112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180614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</a:rPr>
                        <a:t>UE pre-configuration for 5MBS</a:t>
                      </a:r>
                      <a:endParaRPr lang="de-DE" sz="10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</a:rPr>
                        <a:t>UEConfig5MBS</a:t>
                      </a:r>
                      <a:endParaRPr lang="de-DE" sz="10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CP-230201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C6-230122</a:t>
                      </a:r>
                      <a:endParaRPr lang="en-US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0197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Exception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14642"/>
              </p:ext>
            </p:extLst>
          </p:nvPr>
        </p:nvGraphicFramePr>
        <p:xfrm>
          <a:off x="224631" y="2288981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024084"/>
              </p:ext>
            </p:extLst>
          </p:nvPr>
        </p:nvGraphicFramePr>
        <p:xfrm>
          <a:off x="809898" y="1999343"/>
          <a:ext cx="10411095" cy="146477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CP-230112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31.826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new UICC application for NSSAA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0.2.0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Herve Collet, Thales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 and </a:t>
                      </a:r>
                      <a:r>
                        <a:rPr lang="fr-FR" sz="12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Approval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CP-230028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31.822 Study on  GBA_U Based APIs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Company contribution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0.3.0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Huo</a:t>
                      </a:r>
                      <a:r>
                        <a:rPr lang="fr-FR" sz="12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Weijing, China Mobile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 and </a:t>
                      </a:r>
                      <a:r>
                        <a:rPr lang="fr-FR" sz="12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Approval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Very good progress this meeting on study items. Both studies finished and TRs send for approval</a:t>
            </a:r>
          </a:p>
          <a:p>
            <a:r>
              <a:rPr lang="en-US" dirty="0" smtClean="0"/>
              <a:t>Good progress on Rel-18  </a:t>
            </a:r>
          </a:p>
          <a:p>
            <a:r>
              <a:rPr lang="en-US" dirty="0" smtClean="0"/>
              <a:t>3 new work items agreed / endorsed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</a:t>
            </a:r>
            <a:r>
              <a:rPr lang="en-US" dirty="0"/>
              <a:t>work items completed.</a:t>
            </a:r>
          </a:p>
          <a:p>
            <a:endParaRPr lang="en-GB" dirty="0"/>
          </a:p>
          <a:p>
            <a:r>
              <a:rPr lang="en-GB" dirty="0"/>
              <a:t>Additionally, work on testing for non-removable UICC ongoing. </a:t>
            </a:r>
            <a:endParaRPr lang="en-GB" dirty="0" smtClean="0"/>
          </a:p>
          <a:p>
            <a:endParaRPr lang="en-GB" dirty="0"/>
          </a:p>
          <a:p>
            <a:r>
              <a:rPr lang="en-GB" dirty="0" smtClean="0"/>
              <a:t>New work item for Rel-17 conformance testing</a:t>
            </a:r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Good progress on work </a:t>
            </a:r>
            <a:r>
              <a:rPr lang="en-US" dirty="0"/>
              <a:t>item for conformance test specification enhancements for </a:t>
            </a:r>
            <a:r>
              <a:rPr lang="en-US" dirty="0" smtClean="0"/>
              <a:t>Rel-16.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correction to </a:t>
            </a:r>
            <a:r>
              <a:rPr lang="en-GB" dirty="0"/>
              <a:t>31.111 </a:t>
            </a:r>
            <a:r>
              <a:rPr lang="en-GB" dirty="0" smtClean="0"/>
              <a:t>to </a:t>
            </a:r>
            <a:r>
              <a:rPr lang="en-GB" dirty="0"/>
              <a:t>Update of 5G EFs for EFIMSI changing procedure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0"/>
              </a:spcAft>
            </a:pPr>
            <a:r>
              <a:rPr lang="en-US" dirty="0" smtClean="0"/>
              <a:t>Company contribution to provide TR 31.822 </a:t>
            </a:r>
            <a:r>
              <a:rPr lang="en-GB" dirty="0"/>
              <a:t>Study on  GBA_U Based </a:t>
            </a:r>
            <a:r>
              <a:rPr lang="en-GB" dirty="0" smtClean="0"/>
              <a:t>APIs. Problem during CT6#114 with email conversation to China Mobile delegates. One additional </a:t>
            </a:r>
            <a:r>
              <a:rPr lang="en-GB" dirty="0" err="1" smtClean="0"/>
              <a:t>pCR</a:t>
            </a:r>
            <a:r>
              <a:rPr lang="en-GB" dirty="0" smtClean="0"/>
              <a:t> was not implemented during meeting</a:t>
            </a:r>
          </a:p>
          <a:p>
            <a:pPr fontAlgn="auto" hangingPunct="1">
              <a:spcAft>
                <a:spcPts val="0"/>
              </a:spcAft>
            </a:pPr>
            <a:endParaRPr lang="en-GB" dirty="0"/>
          </a:p>
          <a:p>
            <a:pPr fontAlgn="auto" hangingPunct="1">
              <a:spcAft>
                <a:spcPts val="0"/>
              </a:spcAft>
            </a:pPr>
            <a:r>
              <a:rPr lang="en-GB" dirty="0" smtClean="0"/>
              <a:t>Possible vote during CT6#115 on a CR to TS 31.130 to extend USIM API to support SUCI calculation for NSWO. Controversial position about correcting it in Rel-17 or only in Rel-18. SUCI for NSWO introduced in Rel-17.</a:t>
            </a:r>
            <a:endParaRPr lang="en-GB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smtClean="0"/>
              <a:t>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>
                <a:hlinkClick r:id="rId4"/>
              </a:rPr>
              <a:t>heiko.kruse@idemia.com</a:t>
            </a:r>
            <a:endParaRPr lang="en-US" altLang="en-US" sz="1800" dirty="0" smtClean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/>
              <a:t>WG6 </a:t>
            </a:r>
            <a:r>
              <a:rPr lang="fr-FR" altLang="en-US" sz="1800" smtClean="0"/>
              <a:t>Vice-chair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CT6#109-e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Status of CRs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CRs have been accepted without modifications</a:t>
            </a:r>
          </a:p>
          <a:p>
            <a:r>
              <a:rPr lang="en-US" dirty="0" smtClean="0"/>
              <a:t>The updated Work item proposal for </a:t>
            </a:r>
            <a:r>
              <a:rPr lang="en-US" dirty="0"/>
              <a:t>Update of conformance test specifications to </a:t>
            </a:r>
            <a:r>
              <a:rPr lang="en-US" dirty="0" smtClean="0"/>
              <a:t>Rel-17 was approved as in document CP-230022</a:t>
            </a:r>
          </a:p>
          <a:p>
            <a:r>
              <a:rPr lang="en-US" dirty="0" smtClean="0"/>
              <a:t>Both TRs (TR </a:t>
            </a:r>
            <a:r>
              <a:rPr lang="en-US" smtClean="0"/>
              <a:t>31.822 and 31.826) have </a:t>
            </a:r>
            <a:r>
              <a:rPr lang="en-US" dirty="0" smtClean="0"/>
              <a:t>been approved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74529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5208966"/>
              </p:ext>
            </p:extLst>
          </p:nvPr>
        </p:nvGraphicFramePr>
        <p:xfrm>
          <a:off x="666572" y="1800441"/>
          <a:ext cx="10767702" cy="4671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517171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7229743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rgbClr val="000000"/>
                          </a:solidFill>
                          <a:effectLst/>
                        </a:rPr>
                        <a:t>CP-230019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report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>
                          <a:effectLst/>
                        </a:rPr>
                        <a:t>CT6 Status Report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CP-230020</a:t>
                      </a:r>
                      <a:endParaRPr lang="de-DE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>
                          <a:effectLst/>
                        </a:rPr>
                        <a:t>report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CT6 meeting reports after previous plenary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CP-230100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TEI15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CP-230101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UE Conformance Test Aspects - CT6 aspects of 5G System Phase 1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CP-230102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31.121 corrections for TEI16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CP-230103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31.124 corrections for TEI16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CP-230104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UE Conformance Test Aspects Release 16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CP-230105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eNPN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CP-230106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CT aspects of Enhancement for Proximity based Services in 5GS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CP-230107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31.130 corrections for TEI17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CP-230108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31.102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TEI17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57564183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CP-230109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UEConfig5MBS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33259946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CP-230110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CT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Signal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level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Enhanced Network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SElection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1631490718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CP-230111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TEI18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30263826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CT6#114</a:t>
            </a:r>
            <a:endParaRPr lang="en-US" altLang="fr-FR" dirty="0"/>
          </a:p>
          <a:p>
            <a:pPr lvl="3"/>
            <a:r>
              <a:rPr lang="en-US" altLang="fr-FR" dirty="0" smtClean="0"/>
              <a:t>(28 February </a:t>
            </a:r>
            <a:r>
              <a:rPr lang="en-US" altLang="fr-FR" dirty="0"/>
              <a:t>– </a:t>
            </a:r>
            <a:r>
              <a:rPr lang="en-US" altLang="fr-FR" dirty="0" smtClean="0"/>
              <a:t>03 March 2023, Athens, GR)</a:t>
            </a: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CT6#115</a:t>
            </a:r>
            <a:endParaRPr lang="en-US" altLang="fr-FR" dirty="0"/>
          </a:p>
          <a:p>
            <a:pPr lvl="3"/>
            <a:r>
              <a:rPr lang="en-US" altLang="fr-FR" dirty="0" smtClean="0"/>
              <a:t>(23 – 26 May 2023, Bratislava, SK)</a:t>
            </a:r>
            <a:endParaRPr lang="en-US" altLang="fr-FR" dirty="0"/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25625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125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 smtClean="0"/>
              <a:t>27</a:t>
            </a:r>
            <a:endParaRPr lang="en-US" dirty="0"/>
          </a:p>
          <a:p>
            <a:pPr lvl="1"/>
            <a:r>
              <a:rPr lang="en-US" dirty="0"/>
              <a:t>Cat </a:t>
            </a:r>
            <a:r>
              <a:rPr lang="en-US" dirty="0" smtClean="0"/>
              <a:t>A(1)/</a:t>
            </a:r>
            <a:r>
              <a:rPr lang="en-US" dirty="0"/>
              <a:t>B </a:t>
            </a:r>
            <a:r>
              <a:rPr lang="en-US" dirty="0" smtClean="0"/>
              <a:t>(</a:t>
            </a:r>
            <a:r>
              <a:rPr lang="en-US" dirty="0"/>
              <a:t>5</a:t>
            </a:r>
            <a:r>
              <a:rPr lang="en-US" dirty="0" smtClean="0"/>
              <a:t>)/</a:t>
            </a:r>
            <a:r>
              <a:rPr lang="en-US" dirty="0"/>
              <a:t>C </a:t>
            </a:r>
            <a:r>
              <a:rPr lang="en-US" dirty="0" smtClean="0"/>
              <a:t>(0)/</a:t>
            </a:r>
            <a:r>
              <a:rPr lang="en-US" dirty="0"/>
              <a:t>F </a:t>
            </a:r>
            <a:r>
              <a:rPr lang="en-US" dirty="0" smtClean="0"/>
              <a:t>(16)/</a:t>
            </a:r>
            <a:r>
              <a:rPr lang="en-US" dirty="0"/>
              <a:t>D </a:t>
            </a:r>
            <a:r>
              <a:rPr lang="en-US" dirty="0" smtClean="0"/>
              <a:t>(5) </a:t>
            </a:r>
            <a:endParaRPr lang="en-US" dirty="0"/>
          </a:p>
          <a:p>
            <a:pPr lvl="1"/>
            <a:r>
              <a:rPr lang="en-US" dirty="0" smtClean="0"/>
              <a:t>Rel-15(2) </a:t>
            </a:r>
            <a:r>
              <a:rPr lang="en-US" dirty="0"/>
              <a:t>/ </a:t>
            </a:r>
            <a:r>
              <a:rPr lang="en-US" dirty="0" smtClean="0"/>
              <a:t>Rel-16(18) </a:t>
            </a:r>
            <a:r>
              <a:rPr lang="en-US" dirty="0"/>
              <a:t>/ </a:t>
            </a:r>
            <a:r>
              <a:rPr lang="en-US" dirty="0" smtClean="0"/>
              <a:t>Rel-17(4) / Rel-18 (3)</a:t>
            </a:r>
            <a:endParaRPr lang="en-US" dirty="0"/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US" dirty="0"/>
              <a:t>1</a:t>
            </a:r>
            <a:r>
              <a:rPr lang="en-GB" dirty="0" smtClean="0"/>
              <a:t> CRs </a:t>
            </a:r>
            <a:r>
              <a:rPr lang="en-GB" dirty="0"/>
              <a:t>for </a:t>
            </a:r>
            <a:r>
              <a:rPr lang="de-DE" dirty="0" smtClean="0"/>
              <a:t>update </a:t>
            </a:r>
            <a:r>
              <a:rPr lang="de-DE" dirty="0" err="1" smtClean="0"/>
              <a:t>of</a:t>
            </a:r>
            <a:r>
              <a:rPr lang="de-DE" dirty="0" smtClean="0"/>
              <a:t> USIM API </a:t>
            </a:r>
            <a:r>
              <a:rPr lang="de-DE" dirty="0" err="1" smtClean="0"/>
              <a:t>for</a:t>
            </a:r>
            <a:r>
              <a:rPr lang="de-DE" dirty="0" smtClean="0"/>
              <a:t> SUPI </a:t>
            </a:r>
            <a:r>
              <a:rPr lang="de-DE" dirty="0" err="1" smtClean="0"/>
              <a:t>for</a:t>
            </a:r>
            <a:r>
              <a:rPr lang="de-DE" dirty="0" smtClean="0"/>
              <a:t> NSWO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8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 smtClean="0"/>
              <a:t>CT6#114: 125 registered, 63 </a:t>
            </a:r>
            <a:r>
              <a:rPr lang="en-US" altLang="fr-FR" dirty="0"/>
              <a:t>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r>
              <a:rPr lang="en-GB" altLang="fr-FR" sz="2000" dirty="0" smtClean="0"/>
              <a:t>The CR to update the USIM API for SUCI calculation for NSWO is controversial. No agreement reached during 2 meetings. Possible vote needed during CT6#115</a:t>
            </a:r>
          </a:p>
          <a:p>
            <a:pPr lvl="1"/>
            <a:endParaRPr lang="en-GB" altLang="fr-FR" sz="2000" dirty="0"/>
          </a:p>
          <a:p>
            <a:pPr lvl="1"/>
            <a:r>
              <a:rPr lang="en-GB" altLang="fr-FR" sz="2000" dirty="0" smtClean="0"/>
              <a:t>Election of chair during CT6#115</a:t>
            </a:r>
            <a:endParaRPr lang="en-US" altLang="fr-FR" sz="2000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809243"/>
              </p:ext>
            </p:extLst>
          </p:nvPr>
        </p:nvGraphicFramePr>
        <p:xfrm>
          <a:off x="209550" y="2282825"/>
          <a:ext cx="11742738" cy="152816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69686"/>
              </p:ext>
            </p:extLst>
          </p:nvPr>
        </p:nvGraphicFramePr>
        <p:xfrm>
          <a:off x="209550" y="1917065"/>
          <a:ext cx="11742738" cy="3877999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CP-230203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C6-230118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5GC/EPC enhancement for satellite access Phase 2 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fr-FR" sz="1600" b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Qualcomm</a:t>
                      </a: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)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The objective of the normative phase is to update the relevant CT6 specifications to support the stage 2 requirements for handling of </a:t>
                      </a: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signalling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overload and for UE power savings due to DC, including:</a:t>
                      </a:r>
                    </a:p>
                    <a:p>
                      <a:pPr marL="228600" lvl="0" indent="-228600" hangingPunct="0">
                        <a:buFont typeface="+mj-lt"/>
                        <a:buAutoNum type="arabicPeriod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Potential configuration of the wait range upon return to coverage.</a:t>
                      </a:r>
                    </a:p>
                    <a:p>
                      <a:pPr marL="228600" lvl="0" indent="-228600" hangingPunct="0">
                        <a:buFont typeface="+mj-lt"/>
                        <a:buAutoNum type="arabicPeriod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Potential configuration of the parameters related to power saving during out-of-coverage period.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CP-230201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C6-230122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UE pre-configuration for 5MBS</a:t>
                      </a: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fr-FR" sz="1600" b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Huawei</a:t>
                      </a: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)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Adding UE pre-configuration for broadcast service and MBS information.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CP-230191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C6-230119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CT Aspect of Further Architecture Enhancement for UAV and UAM</a:t>
                      </a: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fr-FR" sz="1600" b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Qualcomm</a:t>
                      </a: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configuration parameter for A2X communication over PC5 by means of using the USIM.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CP-230022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C6-230112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to update UE conformance test specification to Rel-17</a:t>
                      </a: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CT6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fr-FR" sz="1600" b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Comprion</a:t>
                      </a: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)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technical objective of this work item is to provide ME conformance test specifications for 5G-NR requirements in Rel-17. The WI will extend the existing specifications and add conformance tests related to the Rel-17 work items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82426"/>
              </p:ext>
            </p:extLst>
          </p:nvPr>
        </p:nvGraphicFramePr>
        <p:xfrm>
          <a:off x="662530" y="1855068"/>
          <a:ext cx="10691270" cy="3392714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15%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45%</a:t>
                      </a:r>
                      <a:endParaRPr lang="en-US" sz="9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33B36D-6A2D-443D-93E6-64C898FCAB74}">
  <ds:schemaRefs>
    <ds:schemaRef ds:uri="c9fe69cb-1d4b-461a-8155-8bb96486ee7c"/>
    <ds:schemaRef ds:uri="http://schemas.microsoft.com/office/2006/documentManagement/types"/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1351</Words>
  <Application>Microsoft Office PowerPoint</Application>
  <PresentationFormat>Breitbild</PresentationFormat>
  <Paragraphs>384</Paragraphs>
  <Slides>20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8" baseType="lpstr">
      <vt:lpstr>MS PGothic</vt:lpstr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Report from TSG CT#99</vt:lpstr>
      <vt:lpstr>TSG CT WG6 Officials</vt:lpstr>
      <vt:lpstr>Status of CRs</vt:lpstr>
      <vt:lpstr>Overview of CT6 contributions</vt:lpstr>
      <vt:lpstr>Meeting Calendar</vt:lpstr>
      <vt:lpstr>TSG WG CT6 Statistics</vt:lpstr>
      <vt:lpstr>Revised agreed/endorsed  Study/Work Items</vt:lpstr>
      <vt:lpstr>New agreed/endorsed  Study/Work Items</vt:lpstr>
      <vt:lpstr>Work Plan Rel-16, Rel-17 </vt:lpstr>
      <vt:lpstr>Work Plan Rel-18</vt:lpstr>
      <vt:lpstr>Exception sheets</vt:lpstr>
      <vt:lpstr>TS/TR sent to CT plenary</vt:lpstr>
      <vt:lpstr>Release 18 Status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661</cp:revision>
  <dcterms:created xsi:type="dcterms:W3CDTF">2010-02-05T13:52:04Z</dcterms:created>
  <dcterms:modified xsi:type="dcterms:W3CDTF">2023-05-15T12:24:22Z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