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392" r:id="rId6"/>
    <p:sldId id="393" r:id="rId7"/>
    <p:sldId id="394" r:id="rId8"/>
    <p:sldId id="377" r:id="rId9"/>
    <p:sldId id="368" r:id="rId10"/>
    <p:sldId id="389" r:id="rId11"/>
    <p:sldId id="387" r:id="rId12"/>
    <p:sldId id="390" r:id="rId13"/>
    <p:sldId id="380" r:id="rId14"/>
    <p:sldId id="370" r:id="rId15"/>
    <p:sldId id="391" r:id="rId16"/>
    <p:sldId id="381" r:id="rId17"/>
    <p:sldId id="371" r:id="rId18"/>
    <p:sldId id="372" r:id="rId19"/>
    <p:sldId id="373" r:id="rId20"/>
    <p:sldId id="374" r:id="rId21"/>
    <p:sldId id="375" r:id="rId22"/>
    <p:sldId id="365" r:id="rId23"/>
    <p:sldId id="376" r:id="rId24"/>
    <p:sldId id="37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00"/>
    <a:srgbClr val="2A6EA8"/>
    <a:srgbClr val="00FF99"/>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0" autoAdjust="0"/>
    <p:restoredTop sz="86393" autoAdjust="0"/>
  </p:normalViewPr>
  <p:slideViewPr>
    <p:cSldViewPr snapToGrid="0">
      <p:cViewPr varScale="1">
        <p:scale>
          <a:sx n="124" d="100"/>
          <a:sy n="124" d="100"/>
        </p:scale>
        <p:origin x="108" y="102"/>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CT6 </a:t>
            </a:r>
            <a:r>
              <a:rPr lang="sv-SE" altLang="en-US" sz="1200" b="1" dirty="0">
                <a:latin typeface="Arial "/>
              </a:rPr>
              <a:t>Meeting </a:t>
            </a:r>
            <a:r>
              <a:rPr lang="sv-SE" altLang="en-US" sz="1200" b="1" dirty="0" smtClean="0">
                <a:latin typeface="Arial "/>
              </a:rPr>
              <a:t>#112-e</a:t>
            </a:r>
            <a:endParaRPr lang="sv-SE" altLang="en-US" sz="1200" b="1" dirty="0">
              <a:latin typeface="Arial "/>
            </a:endParaRPr>
          </a:p>
          <a:p>
            <a:pPr eaLnBrk="1" hangingPunct="1">
              <a:defRPr/>
            </a:pPr>
            <a:r>
              <a:rPr lang="en-US" altLang="en-US" sz="1200" b="1" dirty="0" smtClean="0">
                <a:latin typeface="Arial "/>
              </a:rPr>
              <a:t>online, 23</a:t>
            </a:r>
            <a:r>
              <a:rPr lang="en-US" altLang="en-US" sz="1200" b="1" baseline="0" dirty="0" smtClean="0">
                <a:latin typeface="Arial "/>
              </a:rPr>
              <a:t> </a:t>
            </a:r>
            <a:r>
              <a:rPr lang="en-US" altLang="en-US" sz="1200" b="1" baseline="0" dirty="0">
                <a:latin typeface="Arial "/>
              </a:rPr>
              <a:t>- </a:t>
            </a:r>
            <a:r>
              <a:rPr lang="en-US" altLang="en-US" sz="1200" b="1" baseline="0" dirty="0" smtClean="0">
                <a:latin typeface="Arial "/>
              </a:rPr>
              <a:t>26 August </a:t>
            </a:r>
            <a:r>
              <a:rPr lang="en-US" altLang="en-US" sz="1200" b="1" dirty="0">
                <a:latin typeface="Arial "/>
              </a:rPr>
              <a:t>2022</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C6-2</a:t>
            </a:r>
            <a:r>
              <a:rPr lang="sv-SE" altLang="en-US" sz="1200" b="1" baseline="0" dirty="0" smtClean="0">
                <a:latin typeface="Arial "/>
              </a:rPr>
              <a:t>20413</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smtClean="0"/>
              <a:t>Status </a:t>
            </a:r>
            <a:r>
              <a:rPr lang="en-US" altLang="en-US" dirty="0"/>
              <a:t>Report </a:t>
            </a:r>
            <a:r>
              <a:rPr lang="en-US" altLang="en-US" dirty="0" smtClean="0"/>
              <a:t>from </a:t>
            </a:r>
            <a:r>
              <a:rPr lang="en-US" altLang="en-US" dirty="0"/>
              <a:t>TSG CT#96</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chairman,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552239995"/>
              </p:ext>
            </p:extLst>
          </p:nvPr>
        </p:nvGraphicFramePr>
        <p:xfrm>
          <a:off x="224631" y="2288981"/>
          <a:ext cx="11742738" cy="3573199"/>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CP-221112</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dirty="0">
                          <a:effectLst/>
                        </a:rPr>
                        <a:t>Rel-17 Work Item Exception for </a:t>
                      </a:r>
                      <a:r>
                        <a:rPr lang="en-US" sz="1600" dirty="0">
                          <a:effectLst/>
                        </a:rPr>
                        <a:t>CT aspects of the architectural enhancements for 5G multicast-broadcast services</a:t>
                      </a:r>
                    </a:p>
                    <a:p>
                      <a:pPr>
                        <a:spcAft>
                          <a:spcPts val="0"/>
                        </a:spcAft>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(5MBS)</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Huawei</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de-DE" sz="1200" kern="1200" dirty="0" err="1">
                          <a:solidFill>
                            <a:schemeClr val="tx1"/>
                          </a:solidFill>
                          <a:effectLst/>
                          <a:latin typeface="+mn-lt"/>
                          <a:ea typeface="+mn-ea"/>
                          <a:cs typeface="Arial" panose="020B0604020202020204" pitchFamily="34" charset="0"/>
                        </a:rPr>
                        <a:t>Huawei</a:t>
                      </a:r>
                      <a:r>
                        <a:rPr lang="de-DE" sz="1200" kern="1200" dirty="0">
                          <a:solidFill>
                            <a:schemeClr val="tx1"/>
                          </a:solidFill>
                          <a:effectLst/>
                          <a:latin typeface="+mn-lt"/>
                          <a:ea typeface="+mn-ea"/>
                          <a:cs typeface="Arial" panose="020B0604020202020204" pitchFamily="34" charset="0"/>
                        </a:rPr>
                        <a:t> / </a:t>
                      </a:r>
                      <a:r>
                        <a:rPr lang="de-DE" sz="1200" kern="1200" dirty="0" err="1">
                          <a:solidFill>
                            <a:schemeClr val="tx1"/>
                          </a:solidFill>
                          <a:effectLst/>
                          <a:latin typeface="+mn-lt"/>
                          <a:ea typeface="+mn-ea"/>
                          <a:cs typeface="Arial" panose="020B0604020202020204" pitchFamily="34" charset="0"/>
                        </a:rPr>
                        <a:t>HiSilicon</a:t>
                      </a: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CP-221187</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dirty="0">
                          <a:effectLst/>
                        </a:rPr>
                        <a:t>R17 WI exception </a:t>
                      </a:r>
                      <a:r>
                        <a:rPr lang="en-GB" sz="1600" dirty="0" err="1">
                          <a:effectLst/>
                        </a:rPr>
                        <a:t>sheetfor</a:t>
                      </a:r>
                      <a:r>
                        <a:rPr lang="en-GB" sz="1600" baseline="0" dirty="0">
                          <a:effectLst/>
                        </a:rPr>
                        <a:t> </a:t>
                      </a:r>
                      <a:r>
                        <a:rPr lang="en-US" sz="1600" baseline="0" dirty="0">
                          <a:effectLst/>
                        </a:rPr>
                        <a:t>CT aspects of proximity based services in 5GS</a:t>
                      </a:r>
                    </a:p>
                    <a:p>
                      <a:pPr>
                        <a:spcAft>
                          <a:spcPts val="0"/>
                        </a:spcAft>
                      </a:pPr>
                      <a:r>
                        <a:rPr lang="en-US" sz="1600" baseline="0" dirty="0">
                          <a:effectLst/>
                        </a:rPr>
                        <a:t>(</a:t>
                      </a:r>
                      <a:r>
                        <a:rPr lang="en-GB" sz="1600" dirty="0">
                          <a:effectLst/>
                        </a:rPr>
                        <a:t>5G </a:t>
                      </a:r>
                      <a:r>
                        <a:rPr lang="en-GB" sz="1600" dirty="0" err="1">
                          <a:effectLst/>
                        </a:rPr>
                        <a:t>ProSe</a:t>
                      </a:r>
                      <a:r>
                        <a:rPr lang="en-GB" sz="1600" dirty="0">
                          <a:effectLst/>
                        </a:rPr>
                        <a:t>)</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spcAft>
                          <a:spcPts val="0"/>
                        </a:spcAft>
                        <a:buFont typeface="Arial" panose="020B0604020202020204" pitchFamily="34" charset="0"/>
                        <a:buChar char="•"/>
                      </a:pPr>
                      <a:r>
                        <a:rPr lang="en-GB" sz="1200" kern="1200" dirty="0">
                          <a:solidFill>
                            <a:schemeClr val="tx1"/>
                          </a:solidFill>
                          <a:effectLst/>
                          <a:latin typeface="+mn-lt"/>
                          <a:ea typeface="+mn-ea"/>
                          <a:cs typeface="Arial" panose="020B0604020202020204" pitchFamily="34" charset="0"/>
                        </a:rPr>
                        <a:t>OPPO, 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CP-221089</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dirty="0">
                          <a:effectLst/>
                        </a:rPr>
                        <a:t>Rel-17 Work Item Exception for </a:t>
                      </a:r>
                      <a:r>
                        <a:rPr lang="en-US" sz="1600" dirty="0">
                          <a:effectLst/>
                        </a:rPr>
                        <a:t>CT aspects of 5GC architecture for satellite networks (</a:t>
                      </a:r>
                      <a:r>
                        <a:rPr lang="en-GB" sz="1600" dirty="0">
                          <a:effectLst/>
                        </a:rPr>
                        <a:t>5GSAT_ARCH-CT)</a:t>
                      </a: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Qualcomm</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de-DE" sz="1200" kern="1200" dirty="0">
                          <a:solidFill>
                            <a:schemeClr val="tx1"/>
                          </a:solidFill>
                          <a:effectLst/>
                          <a:latin typeface="+mn-lt"/>
                          <a:ea typeface="+mn-ea"/>
                          <a:cs typeface="Arial" panose="020B0604020202020204" pitchFamily="34" charset="0"/>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CP-221110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600" dirty="0">
                          <a:effectLst/>
                          <a:latin typeface="+mn-lt"/>
                          <a:ea typeface="Times New Roman" panose="02020603050405020304" pitchFamily="18" charset="0"/>
                          <a:cs typeface="Times New Roman" panose="02020603050405020304" pitchFamily="18" charset="0"/>
                        </a:rPr>
                        <a:t>Rel-17 Work Item </a:t>
                      </a:r>
                      <a:r>
                        <a:rPr lang="de-DE" sz="1600" dirty="0" err="1">
                          <a:effectLst/>
                          <a:latin typeface="+mn-lt"/>
                          <a:ea typeface="Times New Roman" panose="02020603050405020304" pitchFamily="18" charset="0"/>
                          <a:cs typeface="Times New Roman" panose="02020603050405020304" pitchFamily="18" charset="0"/>
                        </a:rPr>
                        <a:t>Exception</a:t>
                      </a:r>
                      <a:r>
                        <a:rPr lang="de-DE" sz="1600" dirty="0">
                          <a:effectLst/>
                          <a:latin typeface="+mn-lt"/>
                          <a:ea typeface="Times New Roman" panose="02020603050405020304" pitchFamily="18" charset="0"/>
                          <a:cs typeface="Times New Roman" panose="02020603050405020304" pitchFamily="18" charset="0"/>
                        </a:rPr>
                        <a:t> </a:t>
                      </a:r>
                      <a:r>
                        <a:rPr lang="de-DE" sz="1600" dirty="0" err="1">
                          <a:effectLst/>
                          <a:latin typeface="+mn-lt"/>
                          <a:ea typeface="Times New Roman" panose="02020603050405020304" pitchFamily="18" charset="0"/>
                          <a:cs typeface="Times New Roman" panose="02020603050405020304" pitchFamily="18" charset="0"/>
                        </a:rPr>
                        <a:t>for</a:t>
                      </a:r>
                      <a:r>
                        <a:rPr lang="de-DE" sz="1600" dirty="0">
                          <a:effectLst/>
                          <a:latin typeface="+mn-lt"/>
                          <a:ea typeface="Times New Roman" panose="02020603050405020304" pitchFamily="18" charset="0"/>
                          <a:cs typeface="Times New Roman" panose="02020603050405020304" pitchFamily="18" charset="0"/>
                        </a:rPr>
                        <a:t> </a:t>
                      </a:r>
                      <a:r>
                        <a:rPr lang="en-GB" sz="1600" kern="1200" dirty="0">
                          <a:solidFill>
                            <a:schemeClr val="tx1"/>
                          </a:solidFill>
                          <a:effectLst/>
                          <a:latin typeface="+mn-lt"/>
                          <a:ea typeface="+mn-ea"/>
                          <a:cs typeface="+mn-cs"/>
                        </a:rPr>
                        <a:t>CT aspects of NB-</a:t>
                      </a:r>
                      <a:r>
                        <a:rPr lang="en-GB" sz="1600" kern="1200" dirty="0" err="1">
                          <a:solidFill>
                            <a:schemeClr val="tx1"/>
                          </a:solidFill>
                          <a:effectLst/>
                          <a:latin typeface="+mn-lt"/>
                          <a:ea typeface="+mn-ea"/>
                          <a:cs typeface="+mn-cs"/>
                        </a:rPr>
                        <a:t>IoT</a:t>
                      </a:r>
                      <a:r>
                        <a:rPr lang="en-GB" sz="1600" kern="1200" dirty="0">
                          <a:solidFill>
                            <a:schemeClr val="tx1"/>
                          </a:solidFill>
                          <a:effectLst/>
                          <a:latin typeface="+mn-lt"/>
                          <a:ea typeface="+mn-ea"/>
                          <a:cs typeface="+mn-cs"/>
                        </a:rPr>
                        <a:t>/</a:t>
                      </a:r>
                      <a:r>
                        <a:rPr lang="en-GB" sz="1600" kern="1200" dirty="0" err="1">
                          <a:solidFill>
                            <a:schemeClr val="tx1"/>
                          </a:solidFill>
                          <a:effectLst/>
                          <a:latin typeface="+mn-lt"/>
                          <a:ea typeface="+mn-ea"/>
                          <a:cs typeface="+mn-cs"/>
                        </a:rPr>
                        <a:t>eMTC</a:t>
                      </a:r>
                      <a:r>
                        <a:rPr lang="en-GB" sz="1600" kern="1200" dirty="0">
                          <a:solidFill>
                            <a:schemeClr val="tx1"/>
                          </a:solidFill>
                          <a:effectLst/>
                          <a:latin typeface="+mn-lt"/>
                          <a:ea typeface="+mn-ea"/>
                          <a:cs typeface="+mn-cs"/>
                        </a:rPr>
                        <a:t> Non-Terrestrial Networks in EPS (</a:t>
                      </a:r>
                      <a:r>
                        <a:rPr lang="en-GB" sz="1600" kern="1200" dirty="0" err="1">
                          <a:solidFill>
                            <a:schemeClr val="tx1"/>
                          </a:solidFill>
                          <a:effectLst/>
                          <a:latin typeface="+mn-lt"/>
                          <a:ea typeface="+mn-ea"/>
                          <a:cs typeface="+mn-cs"/>
                        </a:rPr>
                        <a:t>IoT_SAT_ARCH_EPS</a:t>
                      </a:r>
                      <a:r>
                        <a:rPr lang="en-GB" sz="1600" kern="1200" dirty="0">
                          <a:solidFill>
                            <a:schemeClr val="tx1"/>
                          </a:solidFill>
                          <a:effectLst/>
                          <a:latin typeface="+mn-lt"/>
                          <a:ea typeface="+mn-ea"/>
                          <a:cs typeface="+mn-cs"/>
                        </a:rPr>
                        <a:t>)</a:t>
                      </a: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MediaTek</a:t>
                      </a:r>
                      <a:r>
                        <a:rPr lang="fr-FR" sz="1600" b="0" dirty="0">
                          <a:solidFill>
                            <a:srgbClr val="000000"/>
                          </a:solidFill>
                          <a:effectLst/>
                          <a:latin typeface="+mn-lt"/>
                          <a:ea typeface="Times New Roman"/>
                        </a:rPr>
                        <a:t> </a:t>
                      </a:r>
                      <a:r>
                        <a:rPr lang="fr-FR" sz="1600" b="0" dirty="0" err="1">
                          <a:solidFill>
                            <a:srgbClr val="000000"/>
                          </a:solidFill>
                          <a:effectLst/>
                          <a:latin typeface="+mn-lt"/>
                          <a:ea typeface="Times New Roman"/>
                        </a:rPr>
                        <a:t>Inc</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de-DE" sz="1200" kern="1200" dirty="0" err="1">
                          <a:solidFill>
                            <a:schemeClr val="tx1"/>
                          </a:solidFill>
                          <a:effectLst/>
                          <a:latin typeface="+mn-lt"/>
                          <a:ea typeface="+mn-ea"/>
                          <a:cs typeface="Arial" panose="020B0604020202020204" pitchFamily="34" charset="0"/>
                        </a:rPr>
                        <a:t>MediaTek</a:t>
                      </a:r>
                      <a:r>
                        <a:rPr lang="de-DE" sz="1200" kern="1200" dirty="0">
                          <a:solidFill>
                            <a:schemeClr val="tx1"/>
                          </a:solidFill>
                          <a:effectLst/>
                          <a:latin typeface="+mn-lt"/>
                          <a:ea typeface="+mn-ea"/>
                          <a:cs typeface="Arial" panose="020B0604020202020204" pitchFamily="34" charset="0"/>
                        </a:rPr>
                        <a:t> </a:t>
                      </a:r>
                      <a:r>
                        <a:rPr lang="de-DE" sz="1200" kern="1200" dirty="0" err="1">
                          <a:solidFill>
                            <a:schemeClr val="tx1"/>
                          </a:solidFill>
                          <a:effectLst/>
                          <a:latin typeface="+mn-lt"/>
                          <a:ea typeface="+mn-ea"/>
                          <a:cs typeface="Arial" panose="020B0604020202020204" pitchFamily="34" charset="0"/>
                        </a:rPr>
                        <a:t>Inc</a:t>
                      </a: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179422169"/>
              </p:ext>
            </p:extLst>
          </p:nvPr>
        </p:nvGraphicFramePr>
        <p:xfrm>
          <a:off x="809898" y="1999343"/>
          <a:ext cx="10411095" cy="1435261"/>
        </p:xfrm>
        <a:graphic>
          <a:graphicData uri="http://schemas.openxmlformats.org/drawingml/2006/table">
            <a:tbl>
              <a:tblPr firstRow="1" firstCol="1" bandRow="1"/>
              <a:tblGrid>
                <a:gridCol w="1058269">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0"/>
                        </a:spcAft>
                        <a:buClrTx/>
                        <a:buSzTx/>
                        <a:buFontTx/>
                        <a:buNone/>
                        <a:tabLst/>
                        <a:defRPr/>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2 Study items agreed for Rel-18</a:t>
            </a:r>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Majority of work items completed.</a:t>
            </a:r>
          </a:p>
          <a:p>
            <a:r>
              <a:rPr lang="en-US" dirty="0"/>
              <a:t>4 work items still need further </a:t>
            </a:r>
            <a:r>
              <a:rPr lang="en-US" dirty="0" smtClean="0"/>
              <a:t>work and </a:t>
            </a:r>
            <a:r>
              <a:rPr lang="en-US" dirty="0"/>
              <a:t>have exception sheets provided to this meeting</a:t>
            </a:r>
          </a:p>
          <a:p>
            <a:endParaRPr lang="en-GB" dirty="0"/>
          </a:p>
          <a:p>
            <a:r>
              <a:rPr lang="en-GB" dirty="0"/>
              <a:t>Additionally, work on testing for non-removable UICC ongoing. </a:t>
            </a:r>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New work item for conformance test specification enhancements for Rel-16 agreed.</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update.</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new study item </a:t>
            </a:r>
            <a:r>
              <a:rPr lang="en-GB" dirty="0"/>
              <a:t>on new UICC application for NSSAA has been sent to plenary for approval, although one company in CT6 was not agreeing to do so.</a:t>
            </a:r>
          </a:p>
          <a:p>
            <a:r>
              <a:rPr lang="en-GB" dirty="0"/>
              <a:t>The proposed study item was discussed already for more then one Year without being able to reach consensus i.e. one company against the study item</a:t>
            </a:r>
          </a:p>
          <a:p>
            <a:r>
              <a:rPr lang="en-GB" dirty="0"/>
              <a:t>Agreement is now to send the study item proposal to plenary for approval and let companies comment in plenary, if needed.</a:t>
            </a:r>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a:p>
            <a:r>
              <a:rPr lang="en-US" dirty="0"/>
              <a:t>Dependency:</a:t>
            </a:r>
          </a:p>
          <a:p>
            <a:pPr lvl="1"/>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a:t>
            </a:r>
            <a:r>
              <a:rPr lang="en-US" altLang="ja-JP" sz="1800" dirty="0" err="1">
                <a:ea typeface="MS PGothic" panose="020B0600070205080204" pitchFamily="34" charset="-128"/>
              </a:rPr>
              <a:t>Thanh</a:t>
            </a:r>
            <a:r>
              <a:rPr lang="en-US" altLang="ja-JP" sz="1800" dirty="0">
                <a:ea typeface="MS PGothic" panose="020B0600070205080204" pitchFamily="34" charset="-128"/>
              </a:rPr>
              <a:t> Phan for his support </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Overview of CT6 contributions</a:t>
            </a:r>
          </a:p>
        </p:txBody>
      </p:sp>
      <p:graphicFrame>
        <p:nvGraphicFramePr>
          <p:cNvPr id="6" name="Table 5">
            <a:extLst>
              <a:ext uri="{FF2B5EF4-FFF2-40B4-BE49-F238E27FC236}">
                <a16:creationId xmlns:a16="http://schemas.microsoft.com/office/drawing/2014/main" id="{BDAD79F2-42D8-4AC6-BDBF-D84BDEB88A50}"/>
              </a:ext>
            </a:extLst>
          </p:cNvPr>
          <p:cNvGraphicFramePr>
            <a:graphicFrameLocks noGrp="1"/>
          </p:cNvGraphicFramePr>
          <p:nvPr>
            <p:extLst/>
          </p:nvPr>
        </p:nvGraphicFramePr>
        <p:xfrm>
          <a:off x="666572" y="1800441"/>
          <a:ext cx="10767702" cy="4047618"/>
        </p:xfrm>
        <a:graphic>
          <a:graphicData uri="http://schemas.openxmlformats.org/drawingml/2006/table">
            <a:tbl>
              <a:tblPr firstRow="1" bandRow="1">
                <a:tableStyleId>{5C22544A-7EE6-4342-B048-85BDC9FD1C3A}</a:tableStyleId>
              </a:tblPr>
              <a:tblGrid>
                <a:gridCol w="2020788">
                  <a:extLst>
                    <a:ext uri="{9D8B030D-6E8A-4147-A177-3AD203B41FA5}">
                      <a16:colId xmlns:a16="http://schemas.microsoft.com/office/drawing/2014/main" val="1692243097"/>
                    </a:ext>
                  </a:extLst>
                </a:gridCol>
                <a:gridCol w="1510063">
                  <a:extLst>
                    <a:ext uri="{9D8B030D-6E8A-4147-A177-3AD203B41FA5}">
                      <a16:colId xmlns:a16="http://schemas.microsoft.com/office/drawing/2014/main" val="896173723"/>
                    </a:ext>
                  </a:extLst>
                </a:gridCol>
                <a:gridCol w="7236851">
                  <a:extLst>
                    <a:ext uri="{9D8B030D-6E8A-4147-A177-3AD203B41FA5}">
                      <a16:colId xmlns:a16="http://schemas.microsoft.com/office/drawing/2014/main" val="2841861730"/>
                    </a:ext>
                  </a:extLst>
                </a:gridCol>
              </a:tblGrid>
              <a:tr h="390018">
                <a:tc>
                  <a:txBody>
                    <a:bodyPr/>
                    <a:lstStyle/>
                    <a:p>
                      <a:pPr algn="ctr"/>
                      <a:r>
                        <a:rPr lang="en-GB" dirty="0" err="1"/>
                        <a:t>Tdoc</a:t>
                      </a:r>
                      <a:endParaRPr lang="en-GB" dirty="0"/>
                    </a:p>
                  </a:txBody>
                  <a:tcPr/>
                </a:tc>
                <a:tc>
                  <a:txBody>
                    <a:bodyPr/>
                    <a:lstStyle/>
                    <a:p>
                      <a:pPr algn="ctr"/>
                      <a:r>
                        <a:rPr lang="en-GB" dirty="0"/>
                        <a:t>Doc Type</a:t>
                      </a:r>
                    </a:p>
                  </a:txBody>
                  <a:tcPr/>
                </a:tc>
                <a:tc>
                  <a:txBody>
                    <a:bodyPr/>
                    <a:lstStyle/>
                    <a:p>
                      <a:pPr algn="ctr"/>
                      <a:r>
                        <a:rPr lang="en-GB" dirty="0"/>
                        <a:t>Title</a:t>
                      </a:r>
                    </a:p>
                  </a:txBody>
                  <a:tcPr/>
                </a:tc>
                <a:extLst>
                  <a:ext uri="{0D108BD9-81ED-4DB2-BD59-A6C34878D82A}">
                    <a16:rowId xmlns:a16="http://schemas.microsoft.com/office/drawing/2014/main" val="276240537"/>
                  </a:ext>
                </a:extLst>
              </a:tr>
              <a:tr h="216000">
                <a:tc>
                  <a:txBody>
                    <a:bodyPr/>
                    <a:lstStyle/>
                    <a:p>
                      <a:pPr algn="ctr"/>
                      <a:r>
                        <a:rPr lang="de-DE" sz="1400" dirty="0">
                          <a:solidFill>
                            <a:srgbClr val="000000"/>
                          </a:solidFill>
                          <a:effectLst/>
                        </a:rPr>
                        <a:t>CP-221019</a:t>
                      </a:r>
                      <a:endParaRPr lang="de-DE" sz="1400" dirty="0">
                        <a:effectLst/>
                      </a:endParaRPr>
                    </a:p>
                  </a:txBody>
                  <a:tcPr anchor="ctr"/>
                </a:tc>
                <a:tc>
                  <a:txBody>
                    <a:bodyPr/>
                    <a:lstStyle/>
                    <a:p>
                      <a:pPr algn="ctr"/>
                      <a:r>
                        <a:rPr lang="de-DE" sz="1400">
                          <a:effectLst/>
                        </a:rPr>
                        <a:t>report</a:t>
                      </a:r>
                    </a:p>
                  </a:txBody>
                  <a:tcPr anchor="ctr"/>
                </a:tc>
                <a:tc>
                  <a:txBody>
                    <a:bodyPr/>
                    <a:lstStyle/>
                    <a:p>
                      <a:pPr algn="l"/>
                      <a:r>
                        <a:rPr lang="de-DE" sz="1400" dirty="0">
                          <a:effectLst/>
                        </a:rPr>
                        <a:t>CT6 Status Report</a:t>
                      </a:r>
                    </a:p>
                  </a:txBody>
                  <a:tcPr marL="95250" marR="190500" anchor="ctr"/>
                </a:tc>
                <a:extLst>
                  <a:ext uri="{0D108BD9-81ED-4DB2-BD59-A6C34878D82A}">
                    <a16:rowId xmlns:a16="http://schemas.microsoft.com/office/drawing/2014/main" val="2515864588"/>
                  </a:ext>
                </a:extLst>
              </a:tr>
              <a:tr h="216000">
                <a:tc>
                  <a:txBody>
                    <a:bodyPr/>
                    <a:lstStyle/>
                    <a:p>
                      <a:pPr algn="ctr"/>
                      <a:r>
                        <a:rPr lang="de-DE" sz="1400" dirty="0">
                          <a:solidFill>
                            <a:srgbClr val="000000"/>
                          </a:solidFill>
                          <a:effectLst/>
                        </a:rPr>
                        <a:t>CP-221020</a:t>
                      </a:r>
                      <a:endParaRPr lang="de-DE" sz="1400" dirty="0">
                        <a:effectLst/>
                      </a:endParaRPr>
                    </a:p>
                  </a:txBody>
                  <a:tcPr anchor="ctr"/>
                </a:tc>
                <a:tc>
                  <a:txBody>
                    <a:bodyPr/>
                    <a:lstStyle/>
                    <a:p>
                      <a:pPr algn="ctr"/>
                      <a:r>
                        <a:rPr lang="de-DE" sz="1400">
                          <a:effectLst/>
                        </a:rPr>
                        <a:t>report</a:t>
                      </a:r>
                    </a:p>
                  </a:txBody>
                  <a:tcPr anchor="ctr"/>
                </a:tc>
                <a:tc>
                  <a:txBody>
                    <a:bodyPr/>
                    <a:lstStyle/>
                    <a:p>
                      <a:pPr algn="l"/>
                      <a:r>
                        <a:rPr lang="en-US" sz="1400" dirty="0">
                          <a:effectLst/>
                        </a:rPr>
                        <a:t>CT6 meeting reports after previous plenary</a:t>
                      </a:r>
                    </a:p>
                  </a:txBody>
                  <a:tcPr marL="95250" marR="190500" anchor="ctr"/>
                </a:tc>
                <a:extLst>
                  <a:ext uri="{0D108BD9-81ED-4DB2-BD59-A6C34878D82A}">
                    <a16:rowId xmlns:a16="http://schemas.microsoft.com/office/drawing/2014/main" val="3699448145"/>
                  </a:ext>
                </a:extLst>
              </a:tr>
              <a:tr h="216000">
                <a:tc>
                  <a:txBody>
                    <a:bodyPr/>
                    <a:lstStyle/>
                    <a:p>
                      <a:pPr algn="ctr"/>
                      <a:r>
                        <a:rPr lang="de-DE" sz="1400" dirty="0">
                          <a:solidFill>
                            <a:srgbClr val="000000"/>
                          </a:solidFill>
                          <a:effectLst/>
                        </a:rPr>
                        <a:t>CP-221162</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UE Conformance Test Aspects - CT6 aspects of 5G System Phase 1</a:t>
                      </a:r>
                    </a:p>
                  </a:txBody>
                  <a:tcPr marL="95250" marR="190500" anchor="ctr"/>
                </a:tc>
                <a:extLst>
                  <a:ext uri="{0D108BD9-81ED-4DB2-BD59-A6C34878D82A}">
                    <a16:rowId xmlns:a16="http://schemas.microsoft.com/office/drawing/2014/main" val="1423207732"/>
                  </a:ext>
                </a:extLst>
              </a:tr>
              <a:tr h="216000">
                <a:tc>
                  <a:txBody>
                    <a:bodyPr/>
                    <a:lstStyle/>
                    <a:p>
                      <a:pPr algn="ctr"/>
                      <a:r>
                        <a:rPr lang="de-DE" sz="1400" dirty="0">
                          <a:solidFill>
                            <a:srgbClr val="000000"/>
                          </a:solidFill>
                          <a:effectLst/>
                        </a:rPr>
                        <a:t>CP-221163</a:t>
                      </a:r>
                      <a:endParaRPr lang="de-DE" sz="1400" dirty="0">
                        <a:effectLst/>
                      </a:endParaRPr>
                    </a:p>
                  </a:txBody>
                  <a:tcPr/>
                </a:tc>
                <a:tc>
                  <a:txBody>
                    <a:bodyPr/>
                    <a:lstStyle/>
                    <a:p>
                      <a:pPr algn="ctr"/>
                      <a:r>
                        <a:rPr lang="de-DE" sz="1400">
                          <a:effectLst/>
                        </a:rPr>
                        <a:t>CR pack</a:t>
                      </a:r>
                    </a:p>
                  </a:txBody>
                  <a:tcPr/>
                </a:tc>
                <a:tc>
                  <a:txBody>
                    <a:bodyPr/>
                    <a:lstStyle/>
                    <a:p>
                      <a:pPr algn="l"/>
                      <a:r>
                        <a:rPr lang="en-US" sz="1400" dirty="0">
                          <a:effectLst/>
                        </a:rPr>
                        <a:t>TEI16 corrections for 31.124</a:t>
                      </a:r>
                    </a:p>
                  </a:txBody>
                  <a:tcPr marL="95250" marR="190500"/>
                </a:tc>
                <a:extLst>
                  <a:ext uri="{0D108BD9-81ED-4DB2-BD59-A6C34878D82A}">
                    <a16:rowId xmlns:a16="http://schemas.microsoft.com/office/drawing/2014/main" val="4079725673"/>
                  </a:ext>
                </a:extLst>
              </a:tr>
              <a:tr h="216000">
                <a:tc>
                  <a:txBody>
                    <a:bodyPr/>
                    <a:lstStyle/>
                    <a:p>
                      <a:pPr algn="ctr"/>
                      <a:r>
                        <a:rPr lang="de-DE" sz="1400" dirty="0">
                          <a:solidFill>
                            <a:srgbClr val="000000"/>
                          </a:solidFill>
                          <a:effectLst/>
                        </a:rPr>
                        <a:t>CP-221164</a:t>
                      </a:r>
                      <a:endParaRPr lang="de-DE" sz="1400" dirty="0">
                        <a:effectLst/>
                      </a:endParaRPr>
                    </a:p>
                  </a:txBody>
                  <a:tcPr/>
                </a:tc>
                <a:tc>
                  <a:txBody>
                    <a:bodyPr/>
                    <a:lstStyle/>
                    <a:p>
                      <a:pPr algn="ctr"/>
                      <a:r>
                        <a:rPr lang="de-DE" sz="1400">
                          <a:effectLst/>
                        </a:rPr>
                        <a:t>CR pack</a:t>
                      </a:r>
                    </a:p>
                  </a:txBody>
                  <a:tcPr/>
                </a:tc>
                <a:tc>
                  <a:txBody>
                    <a:bodyPr/>
                    <a:lstStyle/>
                    <a:p>
                      <a:pPr algn="l"/>
                      <a:r>
                        <a:rPr lang="en-US" sz="1400" dirty="0">
                          <a:effectLst/>
                        </a:rPr>
                        <a:t>TEI16 corrections for 31.102</a:t>
                      </a:r>
                    </a:p>
                  </a:txBody>
                  <a:tcPr marL="95250" marR="190500"/>
                </a:tc>
                <a:extLst>
                  <a:ext uri="{0D108BD9-81ED-4DB2-BD59-A6C34878D82A}">
                    <a16:rowId xmlns:a16="http://schemas.microsoft.com/office/drawing/2014/main" val="3529730864"/>
                  </a:ext>
                </a:extLst>
              </a:tr>
              <a:tr h="216000">
                <a:tc>
                  <a:txBody>
                    <a:bodyPr/>
                    <a:lstStyle/>
                    <a:p>
                      <a:pPr algn="ctr"/>
                      <a:r>
                        <a:rPr lang="de-DE" sz="1400" dirty="0">
                          <a:solidFill>
                            <a:srgbClr val="000000"/>
                          </a:solidFill>
                          <a:effectLst/>
                        </a:rPr>
                        <a:t>CP-221165</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TEI16 </a:t>
                      </a:r>
                      <a:r>
                        <a:rPr lang="de-DE" sz="1400" dirty="0" err="1">
                          <a:effectLst/>
                        </a:rPr>
                        <a:t>corrections</a:t>
                      </a:r>
                      <a:r>
                        <a:rPr lang="de-DE" sz="1400" dirty="0">
                          <a:effectLst/>
                        </a:rPr>
                        <a:t> </a:t>
                      </a:r>
                      <a:r>
                        <a:rPr lang="de-DE" sz="1400" dirty="0" err="1">
                          <a:effectLst/>
                        </a:rPr>
                        <a:t>for</a:t>
                      </a:r>
                      <a:r>
                        <a:rPr lang="de-DE" sz="1400" dirty="0">
                          <a:effectLst/>
                        </a:rPr>
                        <a:t> 31.121</a:t>
                      </a:r>
                    </a:p>
                  </a:txBody>
                  <a:tcPr marL="95250" marR="190500" anchor="ctr"/>
                </a:tc>
                <a:extLst>
                  <a:ext uri="{0D108BD9-81ED-4DB2-BD59-A6C34878D82A}">
                    <a16:rowId xmlns:a16="http://schemas.microsoft.com/office/drawing/2014/main" val="3674449044"/>
                  </a:ext>
                </a:extLst>
              </a:tr>
              <a:tr h="216000">
                <a:tc>
                  <a:txBody>
                    <a:bodyPr/>
                    <a:lstStyle/>
                    <a:p>
                      <a:pPr algn="ctr"/>
                      <a:r>
                        <a:rPr lang="de-DE" sz="1400" dirty="0">
                          <a:solidFill>
                            <a:srgbClr val="000000"/>
                          </a:solidFill>
                          <a:effectLst/>
                        </a:rPr>
                        <a:t>CP-221166</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architecture enhancements for 3GPP support of advanced V2X services</a:t>
                      </a:r>
                      <a:endParaRPr lang="de-DE" sz="1400" dirty="0">
                        <a:effectLst/>
                      </a:endParaRPr>
                    </a:p>
                  </a:txBody>
                  <a:tcPr marL="95250" marR="190500" anchor="ctr"/>
                </a:tc>
                <a:extLst>
                  <a:ext uri="{0D108BD9-81ED-4DB2-BD59-A6C34878D82A}">
                    <a16:rowId xmlns:a16="http://schemas.microsoft.com/office/drawing/2014/main" val="3152607995"/>
                  </a:ext>
                </a:extLst>
              </a:tr>
              <a:tr h="216000">
                <a:tc>
                  <a:txBody>
                    <a:bodyPr/>
                    <a:lstStyle/>
                    <a:p>
                      <a:pPr algn="ctr"/>
                      <a:r>
                        <a:rPr lang="de-DE" sz="1400" dirty="0">
                          <a:solidFill>
                            <a:srgbClr val="000000"/>
                          </a:solidFill>
                          <a:effectLst/>
                        </a:rPr>
                        <a:t>CP-221168</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Enhanced support of Non-Public Networks</a:t>
                      </a:r>
                      <a:endParaRPr lang="de-DE" sz="1400" dirty="0">
                        <a:effectLst/>
                      </a:endParaRPr>
                    </a:p>
                  </a:txBody>
                  <a:tcPr marL="95250" marR="190500" anchor="ctr"/>
                </a:tc>
                <a:extLst>
                  <a:ext uri="{0D108BD9-81ED-4DB2-BD59-A6C34878D82A}">
                    <a16:rowId xmlns:a16="http://schemas.microsoft.com/office/drawing/2014/main" val="3436451625"/>
                  </a:ext>
                </a:extLst>
              </a:tr>
              <a:tr h="216000">
                <a:tc>
                  <a:txBody>
                    <a:bodyPr/>
                    <a:lstStyle/>
                    <a:p>
                      <a:pPr algn="ctr"/>
                      <a:r>
                        <a:rPr lang="de-DE" sz="1400" dirty="0">
                          <a:solidFill>
                            <a:srgbClr val="000000"/>
                          </a:solidFill>
                          <a:effectLst/>
                        </a:rPr>
                        <a:t>CP-221170</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TEI17 - 31.111</a:t>
                      </a:r>
                    </a:p>
                  </a:txBody>
                  <a:tcPr marL="95250" marR="190500" anchor="ctr"/>
                </a:tc>
                <a:extLst>
                  <a:ext uri="{0D108BD9-81ED-4DB2-BD59-A6C34878D82A}">
                    <a16:rowId xmlns:a16="http://schemas.microsoft.com/office/drawing/2014/main" val="1535714622"/>
                  </a:ext>
                </a:extLst>
              </a:tr>
              <a:tr h="216000">
                <a:tc>
                  <a:txBody>
                    <a:bodyPr/>
                    <a:lstStyle/>
                    <a:p>
                      <a:pPr algn="ctr"/>
                      <a:r>
                        <a:rPr lang="de-DE" sz="1400" dirty="0">
                          <a:solidFill>
                            <a:srgbClr val="000000"/>
                          </a:solidFill>
                          <a:effectLst/>
                        </a:rPr>
                        <a:t>CP-221171</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TEI17 - 31.122</a:t>
                      </a:r>
                    </a:p>
                  </a:txBody>
                  <a:tcPr marL="95250" marR="190500" anchor="ctr"/>
                </a:tc>
                <a:extLst>
                  <a:ext uri="{0D108BD9-81ED-4DB2-BD59-A6C34878D82A}">
                    <a16:rowId xmlns:a16="http://schemas.microsoft.com/office/drawing/2014/main" val="1489873825"/>
                  </a:ext>
                </a:extLst>
              </a:tr>
              <a:tr h="216000">
                <a:tc>
                  <a:txBody>
                    <a:bodyPr/>
                    <a:lstStyle/>
                    <a:p>
                      <a:pPr algn="ctr"/>
                      <a:r>
                        <a:rPr lang="de-DE" sz="1400" dirty="0">
                          <a:solidFill>
                            <a:srgbClr val="000000"/>
                          </a:solidFill>
                          <a:effectLst/>
                        </a:rPr>
                        <a:t>CP-221173</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TEI17 - 31.101</a:t>
                      </a:r>
                    </a:p>
                  </a:txBody>
                  <a:tcPr marL="95250" marR="190500" anchor="ctr"/>
                </a:tc>
                <a:extLst>
                  <a:ext uri="{0D108BD9-81ED-4DB2-BD59-A6C34878D82A}">
                    <a16:rowId xmlns:a16="http://schemas.microsoft.com/office/drawing/2014/main" val="575641837"/>
                  </a:ext>
                </a:extLst>
              </a:tr>
              <a:tr h="216000">
                <a:tc>
                  <a:txBody>
                    <a:bodyPr/>
                    <a:lstStyle/>
                    <a:p>
                      <a:pPr algn="ctr"/>
                      <a:r>
                        <a:rPr lang="de-DE" sz="1400" dirty="0">
                          <a:solidFill>
                            <a:srgbClr val="000000"/>
                          </a:solidFill>
                          <a:effectLst/>
                        </a:rPr>
                        <a:t>CP-221174</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de-DE" sz="1400" dirty="0">
                          <a:effectLst/>
                        </a:rPr>
                        <a:t>TEI17 - 31.102</a:t>
                      </a:r>
                    </a:p>
                  </a:txBody>
                  <a:tcPr marL="95250" marR="190500" anchor="ctr"/>
                </a:tc>
                <a:extLst>
                  <a:ext uri="{0D108BD9-81ED-4DB2-BD59-A6C34878D82A}">
                    <a16:rowId xmlns:a16="http://schemas.microsoft.com/office/drawing/2014/main" val="332599467"/>
                  </a:ext>
                </a:extLst>
              </a:tr>
            </a:tbl>
          </a:graphicData>
        </a:graphic>
      </p:graphicFrame>
    </p:spTree>
    <p:extLst>
      <p:ext uri="{BB962C8B-B14F-4D97-AF65-F5344CB8AC3E}">
        <p14:creationId xmlns:p14="http://schemas.microsoft.com/office/powerpoint/2010/main" val="609626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Chairman</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Overview of CT6 contributions</a:t>
            </a:r>
            <a:endParaRPr lang="de-DE" dirty="0"/>
          </a:p>
        </p:txBody>
      </p:sp>
      <p:graphicFrame>
        <p:nvGraphicFramePr>
          <p:cNvPr id="4" name="Table 5">
            <a:extLst>
              <a:ext uri="{FF2B5EF4-FFF2-40B4-BE49-F238E27FC236}">
                <a16:creationId xmlns:a16="http://schemas.microsoft.com/office/drawing/2014/main" id="{BDAD79F2-42D8-4AC6-BDBF-D84BDEB88A50}"/>
              </a:ext>
            </a:extLst>
          </p:cNvPr>
          <p:cNvGraphicFramePr>
            <a:graphicFrameLocks noGrp="1"/>
          </p:cNvGraphicFramePr>
          <p:nvPr>
            <p:extLst/>
          </p:nvPr>
        </p:nvGraphicFramePr>
        <p:xfrm>
          <a:off x="401396" y="1800441"/>
          <a:ext cx="11110899" cy="4687698"/>
        </p:xfrm>
        <a:graphic>
          <a:graphicData uri="http://schemas.openxmlformats.org/drawingml/2006/table">
            <a:tbl>
              <a:tblPr firstRow="1" bandRow="1">
                <a:tableStyleId>{5C22544A-7EE6-4342-B048-85BDC9FD1C3A}</a:tableStyleId>
              </a:tblPr>
              <a:tblGrid>
                <a:gridCol w="2085196">
                  <a:extLst>
                    <a:ext uri="{9D8B030D-6E8A-4147-A177-3AD203B41FA5}">
                      <a16:colId xmlns:a16="http://schemas.microsoft.com/office/drawing/2014/main" val="1692243097"/>
                    </a:ext>
                  </a:extLst>
                </a:gridCol>
                <a:gridCol w="1826766">
                  <a:extLst>
                    <a:ext uri="{9D8B030D-6E8A-4147-A177-3AD203B41FA5}">
                      <a16:colId xmlns:a16="http://schemas.microsoft.com/office/drawing/2014/main" val="896173723"/>
                    </a:ext>
                  </a:extLst>
                </a:gridCol>
                <a:gridCol w="7198937">
                  <a:extLst>
                    <a:ext uri="{9D8B030D-6E8A-4147-A177-3AD203B41FA5}">
                      <a16:colId xmlns:a16="http://schemas.microsoft.com/office/drawing/2014/main" val="2841861730"/>
                    </a:ext>
                  </a:extLst>
                </a:gridCol>
              </a:tblGrid>
              <a:tr h="390018">
                <a:tc>
                  <a:txBody>
                    <a:bodyPr/>
                    <a:lstStyle/>
                    <a:p>
                      <a:pPr algn="ctr"/>
                      <a:r>
                        <a:rPr lang="en-GB" dirty="0" err="1"/>
                        <a:t>Tdoc</a:t>
                      </a:r>
                      <a:endParaRPr lang="en-GB" dirty="0"/>
                    </a:p>
                  </a:txBody>
                  <a:tcPr/>
                </a:tc>
                <a:tc>
                  <a:txBody>
                    <a:bodyPr/>
                    <a:lstStyle/>
                    <a:p>
                      <a:pPr algn="ctr"/>
                      <a:r>
                        <a:rPr lang="en-GB" dirty="0"/>
                        <a:t>Doc Type</a:t>
                      </a:r>
                    </a:p>
                  </a:txBody>
                  <a:tcPr/>
                </a:tc>
                <a:tc>
                  <a:txBody>
                    <a:bodyPr/>
                    <a:lstStyle/>
                    <a:p>
                      <a:pPr algn="ctr"/>
                      <a:r>
                        <a:rPr lang="en-GB" dirty="0"/>
                        <a:t>Title</a:t>
                      </a:r>
                    </a:p>
                  </a:txBody>
                  <a:tcPr/>
                </a:tc>
                <a:extLst>
                  <a:ext uri="{0D108BD9-81ED-4DB2-BD59-A6C34878D82A}">
                    <a16:rowId xmlns:a16="http://schemas.microsoft.com/office/drawing/2014/main" val="276240537"/>
                  </a:ext>
                </a:extLst>
              </a:tr>
              <a:tr h="216000">
                <a:tc>
                  <a:txBody>
                    <a:bodyPr/>
                    <a:lstStyle/>
                    <a:p>
                      <a:pPr algn="ctr"/>
                      <a:r>
                        <a:rPr lang="de-DE" sz="1400" dirty="0">
                          <a:solidFill>
                            <a:srgbClr val="000000"/>
                          </a:solidFill>
                          <a:effectLst/>
                        </a:rPr>
                        <a:t>CP-221176</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proximity based services in 5GS</a:t>
                      </a:r>
                    </a:p>
                  </a:txBody>
                  <a:tcPr marL="95250" marR="190500" anchor="ctr"/>
                </a:tc>
                <a:extLst>
                  <a:ext uri="{0D108BD9-81ED-4DB2-BD59-A6C34878D82A}">
                    <a16:rowId xmlns:a16="http://schemas.microsoft.com/office/drawing/2014/main" val="4244560700"/>
                  </a:ext>
                </a:extLst>
              </a:tr>
              <a:tr h="216000">
                <a:tc>
                  <a:txBody>
                    <a:bodyPr/>
                    <a:lstStyle/>
                    <a:p>
                      <a:pPr algn="ctr"/>
                      <a:r>
                        <a:rPr lang="de-DE" sz="1400" dirty="0">
                          <a:solidFill>
                            <a:srgbClr val="000000"/>
                          </a:solidFill>
                          <a:effectLst/>
                        </a:rPr>
                        <a:t>CP-221178</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5GC architecture for satellite networks</a:t>
                      </a:r>
                    </a:p>
                  </a:txBody>
                  <a:tcPr marL="95250" marR="190500" anchor="ctr"/>
                </a:tc>
                <a:extLst>
                  <a:ext uri="{0D108BD9-81ED-4DB2-BD59-A6C34878D82A}">
                    <a16:rowId xmlns:a16="http://schemas.microsoft.com/office/drawing/2014/main" val="3383530095"/>
                  </a:ext>
                </a:extLst>
              </a:tr>
              <a:tr h="216000">
                <a:tc>
                  <a:txBody>
                    <a:bodyPr/>
                    <a:lstStyle/>
                    <a:p>
                      <a:pPr algn="ctr"/>
                      <a:r>
                        <a:rPr lang="de-DE" sz="1400" dirty="0">
                          <a:solidFill>
                            <a:srgbClr val="000000"/>
                          </a:solidFill>
                          <a:effectLst/>
                        </a:rPr>
                        <a:t>CP-221180</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architecture enhancements for 3GPP support of advanced V2X services - Phase 2</a:t>
                      </a:r>
                    </a:p>
                  </a:txBody>
                  <a:tcPr marL="95250" marR="190500" anchor="ctr"/>
                </a:tc>
                <a:extLst>
                  <a:ext uri="{0D108BD9-81ED-4DB2-BD59-A6C34878D82A}">
                    <a16:rowId xmlns:a16="http://schemas.microsoft.com/office/drawing/2014/main" val="1393827665"/>
                  </a:ext>
                </a:extLst>
              </a:tr>
              <a:tr h="216000">
                <a:tc>
                  <a:txBody>
                    <a:bodyPr/>
                    <a:lstStyle/>
                    <a:p>
                      <a:pPr algn="ctr"/>
                      <a:r>
                        <a:rPr lang="de-DE" sz="1400" dirty="0">
                          <a:solidFill>
                            <a:srgbClr val="000000"/>
                          </a:solidFill>
                          <a:effectLst/>
                        </a:rPr>
                        <a:t>CP-221183</a:t>
                      </a:r>
                      <a:endParaRPr lang="de-DE" sz="1400" dirty="0">
                        <a:effectLst/>
                      </a:endParaRPr>
                    </a:p>
                  </a:txBody>
                  <a:tcPr anchor="ctr"/>
                </a:tc>
                <a:tc>
                  <a:txBody>
                    <a:bodyPr/>
                    <a:lstStyle/>
                    <a:p>
                      <a:pPr algn="ctr"/>
                      <a:r>
                        <a:rPr lang="de-DE" sz="1400">
                          <a:effectLst/>
                        </a:rPr>
                        <a:t>CR pack</a:t>
                      </a:r>
                    </a:p>
                  </a:txBody>
                  <a:tcPr anchor="ctr"/>
                </a:tc>
                <a:tc>
                  <a:txBody>
                    <a:bodyPr/>
                    <a:lstStyle/>
                    <a:p>
                      <a:pPr algn="l"/>
                      <a:r>
                        <a:rPr lang="en-US" sz="1400" dirty="0">
                          <a:effectLst/>
                        </a:rPr>
                        <a:t>CT aspects of NB-</a:t>
                      </a:r>
                      <a:r>
                        <a:rPr lang="en-US" sz="1400" dirty="0" err="1">
                          <a:effectLst/>
                        </a:rPr>
                        <a:t>IoT</a:t>
                      </a:r>
                      <a:r>
                        <a:rPr lang="en-US" sz="1400" dirty="0">
                          <a:effectLst/>
                        </a:rPr>
                        <a:t>/</a:t>
                      </a:r>
                      <a:r>
                        <a:rPr lang="en-US" sz="1400" dirty="0" err="1">
                          <a:effectLst/>
                        </a:rPr>
                        <a:t>eMTC</a:t>
                      </a:r>
                      <a:r>
                        <a:rPr lang="en-US" sz="1400" dirty="0">
                          <a:effectLst/>
                        </a:rPr>
                        <a:t> Non-Terrestrial Networks in EPS</a:t>
                      </a:r>
                    </a:p>
                  </a:txBody>
                  <a:tcPr marL="95250" marR="190500" anchor="ctr"/>
                </a:tc>
                <a:extLst>
                  <a:ext uri="{0D108BD9-81ED-4DB2-BD59-A6C34878D82A}">
                    <a16:rowId xmlns:a16="http://schemas.microsoft.com/office/drawing/2014/main" val="1104331187"/>
                  </a:ext>
                </a:extLst>
              </a:tr>
              <a:tr h="216000">
                <a:tc>
                  <a:txBody>
                    <a:bodyPr/>
                    <a:lstStyle/>
                    <a:p>
                      <a:pPr algn="ctr"/>
                      <a:r>
                        <a:rPr lang="de-DE" sz="1400" dirty="0">
                          <a:solidFill>
                            <a:srgbClr val="000000"/>
                          </a:solidFill>
                          <a:effectLst/>
                        </a:rPr>
                        <a:t>CP-221184</a:t>
                      </a:r>
                      <a:endParaRPr lang="de-DE" sz="1400" dirty="0">
                        <a:effectLst/>
                      </a:endParaRPr>
                    </a:p>
                  </a:txBody>
                  <a:tcPr anchor="ctr"/>
                </a:tc>
                <a:tc>
                  <a:txBody>
                    <a:bodyPr/>
                    <a:lstStyle/>
                    <a:p>
                      <a:pPr algn="ctr"/>
                      <a:r>
                        <a:rPr lang="de-DE" sz="1400" dirty="0">
                          <a:effectLst/>
                        </a:rPr>
                        <a:t>WID </a:t>
                      </a:r>
                      <a:r>
                        <a:rPr lang="de-DE" sz="1400" dirty="0" err="1">
                          <a:effectLst/>
                        </a:rPr>
                        <a:t>new</a:t>
                      </a:r>
                      <a:endParaRPr lang="de-DE" sz="1400" dirty="0">
                        <a:effectLst/>
                      </a:endParaRPr>
                    </a:p>
                  </a:txBody>
                  <a:tcPr anchor="ctr"/>
                </a:tc>
                <a:tc>
                  <a:txBody>
                    <a:bodyPr/>
                    <a:lstStyle/>
                    <a:p>
                      <a:pPr algn="l"/>
                      <a:r>
                        <a:rPr lang="en-US" sz="1400" dirty="0">
                          <a:effectLst/>
                        </a:rPr>
                        <a:t>UE Conformance Test Aspects – Release 16</a:t>
                      </a:r>
                    </a:p>
                  </a:txBody>
                  <a:tcPr marL="95250" marR="190500" anchor="ctr"/>
                </a:tc>
                <a:extLst>
                  <a:ext uri="{0D108BD9-81ED-4DB2-BD59-A6C34878D82A}">
                    <a16:rowId xmlns:a16="http://schemas.microsoft.com/office/drawing/2014/main" val="163534904"/>
                  </a:ext>
                </a:extLst>
              </a:tr>
              <a:tr h="216000">
                <a:tc>
                  <a:txBody>
                    <a:bodyPr/>
                    <a:lstStyle/>
                    <a:p>
                      <a:pPr algn="ctr"/>
                      <a:r>
                        <a:rPr lang="de-DE" sz="1400" dirty="0">
                          <a:solidFill>
                            <a:srgbClr val="000000"/>
                          </a:solidFill>
                          <a:effectLst/>
                        </a:rPr>
                        <a:t>CP-221185</a:t>
                      </a:r>
                      <a:endParaRPr lang="de-DE" sz="1400" dirty="0">
                        <a:effectLst/>
                      </a:endParaRPr>
                    </a:p>
                  </a:txBody>
                  <a:tcPr anchor="ctr"/>
                </a:tc>
                <a:tc>
                  <a:txBody>
                    <a:bodyPr/>
                    <a:lstStyle/>
                    <a:p>
                      <a:pPr algn="ctr"/>
                      <a:r>
                        <a:rPr lang="de-DE" sz="1400" dirty="0">
                          <a:effectLst/>
                        </a:rPr>
                        <a:t>SID </a:t>
                      </a:r>
                      <a:r>
                        <a:rPr lang="de-DE" sz="1400" dirty="0" err="1">
                          <a:effectLst/>
                        </a:rPr>
                        <a:t>new</a:t>
                      </a:r>
                      <a:endParaRPr lang="de-DE" sz="1400" dirty="0">
                        <a:effectLst/>
                      </a:endParaRPr>
                    </a:p>
                  </a:txBody>
                  <a:tcPr anchor="ctr"/>
                </a:tc>
                <a:tc>
                  <a:txBody>
                    <a:bodyPr/>
                    <a:lstStyle/>
                    <a:p>
                      <a:pPr algn="l"/>
                      <a:r>
                        <a:rPr lang="en-US" sz="1400" dirty="0">
                          <a:effectLst/>
                        </a:rPr>
                        <a:t>GBA_U Based APIs</a:t>
                      </a:r>
                    </a:p>
                  </a:txBody>
                  <a:tcPr marL="95250" marR="190500" anchor="ctr"/>
                </a:tc>
                <a:extLst>
                  <a:ext uri="{0D108BD9-81ED-4DB2-BD59-A6C34878D82A}">
                    <a16:rowId xmlns:a16="http://schemas.microsoft.com/office/drawing/2014/main" val="3068766885"/>
                  </a:ext>
                </a:extLst>
              </a:tr>
              <a:tr h="216000">
                <a:tc>
                  <a:txBody>
                    <a:bodyPr/>
                    <a:lstStyle/>
                    <a:p>
                      <a:pPr algn="ctr"/>
                      <a:r>
                        <a:rPr lang="de-DE" sz="1400" dirty="0">
                          <a:solidFill>
                            <a:srgbClr val="000000"/>
                          </a:solidFill>
                          <a:effectLst/>
                        </a:rPr>
                        <a:t>CP-221186</a:t>
                      </a:r>
                      <a:endParaRPr lang="de-DE" sz="1400" dirty="0">
                        <a:effectLst/>
                      </a:endParaRPr>
                    </a:p>
                  </a:txBody>
                  <a:tcPr anchor="ctr"/>
                </a:tc>
                <a:tc>
                  <a:txBody>
                    <a:bodyPr/>
                    <a:lstStyle/>
                    <a:p>
                      <a:pPr algn="ctr"/>
                      <a:r>
                        <a:rPr lang="de-DE" sz="1400" dirty="0">
                          <a:effectLst/>
                        </a:rPr>
                        <a:t>SID </a:t>
                      </a:r>
                      <a:r>
                        <a:rPr lang="de-DE" sz="1400" dirty="0" err="1">
                          <a:effectLst/>
                        </a:rPr>
                        <a:t>new</a:t>
                      </a:r>
                      <a:endParaRPr lang="de-DE" sz="1400" dirty="0">
                        <a:effectLst/>
                      </a:endParaRPr>
                    </a:p>
                  </a:txBody>
                  <a:tcPr anchor="ctr"/>
                </a:tc>
                <a:tc>
                  <a:txBody>
                    <a:bodyPr/>
                    <a:lstStyle/>
                    <a:p>
                      <a:pPr algn="l"/>
                      <a:r>
                        <a:rPr lang="en-US" sz="1400" dirty="0">
                          <a:effectLst/>
                        </a:rPr>
                        <a:t>Study on new UICC application for NSSA</a:t>
                      </a:r>
                    </a:p>
                  </a:txBody>
                  <a:tcPr marL="95250" marR="190500" anchor="ctr"/>
                </a:tc>
                <a:extLst>
                  <a:ext uri="{0D108BD9-81ED-4DB2-BD59-A6C34878D82A}">
                    <a16:rowId xmlns:a16="http://schemas.microsoft.com/office/drawing/2014/main" val="1106971390"/>
                  </a:ext>
                </a:extLst>
              </a:tr>
              <a:tr h="216000">
                <a:tc>
                  <a:txBody>
                    <a:bodyPr/>
                    <a:lstStyle/>
                    <a:p>
                      <a:pPr algn="ctr"/>
                      <a:r>
                        <a:rPr lang="de-DE" sz="1400" dirty="0">
                          <a:solidFill>
                            <a:srgbClr val="000000"/>
                          </a:solidFill>
                          <a:effectLst/>
                        </a:rPr>
                        <a:t>CP-221187</a:t>
                      </a:r>
                      <a:endParaRPr lang="de-DE" sz="1400" dirty="0">
                        <a:effectLst/>
                      </a:endParaRPr>
                    </a:p>
                  </a:txBody>
                  <a:tcPr anchor="ctr"/>
                </a:tc>
                <a:tc>
                  <a:txBody>
                    <a:bodyPr/>
                    <a:lstStyle/>
                    <a:p>
                      <a:pPr algn="ctr"/>
                      <a:r>
                        <a:rPr lang="de-DE" sz="1400" dirty="0">
                          <a:effectLst/>
                        </a:rPr>
                        <a:t>WI </a:t>
                      </a:r>
                      <a:r>
                        <a:rPr lang="de-DE" sz="1400" dirty="0" err="1">
                          <a:effectLst/>
                        </a:rPr>
                        <a:t>exception</a:t>
                      </a:r>
                      <a:r>
                        <a:rPr lang="de-DE" sz="1400" dirty="0">
                          <a:effectLst/>
                        </a:rPr>
                        <a:t> </a:t>
                      </a:r>
                      <a:r>
                        <a:rPr lang="de-DE" sz="1400" dirty="0" err="1">
                          <a:effectLst/>
                        </a:rPr>
                        <a:t>request</a:t>
                      </a:r>
                      <a:endParaRPr lang="de-DE" sz="1400" dirty="0">
                        <a:effectLst/>
                      </a:endParaRPr>
                    </a:p>
                  </a:txBody>
                  <a:tcPr anchor="ctr"/>
                </a:tc>
                <a:tc>
                  <a:txBody>
                    <a:bodyPr/>
                    <a:lstStyle/>
                    <a:p>
                      <a:pPr algn="l"/>
                      <a:r>
                        <a:rPr lang="en-US" sz="1400" dirty="0">
                          <a:effectLst/>
                        </a:rPr>
                        <a:t>Rel-17 Work Item Exception for CT aspects of proximity based services in 5GS</a:t>
                      </a:r>
                    </a:p>
                  </a:txBody>
                  <a:tcPr marL="95250" marR="190500" anchor="ctr"/>
                </a:tc>
                <a:extLst>
                  <a:ext uri="{0D108BD9-81ED-4DB2-BD59-A6C34878D82A}">
                    <a16:rowId xmlns:a16="http://schemas.microsoft.com/office/drawing/2014/main" val="821652312"/>
                  </a:ext>
                </a:extLst>
              </a:tr>
              <a:tr h="216000">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Company</a:t>
                      </a:r>
                      <a:r>
                        <a:rPr lang="de-DE" sz="1600" b="0" u="none" baseline="0" dirty="0">
                          <a:solidFill>
                            <a:schemeClr val="tx1"/>
                          </a:solidFill>
                          <a:effectLst/>
                          <a:latin typeface="+mn-lt"/>
                          <a:ea typeface="Times New Roman" panose="02020603050405020304" pitchFamily="18" charset="0"/>
                          <a:cs typeface="Times New Roman" panose="02020603050405020304" pitchFamily="18" charset="0"/>
                        </a:rPr>
                        <a:t> </a:t>
                      </a:r>
                      <a:r>
                        <a:rPr lang="de-DE" sz="1600" b="0" u="none" baseline="0" dirty="0" err="1">
                          <a:solidFill>
                            <a:schemeClr val="tx1"/>
                          </a:solidFill>
                          <a:effectLst/>
                          <a:latin typeface="+mn-lt"/>
                          <a:ea typeface="Times New Roman" panose="02020603050405020304" pitchFamily="18" charset="0"/>
                          <a:cs typeface="Times New Roman" panose="02020603050405020304" pitchFamily="18" charset="0"/>
                        </a:rPr>
                        <a:t>contributions</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ctr"/>
                      <a:endParaRPr lang="de-DE" sz="1400">
                        <a:effectLst/>
                      </a:endParaRPr>
                    </a:p>
                  </a:txBody>
                  <a:tcPr anchor="ctr"/>
                </a:tc>
                <a:tc>
                  <a:txBody>
                    <a:bodyPr/>
                    <a:lstStyle/>
                    <a:p>
                      <a:pPr algn="l"/>
                      <a:endParaRPr lang="en-US" sz="1400" dirty="0">
                        <a:effectLst/>
                      </a:endParaRPr>
                    </a:p>
                  </a:txBody>
                  <a:tcPr marL="95250" marR="190500" anchor="ctr"/>
                </a:tc>
                <a:extLst>
                  <a:ext uri="{0D108BD9-81ED-4DB2-BD59-A6C34878D82A}">
                    <a16:rowId xmlns:a16="http://schemas.microsoft.com/office/drawing/2014/main" val="3749528180"/>
                  </a:ext>
                </a:extLst>
              </a:tr>
              <a:tr h="216000">
                <a:tc>
                  <a:txBody>
                    <a:bodyPr/>
                    <a:lstStyle/>
                    <a:p>
                      <a:pPr algn="ctr">
                        <a:spcAft>
                          <a:spcPts val="0"/>
                        </a:spcAft>
                      </a:pPr>
                      <a:r>
                        <a:rPr lang="en-GB" sz="1400" kern="1200" dirty="0">
                          <a:solidFill>
                            <a:srgbClr val="000000"/>
                          </a:solidFill>
                          <a:effectLst/>
                          <a:latin typeface="+mn-lt"/>
                          <a:ea typeface="+mn-ea"/>
                          <a:cs typeface="+mn-cs"/>
                        </a:rPr>
                        <a:t>CP-221112</a:t>
                      </a:r>
                      <a:endParaRPr lang="de-DE" sz="1400" kern="1200" dirty="0">
                        <a:solidFill>
                          <a:srgbClr val="000000"/>
                        </a:solidFill>
                        <a:effectLst/>
                        <a:latin typeface="+mn-lt"/>
                        <a:ea typeface="+mn-ea"/>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WI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request</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Huawei</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p>
                  </a:txBody>
                  <a:tcPr anchor="ctr"/>
                </a:tc>
                <a:tc>
                  <a:txBody>
                    <a:bodyPr/>
                    <a:lstStyle/>
                    <a:p>
                      <a:pPr>
                        <a:spcAft>
                          <a:spcPts val="0"/>
                        </a:spcAft>
                      </a:pPr>
                      <a:r>
                        <a:rPr lang="en-GB" sz="1400" kern="1200" dirty="0">
                          <a:solidFill>
                            <a:schemeClr val="dk1"/>
                          </a:solidFill>
                          <a:effectLst/>
                          <a:latin typeface="+mn-lt"/>
                          <a:ea typeface="+mn-ea"/>
                          <a:cs typeface="+mn-cs"/>
                        </a:rPr>
                        <a:t>Rel-17 Work Item Exception for </a:t>
                      </a:r>
                      <a:r>
                        <a:rPr lang="en-US" sz="1400" kern="1200" dirty="0">
                          <a:solidFill>
                            <a:schemeClr val="dk1"/>
                          </a:solidFill>
                          <a:effectLst/>
                          <a:latin typeface="+mn-lt"/>
                          <a:ea typeface="+mn-ea"/>
                          <a:cs typeface="+mn-cs"/>
                        </a:rPr>
                        <a:t>CT aspects of the architectural enhancements for 5G multicast-broadcast services (5MBS)</a:t>
                      </a:r>
                      <a:endParaRPr lang="de-DE" sz="1400" kern="1200" dirty="0">
                        <a:solidFill>
                          <a:schemeClr val="dk1"/>
                        </a:solidFill>
                        <a:effectLst/>
                        <a:latin typeface="+mn-lt"/>
                        <a:ea typeface="+mn-ea"/>
                        <a:cs typeface="+mn-cs"/>
                      </a:endParaRPr>
                    </a:p>
                  </a:txBody>
                  <a:tcPr marL="95250" marR="190500" anchor="ctr"/>
                </a:tc>
                <a:extLst>
                  <a:ext uri="{0D108BD9-81ED-4DB2-BD59-A6C34878D82A}">
                    <a16:rowId xmlns:a16="http://schemas.microsoft.com/office/drawing/2014/main" val="3693091395"/>
                  </a:ext>
                </a:extLst>
              </a:tr>
              <a:tr h="216000">
                <a:tc>
                  <a:txBody>
                    <a:bodyPr/>
                    <a:lstStyle/>
                    <a:p>
                      <a:pPr algn="ctr">
                        <a:spcAft>
                          <a:spcPts val="0"/>
                        </a:spcAft>
                      </a:pPr>
                      <a:r>
                        <a:rPr lang="en-GB" sz="1400" kern="1200" dirty="0">
                          <a:solidFill>
                            <a:srgbClr val="000000"/>
                          </a:solidFill>
                          <a:effectLst/>
                          <a:latin typeface="+mn-lt"/>
                          <a:ea typeface="+mn-ea"/>
                          <a:cs typeface="+mn-cs"/>
                        </a:rPr>
                        <a:t>CP-221089</a:t>
                      </a:r>
                      <a:endParaRPr lang="de-DE" sz="1400" kern="1200" dirty="0">
                        <a:solidFill>
                          <a:srgbClr val="000000"/>
                        </a:solidFill>
                        <a:effectLst/>
                        <a:latin typeface="+mn-lt"/>
                        <a:ea typeface="+mn-ea"/>
                        <a:cs typeface="+mn-cs"/>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WI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request</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Quakcomm</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p>
                  </a:txBody>
                  <a:tcPr anchor="ctr"/>
                </a:tc>
                <a:tc>
                  <a:txBody>
                    <a:bodyPr/>
                    <a:lstStyle/>
                    <a:p>
                      <a:pPr>
                        <a:spcAft>
                          <a:spcPts val="0"/>
                        </a:spcAft>
                      </a:pPr>
                      <a:r>
                        <a:rPr lang="en-GB" sz="1400" kern="1200" dirty="0">
                          <a:solidFill>
                            <a:schemeClr val="dk1"/>
                          </a:solidFill>
                          <a:effectLst/>
                          <a:latin typeface="+mn-lt"/>
                          <a:ea typeface="+mn-ea"/>
                          <a:cs typeface="+mn-cs"/>
                        </a:rPr>
                        <a:t>Rel-17 Work Item Exception for </a:t>
                      </a:r>
                      <a:r>
                        <a:rPr lang="en-US" sz="1400" kern="1200" dirty="0">
                          <a:solidFill>
                            <a:schemeClr val="dk1"/>
                          </a:solidFill>
                          <a:effectLst/>
                          <a:latin typeface="+mn-lt"/>
                          <a:ea typeface="+mn-ea"/>
                          <a:cs typeface="+mn-cs"/>
                        </a:rPr>
                        <a:t>CT aspects of 5GC architecture for satellite </a:t>
                      </a:r>
                      <a:r>
                        <a:rPr lang="en-US" sz="1400" kern="1200">
                          <a:solidFill>
                            <a:schemeClr val="dk1"/>
                          </a:solidFill>
                          <a:effectLst/>
                          <a:latin typeface="+mn-lt"/>
                          <a:ea typeface="+mn-ea"/>
                          <a:cs typeface="+mn-cs"/>
                        </a:rPr>
                        <a:t>networks (</a:t>
                      </a:r>
                      <a:r>
                        <a:rPr lang="en-GB" sz="1400" kern="1200">
                          <a:solidFill>
                            <a:schemeClr val="dk1"/>
                          </a:solidFill>
                          <a:effectLst/>
                          <a:latin typeface="+mn-lt"/>
                          <a:ea typeface="+mn-ea"/>
                          <a:cs typeface="+mn-cs"/>
                        </a:rPr>
                        <a:t>5GSAT_ARCH-CT</a:t>
                      </a:r>
                      <a:r>
                        <a:rPr lang="en-GB" sz="1400" kern="1200" dirty="0">
                          <a:solidFill>
                            <a:schemeClr val="dk1"/>
                          </a:solidFill>
                          <a:effectLst/>
                          <a:latin typeface="+mn-lt"/>
                          <a:ea typeface="+mn-ea"/>
                          <a:cs typeface="+mn-cs"/>
                        </a:rPr>
                        <a:t>)</a:t>
                      </a:r>
                      <a:endParaRPr lang="de-DE" sz="14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3262336949"/>
                  </a:ext>
                </a:extLst>
              </a:tr>
              <a:tr h="216000">
                <a:tc>
                  <a:txBody>
                    <a:bodyPr/>
                    <a:lstStyle/>
                    <a:p>
                      <a:pPr algn="ctr">
                        <a:spcAft>
                          <a:spcPts val="0"/>
                        </a:spcAft>
                      </a:pPr>
                      <a:r>
                        <a:rPr lang="de-DE" sz="1400" kern="1200" dirty="0">
                          <a:solidFill>
                            <a:srgbClr val="000000"/>
                          </a:solidFill>
                          <a:effectLst/>
                          <a:latin typeface="+mn-lt"/>
                          <a:ea typeface="+mn-ea"/>
                          <a:cs typeface="+mn-cs"/>
                        </a:rPr>
                        <a:t>CP-221110</a:t>
                      </a: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WI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exception</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request</a:t>
                      </a:r>
                      <a:endPar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de-DE" sz="1400" b="0" i="0" u="none" strike="noStrike" kern="1200" cap="none" spc="0" normalizeH="0" baseline="0" noProof="0" dirty="0" err="1">
                          <a:ln>
                            <a:noFill/>
                          </a:ln>
                          <a:solidFill>
                            <a:prstClr val="black"/>
                          </a:solidFill>
                          <a:effectLst/>
                          <a:uLnTx/>
                          <a:uFillTx/>
                          <a:latin typeface="Calibri" panose="020F0502020204030204"/>
                          <a:ea typeface="+mn-ea"/>
                          <a:cs typeface="+mn-cs"/>
                        </a:rPr>
                        <a:t>MediaTek</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a:t>
                      </a:r>
                    </a:p>
                  </a:txBody>
                  <a:tcPr anchor="ctr"/>
                </a:tc>
                <a:tc>
                  <a:txBody>
                    <a:bodyPr/>
                    <a:lstStyle/>
                    <a:p>
                      <a:pPr>
                        <a:spcAft>
                          <a:spcPts val="0"/>
                        </a:spcAft>
                      </a:pPr>
                      <a:r>
                        <a:rPr lang="de-DE" sz="1400" kern="1200" dirty="0">
                          <a:solidFill>
                            <a:schemeClr val="dk1"/>
                          </a:solidFill>
                          <a:effectLst/>
                          <a:latin typeface="+mn-lt"/>
                          <a:ea typeface="+mn-ea"/>
                          <a:cs typeface="+mn-cs"/>
                        </a:rPr>
                        <a:t>Rel-17 Work Item </a:t>
                      </a:r>
                      <a:r>
                        <a:rPr lang="de-DE" sz="1400" kern="1200" dirty="0" err="1">
                          <a:solidFill>
                            <a:schemeClr val="dk1"/>
                          </a:solidFill>
                          <a:effectLst/>
                          <a:latin typeface="+mn-lt"/>
                          <a:ea typeface="+mn-ea"/>
                          <a:cs typeface="+mn-cs"/>
                        </a:rPr>
                        <a:t>Exception</a:t>
                      </a:r>
                      <a:r>
                        <a:rPr lang="de-DE" sz="1400" kern="1200" dirty="0">
                          <a:solidFill>
                            <a:schemeClr val="dk1"/>
                          </a:solidFill>
                          <a:effectLst/>
                          <a:latin typeface="+mn-lt"/>
                          <a:ea typeface="+mn-ea"/>
                          <a:cs typeface="+mn-cs"/>
                        </a:rPr>
                        <a:t> </a:t>
                      </a:r>
                      <a:r>
                        <a:rPr lang="de-DE" sz="1400" kern="1200" dirty="0" err="1">
                          <a:solidFill>
                            <a:schemeClr val="dk1"/>
                          </a:solidFill>
                          <a:effectLst/>
                          <a:latin typeface="+mn-lt"/>
                          <a:ea typeface="+mn-ea"/>
                          <a:cs typeface="+mn-cs"/>
                        </a:rPr>
                        <a:t>for</a:t>
                      </a:r>
                      <a:r>
                        <a:rPr lang="de-DE" sz="1400" kern="1200" dirty="0">
                          <a:solidFill>
                            <a:schemeClr val="dk1"/>
                          </a:solidFill>
                          <a:effectLst/>
                          <a:latin typeface="+mn-lt"/>
                          <a:ea typeface="+mn-ea"/>
                          <a:cs typeface="+mn-cs"/>
                        </a:rPr>
                        <a:t> </a:t>
                      </a:r>
                      <a:r>
                        <a:rPr lang="en-GB" sz="1400" kern="1200" dirty="0">
                          <a:solidFill>
                            <a:schemeClr val="dk1"/>
                          </a:solidFill>
                          <a:effectLst/>
                          <a:latin typeface="+mn-lt"/>
                          <a:ea typeface="+mn-ea"/>
                          <a:cs typeface="+mn-cs"/>
                        </a:rPr>
                        <a:t>CT aspects of NB-</a:t>
                      </a:r>
                      <a:r>
                        <a:rPr lang="en-GB" sz="1400" kern="1200" dirty="0" err="1">
                          <a:solidFill>
                            <a:schemeClr val="dk1"/>
                          </a:solidFill>
                          <a:effectLst/>
                          <a:latin typeface="+mn-lt"/>
                          <a:ea typeface="+mn-ea"/>
                          <a:cs typeface="+mn-cs"/>
                        </a:rPr>
                        <a:t>IoT</a:t>
                      </a:r>
                      <a:r>
                        <a:rPr lang="en-GB" sz="1400" kern="1200" dirty="0">
                          <a:solidFill>
                            <a:schemeClr val="dk1"/>
                          </a:solidFill>
                          <a:effectLst/>
                          <a:latin typeface="+mn-lt"/>
                          <a:ea typeface="+mn-ea"/>
                          <a:cs typeface="+mn-cs"/>
                        </a:rPr>
                        <a:t>/</a:t>
                      </a:r>
                      <a:r>
                        <a:rPr lang="en-GB" sz="1400" kern="1200" dirty="0" err="1">
                          <a:solidFill>
                            <a:schemeClr val="dk1"/>
                          </a:solidFill>
                          <a:effectLst/>
                          <a:latin typeface="+mn-lt"/>
                          <a:ea typeface="+mn-ea"/>
                          <a:cs typeface="+mn-cs"/>
                        </a:rPr>
                        <a:t>eMTC</a:t>
                      </a:r>
                      <a:r>
                        <a:rPr lang="en-GB" sz="1400" kern="1200" dirty="0">
                          <a:solidFill>
                            <a:schemeClr val="dk1"/>
                          </a:solidFill>
                          <a:effectLst/>
                          <a:latin typeface="+mn-lt"/>
                          <a:ea typeface="+mn-ea"/>
                          <a:cs typeface="+mn-cs"/>
                        </a:rPr>
                        <a:t> Non-Terrestrial Networks in EPS (</a:t>
                      </a:r>
                      <a:r>
                        <a:rPr lang="en-GB" sz="1400" kern="1200" dirty="0" err="1">
                          <a:solidFill>
                            <a:schemeClr val="dk1"/>
                          </a:solidFill>
                          <a:effectLst/>
                          <a:latin typeface="+mn-lt"/>
                          <a:ea typeface="+mn-ea"/>
                          <a:cs typeface="+mn-cs"/>
                        </a:rPr>
                        <a:t>IoT_SAT_ARCH_EPS</a:t>
                      </a:r>
                      <a:r>
                        <a:rPr lang="en-GB" sz="1400" kern="1200" dirty="0">
                          <a:solidFill>
                            <a:schemeClr val="dk1"/>
                          </a:solidFill>
                          <a:effectLst/>
                          <a:latin typeface="+mn-lt"/>
                          <a:ea typeface="+mn-ea"/>
                          <a:cs typeface="+mn-cs"/>
                        </a:rPr>
                        <a:t>)</a:t>
                      </a:r>
                      <a:endParaRPr lang="de-DE" sz="1400" kern="1200" dirty="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696683479"/>
                  </a:ext>
                </a:extLst>
              </a:tr>
            </a:tbl>
          </a:graphicData>
        </a:graphic>
      </p:graphicFrame>
    </p:spTree>
    <p:extLst>
      <p:ext uri="{BB962C8B-B14F-4D97-AF65-F5344CB8AC3E}">
        <p14:creationId xmlns:p14="http://schemas.microsoft.com/office/powerpoint/2010/main" val="38598787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Summary</a:t>
            </a:r>
            <a:endParaRPr lang="de-DE" dirty="0"/>
          </a:p>
        </p:txBody>
      </p:sp>
      <p:sp>
        <p:nvSpPr>
          <p:cNvPr id="3" name="Inhaltsplatzhalter 2"/>
          <p:cNvSpPr>
            <a:spLocks noGrp="1"/>
          </p:cNvSpPr>
          <p:nvPr>
            <p:ph idx="1"/>
          </p:nvPr>
        </p:nvSpPr>
        <p:spPr/>
        <p:txBody>
          <a:bodyPr/>
          <a:lstStyle/>
          <a:p>
            <a:r>
              <a:rPr lang="de-DE" dirty="0" smtClean="0"/>
              <a:t>All CRs </a:t>
            </a:r>
            <a:r>
              <a:rPr lang="de-DE" dirty="0" err="1" smtClean="0"/>
              <a:t>provided</a:t>
            </a:r>
            <a:r>
              <a:rPr lang="de-DE" dirty="0" smtClean="0"/>
              <a:t> </a:t>
            </a:r>
            <a:r>
              <a:rPr lang="de-DE" dirty="0" err="1" smtClean="0"/>
              <a:t>for</a:t>
            </a:r>
            <a:r>
              <a:rPr lang="de-DE" dirty="0" smtClean="0"/>
              <a:t> </a:t>
            </a:r>
            <a:r>
              <a:rPr lang="de-DE" dirty="0" err="1" smtClean="0"/>
              <a:t>approval</a:t>
            </a:r>
            <a:r>
              <a:rPr lang="de-DE" dirty="0" smtClean="0"/>
              <a:t> </a:t>
            </a:r>
            <a:r>
              <a:rPr lang="de-DE" dirty="0" err="1" smtClean="0"/>
              <a:t>have</a:t>
            </a:r>
            <a:r>
              <a:rPr lang="de-DE" dirty="0" smtClean="0"/>
              <a:t> </a:t>
            </a:r>
            <a:r>
              <a:rPr lang="de-DE" dirty="0" err="1" smtClean="0"/>
              <a:t>been</a:t>
            </a:r>
            <a:r>
              <a:rPr lang="de-DE" dirty="0" smtClean="0"/>
              <a:t> </a:t>
            </a:r>
            <a:r>
              <a:rPr lang="de-DE" dirty="0" err="1" smtClean="0"/>
              <a:t>approved</a:t>
            </a:r>
            <a:endParaRPr lang="de-DE" dirty="0" smtClean="0"/>
          </a:p>
          <a:p>
            <a:r>
              <a:rPr lang="de-DE" dirty="0" smtClean="0"/>
              <a:t>Study item on UICC </a:t>
            </a:r>
            <a:r>
              <a:rPr lang="de-DE" dirty="0" err="1" smtClean="0"/>
              <a:t>for</a:t>
            </a:r>
            <a:r>
              <a:rPr lang="de-DE" dirty="0" smtClean="0"/>
              <a:t> NSSA </a:t>
            </a:r>
            <a:r>
              <a:rPr lang="de-DE" dirty="0" err="1" smtClean="0"/>
              <a:t>has</a:t>
            </a:r>
            <a:r>
              <a:rPr lang="de-DE" dirty="0" smtClean="0"/>
              <a:t> </a:t>
            </a:r>
            <a:r>
              <a:rPr lang="de-DE" dirty="0" err="1" smtClean="0"/>
              <a:t>been</a:t>
            </a:r>
            <a:r>
              <a:rPr lang="de-DE" dirty="0" smtClean="0"/>
              <a:t> </a:t>
            </a:r>
            <a:r>
              <a:rPr lang="de-DE" dirty="0" err="1" smtClean="0"/>
              <a:t>revised</a:t>
            </a:r>
            <a:r>
              <a:rPr lang="de-DE" dirty="0" smtClean="0"/>
              <a:t> </a:t>
            </a:r>
            <a:r>
              <a:rPr lang="de-DE" dirty="0" err="1" smtClean="0"/>
              <a:t>and</a:t>
            </a:r>
            <a:r>
              <a:rPr lang="de-DE" dirty="0" smtClean="0"/>
              <a:t> </a:t>
            </a:r>
            <a:r>
              <a:rPr lang="de-DE" dirty="0" err="1" smtClean="0"/>
              <a:t>eventually</a:t>
            </a:r>
            <a:r>
              <a:rPr lang="de-DE" dirty="0" smtClean="0"/>
              <a:t> </a:t>
            </a:r>
            <a:r>
              <a:rPr lang="de-DE" dirty="0" err="1" smtClean="0"/>
              <a:t>approved</a:t>
            </a:r>
            <a:r>
              <a:rPr lang="de-DE" dirty="0" smtClean="0"/>
              <a:t> </a:t>
            </a:r>
            <a:r>
              <a:rPr lang="de-DE" dirty="0" err="1" smtClean="0"/>
              <a:t>as</a:t>
            </a:r>
            <a:r>
              <a:rPr lang="de-DE" dirty="0" smtClean="0"/>
              <a:t> in CP-221350</a:t>
            </a:r>
          </a:p>
          <a:p>
            <a:r>
              <a:rPr lang="de-DE" dirty="0" smtClean="0"/>
              <a:t>All </a:t>
            </a:r>
            <a:r>
              <a:rPr lang="de-DE" dirty="0" err="1" smtClean="0"/>
              <a:t>exceptions</a:t>
            </a:r>
            <a:r>
              <a:rPr lang="de-DE" dirty="0" smtClean="0"/>
              <a:t> </a:t>
            </a:r>
            <a:r>
              <a:rPr lang="de-DE" dirty="0" err="1" smtClean="0"/>
              <a:t>for</a:t>
            </a:r>
            <a:r>
              <a:rPr lang="de-DE" dirty="0" smtClean="0"/>
              <a:t> Rel-17 </a:t>
            </a:r>
            <a:r>
              <a:rPr lang="de-DE" dirty="0" err="1" smtClean="0"/>
              <a:t>approved</a:t>
            </a:r>
            <a:endParaRPr lang="de-DE" dirty="0" smtClean="0"/>
          </a:p>
          <a:p>
            <a:r>
              <a:rPr lang="de-DE" dirty="0" smtClean="0"/>
              <a:t>Study item on GBA_U </a:t>
            </a:r>
            <a:r>
              <a:rPr lang="de-DE" dirty="0" err="1" smtClean="0"/>
              <a:t>based</a:t>
            </a:r>
            <a:r>
              <a:rPr lang="de-DE" dirty="0" smtClean="0"/>
              <a:t> API </a:t>
            </a:r>
            <a:r>
              <a:rPr lang="de-DE" dirty="0" err="1" smtClean="0"/>
              <a:t>for</a:t>
            </a:r>
            <a:r>
              <a:rPr lang="de-DE" dirty="0" smtClean="0"/>
              <a:t> Rel-18 </a:t>
            </a:r>
            <a:r>
              <a:rPr lang="de-DE" dirty="0" err="1" smtClean="0"/>
              <a:t>has</a:t>
            </a:r>
            <a:r>
              <a:rPr lang="de-DE" dirty="0" smtClean="0"/>
              <a:t> </a:t>
            </a:r>
            <a:r>
              <a:rPr lang="de-DE" dirty="0" err="1" smtClean="0"/>
              <a:t>been</a:t>
            </a:r>
            <a:r>
              <a:rPr lang="de-DE" dirty="0" smtClean="0"/>
              <a:t> </a:t>
            </a:r>
            <a:r>
              <a:rPr lang="de-DE" dirty="0" err="1" smtClean="0"/>
              <a:t>revised</a:t>
            </a:r>
            <a:r>
              <a:rPr lang="de-DE" dirty="0" smtClean="0"/>
              <a:t> </a:t>
            </a:r>
            <a:r>
              <a:rPr lang="de-DE" dirty="0" err="1" smtClean="0"/>
              <a:t>and</a:t>
            </a:r>
            <a:r>
              <a:rPr lang="de-DE" dirty="0" smtClean="0"/>
              <a:t> </a:t>
            </a:r>
            <a:r>
              <a:rPr lang="de-DE" dirty="0" err="1" smtClean="0"/>
              <a:t>eventually</a:t>
            </a:r>
            <a:r>
              <a:rPr lang="de-DE" dirty="0" smtClean="0"/>
              <a:t> </a:t>
            </a:r>
            <a:r>
              <a:rPr lang="de-DE" dirty="0" err="1" smtClean="0"/>
              <a:t>approved</a:t>
            </a:r>
            <a:r>
              <a:rPr lang="de-DE" dirty="0" smtClean="0"/>
              <a:t> </a:t>
            </a:r>
            <a:r>
              <a:rPr lang="de-DE" dirty="0" err="1" smtClean="0"/>
              <a:t>as</a:t>
            </a:r>
            <a:r>
              <a:rPr lang="de-DE" smtClean="0"/>
              <a:t> in CP-221331</a:t>
            </a:r>
            <a:endParaRPr lang="de-DE" dirty="0" smtClean="0"/>
          </a:p>
          <a:p>
            <a:r>
              <a:rPr lang="de-DE" dirty="0" smtClean="0"/>
              <a:t>Work item on </a:t>
            </a:r>
            <a:r>
              <a:rPr lang="en-US" dirty="0">
                <a:ea typeface="Times New Roman" panose="02020603050405020304" pitchFamily="18" charset="0"/>
                <a:cs typeface="Arial" panose="020B0604020202020204" pitchFamily="34" charset="0"/>
              </a:rPr>
              <a:t>UE Conformance Test Aspects </a:t>
            </a:r>
            <a:r>
              <a:rPr lang="en-US" dirty="0" smtClean="0">
                <a:ea typeface="Times New Roman" panose="02020603050405020304" pitchFamily="18" charset="0"/>
                <a:cs typeface="Arial" panose="020B0604020202020204" pitchFamily="34" charset="0"/>
              </a:rPr>
              <a:t>for Rel-16 has been revised and eventually approved as in CP-221325</a:t>
            </a:r>
            <a:endParaRPr lang="de-DE" dirty="0"/>
          </a:p>
        </p:txBody>
      </p:sp>
    </p:spTree>
    <p:extLst>
      <p:ext uri="{BB962C8B-B14F-4D97-AF65-F5344CB8AC3E}">
        <p14:creationId xmlns:p14="http://schemas.microsoft.com/office/powerpoint/2010/main" val="423888222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25625"/>
            <a:ext cx="5915025" cy="4351338"/>
          </a:xfrm>
        </p:spPr>
        <p:txBody>
          <a:bodyPr>
            <a:normAutofit fontScale="92500" lnSpcReduction="20000"/>
          </a:bodyPr>
          <a:lstStyle/>
          <a:p>
            <a:r>
              <a:rPr lang="en-US" dirty="0"/>
              <a:t>Number of handled documents</a:t>
            </a:r>
          </a:p>
          <a:p>
            <a:pPr lvl="1"/>
            <a:r>
              <a:rPr lang="en-US" dirty="0"/>
              <a:t>108</a:t>
            </a:r>
          </a:p>
          <a:p>
            <a:pPr marL="457200" lvl="1" indent="0">
              <a:buNone/>
            </a:pPr>
            <a:r>
              <a:rPr lang="en-US" dirty="0"/>
              <a:t>Agreed CRs </a:t>
            </a:r>
          </a:p>
          <a:p>
            <a:pPr lvl="1"/>
            <a:r>
              <a:rPr lang="en-US" dirty="0"/>
              <a:t>23</a:t>
            </a:r>
          </a:p>
          <a:p>
            <a:pPr lvl="1"/>
            <a:r>
              <a:rPr lang="en-US" dirty="0"/>
              <a:t>Cat A(1)/B (5)/C (2)/F (10)/D (5) </a:t>
            </a:r>
          </a:p>
          <a:p>
            <a:pPr lvl="1"/>
            <a:r>
              <a:rPr lang="en-US" dirty="0"/>
              <a:t>Rel-15(3) / Rel-16(9) / Rel-17(11)</a:t>
            </a:r>
          </a:p>
          <a:p>
            <a:pPr lvl="1"/>
            <a:r>
              <a:rPr lang="en-US" dirty="0"/>
              <a:t>Postponed: </a:t>
            </a:r>
          </a:p>
          <a:p>
            <a:pPr lvl="2"/>
            <a:r>
              <a:rPr lang="en-US" dirty="0"/>
              <a:t>one</a:t>
            </a:r>
            <a:r>
              <a:rPr lang="en-GB" dirty="0"/>
              <a:t> CR for Test Cases to cover USIM with non-IMSI SUPI Type</a:t>
            </a:r>
            <a:endParaRPr lang="en-US" dirty="0"/>
          </a:p>
          <a:p>
            <a:r>
              <a:rPr lang="en-US" dirty="0"/>
              <a:t>Agreed </a:t>
            </a:r>
            <a:r>
              <a:rPr lang="en-US" dirty="0" err="1"/>
              <a:t>pCRs</a:t>
            </a:r>
            <a:endParaRPr lang="en-US" dirty="0"/>
          </a:p>
          <a:p>
            <a:pPr lvl="1"/>
            <a:r>
              <a:rPr lang="en-US" dirty="0"/>
              <a:t>none</a:t>
            </a:r>
          </a:p>
          <a:p>
            <a:r>
              <a:rPr lang="en-US" dirty="0"/>
              <a:t>Attendances</a:t>
            </a:r>
          </a:p>
          <a:p>
            <a:pPr lvl="2"/>
            <a:r>
              <a:rPr lang="en-US" altLang="fr-FR" dirty="0"/>
              <a:t>CT6#111-e: 76 registered, 59 attended</a:t>
            </a:r>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a:p>
            <a:pPr lvl="1"/>
            <a:r>
              <a:rPr lang="en-GB" dirty="0"/>
              <a:t>LS to CT1 and SA2 on location information for the Satellite NG-RAN has been postponed, as several other unclear issues need to be included.</a:t>
            </a:r>
            <a:endParaRPr lang="en-US" altLang="fr-FR" sz="2000"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Revised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448623698"/>
              </p:ext>
            </p:extLst>
          </p:nvPr>
        </p:nvGraphicFramePr>
        <p:xfrm>
          <a:off x="209550" y="2282825"/>
          <a:ext cx="11742738" cy="2442563"/>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C6-220267</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b="0" u="none" dirty="0">
                          <a:solidFill>
                            <a:schemeClr val="tx1"/>
                          </a:solidFill>
                          <a:effectLst/>
                          <a:latin typeface="+mn-lt"/>
                          <a:ea typeface="Times New Roman" panose="02020603050405020304" pitchFamily="18" charset="0"/>
                          <a:cs typeface="Arial" panose="020B0604020202020204" pitchFamily="34" charset="0"/>
                        </a:rPr>
                        <a:t>Revised WID on CT aspects of Architecture Enhancement for NR Reduced Capability Devices</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en-GB" sz="1200" kern="1200" dirty="0">
                          <a:solidFill>
                            <a:schemeClr val="tx1"/>
                          </a:solidFill>
                          <a:effectLst/>
                          <a:latin typeface="+mn-lt"/>
                          <a:ea typeface="+mn-ea"/>
                          <a:cs typeface="Arial" panose="020B0604020202020204" pitchFamily="34" charset="0"/>
                        </a:rPr>
                        <a:t>Potential update of the PLMN selection to support NR </a:t>
                      </a:r>
                      <a:r>
                        <a:rPr lang="en-GB" sz="1200" kern="1200" dirty="0" err="1">
                          <a:solidFill>
                            <a:schemeClr val="tx1"/>
                          </a:solidFill>
                          <a:effectLst/>
                          <a:latin typeface="+mn-lt"/>
                          <a:ea typeface="+mn-ea"/>
                          <a:cs typeface="Arial" panose="020B0604020202020204" pitchFamily="34" charset="0"/>
                        </a:rPr>
                        <a:t>RedCap</a:t>
                      </a:r>
                      <a:r>
                        <a:rPr lang="en-GB" sz="1200" kern="1200" dirty="0">
                          <a:solidFill>
                            <a:schemeClr val="tx1"/>
                          </a:solidFill>
                          <a:effectLst/>
                          <a:latin typeface="+mn-lt"/>
                          <a:ea typeface="+mn-ea"/>
                          <a:cs typeface="Arial" panose="020B0604020202020204" pitchFamily="34" charset="0"/>
                        </a:rPr>
                        <a:t> devices.</a:t>
                      </a:r>
                      <a:endParaRPr lang="de-DE" sz="1200" kern="1200" dirty="0">
                        <a:solidFill>
                          <a:schemeClr val="tx1"/>
                        </a:solidFill>
                        <a:effectLst/>
                        <a:latin typeface="+mn-lt"/>
                        <a:ea typeface="+mn-ea"/>
                        <a:cs typeface="Arial" panose="020B0604020202020204" pitchFamily="34" charset="0"/>
                      </a:endParaRPr>
                    </a:p>
                    <a:p>
                      <a:pPr marL="285750" lvl="0" indent="-285750" hangingPunct="0">
                        <a:buFont typeface="Arial" panose="020B0604020202020204" pitchFamily="34" charset="0"/>
                        <a:buChar char="•"/>
                      </a:pPr>
                      <a:r>
                        <a:rPr lang="en-GB" sz="1200" kern="1200" dirty="0">
                          <a:solidFill>
                            <a:schemeClr val="tx1"/>
                          </a:solidFill>
                          <a:effectLst/>
                          <a:latin typeface="+mn-lt"/>
                          <a:ea typeface="+mn-ea"/>
                          <a:cs typeface="Arial" panose="020B0604020202020204" pitchFamily="34" charset="0"/>
                        </a:rPr>
                        <a:t>Potential update of related </a:t>
                      </a:r>
                      <a:r>
                        <a:rPr lang="en-GB" sz="1200" kern="1200" dirty="0" err="1">
                          <a:solidFill>
                            <a:schemeClr val="tx1"/>
                          </a:solidFill>
                          <a:effectLst/>
                          <a:latin typeface="+mn-lt"/>
                          <a:ea typeface="+mn-ea"/>
                          <a:cs typeface="Arial" panose="020B0604020202020204" pitchFamily="34" charset="0"/>
                        </a:rPr>
                        <a:t>eDRX</a:t>
                      </a:r>
                      <a:r>
                        <a:rPr lang="en-GB" sz="1200" kern="1200" dirty="0">
                          <a:solidFill>
                            <a:schemeClr val="tx1"/>
                          </a:solidFill>
                          <a:effectLst/>
                          <a:latin typeface="+mn-lt"/>
                          <a:ea typeface="+mn-ea"/>
                          <a:cs typeface="Arial" panose="020B0604020202020204" pitchFamily="34" charset="0"/>
                        </a:rPr>
                        <a:t> parameters and UE configuration parameters.</a:t>
                      </a:r>
                      <a:endParaRPr lang="de-DE" sz="1200" kern="1200" dirty="0">
                        <a:solidFill>
                          <a:schemeClr val="tx1"/>
                        </a:solidFill>
                        <a:effectLst/>
                        <a:latin typeface="+mn-lt"/>
                        <a:ea typeface="+mn-ea"/>
                        <a:cs typeface="Arial" panose="020B0604020202020204" pitchFamily="34" charset="0"/>
                      </a:endParaRPr>
                    </a:p>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C6-220291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b="0" u="none" kern="1200" dirty="0">
                          <a:solidFill>
                            <a:schemeClr val="tx1"/>
                          </a:solidFill>
                          <a:effectLst/>
                          <a:latin typeface="+mn-lt"/>
                          <a:ea typeface="Times New Roman" panose="02020603050405020304" pitchFamily="18" charset="0"/>
                          <a:cs typeface="Arial" panose="020B0604020202020204" pitchFamily="34" charset="0"/>
                        </a:rPr>
                        <a:t>Revised WID on CT aspects of proximity based services in 5GS</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r>
                        <a:rPr lang="en-US" sz="1200" kern="1200" dirty="0">
                          <a:solidFill>
                            <a:schemeClr val="tx1"/>
                          </a:solidFill>
                          <a:effectLst/>
                          <a:latin typeface="+mn-lt"/>
                          <a:ea typeface="+mn-ea"/>
                          <a:cs typeface="Arial" panose="020B0604020202020204" pitchFamily="34" charset="0"/>
                        </a:rPr>
                        <a:t>support of proximity based services in 5GS by means of using the USIM.</a:t>
                      </a: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buFont typeface="Arial" panose="020B0604020202020204" pitchFamily="34" charset="0"/>
                        <a:buChar char="•"/>
                      </a:pP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2900047507"/>
              </p:ext>
            </p:extLst>
          </p:nvPr>
        </p:nvGraphicFramePr>
        <p:xfrm>
          <a:off x="209550" y="1917065"/>
          <a:ext cx="11742738" cy="4257561"/>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CP-221084</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C6-220231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600" b="0" u="none" kern="1200" dirty="0">
                          <a:solidFill>
                            <a:schemeClr val="tx1"/>
                          </a:solidFill>
                          <a:effectLst/>
                          <a:latin typeface="+mn-lt"/>
                          <a:ea typeface="Times New Roman" panose="02020603050405020304" pitchFamily="18" charset="0"/>
                          <a:cs typeface="Arial" panose="020B0604020202020204" pitchFamily="34" charset="0"/>
                        </a:rPr>
                        <a:t>Revised WID on CT aspects of the architectural enhancements for 5G multicast-broadcast services</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buFont typeface="Arial" panose="020B0604020202020204" pitchFamily="34" charset="0"/>
                        <a:buChar char="•"/>
                      </a:pPr>
                      <a:r>
                        <a:rPr lang="en-US" sz="1200" kern="1200" dirty="0">
                          <a:solidFill>
                            <a:schemeClr val="tx1"/>
                          </a:solidFill>
                          <a:effectLst/>
                          <a:latin typeface="+mn-lt"/>
                          <a:ea typeface="+mn-ea"/>
                          <a:cs typeface="+mn-cs"/>
                        </a:rPr>
                        <a:t>Adding UE pre-configuration for broadcast service in the USIM</a:t>
                      </a:r>
                    </a:p>
                    <a:p>
                      <a:pPr marL="285750" lvl="0" indent="-285750" algn="l" defTabSz="914400" rtl="0" eaLnBrk="1" latinLnBrk="0" hangingPunct="0">
                        <a:buFont typeface="Arial" panose="020B0604020202020204" pitchFamily="34" charset="0"/>
                        <a:buChar char="•"/>
                      </a:pPr>
                      <a:endParaRPr lang="en-US" sz="1200" kern="1200" dirty="0">
                        <a:solidFill>
                          <a:schemeClr val="tx1"/>
                        </a:solidFill>
                        <a:effectLst/>
                        <a:latin typeface="+mn-lt"/>
                        <a:ea typeface="+mn-ea"/>
                        <a:cs typeface="+mn-cs"/>
                      </a:endParaRPr>
                    </a:p>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New for CT6</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CP-221184</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(C6-220253)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WID on UE Conformance Test Aspects - CT6 aspects of 5G System (Rel16)</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r>
                        <a:rPr lang="en-GB" sz="1200" kern="1200" dirty="0">
                          <a:solidFill>
                            <a:schemeClr val="tx1"/>
                          </a:solidFill>
                          <a:effectLst/>
                          <a:latin typeface="+mn-lt"/>
                          <a:ea typeface="+mn-ea"/>
                          <a:cs typeface="+mn-cs"/>
                        </a:rPr>
                        <a:t>The technical objective of this work item is to provide ME conformance test specifications for 5G-NR requirements in Rel-16</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CP-221185</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(C6-220287)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New SID on GBA_U Based APIs</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The objective of this study item is to define USIM APIs for GBA_U to standardize the use method of other applications consistent with the above justification:</a:t>
                      </a:r>
                    </a:p>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     Enable other applications to use these API calls for </a:t>
                      </a:r>
                      <a:r>
                        <a:rPr lang="en-US" sz="1200" kern="1200" dirty="0" err="1">
                          <a:solidFill>
                            <a:schemeClr val="tx1"/>
                          </a:solidFill>
                          <a:effectLst/>
                          <a:latin typeface="+mn-lt"/>
                          <a:ea typeface="+mn-ea"/>
                          <a:cs typeface="+mn-cs"/>
                        </a:rPr>
                        <a:t>Ks_int_NAF</a:t>
                      </a:r>
                      <a:r>
                        <a:rPr lang="en-US" sz="1200" kern="1200" dirty="0">
                          <a:solidFill>
                            <a:schemeClr val="tx1"/>
                          </a:solidFill>
                          <a:effectLst/>
                          <a:latin typeface="+mn-lt"/>
                          <a:ea typeface="+mn-ea"/>
                          <a:cs typeface="+mn-cs"/>
                        </a:rPr>
                        <a:t>(or the key distributed from it) to secure their business procedures;</a:t>
                      </a:r>
                    </a:p>
                    <a:p>
                      <a:pPr marL="0" lvl="0" indent="0" algn="l" defTabSz="914400" rtl="0" eaLnBrk="1" latinLnBrk="0" hangingPunct="0">
                        <a:buFont typeface="Arial" panose="020B0604020202020204" pitchFamily="34" charset="0"/>
                        <a:buNone/>
                      </a:pPr>
                      <a:r>
                        <a:rPr lang="en-US" sz="1200" kern="1200" dirty="0">
                          <a:solidFill>
                            <a:schemeClr val="tx1"/>
                          </a:solidFill>
                          <a:effectLst/>
                          <a:latin typeface="+mn-lt"/>
                          <a:ea typeface="+mn-ea"/>
                          <a:cs typeface="+mn-cs"/>
                        </a:rPr>
                        <a:t>-    Standardize how these keys are distributed and used, etc.</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CP-221186</a:t>
                      </a:r>
                    </a:p>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(C6-220307)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600" b="0" u="none" kern="1200" dirty="0">
                          <a:solidFill>
                            <a:schemeClr val="tx1"/>
                          </a:solidFill>
                          <a:effectLst/>
                          <a:latin typeface="+mn-lt"/>
                          <a:ea typeface="Times New Roman" panose="02020603050405020304" pitchFamily="18" charset="0"/>
                          <a:cs typeface="Arial" panose="020B0604020202020204" pitchFamily="34" charset="0"/>
                        </a:rPr>
                        <a:t>Study on new UICC application for NSSA</a:t>
                      </a: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CT6</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200" kern="1200" dirty="0">
                          <a:solidFill>
                            <a:schemeClr val="tx1"/>
                          </a:solidFill>
                          <a:effectLst/>
                          <a:latin typeface="+mn-lt"/>
                          <a:ea typeface="+mn-ea"/>
                          <a:cs typeface="+mn-cs"/>
                        </a:rPr>
                        <a:t>The aim of this work is to study the aspects for any potential enhancements on the UICC to be developed by CT6 based on the outcome of 3GPP TS 33.501. For each of the objectives in the scope of the CT6 study, the UICC aspects that are to be covered in this study are as follows:</a:t>
                      </a:r>
                      <a:endParaRPr lang="de-DE" sz="1200" kern="1200" dirty="0">
                        <a:solidFill>
                          <a:schemeClr val="tx1"/>
                        </a:solidFill>
                        <a:effectLst/>
                        <a:latin typeface="+mn-lt"/>
                        <a:ea typeface="+mn-ea"/>
                        <a:cs typeface="+mn-cs"/>
                      </a:endParaRPr>
                    </a:p>
                    <a:p>
                      <a:pPr lvl="0" hangingPunct="0"/>
                      <a:r>
                        <a:rPr lang="en-US" sz="1200" kern="1200" dirty="0">
                          <a:solidFill>
                            <a:schemeClr val="tx1"/>
                          </a:solidFill>
                          <a:effectLst/>
                          <a:latin typeface="+mn-lt"/>
                          <a:ea typeface="+mn-ea"/>
                          <a:cs typeface="+mn-cs"/>
                        </a:rPr>
                        <a:t>Enhancements to support network slice-specific authentication and authorization from the UICC</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7992530"/>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Rel-16, Rel-17 </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313486215"/>
              </p:ext>
            </p:extLst>
          </p:nvPr>
        </p:nvGraphicFramePr>
        <p:xfrm>
          <a:off x="662530" y="1855068"/>
          <a:ext cx="10691270" cy="3758474"/>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44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910008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 on CT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interface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r>
                        <a:rPr lang="en-GB"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nrUICC_UEConTest</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hangingPunct="0">
                        <a:spcAft>
                          <a:spcPts val="1200"/>
                        </a:spcAft>
                      </a:pPr>
                      <a:r>
                        <a:rPr lang="fr-FR" sz="900" i="1" dirty="0">
                          <a:solidFill>
                            <a:schemeClr val="tx1"/>
                          </a:solidFill>
                          <a:effectLst/>
                          <a:latin typeface="Arial" panose="020B0604020202020204" pitchFamily="34" charset="0"/>
                          <a:ea typeface="Times New Roman"/>
                          <a:cs typeface="Arial" panose="020B0604020202020204" pitchFamily="34" charset="0"/>
                        </a:rPr>
                        <a:t>CP-210086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126797461"/>
                  </a:ext>
                </a:extLst>
              </a:tr>
              <a:tr h="371889">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Enhancement for the 5G Control Plane Steering of Roaming for UE in CONNECTED mode</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i="1" dirty="0">
                          <a:solidFill>
                            <a:schemeClr val="tx1"/>
                          </a:solidFill>
                          <a:effectLst/>
                          <a:latin typeface="Arial" panose="020B0604020202020204" pitchFamily="34" charset="0"/>
                          <a:ea typeface="Times New Roman"/>
                          <a:cs typeface="Arial" panose="020B0604020202020204" pitchFamily="34" charset="0"/>
                        </a:rPr>
                        <a:t>CP-210148</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97629308"/>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Enhancement for Proximity based Services in 5GS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60%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hangingPunct="0">
                        <a:spcAft>
                          <a:spcPts val="1200"/>
                        </a:spcAft>
                      </a:pPr>
                      <a:r>
                        <a:rPr lang="fr-FR" sz="900" b="0" i="1" dirty="0">
                          <a:solidFill>
                            <a:schemeClr val="tx1"/>
                          </a:solidFill>
                          <a:effectLst/>
                          <a:latin typeface="Arial" panose="020B0604020202020204" pitchFamily="34" charset="0"/>
                          <a:ea typeface="Times New Roman"/>
                          <a:cs typeface="Arial" panose="020B0604020202020204" pitchFamily="34" charset="0"/>
                        </a:rPr>
                        <a:t>CP-212105</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24449067"/>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930044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CT6 aspects of 5GC architecture for satellite networks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97%</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CP-210149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998072"/>
                  </a:ext>
                </a:extLst>
              </a:tr>
              <a:tr h="0">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920048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architecture enhancements for 3GPP support of advanced V2X services - Phase 2</a:t>
                      </a:r>
                      <a:endPar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eV2XARC_Ph2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CP-211116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546718485"/>
                  </a:ext>
                </a:extLst>
              </a:tr>
              <a:tr h="22625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CT4 aspects on CT aspects of Support for Minimization of service Interruption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hangingPunct="0">
                        <a:spcAft>
                          <a:spcPts val="1200"/>
                        </a:spcAft>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CP-212166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82242697"/>
                  </a:ext>
                </a:extLst>
              </a:tr>
              <a:tr h="36343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en-GB" sz="900" kern="1200" dirty="0">
                          <a:solidFill>
                            <a:schemeClr val="tx1"/>
                          </a:solidFill>
                          <a:effectLst/>
                          <a:latin typeface="Arial" panose="020B0604020202020204" pitchFamily="34" charset="0"/>
                          <a:ea typeface="+mn-ea"/>
                          <a:cs typeface="Arial" panose="020B0604020202020204" pitchFamily="34" charset="0"/>
                        </a:rPr>
                        <a:t>IMS voice service support and network usability guarantee for UE’s E-UTRA capability disabled scenario in 5GS</a:t>
                      </a:r>
                      <a:endParaRPr lang="fr-FR"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de-DE" sz="900" kern="1200" dirty="0">
                          <a:solidFill>
                            <a:schemeClr val="tx1"/>
                          </a:solidFill>
                          <a:effectLst/>
                          <a:latin typeface="Arial" panose="020B0604020202020204" pitchFamily="34" charset="0"/>
                          <a:ea typeface="+mn-ea"/>
                          <a:cs typeface="Arial" panose="020B0604020202020204" pitchFamily="34" charset="0"/>
                        </a:rPr>
                        <a:t>ING_5GS</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CP-212231</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3713616"/>
                  </a:ext>
                </a:extLst>
              </a:tr>
              <a:tr h="374388">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spcAft>
                          <a:spcPts val="0"/>
                        </a:spcAft>
                      </a:pPr>
                      <a:r>
                        <a:rPr lang="en-GB" sz="900" kern="1200" dirty="0">
                          <a:solidFill>
                            <a:schemeClr val="tx1"/>
                          </a:solidFill>
                          <a:effectLst/>
                          <a:latin typeface="Arial" panose="020B0604020202020204" pitchFamily="34" charset="0"/>
                          <a:ea typeface="+mn-ea"/>
                          <a:cs typeface="Arial" panose="020B0604020202020204" pitchFamily="34" charset="0"/>
                        </a:rPr>
                        <a:t>CT aspects of NB-</a:t>
                      </a:r>
                      <a:r>
                        <a:rPr lang="en-GB" sz="900" kern="1200" dirty="0" err="1">
                          <a:solidFill>
                            <a:schemeClr val="tx1"/>
                          </a:solidFill>
                          <a:effectLst/>
                          <a:latin typeface="Arial" panose="020B0604020202020204" pitchFamily="34" charset="0"/>
                          <a:ea typeface="+mn-ea"/>
                          <a:cs typeface="Arial" panose="020B0604020202020204" pitchFamily="34" charset="0"/>
                        </a:rPr>
                        <a:t>IoT</a:t>
                      </a:r>
                      <a:r>
                        <a:rPr lang="en-GB" sz="900" kern="1200" dirty="0">
                          <a:solidFill>
                            <a:schemeClr val="tx1"/>
                          </a:solidFill>
                          <a:effectLst/>
                          <a:latin typeface="Arial" panose="020B0604020202020204" pitchFamily="34" charset="0"/>
                          <a:ea typeface="+mn-ea"/>
                          <a:cs typeface="Arial" panose="020B0604020202020204" pitchFamily="34" charset="0"/>
                        </a:rPr>
                        <a:t>/</a:t>
                      </a:r>
                      <a:r>
                        <a:rPr lang="en-GB" sz="900" kern="1200" dirty="0" err="1">
                          <a:solidFill>
                            <a:schemeClr val="tx1"/>
                          </a:solidFill>
                          <a:effectLst/>
                          <a:latin typeface="Arial" panose="020B0604020202020204" pitchFamily="34" charset="0"/>
                          <a:ea typeface="+mn-ea"/>
                          <a:cs typeface="Arial" panose="020B0604020202020204" pitchFamily="34" charset="0"/>
                        </a:rPr>
                        <a:t>eMTC</a:t>
                      </a:r>
                      <a:r>
                        <a:rPr lang="en-GB" sz="900" kern="1200" dirty="0">
                          <a:solidFill>
                            <a:schemeClr val="tx1"/>
                          </a:solidFill>
                          <a:effectLst/>
                          <a:latin typeface="Arial" panose="020B0604020202020204" pitchFamily="34" charset="0"/>
                          <a:ea typeface="+mn-ea"/>
                          <a:cs typeface="Arial" panose="020B0604020202020204" pitchFamily="34" charset="0"/>
                        </a:rPr>
                        <a:t> Non-Terrestrial Networks in EPS</a:t>
                      </a:r>
                      <a:endParaRPr lang="de-DE"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600"/>
                        </a:spcAft>
                      </a:pPr>
                      <a:r>
                        <a:rPr lang="en-GB" sz="900" kern="1200" dirty="0" err="1">
                          <a:solidFill>
                            <a:schemeClr val="tx1"/>
                          </a:solidFill>
                          <a:effectLst/>
                          <a:latin typeface="Arial" panose="020B0604020202020204" pitchFamily="34" charset="0"/>
                          <a:ea typeface="+mn-ea"/>
                          <a:cs typeface="Arial" panose="020B0604020202020204" pitchFamily="34" charset="0"/>
                        </a:rPr>
                        <a:t>IoT_SAT_ARCH_EPS</a:t>
                      </a:r>
                      <a:endParaRPr lang="en-GB" sz="900" kern="1200" dirty="0">
                        <a:solidFill>
                          <a:schemeClr val="tx1"/>
                        </a:solidFill>
                        <a:effectLst/>
                        <a:latin typeface="Arial" panose="020B0604020202020204" pitchFamily="34" charset="0"/>
                        <a:ea typeface="+mn-ea"/>
                        <a:cs typeface="Arial" panose="020B0604020202020204" pitchFamily="34" charset="0"/>
                      </a:endParaRPr>
                    </a:p>
                  </a:txBody>
                  <a:tcPr marL="67945" marR="67945"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CP-213079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44651999"/>
                  </a:ext>
                </a:extLst>
              </a:tr>
              <a:tr h="37188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CT6 aspects of Architecture Enhancement for NR Reduced Capability Devices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CP-213210</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Non-Seamless WLAN offload authentication in 5GS</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NSWO_5G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00FF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tx1"/>
                          </a:solidFill>
                          <a:effectLst/>
                          <a:latin typeface="Arial" panose="020B0604020202020204" pitchFamily="34" charset="0"/>
                          <a:ea typeface="Times New Roman"/>
                          <a:cs typeface="Arial" panose="020B0604020202020204" pitchFamily="34" charset="0"/>
                        </a:rPr>
                        <a:t>CP-220095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31528">
                <a:tc>
                  <a:txBody>
                    <a:bodyPr/>
                    <a:lstStyle/>
                    <a:p>
                      <a:pPr algn="ctr" fontAlgn="t"/>
                      <a:r>
                        <a:rPr lang="en-US" sz="900" kern="1200" dirty="0">
                          <a:solidFill>
                            <a:srgbClr val="00B0F0"/>
                          </a:solidFill>
                          <a:effectLst/>
                          <a:latin typeface="Arial" panose="020B0604020202020204" pitchFamily="34" charset="0"/>
                          <a:ea typeface="Calibri" panose="020F0502020204030204" pitchFamily="34" charset="0"/>
                          <a:cs typeface="Arial" panose="020B0604020202020204" pitchFamily="34" charset="0"/>
                        </a:rPr>
                        <a:t>910002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US"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CT aspects of the architectural enhancements for 5G multicast-broadcast services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5MBS</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rgbClr val="2A6EA8"/>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06/22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endParaRPr lang="en-GB" sz="9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en-US" sz="900" b="0" i="1" kern="1200" dirty="0">
                        <a:solidFill>
                          <a:schemeClr val="tx1"/>
                        </a:solidFill>
                        <a:effectLst/>
                        <a:latin typeface="Arial" panose="020B0604020202020204" pitchFamily="34" charset="0"/>
                        <a:ea typeface="Times New Roman"/>
                        <a:cs typeface="Arial" panose="020B0604020202020204" pitchFamily="34"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161439236"/>
                  </a:ext>
                </a:extLst>
              </a:tr>
            </a:tbl>
          </a:graphicData>
        </a:graphic>
      </p:graphicFrame>
    </p:spTree>
    <p:extLst>
      <p:ext uri="{BB962C8B-B14F-4D97-AF65-F5344CB8AC3E}">
        <p14:creationId xmlns:p14="http://schemas.microsoft.com/office/powerpoint/2010/main" val="296490599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159461225"/>
              </p:ext>
            </p:extLst>
          </p:nvPr>
        </p:nvGraphicFramePr>
        <p:xfrm>
          <a:off x="662530" y="1855068"/>
          <a:ext cx="10691270" cy="1014333"/>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1889">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960003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WID on UE Conformance Test Aspects - CT6 aspects of 5G System (Rel16)</a:t>
                      </a: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UEConTest_R16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accent1">
                              <a:lumMod val="75000"/>
                            </a:schemeClr>
                          </a:solidFill>
                          <a:effectLst/>
                          <a:latin typeface="Arial" panose="020B0604020202020204" pitchFamily="34" charset="0"/>
                          <a:ea typeface="Times New Roman"/>
                          <a:cs typeface="Arial" panose="020B0604020202020204" pitchFamily="34" charset="0"/>
                        </a:rPr>
                        <a:t>CP-221184</a:t>
                      </a:r>
                    </a:p>
                  </a:txBody>
                  <a:tcPr marL="44447" marR="44447" marT="0"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960004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New SID on GBA_U Based APIs</a:t>
                      </a:r>
                      <a:endPar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FS_GBA_U_API</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03/23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endPar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accent1">
                              <a:lumMod val="75000"/>
                            </a:schemeClr>
                          </a:solidFill>
                          <a:effectLst/>
                          <a:latin typeface="Arial" panose="020B0604020202020204" pitchFamily="34" charset="0"/>
                          <a:ea typeface="Times New Roman"/>
                          <a:cs typeface="Arial" panose="020B0604020202020204" pitchFamily="34" charset="0"/>
                        </a:rPr>
                        <a:t>CP-2201185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31528">
                <a:tc>
                  <a:txBody>
                    <a:bodyPr/>
                    <a:lstStyle/>
                    <a:p>
                      <a:pPr algn="ctr" fontAlgn="t"/>
                      <a:r>
                        <a:rPr lang="en-US" sz="900" kern="120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960005</a:t>
                      </a:r>
                      <a:endPar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Study on new UICC application for NSSAA</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err="1">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FS_NS_Slice</a:t>
                      </a:r>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-USIM</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accent1">
                              <a:lumMod val="75000"/>
                            </a:schemeClr>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lnSpc>
                          <a:spcPct val="107000"/>
                        </a:lnSpc>
                        <a:spcAft>
                          <a:spcPts val="800"/>
                        </a:spcAft>
                      </a:pPr>
                      <a:r>
                        <a:rPr lang="en-US"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endPar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b" latinLnBrk="0" hangingPunct="1"/>
                      <a:r>
                        <a:rPr lang="en-GB" sz="900" kern="12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accent1">
                              <a:lumMod val="75000"/>
                            </a:schemeClr>
                          </a:solidFill>
                          <a:effectLst/>
                          <a:latin typeface="Arial" panose="020B0604020202020204" pitchFamily="34" charset="0"/>
                          <a:ea typeface="Times New Roman"/>
                          <a:cs typeface="Arial" panose="020B0604020202020204" pitchFamily="34" charset="0"/>
                        </a:rPr>
                        <a:t>CP-2201186</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161439236"/>
                  </a:ext>
                </a:extLst>
              </a:tr>
            </a:tbl>
          </a:graphicData>
        </a:graphic>
      </p:graphicFrame>
    </p:spTree>
    <p:extLst>
      <p:ext uri="{BB962C8B-B14F-4D97-AF65-F5344CB8AC3E}">
        <p14:creationId xmlns:p14="http://schemas.microsoft.com/office/powerpoint/2010/main" val="238773988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2.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C33B36D-6A2D-443D-93E6-64C898FCAB74}">
  <ds:schemaRefs>
    <ds:schemaRef ds:uri="http://schemas.microsoft.com/office/2006/documentManagement/types"/>
    <ds:schemaRef ds:uri="c9fe69cb-1d4b-461a-8155-8bb96486ee7c"/>
    <ds:schemaRef ds:uri="http://purl.org/dc/elements/1.1/"/>
    <ds:schemaRef ds:uri="http://schemas.microsoft.com/office/2006/metadata/properties"/>
    <ds:schemaRef ds:uri="34d3e54b-d462-4f51-83b6-6cd7f4b454d5"/>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1496</Words>
  <Application>Microsoft Office PowerPoint</Application>
  <PresentationFormat>Breitbild</PresentationFormat>
  <Paragraphs>364</Paragraphs>
  <Slides>21</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21</vt:i4>
      </vt:variant>
    </vt:vector>
  </HeadingPairs>
  <TitlesOfParts>
    <vt:vector size="28" baseType="lpstr">
      <vt:lpstr>MS PGothic</vt:lpstr>
      <vt:lpstr>Arial</vt:lpstr>
      <vt:lpstr>Arial </vt:lpstr>
      <vt:lpstr>Calibri</vt:lpstr>
      <vt:lpstr>Calibri Light</vt:lpstr>
      <vt:lpstr>Times New Roman</vt:lpstr>
      <vt:lpstr>Office Theme</vt:lpstr>
      <vt:lpstr>Status Report from TSG CT#96</vt:lpstr>
      <vt:lpstr>Overview of CT6 contributions</vt:lpstr>
      <vt:lpstr>Overview of CT6 contributions</vt:lpstr>
      <vt:lpstr>Summary</vt:lpstr>
      <vt:lpstr>TSG WG CT6 Statistics</vt:lpstr>
      <vt:lpstr>Revised agreed/endorsed  Study/Work Items</vt:lpstr>
      <vt:lpstr>New agreed/endorsed  Study/Work Items</vt:lpstr>
      <vt:lpstr>Work Plan Rel-16, Rel-17 </vt:lpstr>
      <vt:lpstr>Work Plan Rel-18</vt:lpstr>
      <vt:lpstr>Exception sheets</vt:lpstr>
      <vt:lpstr>TS/TR sent to CT plenary</vt:lpstr>
      <vt:lpstr>Release 18 Status</vt:lpstr>
      <vt:lpstr>Release 17 Status</vt:lpstr>
      <vt:lpstr>Release 16 Status</vt:lpstr>
      <vt:lpstr>Release 15 Status</vt:lpstr>
      <vt:lpstr>Backward Incompatible Changes</vt:lpstr>
      <vt:lpstr>For Information to CT</vt:lpstr>
      <vt:lpstr>For Action to CT</vt:lpstr>
      <vt:lpstr>Acknowledgement</vt:lpstr>
      <vt:lpstr>Annex</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651</cp:revision>
  <dcterms:created xsi:type="dcterms:W3CDTF">2010-02-05T13:52:04Z</dcterms:created>
  <dcterms:modified xsi:type="dcterms:W3CDTF">2022-08-16T09:48:08Z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