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81" r:id="rId3"/>
    <p:sldId id="380" r:id="rId4"/>
    <p:sldId id="363" r:id="rId5"/>
    <p:sldId id="366" r:id="rId6"/>
    <p:sldId id="37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65" r:id="rId16"/>
    <p:sldId id="376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119" d="100"/>
          <a:sy n="119" d="100"/>
        </p:scale>
        <p:origin x="120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#104-e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02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– </a:t>
            </a:r>
            <a:r>
              <a:rPr lang="en-US" altLang="en-US" sz="1200" b="1" baseline="0" dirty="0" smtClean="0">
                <a:latin typeface="Arial "/>
              </a:rPr>
              <a:t>05 arch</a:t>
            </a:r>
            <a:r>
              <a:rPr lang="en-US" altLang="en-US" sz="1200" b="1" dirty="0" smtClean="0">
                <a:latin typeface="Arial "/>
              </a:rPr>
              <a:t>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C6-210013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Report from</a:t>
            </a:r>
            <a:br>
              <a:rPr lang="en-US" altLang="en-US" dirty="0" smtClean="0"/>
            </a:br>
            <a:r>
              <a:rPr lang="en-US" altLang="en-US" dirty="0" smtClean="0"/>
              <a:t>TSG </a:t>
            </a:r>
            <a:r>
              <a:rPr lang="en-US" altLang="en-US" dirty="0" smtClean="0"/>
              <a:t>CT#90-e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update.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update.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SA3 has agreed changes to TS 33.501 regarding NAS security context storage in S3-202889. These changes will require changes to CT6 spec TS 31.102. SA3 also agreed an LS to CT6 in S3-203006 with explicit action.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</a:p>
          <a:p>
            <a:r>
              <a:rPr lang="en-US" dirty="0" smtClean="0"/>
              <a:t>Dependency:</a:t>
            </a:r>
          </a:p>
          <a:p>
            <a:pPr lvl="1"/>
            <a:r>
              <a:rPr lang="en-US" dirty="0" smtClean="0"/>
              <a:t>CR to TS 31.102 in CP-203087 depends on approval of CT1 CR#2774 to TS 24.501 and SA2 CR#0611 to TS 23.122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Summary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630256" cy="4351338"/>
          </a:xfrm>
        </p:spPr>
        <p:txBody>
          <a:bodyPr/>
          <a:lstStyle/>
          <a:p>
            <a:r>
              <a:rPr lang="en-US" altLang="fr-FR" dirty="0" smtClean="0"/>
              <a:t>Chairman’s report and draft minutes of </a:t>
            </a:r>
            <a:r>
              <a:rPr lang="en-US" altLang="fr-FR" dirty="0" smtClean="0"/>
              <a:t>CT6#103-e </a:t>
            </a:r>
            <a:r>
              <a:rPr lang="en-US" altLang="fr-FR" dirty="0" smtClean="0"/>
              <a:t>have been noted</a:t>
            </a:r>
          </a:p>
          <a:p>
            <a:r>
              <a:rPr lang="en-US" altLang="fr-FR" dirty="0" smtClean="0"/>
              <a:t>All presented CRs have been approved</a:t>
            </a:r>
          </a:p>
          <a:p>
            <a:endParaRPr lang="en-US" altLang="fr-FR" dirty="0"/>
          </a:p>
          <a:p>
            <a:r>
              <a:rPr lang="en-US" altLang="fr-FR" dirty="0" smtClean="0"/>
              <a:t>(see next slide for details</a:t>
            </a:r>
            <a:r>
              <a:rPr lang="en-US" altLang="fr-FR" dirty="0" smtClean="0"/>
              <a:t>)</a:t>
            </a:r>
          </a:p>
          <a:p>
            <a:endParaRPr lang="en-US" altLang="fr-FR" dirty="0"/>
          </a:p>
          <a:p>
            <a:r>
              <a:rPr lang="en-US" altLang="fr-FR" dirty="0" smtClean="0"/>
              <a:t>Update of </a:t>
            </a:r>
            <a:r>
              <a:rPr lang="en-US" altLang="fr-FR" dirty="0" err="1" smtClean="0"/>
              <a:t>ToR</a:t>
            </a:r>
            <a:r>
              <a:rPr lang="en-US" altLang="fr-FR" dirty="0" smtClean="0"/>
              <a:t> has been approved</a:t>
            </a: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331510109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572" y="1800441"/>
          <a:ext cx="10767702" cy="4047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 (</a:t>
                      </a:r>
                      <a:r>
                        <a:rPr lang="de-DE" sz="1800" dirty="0" err="1" smtClean="0">
                          <a:effectLst/>
                        </a:rPr>
                        <a:t>this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document</a:t>
                      </a:r>
                      <a:r>
                        <a:rPr lang="de-DE" sz="1800" dirty="0" smtClean="0">
                          <a:effectLst/>
                        </a:rPr>
                        <a:t>)</a:t>
                      </a:r>
                      <a:endParaRPr lang="de-DE" sz="18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CP-203014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>
                          <a:effectLst/>
                        </a:rPr>
                        <a:t>report</a:t>
                      </a:r>
                      <a:r>
                        <a:rPr lang="de-DE" sz="1800" dirty="0">
                          <a:effectLst/>
                        </a:rPr>
                        <a:t>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21.111 </a:t>
                      </a: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voltage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classes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 Rel-17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31.111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31.111 Rel-17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UE Conformance Test Aspects - CT6 aspects of 5G System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31.121 Rel-15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31.121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822757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31.122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3GPP TS 31.121 to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31.124 Rel-15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0461057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3GPP TS 31.124 to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321611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 smtClean="0">
                          <a:effectLst/>
                          <a:latin typeface="+mn-lt"/>
                          <a:ea typeface="+mn-ea"/>
                        </a:rPr>
                        <a:t>other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Terms of Reference 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ToR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for 3GPP TSG CT WG6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955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24651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CT6#103-e </a:t>
            </a:r>
          </a:p>
          <a:p>
            <a:pPr lvl="3"/>
            <a:r>
              <a:rPr lang="en-US" altLang="fr-FR" dirty="0" smtClean="0"/>
              <a:t>(17 – 20 November)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633807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CT6#104-e</a:t>
            </a:r>
            <a:endParaRPr lang="en-US" altLang="fr-FR" dirty="0"/>
          </a:p>
          <a:p>
            <a:pPr lvl="3"/>
            <a:r>
              <a:rPr lang="en-US" altLang="fr-FR" dirty="0" smtClean="0"/>
              <a:t>(02 – 05 March 2021)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157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45 </a:t>
            </a:r>
          </a:p>
          <a:p>
            <a:pPr lvl="1"/>
            <a:r>
              <a:rPr lang="en-US" dirty="0" smtClean="0"/>
              <a:t>Cat A(17)/</a:t>
            </a:r>
            <a:r>
              <a:rPr lang="en-US" dirty="0"/>
              <a:t>B </a:t>
            </a:r>
            <a:r>
              <a:rPr lang="en-US" dirty="0" smtClean="0"/>
              <a:t>(6)/</a:t>
            </a:r>
            <a:r>
              <a:rPr lang="en-US" dirty="0"/>
              <a:t>C </a:t>
            </a:r>
            <a:r>
              <a:rPr lang="en-US" dirty="0" smtClean="0"/>
              <a:t>(2)/</a:t>
            </a:r>
            <a:r>
              <a:rPr lang="en-US" dirty="0"/>
              <a:t>F </a:t>
            </a:r>
            <a:r>
              <a:rPr lang="en-US" dirty="0" smtClean="0"/>
              <a:t>(18)/</a:t>
            </a:r>
            <a:r>
              <a:rPr lang="en-US" dirty="0"/>
              <a:t>D </a:t>
            </a:r>
            <a:r>
              <a:rPr lang="en-US" dirty="0" smtClean="0"/>
              <a:t>(2) </a:t>
            </a:r>
            <a:endParaRPr lang="en-US" dirty="0"/>
          </a:p>
          <a:p>
            <a:pPr lvl="1"/>
            <a:r>
              <a:rPr lang="en-US" dirty="0" smtClean="0"/>
              <a:t>Rel-15(20) </a:t>
            </a:r>
            <a:r>
              <a:rPr lang="en-US" dirty="0"/>
              <a:t>/ </a:t>
            </a:r>
            <a:r>
              <a:rPr lang="en-US" dirty="0" smtClean="0"/>
              <a:t>Rel-16(23) / Rel-17(2)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CT6#103-e</a:t>
            </a:r>
            <a:r>
              <a:rPr lang="en-US" altLang="fr-FR" dirty="0"/>
              <a:t>: </a:t>
            </a:r>
            <a:r>
              <a:rPr lang="en-US" altLang="fr-FR" dirty="0" smtClean="0"/>
              <a:t>26 </a:t>
            </a:r>
            <a:r>
              <a:rPr lang="en-US" altLang="fr-FR" dirty="0"/>
              <a:t>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</a:t>
            </a:r>
            <a:r>
              <a:rPr lang="en-US" altLang="fr-FR" dirty="0" smtClean="0"/>
              <a:t>)</a:t>
            </a:r>
          </a:p>
          <a:p>
            <a:pPr lvl="1"/>
            <a:r>
              <a:rPr lang="en-US" altLang="fr-FR" sz="2000" dirty="0" smtClean="0"/>
              <a:t>Agreed to replace content of Rel-15 test specifications TS 31.121 and TS 31.124 with just a pointer to Rel-16 version (usual procedure to only have one active test specification) (CP-203094 and CP-203096)</a:t>
            </a:r>
          </a:p>
          <a:p>
            <a:pPr lvl="1"/>
            <a:r>
              <a:rPr lang="en-US" altLang="fr-FR" sz="2000" dirty="0" smtClean="0"/>
              <a:t>Many contributions on the topic of “</a:t>
            </a:r>
            <a:r>
              <a:rPr lang="en-US" altLang="fr-FR" sz="2000" dirty="0" err="1" smtClean="0"/>
              <a:t>blackbox</a:t>
            </a:r>
            <a:r>
              <a:rPr lang="en-US" altLang="fr-FR" sz="2000" dirty="0" smtClean="0"/>
              <a:t>” testing approach (for embedded UICC). Controversial positions on either update existing specs vs. defining new specs). Encouraged offline discussions until next CT6 meeting 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11210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649466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(Exception requested)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717</Words>
  <Application>Microsoft Office PowerPoint</Application>
  <PresentationFormat>Breitbild</PresentationFormat>
  <Paragraphs>185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Report from TSG CT#90-e</vt:lpstr>
      <vt:lpstr>Summary</vt:lpstr>
      <vt:lpstr>Overview of CT6 contributions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632</cp:revision>
  <dcterms:created xsi:type="dcterms:W3CDTF">2010-02-05T13:52:04Z</dcterms:created>
  <dcterms:modified xsi:type="dcterms:W3CDTF">2021-02-26T09:25:38Z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