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396" r:id="rId3"/>
    <p:sldId id="366" r:id="rId4"/>
    <p:sldId id="411" r:id="rId5"/>
    <p:sldId id="416" r:id="rId6"/>
    <p:sldId id="385" r:id="rId7"/>
    <p:sldId id="403" r:id="rId8"/>
    <p:sldId id="412" r:id="rId9"/>
    <p:sldId id="387" r:id="rId10"/>
    <p:sldId id="388" r:id="rId11"/>
    <p:sldId id="389" r:id="rId12"/>
    <p:sldId id="413" r:id="rId13"/>
    <p:sldId id="406" r:id="rId14"/>
    <p:sldId id="417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160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WG4#99e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meeting; 18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28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August 2020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C4-204007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#88e 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in 2020</a:t>
            </a:r>
            <a:endParaRPr lang="en-US" sz="3600" dirty="0"/>
          </a:p>
          <a:p>
            <a:r>
              <a:rPr lang="en-US" sz="2000" dirty="0" smtClean="0"/>
              <a:t>CT4#99e        2020-08-18 - 2020-08-28 Electronic meeting</a:t>
            </a:r>
          </a:p>
          <a:p>
            <a:r>
              <a:rPr lang="en-US" sz="2000" dirty="0" smtClean="0"/>
              <a:t>CT4#101e      </a:t>
            </a:r>
            <a:r>
              <a:rPr lang="en-US" sz="2000" dirty="0" smtClean="0">
                <a:solidFill>
                  <a:srgbClr val="FF0000"/>
                </a:solidFill>
              </a:rPr>
              <a:t>2020-</a:t>
            </a:r>
            <a:r>
              <a:rPr lang="en-US" sz="2000" dirty="0">
                <a:solidFill>
                  <a:srgbClr val="FF0000"/>
                </a:solidFill>
              </a:rPr>
              <a:t>11-</a:t>
            </a:r>
            <a:r>
              <a:rPr lang="en-US" sz="2000" dirty="0" smtClean="0">
                <a:solidFill>
                  <a:srgbClr val="FF0000"/>
                </a:solidFill>
              </a:rPr>
              <a:t>04 - 2020-11-13 </a:t>
            </a:r>
            <a:r>
              <a:rPr lang="en-US" sz="2000" dirty="0" smtClean="0"/>
              <a:t>Electronic meeting</a:t>
            </a:r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in </a:t>
            </a:r>
            <a:r>
              <a:rPr lang="en-US" b="1" i="1" dirty="0" smtClean="0"/>
              <a:t>2021</a:t>
            </a:r>
            <a:endParaRPr lang="en-US" b="1" i="1" dirty="0"/>
          </a:p>
          <a:p>
            <a:r>
              <a:rPr lang="en-US" sz="2000" dirty="0" smtClean="0"/>
              <a:t>CT4#101 </a:t>
            </a:r>
            <a:r>
              <a:rPr lang="en-US" sz="2000" dirty="0" smtClean="0"/>
              <a:t>bis</a:t>
            </a:r>
            <a:r>
              <a:rPr lang="en-US" sz="2000" dirty="0"/>
              <a:t>  </a:t>
            </a:r>
            <a:r>
              <a:rPr lang="en-US" sz="2000" dirty="0" smtClean="0"/>
              <a:t>2021-01-25 </a:t>
            </a:r>
            <a:r>
              <a:rPr lang="en-US" sz="2000" dirty="0"/>
              <a:t>- </a:t>
            </a:r>
            <a:r>
              <a:rPr lang="en-US" sz="2000" dirty="0" smtClean="0"/>
              <a:t>2020-01-29 </a:t>
            </a:r>
            <a:r>
              <a:rPr lang="en-US" sz="2000" dirty="0" smtClean="0"/>
              <a:t>tbd</a:t>
            </a:r>
            <a:endParaRPr lang="en-US" sz="2000" dirty="0"/>
          </a:p>
          <a:p>
            <a:r>
              <a:rPr lang="en-US" sz="2000" dirty="0" smtClean="0"/>
              <a:t>CT4#102       </a:t>
            </a:r>
            <a:r>
              <a:rPr lang="en-US" sz="2000" dirty="0"/>
              <a:t> </a:t>
            </a:r>
            <a:r>
              <a:rPr lang="en-US" sz="2000" dirty="0" smtClean="0"/>
              <a:t>2021-03-01 </a:t>
            </a:r>
            <a:r>
              <a:rPr lang="en-US" sz="2000" dirty="0"/>
              <a:t>- </a:t>
            </a:r>
            <a:r>
              <a:rPr lang="en-US" sz="2000" dirty="0" smtClean="0"/>
              <a:t>2020-03-05 </a:t>
            </a:r>
            <a:r>
              <a:rPr lang="en-US" sz="2000" dirty="0" smtClean="0"/>
              <a:t>tbd</a:t>
            </a:r>
            <a:endParaRPr lang="en-US" sz="20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SA#88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 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CT4 </a:t>
            </a:r>
            <a:r>
              <a:rPr lang="en-US" dirty="0" smtClean="0"/>
              <a:t>CRs, </a:t>
            </a:r>
            <a:r>
              <a:rPr lang="en-US" dirty="0"/>
              <a:t>are approved by SA plenary</a:t>
            </a:r>
            <a:r>
              <a:rPr lang="en-US" dirty="0" smtClean="0"/>
              <a:t>.</a:t>
            </a:r>
          </a:p>
          <a:p>
            <a:r>
              <a:rPr lang="de-DE" dirty="0" smtClean="0"/>
              <a:t> SA </a:t>
            </a:r>
            <a:r>
              <a:rPr lang="de-DE" dirty="0"/>
              <a:t>also discussed and </a:t>
            </a:r>
            <a:r>
              <a:rPr lang="de-DE" dirty="0" smtClean="0"/>
              <a:t>approved </a:t>
            </a:r>
            <a:r>
              <a:rPr lang="de-DE" dirty="0"/>
              <a:t>a number of  Rel-16 topics and also exceptions in the area of </a:t>
            </a:r>
            <a:r>
              <a:rPr lang="de-DE" dirty="0" smtClean="0"/>
              <a:t>SA4 and SA5</a:t>
            </a:r>
            <a:r>
              <a:rPr lang="de-DE" dirty="0"/>
              <a:t>.</a:t>
            </a:r>
          </a:p>
          <a:p>
            <a:r>
              <a:rPr lang="de-DE" dirty="0" smtClean="0"/>
              <a:t> The timeline for Rel-17 has not  changed but discussion  is expected for next plenary</a:t>
            </a:r>
          </a:p>
          <a:p>
            <a:endParaRPr lang="en-US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683281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SA#88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Approved </a:t>
            </a:r>
            <a:r>
              <a:rPr lang="en-GB" dirty="0"/>
              <a:t>Work Item </a:t>
            </a:r>
            <a:r>
              <a:rPr lang="en-GB" dirty="0" smtClean="0"/>
              <a:t>Exceptions (Rel-16)</a:t>
            </a:r>
            <a:endParaRPr lang="de-DE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SP-200401	SA4	Exception for 5GMS3</a:t>
            </a: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SP-200406</a:t>
            </a:r>
            <a:r>
              <a:rPr lang="en-US" sz="1400" dirty="0"/>
              <a:t>	</a:t>
            </a:r>
            <a:r>
              <a:rPr lang="en-US" sz="1400" dirty="0" smtClean="0"/>
              <a:t>SA4	Exception </a:t>
            </a:r>
            <a:r>
              <a:rPr lang="en-US" sz="1400" dirty="0"/>
              <a:t>for </a:t>
            </a:r>
            <a:r>
              <a:rPr lang="en-US" sz="1400" dirty="0" smtClean="0"/>
              <a:t>RM_H263_MP4V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SP-200468	</a:t>
            </a:r>
            <a:r>
              <a:rPr lang="en-US" sz="1400" dirty="0" smtClean="0"/>
              <a:t>SA5	Exception </a:t>
            </a:r>
            <a:r>
              <a:rPr lang="en-US" sz="1400" dirty="0"/>
              <a:t>request for </a:t>
            </a:r>
            <a:r>
              <a:rPr lang="en-US" sz="1400" dirty="0" smtClean="0"/>
              <a:t>QOED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SP-200469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request for </a:t>
            </a:r>
            <a:r>
              <a:rPr lang="en-US" sz="1400" dirty="0" smtClean="0"/>
              <a:t>eNRM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SP-200470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request for </a:t>
            </a:r>
            <a:r>
              <a:rPr lang="en-US" sz="1400" dirty="0" smtClean="0"/>
              <a:t>5GDMS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SP-200471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for Network Slice performance and Analytics Charging in </a:t>
            </a:r>
            <a:r>
              <a:rPr lang="en-US" sz="1400" dirty="0" smtClean="0"/>
              <a:t>5GS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SP-200472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for Network Slice Management Charging in </a:t>
            </a:r>
            <a:r>
              <a:rPr lang="en-US" sz="1400" dirty="0" smtClean="0"/>
              <a:t>5GS</a:t>
            </a:r>
            <a:endParaRPr lang="en-US" sz="1400" dirty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SP-200473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for ATSSS	</a:t>
            </a: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/>
              <a:t>SP-200514	</a:t>
            </a:r>
            <a:r>
              <a:rPr lang="en-US" sz="1400" dirty="0"/>
              <a:t>SA5	</a:t>
            </a:r>
            <a:r>
              <a:rPr lang="en-US" sz="1400" dirty="0" smtClean="0"/>
              <a:t>Exception </a:t>
            </a:r>
            <a:r>
              <a:rPr lang="en-US" sz="1400" dirty="0"/>
              <a:t>for SON_5G	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772943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from SA#88 related to CT4 topics</a:t>
            </a:r>
            <a:endParaRPr lang="en-US" sz="3600" b="1" dirty="0"/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de-DE" sz="1800" b="1" dirty="0" smtClean="0"/>
              <a:t>Approved Rel-17 WIDS by SA (1/2)</a:t>
            </a:r>
          </a:p>
          <a:p>
            <a:pPr>
              <a:tabLst>
                <a:tab pos="1435100" algn="l"/>
              </a:tabLst>
            </a:pPr>
            <a:r>
              <a:rPr lang="de-DE" sz="1800" b="1" dirty="0" smtClean="0"/>
              <a:t>SP-200348	SA3	</a:t>
            </a:r>
            <a:r>
              <a:rPr lang="en-US" sz="1800" dirty="0" smtClean="0"/>
              <a:t>New </a:t>
            </a:r>
            <a:r>
              <a:rPr lang="en-US" sz="1800" dirty="0"/>
              <a:t>WID on Security Assurance Specification for Inter PLMN UP Security (IPUPS).</a:t>
            </a:r>
            <a:endParaRPr lang="en-US" sz="1800" b="1" dirty="0" smtClean="0"/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SP-200354</a:t>
            </a:r>
            <a:r>
              <a:rPr lang="en-US" sz="1800" b="1" dirty="0"/>
              <a:t>	</a:t>
            </a:r>
            <a:r>
              <a:rPr lang="en-US" sz="1800" dirty="0"/>
              <a:t>SA3	New WID on User Plane Integrity Protection for NR.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SP-200398	</a:t>
            </a:r>
            <a:r>
              <a:rPr lang="en-US" sz="1800" dirty="0"/>
              <a:t>SA4	New WID on Extension for headset interface tests of UE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SP-200400	</a:t>
            </a:r>
            <a:r>
              <a:rPr lang="en-US" sz="1800" dirty="0"/>
              <a:t>SA4	New WID on Removal of H.263 and MPEG-4 Visual from 3GPP Services</a:t>
            </a:r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SP-200462</a:t>
            </a:r>
            <a:r>
              <a:rPr lang="en-US" sz="1800" b="1" dirty="0"/>
              <a:t>	</a:t>
            </a:r>
            <a:r>
              <a:rPr lang="en-US" sz="1800" dirty="0"/>
              <a:t>SA5	New WID on enhancements of 5G performance measurements and KPIs.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SP-200463	</a:t>
            </a:r>
            <a:r>
              <a:rPr lang="en-US" sz="1800" dirty="0"/>
              <a:t>SA5	New work item on management of the enhanced tenant concept 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SP-200464	</a:t>
            </a:r>
            <a:r>
              <a:rPr lang="en-US" sz="1800" dirty="0"/>
              <a:t>SA5	New WID on Autonomous network levels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SP-200466	</a:t>
            </a:r>
            <a:r>
              <a:rPr lang="en-US" sz="1800" dirty="0"/>
              <a:t>SA5	New WID on Enhancement of Handover Optimization</a:t>
            </a:r>
            <a:r>
              <a:rPr lang="en-US" sz="1800" dirty="0" smtClean="0"/>
              <a:t>.</a:t>
            </a:r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SP-200623</a:t>
            </a:r>
            <a:r>
              <a:rPr lang="en-US" sz="1800" b="1" dirty="0"/>
              <a:t>	</a:t>
            </a:r>
            <a:r>
              <a:rPr lang="en-US" sz="1800" dirty="0"/>
              <a:t>SA5	New WID on Management data collection control and discovery.</a:t>
            </a:r>
          </a:p>
          <a:p>
            <a:pPr marL="0" indent="0">
              <a:buNone/>
              <a:tabLst>
                <a:tab pos="1435100" algn="l"/>
              </a:tabLs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from SA#88 related to CT4 topics</a:t>
            </a:r>
            <a:endParaRPr lang="en-US" sz="3600" b="1" dirty="0"/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de-DE" sz="1800" b="1" dirty="0" smtClean="0"/>
              <a:t>Approved Rel-17 WIDS by SA (2/2)</a:t>
            </a:r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SP-200447</a:t>
            </a:r>
            <a:r>
              <a:rPr lang="en-US" sz="1800" b="1" dirty="0"/>
              <a:t>	</a:t>
            </a:r>
            <a:r>
              <a:rPr lang="en-US" sz="1800" dirty="0"/>
              <a:t>SA2	New WID on same PCF selection for AMF and SMF (TEI17_SPSFAS).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SP-200448	</a:t>
            </a:r>
            <a:r>
              <a:rPr lang="en-US" sz="1800" dirty="0"/>
              <a:t>SA2	New WID: System enhancement for Redundant PDU Session (TEI17_SE_RPS).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SP-200454	</a:t>
            </a:r>
            <a:r>
              <a:rPr lang="en-US" sz="1800" dirty="0"/>
              <a:t>SA2	New WID: IP address pool information from UDM (TEI17).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SP-200456	</a:t>
            </a:r>
            <a:r>
              <a:rPr lang="en-US" sz="1800" dirty="0"/>
              <a:t>SA2	New WID: Support of different slices over different Non 3GPP access (TEI17).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SP-200457	</a:t>
            </a:r>
            <a:r>
              <a:rPr lang="en-US" sz="1800" dirty="0"/>
              <a:t>SA2	New WID: N7/N40 Interfaces Enhancements to Support GERAN and UTRAN (TEI17).</a:t>
            </a:r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SP-200546</a:t>
            </a:r>
            <a:r>
              <a:rPr lang="en-US" sz="1800" b="1" dirty="0"/>
              <a:t>	</a:t>
            </a:r>
            <a:r>
              <a:rPr lang="en-US" sz="1800" dirty="0"/>
              <a:t>SA2	New WID: IMS Optimization for HSS Group ID in an SBA environment (TEI17).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SP-200547	</a:t>
            </a:r>
            <a:r>
              <a:rPr lang="en-US" sz="1800" dirty="0"/>
              <a:t>SA2	New WID: Support for Signed Attestation for Priority and Emergency Sessions (TEI17).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SP-200580	</a:t>
            </a:r>
            <a:r>
              <a:rPr lang="en-US" sz="1800" dirty="0" smtClean="0"/>
              <a:t>SA2</a:t>
            </a:r>
            <a:r>
              <a:rPr lang="en-US" sz="1800" dirty="0"/>
              <a:t>	New WID on Dynamically Changing AM Policies in the 5GC (TEI17)</a:t>
            </a:r>
          </a:p>
          <a:p>
            <a:pPr>
              <a:tabLst>
                <a:tab pos="1435100" algn="l"/>
              </a:tabLst>
            </a:pPr>
            <a:r>
              <a:rPr lang="en-US" sz="1800" b="1" dirty="0"/>
              <a:t>SP-200622	</a:t>
            </a:r>
            <a:r>
              <a:rPr lang="en-US" sz="1800" dirty="0"/>
              <a:t>SA3	New WID: Dynamic management of group-based event monitoring (TEI17</a:t>
            </a:r>
            <a:r>
              <a:rPr lang="en-US" sz="1800" dirty="0" smtClean="0"/>
              <a:t>).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850942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CT#88e was full electronic plenary meeting  (3 day meeting) with conference  calls on 2days.</a:t>
            </a:r>
          </a:p>
          <a:p>
            <a:r>
              <a:rPr lang="de-DE" dirty="0" smtClean="0"/>
              <a:t>SA started on Tuesday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buNone/>
            </a:pPr>
            <a:r>
              <a:rPr lang="fr-FR" dirty="0"/>
              <a:t>Rel-16 </a:t>
            </a:r>
            <a:r>
              <a:rPr lang="fr-FR" dirty="0"/>
              <a:t>Timeline</a:t>
            </a:r>
            <a:r>
              <a:rPr lang="fr-FR" dirty="0"/>
              <a:t>: </a:t>
            </a:r>
          </a:p>
          <a:p>
            <a:r>
              <a:rPr lang="fr-FR" dirty="0" smtClean="0"/>
              <a:t>Rel-16 </a:t>
            </a:r>
            <a:r>
              <a:rPr lang="fr-FR" dirty="0" smtClean="0"/>
              <a:t>is</a:t>
            </a:r>
            <a:r>
              <a:rPr lang="fr-FR" dirty="0" smtClean="0"/>
              <a:t> </a:t>
            </a:r>
            <a:r>
              <a:rPr lang="fr-FR" dirty="0" smtClean="0"/>
              <a:t>frozen</a:t>
            </a:r>
            <a:endParaRPr lang="fr-FR" dirty="0"/>
          </a:p>
          <a:p>
            <a:pPr lvl="1"/>
            <a:r>
              <a:rPr lang="de-DE" dirty="0" smtClean="0"/>
              <a:t>Essential corrections  are expected for the next quarter</a:t>
            </a:r>
            <a:r>
              <a:rPr lang="en-GB" dirty="0" smtClean="0"/>
              <a:t>, </a:t>
            </a:r>
            <a:endParaRPr lang="en-GB" dirty="0"/>
          </a:p>
          <a:p>
            <a:pPr lvl="1"/>
            <a:r>
              <a:rPr lang="en-GB" dirty="0" smtClean="0"/>
              <a:t>Two exceptions were granted in the area of </a:t>
            </a:r>
            <a:r>
              <a:rPr lang="en-GB" dirty="0" smtClean="0"/>
              <a:t>CT1:</a:t>
            </a:r>
            <a:br>
              <a:rPr lang="en-GB" dirty="0" smtClean="0"/>
            </a:br>
            <a:r>
              <a:rPr lang="en-GB" dirty="0" smtClean="0"/>
              <a:t>- </a:t>
            </a:r>
            <a:r>
              <a:rPr lang="en-GB" sz="2000" dirty="0" smtClean="0"/>
              <a:t>CP-201171 </a:t>
            </a:r>
            <a:r>
              <a:rPr lang="en-GB" sz="2000" dirty="0" smtClean="0"/>
              <a:t>eNS</a:t>
            </a:r>
            <a:r>
              <a:rPr lang="en-GB" sz="2000" dirty="0" smtClean="0"/>
              <a:t>, </a:t>
            </a:r>
            <a:br>
              <a:rPr lang="en-GB" sz="2000" dirty="0" smtClean="0"/>
            </a:br>
            <a:r>
              <a:rPr lang="en-GB" sz="2000" dirty="0" smtClean="0"/>
              <a:t>- CP-201172 </a:t>
            </a:r>
            <a:r>
              <a:rPr lang="en-GB" sz="2000" dirty="0" smtClean="0"/>
              <a:t>Vertical_LAN</a:t>
            </a:r>
            <a:endParaRPr lang="en-GB" sz="2000" dirty="0"/>
          </a:p>
          <a:p>
            <a:pPr marL="0" lvl="0" indent="0">
              <a:buNone/>
            </a:pPr>
            <a:r>
              <a:rPr lang="en-GB" dirty="0" smtClean="0"/>
              <a:t>Rel-17 </a:t>
            </a:r>
            <a:r>
              <a:rPr lang="en-GB" dirty="0"/>
              <a:t>Timeline: </a:t>
            </a:r>
          </a:p>
          <a:p>
            <a:r>
              <a:rPr lang="fr-FR" dirty="0" smtClean="0"/>
              <a:t>The </a:t>
            </a:r>
            <a:r>
              <a:rPr lang="en-GB" dirty="0" smtClean="0"/>
              <a:t>following</a:t>
            </a:r>
            <a:r>
              <a:rPr lang="fr-FR" dirty="0" smtClean="0"/>
              <a:t> </a:t>
            </a:r>
            <a:r>
              <a:rPr lang="fr-FR" dirty="0" smtClean="0"/>
              <a:t>dates are </a:t>
            </a:r>
            <a:r>
              <a:rPr lang="en-GB" dirty="0" smtClean="0"/>
              <a:t>still</a:t>
            </a:r>
            <a:r>
              <a:rPr lang="fr-FR" dirty="0" smtClean="0"/>
              <a:t> </a:t>
            </a:r>
            <a:r>
              <a:rPr lang="en-GB" dirty="0" smtClean="0"/>
              <a:t>valid</a:t>
            </a:r>
            <a:r>
              <a:rPr lang="fr-FR" dirty="0" smtClean="0"/>
              <a:t> </a:t>
            </a:r>
            <a:r>
              <a:rPr lang="fr-FR" dirty="0" smtClean="0"/>
              <a:t>(no changes in </a:t>
            </a:r>
            <a:r>
              <a:rPr lang="en-GB" dirty="0" smtClean="0"/>
              <a:t>this</a:t>
            </a:r>
            <a:r>
              <a:rPr lang="fr-FR" dirty="0" smtClean="0"/>
              <a:t> </a:t>
            </a:r>
            <a:r>
              <a:rPr lang="en-GB" dirty="0" smtClean="0"/>
              <a:t>plenary</a:t>
            </a:r>
            <a:r>
              <a:rPr lang="fr-FR" dirty="0" smtClean="0"/>
              <a:t>)</a:t>
            </a:r>
            <a:endParaRPr lang="fr-FR" dirty="0"/>
          </a:p>
          <a:p>
            <a:pPr lvl="1"/>
            <a:r>
              <a:rPr lang="en-GB" dirty="0"/>
              <a:t>Stage 2 freeze: December 2020 (originally planned for September 2020)</a:t>
            </a:r>
            <a:endParaRPr lang="fr-FR" dirty="0"/>
          </a:p>
          <a:p>
            <a:pPr lvl="1"/>
            <a:r>
              <a:rPr lang="en-GB" dirty="0"/>
              <a:t>Stage 3 freeze: September 2021 (9 months after stage 2 freeze)</a:t>
            </a:r>
            <a:endParaRPr lang="fr-FR" dirty="0"/>
          </a:p>
          <a:p>
            <a:pPr lvl="1"/>
            <a:r>
              <a:rPr lang="en-GB" dirty="0"/>
              <a:t>ASN.1 and OpenAPI specification freeze: December 2021</a:t>
            </a: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revised WIDs </a:t>
            </a:r>
            <a:r>
              <a:rPr lang="en-US" dirty="0"/>
              <a:t>are all </a:t>
            </a:r>
            <a:r>
              <a:rPr lang="en-US" dirty="0" smtClean="0"/>
              <a:t>approved:</a:t>
            </a:r>
            <a:endParaRPr lang="en-US" sz="3600" dirty="0" smtClean="0"/>
          </a:p>
          <a:p>
            <a:pPr>
              <a:tabLst>
                <a:tab pos="1795463" algn="l"/>
              </a:tabLst>
            </a:pP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C</a:t>
            </a:r>
            <a:r>
              <a:rPr lang="en-US" sz="2000" dirty="0" smtClean="0"/>
              <a:t>P-201074</a:t>
            </a:r>
            <a:r>
              <a:rPr lang="en-US" sz="2000" dirty="0"/>
              <a:t>     Revised WID on CT aspects of support for integrated access and backhaul (IAB)  </a:t>
            </a:r>
            <a:r>
              <a:rPr lang="en-US" sz="2000" dirty="0" smtClean="0"/>
              <a:t> CT4 lead</a:t>
            </a:r>
            <a:r>
              <a:rPr lang="en-US" sz="2000" dirty="0"/>
              <a:t>                  </a:t>
            </a:r>
          </a:p>
          <a:p>
            <a:r>
              <a:rPr lang="en-US" sz="2000" dirty="0"/>
              <a:t>CT1 lead:</a:t>
            </a:r>
          </a:p>
          <a:p>
            <a:r>
              <a:rPr lang="en-US" sz="2000" dirty="0"/>
              <a:t>CP-201161     Revised WID of CT aspects on enhancement of network </a:t>
            </a:r>
            <a:r>
              <a:rPr lang="en-US" sz="2000" dirty="0" smtClean="0"/>
              <a:t>slicing (CT1 lead)</a:t>
            </a:r>
            <a:endParaRPr lang="en-US" sz="2000" dirty="0"/>
          </a:p>
          <a:p>
            <a:r>
              <a:rPr lang="en-US" sz="2000" dirty="0"/>
              <a:t>CP-201174     Revised WID on CT aspects of 5GS enhanced support of vertical and LAN services  </a:t>
            </a:r>
            <a:r>
              <a:rPr lang="en-US" sz="2000" dirty="0" smtClean="0"/>
              <a:t>(CT1 lead)</a:t>
            </a:r>
            <a:endParaRPr lang="en-US" sz="2000" dirty="0"/>
          </a:p>
          <a:p>
            <a:r>
              <a:rPr lang="en-US" sz="2000" dirty="0"/>
              <a:t>CP-201350     Revised WID on CT aspects of eV2XARC  </a:t>
            </a:r>
            <a:r>
              <a:rPr lang="en-US" sz="2000" dirty="0" smtClean="0"/>
              <a:t>(CT1 lead</a:t>
            </a:r>
            <a:r>
              <a:rPr lang="en-US" sz="2000" dirty="0"/>
              <a:t>)</a:t>
            </a: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258487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new WIDs </a:t>
            </a:r>
            <a:r>
              <a:rPr lang="en-US" dirty="0"/>
              <a:t>are all </a:t>
            </a:r>
            <a:r>
              <a:rPr lang="en-US" dirty="0" smtClean="0"/>
              <a:t>approved:</a:t>
            </a:r>
            <a:endParaRPr lang="en-US" sz="3600" dirty="0" smtClean="0"/>
          </a:p>
          <a:p>
            <a:r>
              <a:rPr lang="en-US" sz="1800" dirty="0" smtClean="0"/>
              <a:t>CP-201357</a:t>
            </a:r>
            <a:r>
              <a:rPr lang="en-US" sz="1800" dirty="0"/>
              <a:t>     New WID on </a:t>
            </a:r>
            <a:r>
              <a:rPr lang="en-US" sz="1800" dirty="0"/>
              <a:t>BEst</a:t>
            </a:r>
            <a:r>
              <a:rPr lang="en-US" sz="1800" dirty="0"/>
              <a:t> Practice of PFCP                                                 </a:t>
            </a:r>
          </a:p>
          <a:p>
            <a:r>
              <a:rPr lang="en-US" sz="1800" dirty="0"/>
              <a:t>CP-201075     New WID on Service Based Interface Protocol Improvements Release 17    </a:t>
            </a:r>
          </a:p>
          <a:p>
            <a:r>
              <a:rPr lang="en-US" sz="1800" dirty="0" smtClean="0"/>
              <a:t>CP-201358</a:t>
            </a:r>
            <a:r>
              <a:rPr lang="en-US" sz="1800" dirty="0"/>
              <a:t>     New SID on Enhanced IMS to 5GC Integration Phase 2 </a:t>
            </a:r>
            <a:r>
              <a:rPr lang="en-US" sz="1800" dirty="0" smtClean="0"/>
              <a:t>(CT1 lead)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                          CT4 TR number is </a:t>
            </a:r>
            <a:r>
              <a:rPr lang="en-US" sz="1800" dirty="0" smtClean="0"/>
              <a:t>23.700-12    </a:t>
            </a:r>
          </a:p>
          <a:p>
            <a:r>
              <a:rPr lang="en-US" sz="1800" dirty="0" smtClean="0"/>
              <a:t>CP-201207</a:t>
            </a:r>
            <a:r>
              <a:rPr lang="en-US" sz="1800" dirty="0"/>
              <a:t>     New WID on Stage 3 of Multimedia Priority Service (MPS) Phase </a:t>
            </a:r>
            <a:r>
              <a:rPr lang="en-US" sz="1800" dirty="0" smtClean="0"/>
              <a:t>2 (CT3 lead)</a:t>
            </a:r>
            <a:endParaRPr lang="en-US" sz="1800" dirty="0"/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176098"/>
              </p:ext>
            </p:extLst>
          </p:nvPr>
        </p:nvGraphicFramePr>
        <p:xfrm>
          <a:off x="838200" y="1839467"/>
          <a:ext cx="10411095" cy="693065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273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Status</a:t>
                      </a:r>
                      <a:endParaRPr lang="en-GB" sz="1400" b="1" noProof="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32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CP-201193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29.526 on 5G System; Network Slice-Specific Authentication and Authorization (NSSAA) services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ZTE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dirty="0" smtClean="0"/>
              <a:t>The following CRs send  by CT4 to CT plenary  are not approved:</a:t>
            </a:r>
            <a:endParaRPr lang="en-US" altLang="en-US" dirty="0"/>
          </a:p>
          <a:p>
            <a:pPr lvl="0">
              <a:tabLst>
                <a:tab pos="1795463" algn="l"/>
              </a:tabLst>
            </a:pPr>
            <a:r>
              <a:rPr lang="de-DE" altLang="en-US" sz="20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de-DE" sz="2000" dirty="0" smtClean="0"/>
              <a:t>none this time</a:t>
            </a:r>
            <a:endParaRPr lang="en-US" altLang="zh-CN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836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</a:t>
            </a: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Approved  company contributions (all of them were distributed on CT4 reflector):</a:t>
            </a:r>
            <a:endParaRPr lang="en-US" altLang="en-US" sz="105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CP-201175 </a:t>
            </a:r>
            <a:r>
              <a:rPr lang="en-US" sz="1400" dirty="0"/>
              <a:t>rev of C4-203399      </a:t>
            </a:r>
            <a:r>
              <a:rPr lang="en-US" sz="1400" dirty="0" smtClean="0"/>
              <a:t>Subscribe </a:t>
            </a:r>
            <a:r>
              <a:rPr lang="en-US" sz="1400" dirty="0"/>
              <a:t>to Notify </a:t>
            </a:r>
            <a:r>
              <a:rPr lang="en-US" sz="1400" dirty="0" smtClean="0"/>
              <a:t>	Hewlett-Packard </a:t>
            </a:r>
            <a:r>
              <a:rPr lang="en-US" sz="1400" dirty="0"/>
              <a:t>Enterprise, AT&amp;T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CP-201176 rev of C4-203040      </a:t>
            </a:r>
            <a:r>
              <a:rPr lang="en-US" sz="1400" dirty="0" smtClean="0"/>
              <a:t>UE </a:t>
            </a:r>
            <a:r>
              <a:rPr lang="en-US" sz="1400" dirty="0"/>
              <a:t>Context in AMF Data                               </a:t>
            </a:r>
            <a:r>
              <a:rPr lang="en-US" sz="1400" dirty="0" smtClean="0"/>
              <a:t>	Hewlett-Packard </a:t>
            </a:r>
            <a:r>
              <a:rPr lang="en-US" sz="1400" dirty="0"/>
              <a:t>Enterprise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CP-201182 rev of C4-203672      </a:t>
            </a:r>
            <a:r>
              <a:rPr lang="en-US" sz="1400" dirty="0" smtClean="0"/>
              <a:t>NRF </a:t>
            </a:r>
            <a:r>
              <a:rPr lang="en-US" sz="1400" dirty="0"/>
              <a:t>Notifications                                </a:t>
            </a:r>
            <a:r>
              <a:rPr lang="en-US" sz="1400" dirty="0" smtClean="0"/>
              <a:t>	Ericsson</a:t>
            </a:r>
            <a:r>
              <a:rPr lang="en-US" sz="1400" dirty="0"/>
              <a:t>, Nokia, Nokia Shanghai Bell, Cisco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CP-201183 rev of C4-203618      </a:t>
            </a:r>
            <a:r>
              <a:rPr lang="en-US" sz="1400" dirty="0" smtClean="0"/>
              <a:t>NRF </a:t>
            </a:r>
            <a:r>
              <a:rPr lang="en-US" sz="1400" dirty="0"/>
              <a:t>Notifications                                </a:t>
            </a:r>
            <a:r>
              <a:rPr lang="en-US" sz="1400" dirty="0" smtClean="0"/>
              <a:t>	Ericsson</a:t>
            </a:r>
            <a:r>
              <a:rPr lang="en-US" sz="1400" dirty="0"/>
              <a:t>, Nokia, Nokia Shanghai Bell, Cisco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CP-201184 rev of C4-203623      </a:t>
            </a:r>
            <a:r>
              <a:rPr lang="en-US" sz="1400" dirty="0" smtClean="0"/>
              <a:t>Support </a:t>
            </a:r>
            <a:r>
              <a:rPr lang="en-US" sz="1400" dirty="0"/>
              <a:t>of </a:t>
            </a:r>
            <a:r>
              <a:rPr lang="en-US" sz="1400" dirty="0"/>
              <a:t>SMSoIP</a:t>
            </a:r>
            <a:r>
              <a:rPr lang="en-US" sz="1400" dirty="0"/>
              <a:t>                                </a:t>
            </a:r>
            <a:r>
              <a:rPr lang="en-US" sz="1400" dirty="0" smtClean="0"/>
              <a:t>	Ericsson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CP-201191 rev of C4-203604      </a:t>
            </a:r>
            <a:r>
              <a:rPr lang="en-US" sz="1400" dirty="0" smtClean="0"/>
              <a:t>HTTP </a:t>
            </a:r>
            <a:r>
              <a:rPr lang="en-US" sz="1400" dirty="0"/>
              <a:t>Header storage in UDR                                </a:t>
            </a:r>
            <a:r>
              <a:rPr lang="en-US" sz="1400" dirty="0" smtClean="0"/>
              <a:t>	Nokia</a:t>
            </a:r>
            <a:r>
              <a:rPr lang="en-US" sz="1400" dirty="0"/>
              <a:t>, Nokia Shanghai Bell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CP-201197 rev of C4-203198      </a:t>
            </a:r>
            <a:r>
              <a:rPr lang="en-US" sz="1400" dirty="0" smtClean="0"/>
              <a:t>PC5 </a:t>
            </a:r>
            <a:r>
              <a:rPr lang="en-US" sz="1400" dirty="0"/>
              <a:t>policy container from PCF                                </a:t>
            </a:r>
            <a:r>
              <a:rPr lang="en-US" sz="1400" dirty="0" smtClean="0"/>
              <a:t>	Huawei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CP-201198 rev of C4-203542      </a:t>
            </a:r>
            <a:r>
              <a:rPr lang="en-US" sz="1400" dirty="0" smtClean="0"/>
              <a:t>Authentication </a:t>
            </a:r>
            <a:r>
              <a:rPr lang="en-US" sz="1400" dirty="0"/>
              <a:t>results for multiple registrations              </a:t>
            </a:r>
            <a:r>
              <a:rPr lang="en-US" sz="1400" dirty="0" smtClean="0"/>
              <a:t>        Huawei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CP-201201 rev of C4-203497      </a:t>
            </a:r>
            <a:r>
              <a:rPr lang="en-US" sz="1400" dirty="0" smtClean="0"/>
              <a:t>SCP </a:t>
            </a:r>
            <a:r>
              <a:rPr lang="en-US" sz="1400" dirty="0"/>
              <a:t>profile registration and discovery                                </a:t>
            </a:r>
            <a:r>
              <a:rPr lang="en-US" sz="1400" dirty="0" smtClean="0"/>
              <a:t>         Nokia</a:t>
            </a:r>
            <a:r>
              <a:rPr lang="en-US" sz="1400" dirty="0"/>
              <a:t>, Nokia Shanghai Bell, ZTE, CATT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CP-201202 rev of C4-203500      </a:t>
            </a:r>
            <a:r>
              <a:rPr lang="en-US" sz="1400" dirty="0" smtClean="0"/>
              <a:t>N4 </a:t>
            </a:r>
            <a:r>
              <a:rPr lang="en-US" sz="1400" dirty="0"/>
              <a:t>information exchanged over N16a during PDU session release   </a:t>
            </a:r>
            <a:r>
              <a:rPr lang="en-US" sz="1400" dirty="0" smtClean="0"/>
              <a:t> </a:t>
            </a:r>
            <a:r>
              <a:rPr lang="en-US" sz="1400" dirty="0"/>
              <a:t>Nokia, Nokia Shanghai Bell, Huawei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/>
              <a:t>CP-201279 rev of C4-203483     </a:t>
            </a:r>
            <a:r>
              <a:rPr lang="en-US" sz="1400" dirty="0" smtClean="0"/>
              <a:t>Multiple </a:t>
            </a:r>
            <a:r>
              <a:rPr lang="en-US" sz="1400" dirty="0"/>
              <a:t>RAC Coding Format Support in RACS </a:t>
            </a:r>
            <a:r>
              <a:rPr lang="en-US" sz="1400" dirty="0" smtClean="0"/>
              <a:t>Operation  </a:t>
            </a:r>
            <a:r>
              <a:rPr lang="en-US" sz="1400" dirty="0"/>
              <a:t>Samsung, Nokia, </a:t>
            </a:r>
            <a:r>
              <a:rPr lang="en-US" sz="1400" dirty="0" smtClean="0"/>
              <a:t>Nokia Shanghai </a:t>
            </a:r>
            <a:r>
              <a:rPr lang="en-US" sz="1400" dirty="0"/>
              <a:t>Bell, </a:t>
            </a:r>
            <a:r>
              <a:rPr lang="en-US" sz="1400" dirty="0" smtClean="0"/>
              <a:t>Qualcomm</a:t>
            </a:r>
            <a:r>
              <a:rPr lang="en-US" sz="1400" dirty="0"/>
              <a:t>,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		Ericsson</a:t>
            </a:r>
            <a:endParaRPr lang="en-US" sz="1400" dirty="0"/>
          </a:p>
          <a:p>
            <a:pPr marL="0" indent="0" defTabSz="673100">
              <a:buNone/>
            </a:pPr>
            <a:endParaRPr lang="en-GB" sz="1400" dirty="0" smtClean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7795"/>
            <a:ext cx="293381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send by CT4 for approval to plena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ry: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88417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CT#88e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328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</a:t>
            </a: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Approved  company contributions (all of them were distributed on CT4 reflector):</a:t>
            </a:r>
            <a:endParaRPr lang="en-US" altLang="en-US" sz="1050" dirty="0"/>
          </a:p>
          <a:p>
            <a:r>
              <a:rPr lang="en-US" sz="1400" dirty="0" smtClean="0"/>
              <a:t>CP-201326 rev </a:t>
            </a:r>
            <a:r>
              <a:rPr lang="en-US" sz="1400" dirty="0"/>
              <a:t>of C4-203647      </a:t>
            </a:r>
            <a:r>
              <a:rPr lang="en-US" sz="1400" dirty="0" smtClean="0"/>
              <a:t>29.531 </a:t>
            </a:r>
            <a:r>
              <a:rPr lang="en-US" sz="1400" dirty="0"/>
              <a:t>Rel-16 API version and External doc update        </a:t>
            </a:r>
            <a:r>
              <a:rPr lang="en-US" sz="1400" dirty="0" smtClean="0"/>
              <a:t>Huawei</a:t>
            </a:r>
            <a:endParaRPr lang="en-US" sz="1400" dirty="0"/>
          </a:p>
          <a:p>
            <a:r>
              <a:rPr lang="en-US" sz="1400" dirty="0"/>
              <a:t>CP-201327 rev of C4-203657      </a:t>
            </a:r>
            <a:r>
              <a:rPr lang="en-US" sz="1400" dirty="0" smtClean="0"/>
              <a:t>29.573 </a:t>
            </a:r>
            <a:r>
              <a:rPr lang="en-US" sz="1400" dirty="0"/>
              <a:t>Rel-16 API version and External doc update        </a:t>
            </a:r>
            <a:r>
              <a:rPr lang="en-US" sz="1400" dirty="0" smtClean="0"/>
              <a:t>Huawei</a:t>
            </a:r>
            <a:endParaRPr lang="en-US" sz="1400" dirty="0"/>
          </a:p>
          <a:p>
            <a:r>
              <a:rPr lang="en-US" sz="1400" dirty="0"/>
              <a:t>CP-201332 rev of C4-203644      </a:t>
            </a:r>
            <a:r>
              <a:rPr lang="en-US" sz="1400" dirty="0" smtClean="0"/>
              <a:t>29.511 </a:t>
            </a:r>
            <a:r>
              <a:rPr lang="en-US" sz="1400" dirty="0"/>
              <a:t>Rel16 API version and External doc update         </a:t>
            </a:r>
            <a:r>
              <a:rPr lang="en-US" sz="1400" dirty="0" smtClean="0"/>
              <a:t>Deutsche </a:t>
            </a:r>
            <a:r>
              <a:rPr lang="en-US" sz="1400" dirty="0"/>
              <a:t>Telekom</a:t>
            </a:r>
          </a:p>
          <a:p>
            <a:r>
              <a:rPr lang="en-US" sz="1400" dirty="0"/>
              <a:t>CP-201340 rev of C4-202399      </a:t>
            </a:r>
            <a:r>
              <a:rPr lang="en-US" sz="1400" dirty="0" smtClean="0"/>
              <a:t>MDT </a:t>
            </a:r>
            <a:r>
              <a:rPr lang="en-US" sz="1400" dirty="0"/>
              <a:t>Configuration data for 5G                                </a:t>
            </a:r>
            <a:r>
              <a:rPr lang="en-US" sz="1400" dirty="0" smtClean="0"/>
              <a:t>	  Huawei</a:t>
            </a:r>
            <a:endParaRPr lang="en-US" sz="1400" dirty="0"/>
          </a:p>
          <a:p>
            <a:r>
              <a:rPr lang="en-US" sz="1400" dirty="0"/>
              <a:t>CP-201341 rev of C4-203306      </a:t>
            </a:r>
            <a:r>
              <a:rPr lang="en-US" sz="1400" dirty="0" smtClean="0"/>
              <a:t>Miscellaneous </a:t>
            </a:r>
            <a:r>
              <a:rPr lang="en-US" sz="1400" dirty="0"/>
              <a:t>Corrections                                </a:t>
            </a:r>
            <a:r>
              <a:rPr lang="en-US" sz="1400" dirty="0" smtClean="0"/>
              <a:t>                   Huawei</a:t>
            </a:r>
            <a:endParaRPr lang="en-US" sz="1400" dirty="0"/>
          </a:p>
          <a:p>
            <a:r>
              <a:rPr lang="en-US" sz="1400" dirty="0"/>
              <a:t>CP-201342 rev of C4-203545      </a:t>
            </a:r>
            <a:r>
              <a:rPr lang="en-US" sz="1400" dirty="0" smtClean="0"/>
              <a:t>Corrections </a:t>
            </a:r>
            <a:r>
              <a:rPr lang="en-US" sz="1400" dirty="0"/>
              <a:t>of Enhance Coverage Restriction                  </a:t>
            </a:r>
            <a:r>
              <a:rPr lang="en-US" sz="1400" dirty="0" smtClean="0"/>
              <a:t>Huawei</a:t>
            </a:r>
            <a:endParaRPr lang="en-US" sz="1400" dirty="0"/>
          </a:p>
          <a:p>
            <a:r>
              <a:rPr lang="en-US" sz="1400" dirty="0" smtClean="0"/>
              <a:t>CP-201187</a:t>
            </a:r>
            <a:r>
              <a:rPr lang="en-US" sz="1400" dirty="0"/>
              <a:t>   new                           </a:t>
            </a:r>
            <a:r>
              <a:rPr lang="en-US" sz="1400" dirty="0" smtClean="0"/>
              <a:t>3GPP </a:t>
            </a:r>
            <a:r>
              <a:rPr lang="en-US" sz="1400" dirty="0"/>
              <a:t>TS 29.673 API version update Rel-16                       </a:t>
            </a:r>
            <a:r>
              <a:rPr lang="en-US" sz="1400" dirty="0" smtClean="0"/>
              <a:t>Ericsson</a:t>
            </a:r>
            <a:endParaRPr lang="en-US" sz="1400" dirty="0"/>
          </a:p>
          <a:p>
            <a:pPr marL="0" indent="0" defTabSz="67310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088691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37517</TotalTime>
  <Words>322</Words>
  <Application>Microsoft Office PowerPoint</Application>
  <PresentationFormat>Widescreen</PresentationFormat>
  <Paragraphs>122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SimSun</vt:lpstr>
      <vt:lpstr>Arial</vt:lpstr>
      <vt:lpstr>Calibri</vt:lpstr>
      <vt:lpstr>Calibri Light</vt:lpstr>
      <vt:lpstr>Times New Roman</vt:lpstr>
      <vt:lpstr>Office Theme</vt:lpstr>
      <vt:lpstr>Plenary #88e report  on CT4 related topics</vt:lpstr>
      <vt:lpstr>Overview</vt:lpstr>
      <vt:lpstr>Report from CT#88e related to CT4 topics</vt:lpstr>
      <vt:lpstr>Report from CT#88e related to CT4 topics</vt:lpstr>
      <vt:lpstr>Report from CT#88e related to CT4 topics</vt:lpstr>
      <vt:lpstr>Report from CT#88e related to CT4 topics</vt:lpstr>
      <vt:lpstr>Report from CT#88e related to CT4 topics</vt:lpstr>
      <vt:lpstr>Report from CT#88e related to CT4 topics</vt:lpstr>
      <vt:lpstr>Report from CT#88e related to CT4 topics</vt:lpstr>
      <vt:lpstr>Report from CT#88e related to CT4 topics</vt:lpstr>
      <vt:lpstr>Report from SA#88 related to CT4 topics</vt:lpstr>
      <vt:lpstr>Report from SA#88 related to CT4 topics</vt:lpstr>
      <vt:lpstr>Report from SA#88 related to CT4 topics</vt:lpstr>
      <vt:lpstr>Report from SA#88 related to CT4 topics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766</cp:revision>
  <dcterms:created xsi:type="dcterms:W3CDTF">2010-02-05T13:52:04Z</dcterms:created>
  <dcterms:modified xsi:type="dcterms:W3CDTF">2020-07-10T13:29:41Z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(2)TMV5K4C7pI9Im0rNHbFBnkGNKW06RMQNb8SGHli2KsoZOM54/Lwo/b1QXrNb3eJqVrXhvmbE
d1AuayLs6jj56Krq2abdfyIkD1uliW2ovR89brlJONGLranHQQltT355xaGA7wAq5P7oF4p4
FHsPj5sUQjoIbrOahnwWoDOwwlns4b6XqXsN9agQWFEbt9HPc24PRvubaPyjkXTfnLHmmmSa
Bq8jIKqkzZ/tDbB0Hd</vt:lpwstr>
  </property>
  <property fmtid="{D5CDD505-2E9C-101B-9397-08002B2CF9AE}" pid="3" name="_2015_ms_pID_7253431">
    <vt:lpwstr>TFobETcgmykqP84OgC/5KDM5o8tpeshOZqpbFMpib2vnmXiN6at7T3
Me42I/meM6IYRVWuAussNJdkF2aq40nE1ckjNpw+7mA81Udh5jrutBgFDTh/7gs26TPjIXax
fE30dyIAyTUFDeeW66ApIF+3PJwuUqkD4MB1G2g9lykzC7ioph03tyvGyQidHWFBRoy5v9j5
92HyiEH8aZqgRyY5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1594363730</vt:lpwstr>
  </property>
</Properties>
</file>