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9"/>
  </p:notesMasterIdLst>
  <p:handoutMasterIdLst>
    <p:handoutMasterId r:id="rId20"/>
  </p:handoutMasterIdLst>
  <p:sldIdLst>
    <p:sldId id="341" r:id="rId2"/>
    <p:sldId id="400" r:id="rId3"/>
    <p:sldId id="387" r:id="rId4"/>
    <p:sldId id="388" r:id="rId5"/>
    <p:sldId id="396" r:id="rId6"/>
    <p:sldId id="397" r:id="rId7"/>
    <p:sldId id="389" r:id="rId8"/>
    <p:sldId id="398" r:id="rId9"/>
    <p:sldId id="399" r:id="rId10"/>
    <p:sldId id="401" r:id="rId11"/>
    <p:sldId id="402" r:id="rId12"/>
    <p:sldId id="390" r:id="rId13"/>
    <p:sldId id="391" r:id="rId14"/>
    <p:sldId id="392" r:id="rId15"/>
    <p:sldId id="393" r:id="rId16"/>
    <p:sldId id="394" r:id="rId17"/>
    <p:sldId id="379"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9112" autoAdjust="0"/>
  </p:normalViewPr>
  <p:slideViewPr>
    <p:cSldViewPr snapToGrid="0">
      <p:cViewPr varScale="1">
        <p:scale>
          <a:sx n="70" d="100"/>
          <a:sy n="70" d="100"/>
        </p:scale>
        <p:origin x="-552"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smtClean="0"/>
              <a:t>Click to edit Master subtitle style</a:t>
            </a:r>
            <a:endParaRPr lang="en-US" dirty="0"/>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smtClean="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smtClean="0">
              <a:latin typeface="Calibri" pitchFamily="34" charset="0"/>
            </a:endParaRPr>
          </a:p>
        </p:txBody>
      </p:sp>
      <p:sp>
        <p:nvSpPr>
          <p:cNvPr id="2" name="Rectangle 1"/>
          <p:cNvSpPr/>
          <p:nvPr userDrawn="1"/>
        </p:nvSpPr>
        <p:spPr>
          <a:xfrm>
            <a:off x="-7938" y="4826"/>
            <a:ext cx="12207876" cy="553998"/>
          </a:xfrm>
          <a:prstGeom prst="rect">
            <a:avLst/>
          </a:prstGeom>
        </p:spPr>
        <p:txBody>
          <a:bodyPr wrap="square">
            <a:spAutoFit/>
          </a:bodyPr>
          <a:lstStyle/>
          <a:p>
            <a:r>
              <a:rPr lang="en-GB" sz="1200" b="1" kern="1200" dirty="0" smtClean="0">
                <a:solidFill>
                  <a:schemeClr val="tx1"/>
                </a:solidFill>
                <a:effectLst/>
                <a:latin typeface="Arial" pitchFamily="34" charset="0"/>
                <a:ea typeface="+mn-ea"/>
                <a:cs typeface="Arial" pitchFamily="34" charset="0"/>
              </a:rPr>
              <a:t>3GPP TSG-CT WG4 Meeting #98e</a:t>
            </a:r>
            <a:r>
              <a:rPr lang="en-GB" sz="1800" b="1" i="1" kern="1200" dirty="0" smtClean="0">
                <a:solidFill>
                  <a:schemeClr val="tx1"/>
                </a:solidFill>
                <a:effectLst/>
                <a:latin typeface="Arial" pitchFamily="34" charset="0"/>
                <a:ea typeface="+mn-ea"/>
                <a:cs typeface="Arial" pitchFamily="34" charset="0"/>
              </a:rPr>
              <a:t>									</a:t>
            </a:r>
            <a:r>
              <a:rPr lang="en-GB" sz="1800" b="1" kern="1200" dirty="0" smtClean="0">
                <a:solidFill>
                  <a:schemeClr val="tx1"/>
                </a:solidFill>
                <a:effectLst/>
                <a:latin typeface="Arial" pitchFamily="34" charset="0"/>
                <a:ea typeface="+mn-ea"/>
                <a:cs typeface="Arial" pitchFamily="34" charset="0"/>
              </a:rPr>
              <a:t>C4-203411</a:t>
            </a:r>
            <a:endParaRPr lang="fr-FR" sz="1800" kern="1200" dirty="0" smtClean="0">
              <a:solidFill>
                <a:schemeClr val="tx1"/>
              </a:solidFill>
              <a:effectLst/>
              <a:latin typeface="Arial" pitchFamily="34" charset="0"/>
              <a:ea typeface="+mn-ea"/>
              <a:cs typeface="Arial" pitchFamily="34" charset="0"/>
            </a:endParaRPr>
          </a:p>
          <a:p>
            <a:r>
              <a:rPr lang="en-GB" sz="1200" b="1" kern="1200" dirty="0" smtClean="0">
                <a:solidFill>
                  <a:schemeClr val="tx1"/>
                </a:solidFill>
                <a:effectLst/>
                <a:latin typeface="Arial" pitchFamily="34" charset="0"/>
                <a:ea typeface="+mn-ea"/>
                <a:cs typeface="Arial" pitchFamily="34" charset="0"/>
              </a:rPr>
              <a:t>E-Meeting, 02</a:t>
            </a:r>
            <a:r>
              <a:rPr lang="en-GB" sz="1200" b="1" kern="1200" baseline="30000" dirty="0" smtClean="0">
                <a:solidFill>
                  <a:schemeClr val="tx1"/>
                </a:solidFill>
                <a:effectLst/>
                <a:latin typeface="Arial" pitchFamily="34" charset="0"/>
                <a:ea typeface="+mn-ea"/>
                <a:cs typeface="Arial" pitchFamily="34" charset="0"/>
              </a:rPr>
              <a:t>nd</a:t>
            </a:r>
            <a:r>
              <a:rPr lang="en-GB" sz="1200" b="1" kern="1200" dirty="0" smtClean="0">
                <a:solidFill>
                  <a:schemeClr val="tx1"/>
                </a:solidFill>
                <a:effectLst/>
                <a:latin typeface="Arial" pitchFamily="34" charset="0"/>
                <a:ea typeface="+mn-ea"/>
                <a:cs typeface="Arial" pitchFamily="34" charset="0"/>
              </a:rPr>
              <a:t> – 12</a:t>
            </a:r>
            <a:r>
              <a:rPr lang="en-GB" sz="1200" b="1" kern="1200" baseline="30000" dirty="0" smtClean="0">
                <a:solidFill>
                  <a:schemeClr val="tx1"/>
                </a:solidFill>
                <a:effectLst/>
                <a:latin typeface="Arial" pitchFamily="34" charset="0"/>
                <a:ea typeface="+mn-ea"/>
                <a:cs typeface="Arial" pitchFamily="34" charset="0"/>
              </a:rPr>
              <a:t>th</a:t>
            </a:r>
            <a:r>
              <a:rPr lang="en-GB" sz="1200" b="1" kern="1200" dirty="0" smtClean="0">
                <a:solidFill>
                  <a:schemeClr val="tx1"/>
                </a:solidFill>
                <a:effectLst/>
                <a:latin typeface="Arial" pitchFamily="34" charset="0"/>
                <a:ea typeface="+mn-ea"/>
                <a:cs typeface="Arial" pitchFamily="34" charset="0"/>
              </a:rPr>
              <a:t> June 2020</a:t>
            </a:r>
            <a:endParaRPr lang="fr-FR" sz="1200" kern="1200" dirty="0">
              <a:solidFill>
                <a:schemeClr val="tx1"/>
              </a:solidFill>
              <a:effectLst/>
              <a:latin typeface="Arial" pitchFamily="34" charset="0"/>
              <a:ea typeface="+mn-ea"/>
              <a:cs typeface="Arial" pitchFamily="34" charset="0"/>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2147887" y="1709738"/>
            <a:ext cx="5975577" cy="2852737"/>
          </a:xfrm>
        </p:spPr>
        <p:txBody>
          <a:bodyPr/>
          <a:lstStyle/>
          <a:p>
            <a:pPr eaLnBrk="1" hangingPunct="1"/>
            <a:r>
              <a:rPr lang="fr-FR" dirty="0"/>
              <a:t>IANA port </a:t>
            </a:r>
            <a:r>
              <a:rPr lang="fr-FR" dirty="0" err="1"/>
              <a:t>number</a:t>
            </a:r>
            <a:r>
              <a:rPr lang="fr-FR" dirty="0"/>
              <a:t> </a:t>
            </a:r>
            <a:r>
              <a:rPr lang="fr-FR" dirty="0" smtClean="0"/>
              <a:t>allocation </a:t>
            </a:r>
            <a:r>
              <a:rPr lang="fr-FR" dirty="0" err="1" smtClean="0"/>
              <a:t>request</a:t>
            </a:r>
            <a:r>
              <a:rPr lang="fr-FR" dirty="0" smtClean="0"/>
              <a:t> for W1 interface</a:t>
            </a:r>
            <a:endParaRPr lang="en-GB" altLang="en-US" dirty="0" smtClean="0"/>
          </a:p>
        </p:txBody>
      </p:sp>
      <p:sp>
        <p:nvSpPr>
          <p:cNvPr id="3075" name="Text Placeholder 2"/>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smtClean="0"/>
              <a:t>Lionel </a:t>
            </a:r>
            <a:r>
              <a:rPr lang="en-GB" altLang="en-US" dirty="0" err="1" smtClean="0"/>
              <a:t>Morand</a:t>
            </a:r>
            <a:endParaRPr lang="en-GB" altLang="en-US" dirty="0" smtClean="0"/>
          </a:p>
          <a:p>
            <a:pPr marL="0" indent="0" eaLnBrk="1" hangingPunct="1">
              <a:buFontTx/>
              <a:buNone/>
            </a:pPr>
            <a:r>
              <a:rPr lang="en-GB" altLang="en-US" dirty="0" smtClean="0"/>
              <a:t>Orange</a:t>
            </a:r>
            <a:endParaRPr lang="en-GB" altLang="en-US" dirty="0" smtClean="0"/>
          </a:p>
          <a:p>
            <a:pPr marL="0" indent="0" eaLnBrk="1" hangingPunct="1">
              <a:buFontTx/>
              <a:buNone/>
            </a:pPr>
            <a:endParaRPr lang="en-GB" altLang="en-US" dirty="0" smtClean="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IANA port </a:t>
            </a:r>
            <a:r>
              <a:rPr lang="fr-FR" dirty="0" err="1"/>
              <a:t>number</a:t>
            </a:r>
            <a:r>
              <a:rPr lang="fr-FR" dirty="0"/>
              <a:t> allocation </a:t>
            </a:r>
            <a:r>
              <a:rPr lang="fr-FR" dirty="0" err="1"/>
              <a:t>request</a:t>
            </a:r>
            <a:endParaRPr lang="fr-FR" dirty="0"/>
          </a:p>
        </p:txBody>
      </p:sp>
    </p:spTree>
    <p:extLst>
      <p:ext uri="{BB962C8B-B14F-4D97-AF65-F5344CB8AC3E}">
        <p14:creationId xmlns:p14="http://schemas.microsoft.com/office/powerpoint/2010/main" val="2846547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Specific</a:t>
            </a:r>
            <a:r>
              <a:rPr lang="fr-FR" dirty="0" smtClean="0"/>
              <a:t> </a:t>
            </a:r>
            <a:r>
              <a:rPr lang="fr-FR" dirty="0" err="1" smtClean="0"/>
              <a:t>Considerations</a:t>
            </a:r>
            <a:endParaRPr lang="fr-FR" dirty="0"/>
          </a:p>
        </p:txBody>
      </p:sp>
    </p:spTree>
    <p:extLst>
      <p:ext uri="{BB962C8B-B14F-4D97-AF65-F5344CB8AC3E}">
        <p14:creationId xmlns:p14="http://schemas.microsoft.com/office/powerpoint/2010/main" val="20300535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IANA port </a:t>
            </a:r>
            <a:r>
              <a:rPr lang="fr-FR" dirty="0" err="1" smtClean="0"/>
              <a:t>number</a:t>
            </a:r>
            <a:r>
              <a:rPr lang="fr-FR" dirty="0" smtClean="0"/>
              <a:t> allocation </a:t>
            </a:r>
            <a:r>
              <a:rPr lang="fr-FR" dirty="0" err="1" smtClean="0"/>
              <a:t>request</a:t>
            </a:r>
            <a:endParaRPr lang="fr-FR" dirty="0"/>
          </a:p>
        </p:txBody>
      </p:sp>
      <p:sp>
        <p:nvSpPr>
          <p:cNvPr id="3" name="Espace réservé du contenu 2"/>
          <p:cNvSpPr>
            <a:spLocks noGrp="1"/>
          </p:cNvSpPr>
          <p:nvPr>
            <p:ph idx="1"/>
          </p:nvPr>
        </p:nvSpPr>
        <p:spPr/>
        <p:txBody>
          <a:bodyPr/>
          <a:lstStyle/>
          <a:p>
            <a:r>
              <a:rPr lang="fr-FR" dirty="0" smtClean="0"/>
              <a:t>For F1-C, IANA has </a:t>
            </a:r>
            <a:r>
              <a:rPr lang="fr-FR" dirty="0" err="1" smtClean="0"/>
              <a:t>already</a:t>
            </a:r>
            <a:r>
              <a:rPr lang="fr-FR" dirty="0" smtClean="0"/>
              <a:t> </a:t>
            </a:r>
            <a:r>
              <a:rPr lang="fr-FR" dirty="0" err="1" smtClean="0"/>
              <a:t>allocated</a:t>
            </a:r>
            <a:r>
              <a:rPr lang="fr-FR" dirty="0" smtClean="0"/>
              <a:t> </a:t>
            </a:r>
          </a:p>
          <a:p>
            <a:pPr lvl="1"/>
            <a:r>
              <a:rPr lang="fr-FR" dirty="0"/>
              <a:t>Transport </a:t>
            </a:r>
            <a:r>
              <a:rPr lang="fr-FR" dirty="0" err="1"/>
              <a:t>protocol</a:t>
            </a:r>
            <a:r>
              <a:rPr lang="fr-FR" dirty="0"/>
              <a:t>: 	SCTP</a:t>
            </a:r>
          </a:p>
          <a:p>
            <a:pPr lvl="1"/>
            <a:r>
              <a:rPr lang="fr-FR" dirty="0" smtClean="0"/>
              <a:t>Service </a:t>
            </a:r>
            <a:r>
              <a:rPr lang="fr-FR" dirty="0" err="1" smtClean="0"/>
              <a:t>name</a:t>
            </a:r>
            <a:r>
              <a:rPr lang="fr-FR" dirty="0" smtClean="0"/>
              <a:t>:		f1-control</a:t>
            </a:r>
          </a:p>
          <a:p>
            <a:pPr lvl="1"/>
            <a:r>
              <a:rPr lang="fr-FR" dirty="0" smtClean="0"/>
              <a:t>Port </a:t>
            </a:r>
            <a:r>
              <a:rPr lang="fr-FR" dirty="0" err="1" smtClean="0"/>
              <a:t>number</a:t>
            </a:r>
            <a:r>
              <a:rPr lang="fr-FR" dirty="0" smtClean="0"/>
              <a:t>: 		38472</a:t>
            </a:r>
          </a:p>
          <a:p>
            <a:r>
              <a:rPr lang="fr-FR" dirty="0" smtClean="0"/>
              <a:t> As W1 </a:t>
            </a:r>
            <a:r>
              <a:rPr lang="fr-FR" dirty="0" err="1" smtClean="0"/>
              <a:t>is</a:t>
            </a:r>
            <a:r>
              <a:rPr lang="fr-FR" dirty="0" smtClean="0"/>
              <a:t> </a:t>
            </a:r>
            <a:r>
              <a:rPr lang="fr-FR" dirty="0" err="1" smtClean="0"/>
              <a:t>similar</a:t>
            </a:r>
            <a:r>
              <a:rPr lang="fr-FR" dirty="0" smtClean="0"/>
              <a:t> to F1, 3GPP has </a:t>
            </a:r>
            <a:r>
              <a:rPr lang="fr-FR" dirty="0" err="1" smtClean="0"/>
              <a:t>requested</a:t>
            </a:r>
            <a:r>
              <a:rPr lang="fr-FR" dirty="0" smtClean="0"/>
              <a:t> a new Port </a:t>
            </a:r>
            <a:r>
              <a:rPr lang="fr-FR" dirty="0" err="1" smtClean="0"/>
              <a:t>number</a:t>
            </a:r>
            <a:endParaRPr lang="fr-FR" dirty="0" smtClean="0"/>
          </a:p>
          <a:p>
            <a:pPr lvl="1"/>
            <a:r>
              <a:rPr lang="fr-FR" dirty="0" smtClean="0"/>
              <a:t>Transport Protocol:     	SCTP</a:t>
            </a:r>
            <a:endParaRPr lang="fr-FR" dirty="0"/>
          </a:p>
          <a:p>
            <a:pPr lvl="1"/>
            <a:r>
              <a:rPr lang="fr-FR" dirty="0" smtClean="0"/>
              <a:t>Service </a:t>
            </a:r>
            <a:r>
              <a:rPr lang="fr-FR" dirty="0"/>
              <a:t>Name:                </a:t>
            </a:r>
            <a:r>
              <a:rPr lang="fr-FR" dirty="0" smtClean="0"/>
              <a:t>	W1 </a:t>
            </a:r>
            <a:r>
              <a:rPr lang="fr-FR" dirty="0"/>
              <a:t>interface</a:t>
            </a:r>
          </a:p>
          <a:p>
            <a:pPr lvl="1"/>
            <a:r>
              <a:rPr lang="fr-FR" dirty="0" smtClean="0"/>
              <a:t>Port </a:t>
            </a:r>
            <a:r>
              <a:rPr lang="fr-FR" dirty="0" err="1" smtClean="0"/>
              <a:t>Number</a:t>
            </a:r>
            <a:r>
              <a:rPr lang="fr-FR" dirty="0" smtClean="0"/>
              <a:t>:		37472 (</a:t>
            </a:r>
            <a:r>
              <a:rPr lang="fr-FR" dirty="0" err="1" smtClean="0"/>
              <a:t>desired</a:t>
            </a:r>
            <a:r>
              <a:rPr lang="fr-FR" dirty="0" smtClean="0"/>
              <a:t>)</a:t>
            </a:r>
            <a:endParaRPr lang="fr-FR" dirty="0"/>
          </a:p>
          <a:p>
            <a:pPr marL="457200" lvl="1" indent="0">
              <a:buNone/>
            </a:pPr>
            <a:endParaRPr lang="fr-FR" dirty="0"/>
          </a:p>
        </p:txBody>
      </p:sp>
    </p:spTree>
    <p:extLst>
      <p:ext uri="{BB962C8B-B14F-4D97-AF65-F5344CB8AC3E}">
        <p14:creationId xmlns:p14="http://schemas.microsoft.com/office/powerpoint/2010/main" val="2876317527"/>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Considerations</a:t>
            </a:r>
            <a:endParaRPr lang="fr-FR" dirty="0"/>
          </a:p>
        </p:txBody>
      </p:sp>
      <p:sp>
        <p:nvSpPr>
          <p:cNvPr id="3" name="Espace réservé du contenu 2"/>
          <p:cNvSpPr>
            <a:spLocks noGrp="1"/>
          </p:cNvSpPr>
          <p:nvPr>
            <p:ph idx="1"/>
          </p:nvPr>
        </p:nvSpPr>
        <p:spPr/>
        <p:txBody>
          <a:bodyPr/>
          <a:lstStyle/>
          <a:p>
            <a:r>
              <a:rPr lang="en-US" dirty="0"/>
              <a:t>version numbers</a:t>
            </a:r>
          </a:p>
          <a:p>
            <a:pPr lvl="1"/>
            <a:r>
              <a:rPr lang="en-US" dirty="0"/>
              <a:t>the applicant should either add them or be advised that requests for future ports for new versions of this service will be declined.</a:t>
            </a:r>
          </a:p>
          <a:p>
            <a:r>
              <a:rPr lang="en-US" dirty="0"/>
              <a:t>Any new service needs to be secured</a:t>
            </a:r>
          </a:p>
          <a:p>
            <a:r>
              <a:rPr lang="en-US" dirty="0" smtClean="0"/>
              <a:t>Explain </a:t>
            </a:r>
            <a:r>
              <a:rPr lang="en-US" dirty="0"/>
              <a:t>why dynamic port numbers cannot be used</a:t>
            </a:r>
          </a:p>
          <a:p>
            <a:pPr lvl="1"/>
            <a:r>
              <a:rPr lang="en-US" dirty="0"/>
              <a:t>use of </a:t>
            </a:r>
            <a:r>
              <a:rPr lang="en-US" dirty="0" err="1"/>
              <a:t>mDNS</a:t>
            </a:r>
            <a:r>
              <a:rPr lang="en-US" dirty="0"/>
              <a:t> over one single segment between two endpoints</a:t>
            </a:r>
          </a:p>
          <a:p>
            <a:pPr lvl="1"/>
            <a:r>
              <a:rPr lang="en-US" dirty="0"/>
              <a:t>Using </a:t>
            </a:r>
            <a:r>
              <a:rPr lang="fr-FR" dirty="0"/>
              <a:t>service </a:t>
            </a:r>
            <a:r>
              <a:rPr lang="fr-FR" dirty="0" err="1"/>
              <a:t>discovery</a:t>
            </a:r>
            <a:r>
              <a:rPr lang="fr-FR" dirty="0"/>
              <a:t> </a:t>
            </a:r>
            <a:r>
              <a:rPr lang="fr-FR" dirty="0" err="1"/>
              <a:t>protocols</a:t>
            </a:r>
            <a:r>
              <a:rPr lang="fr-FR" dirty="0"/>
              <a:t>, etc.</a:t>
            </a:r>
            <a:endParaRPr lang="en-US" dirty="0"/>
          </a:p>
          <a:p>
            <a:pPr marL="0" indent="0">
              <a:buNone/>
            </a:pPr>
            <a:endParaRPr lang="fr-FR" dirty="0"/>
          </a:p>
        </p:txBody>
      </p:sp>
    </p:spTree>
    <p:extLst>
      <p:ext uri="{BB962C8B-B14F-4D97-AF65-F5344CB8AC3E}">
        <p14:creationId xmlns:p14="http://schemas.microsoft.com/office/powerpoint/2010/main" val="3607798549"/>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Versioning</a:t>
            </a:r>
            <a:endParaRPr lang="fr-FR" dirty="0"/>
          </a:p>
        </p:txBody>
      </p:sp>
      <p:sp>
        <p:nvSpPr>
          <p:cNvPr id="3" name="Espace réservé du contenu 2"/>
          <p:cNvSpPr>
            <a:spLocks noGrp="1"/>
          </p:cNvSpPr>
          <p:nvPr>
            <p:ph idx="1"/>
          </p:nvPr>
        </p:nvSpPr>
        <p:spPr/>
        <p:txBody>
          <a:bodyPr/>
          <a:lstStyle/>
          <a:p>
            <a:r>
              <a:rPr lang="en-GB" dirty="0" smtClean="0"/>
              <a:t>In W1 specification (TS 37.473):</a:t>
            </a:r>
          </a:p>
          <a:p>
            <a:pPr lvl="1"/>
            <a:r>
              <a:rPr lang="en-GB" i="1" dirty="0" smtClean="0"/>
              <a:t>The </a:t>
            </a:r>
            <a:r>
              <a:rPr lang="en-GB" i="1" dirty="0"/>
              <a:t>forwards and backwards compatibility of the protocol is assured by mechanism where all current and future messages, and IEs or groups of related IEs, include ID and criticality fields that are coded in a standard format that will not be changed in the </a:t>
            </a:r>
            <a:r>
              <a:rPr lang="en-GB" i="1" dirty="0" smtClean="0"/>
              <a:t>future. These </a:t>
            </a:r>
            <a:r>
              <a:rPr lang="en-GB" i="1" dirty="0"/>
              <a:t>parts can always be decoded regardless of the standard </a:t>
            </a:r>
            <a:r>
              <a:rPr lang="en-GB" i="1" dirty="0" smtClean="0"/>
              <a:t>version.</a:t>
            </a:r>
          </a:p>
          <a:p>
            <a:r>
              <a:rPr lang="en-GB" dirty="0" smtClean="0"/>
              <a:t>The same principle was applied to F1 (TS 38.473)</a:t>
            </a:r>
          </a:p>
          <a:p>
            <a:r>
              <a:rPr lang="en-GB" dirty="0" smtClean="0"/>
              <a:t>No additional port will be needed to support new version of the protocol</a:t>
            </a:r>
            <a:endParaRPr lang="fr-FR" dirty="0"/>
          </a:p>
        </p:txBody>
      </p:sp>
    </p:spTree>
    <p:extLst>
      <p:ext uri="{BB962C8B-B14F-4D97-AF65-F5344CB8AC3E}">
        <p14:creationId xmlns:p14="http://schemas.microsoft.com/office/powerpoint/2010/main" val="2563418893"/>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Security</a:t>
            </a:r>
            <a:endParaRPr lang="fr-FR" dirty="0"/>
          </a:p>
        </p:txBody>
      </p:sp>
      <p:sp>
        <p:nvSpPr>
          <p:cNvPr id="3" name="Espace réservé du contenu 2"/>
          <p:cNvSpPr>
            <a:spLocks noGrp="1"/>
          </p:cNvSpPr>
          <p:nvPr>
            <p:ph idx="1"/>
          </p:nvPr>
        </p:nvSpPr>
        <p:spPr/>
        <p:txBody>
          <a:bodyPr/>
          <a:lstStyle/>
          <a:p>
            <a:r>
              <a:rPr lang="en-US" dirty="0"/>
              <a:t>Security mechanisms for the F1 </a:t>
            </a:r>
            <a:r>
              <a:rPr lang="en-US" dirty="0" smtClean="0"/>
              <a:t>interface defined in 3GPP TS 33.501</a:t>
            </a:r>
            <a:endParaRPr lang="fr-FR" dirty="0" smtClean="0"/>
          </a:p>
          <a:p>
            <a:pPr lvl="1"/>
            <a:r>
              <a:rPr lang="en-US" dirty="0" smtClean="0"/>
              <a:t>“</a:t>
            </a:r>
            <a:r>
              <a:rPr lang="en-US" i="1" dirty="0" smtClean="0"/>
              <a:t>The F1 interface connects the </a:t>
            </a:r>
            <a:r>
              <a:rPr lang="en-US" i="1" dirty="0" err="1" smtClean="0"/>
              <a:t>gNB</a:t>
            </a:r>
            <a:r>
              <a:rPr lang="en-US" i="1" dirty="0" smtClean="0"/>
              <a:t>-CU to the </a:t>
            </a:r>
            <a:r>
              <a:rPr lang="en-US" i="1" dirty="0" err="1" smtClean="0"/>
              <a:t>gNB</a:t>
            </a:r>
            <a:r>
              <a:rPr lang="en-US" i="1" dirty="0" smtClean="0"/>
              <a:t>-DU. It consists of the F1-C for control plane and the F1-U for the user plane.”</a:t>
            </a:r>
          </a:p>
          <a:p>
            <a:pPr lvl="1"/>
            <a:r>
              <a:rPr lang="en-US" i="1" dirty="0" smtClean="0"/>
              <a:t>“In </a:t>
            </a:r>
            <a:r>
              <a:rPr lang="en-US" i="1" dirty="0"/>
              <a:t>order to protect the traffic on the F1-C interface, IPsec ESP and IKEv2 certificates-based authentication shall be supported as specified in sub-clause 9.1.2 of the present document with confidentiality, integrity and replay </a:t>
            </a:r>
            <a:r>
              <a:rPr lang="en-US" i="1" dirty="0" smtClean="0"/>
              <a:t>protection.” </a:t>
            </a:r>
            <a:endParaRPr lang="en-US" i="1" dirty="0"/>
          </a:p>
          <a:p>
            <a:pPr lvl="1"/>
            <a:r>
              <a:rPr lang="en-US" i="1" dirty="0" smtClean="0"/>
              <a:t>“In </a:t>
            </a:r>
            <a:r>
              <a:rPr lang="en-US" i="1" dirty="0"/>
              <a:t>addition to IPsec, </a:t>
            </a:r>
            <a:r>
              <a:rPr lang="en-US" i="1" dirty="0" smtClean="0"/>
              <a:t>DTLS </a:t>
            </a:r>
            <a:r>
              <a:rPr lang="en-US" i="1" dirty="0"/>
              <a:t>shall be supported as specified in RFC 6083 [58] to provide integrity protection, replay protection and confidentiality protection</a:t>
            </a:r>
            <a:r>
              <a:rPr lang="en-US" dirty="0" smtClean="0"/>
              <a:t>.”</a:t>
            </a:r>
          </a:p>
          <a:p>
            <a:r>
              <a:rPr lang="en-US" dirty="0" smtClean="0"/>
              <a:t>Same principles will apply to W1</a:t>
            </a:r>
          </a:p>
          <a:p>
            <a:pPr lvl="1"/>
            <a:r>
              <a:rPr lang="en-US" dirty="0" smtClean="0"/>
              <a:t>Will be covered in 3GPP TS 33.501.</a:t>
            </a:r>
            <a:endParaRPr lang="fr-FR" dirty="0"/>
          </a:p>
        </p:txBody>
      </p:sp>
    </p:spTree>
    <p:extLst>
      <p:ext uri="{BB962C8B-B14F-4D97-AF65-F5344CB8AC3E}">
        <p14:creationId xmlns:p14="http://schemas.microsoft.com/office/powerpoint/2010/main" val="2660293387"/>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Dynamic </a:t>
            </a:r>
            <a:r>
              <a:rPr lang="en-US" dirty="0"/>
              <a:t>port numbers cannot be used</a:t>
            </a:r>
            <a:endParaRPr lang="fr-FR" dirty="0"/>
          </a:p>
        </p:txBody>
      </p:sp>
      <p:sp>
        <p:nvSpPr>
          <p:cNvPr id="3" name="Espace réservé du contenu 2"/>
          <p:cNvSpPr>
            <a:spLocks noGrp="1"/>
          </p:cNvSpPr>
          <p:nvPr>
            <p:ph idx="1"/>
          </p:nvPr>
        </p:nvSpPr>
        <p:spPr/>
        <p:txBody>
          <a:bodyPr/>
          <a:lstStyle/>
          <a:p>
            <a:r>
              <a:rPr lang="en-US" dirty="0" smtClean="0"/>
              <a:t>Specific service</a:t>
            </a:r>
          </a:p>
          <a:p>
            <a:pPr lvl="1"/>
            <a:r>
              <a:rPr lang="en-US" dirty="0" smtClean="0"/>
              <a:t>W1 is a new service compared to F1-C</a:t>
            </a:r>
          </a:p>
          <a:p>
            <a:pPr lvl="1"/>
            <a:r>
              <a:rPr lang="en-US" dirty="0" smtClean="0"/>
              <a:t>SCTP association setup request needs to reach a distinct RAN node</a:t>
            </a:r>
          </a:p>
          <a:p>
            <a:r>
              <a:rPr lang="en-US" dirty="0" smtClean="0"/>
              <a:t>Not possible to use </a:t>
            </a:r>
            <a:r>
              <a:rPr lang="en-US" dirty="0"/>
              <a:t>a Dynamic port number </a:t>
            </a:r>
            <a:r>
              <a:rPr lang="en-US" dirty="0" smtClean="0"/>
              <a:t>coordinated out-of-band</a:t>
            </a:r>
          </a:p>
          <a:p>
            <a:pPr lvl="1"/>
            <a:r>
              <a:rPr lang="en-US" dirty="0" smtClean="0"/>
              <a:t>Why? </a:t>
            </a:r>
            <a:r>
              <a:rPr lang="en-US" b="1" u="sng" dirty="0" smtClean="0">
                <a:solidFill>
                  <a:srgbClr val="FF0000"/>
                </a:solidFill>
              </a:rPr>
              <a:t>We MUST address this point</a:t>
            </a:r>
          </a:p>
          <a:p>
            <a:pPr lvl="2"/>
            <a:r>
              <a:rPr lang="en-US" dirty="0" smtClean="0"/>
              <a:t>DU could </a:t>
            </a:r>
            <a:r>
              <a:rPr lang="en-US" smtClean="0"/>
              <a:t>be statically configured </a:t>
            </a:r>
            <a:r>
              <a:rPr lang="en-US" dirty="0" smtClean="0"/>
              <a:t>with info to </a:t>
            </a:r>
            <a:r>
              <a:rPr lang="en-US" smtClean="0"/>
              <a:t>contact CU, via OAM</a:t>
            </a:r>
            <a:endParaRPr lang="en-US" dirty="0" smtClean="0"/>
          </a:p>
          <a:p>
            <a:pPr lvl="2"/>
            <a:r>
              <a:rPr lang="en-US" dirty="0" smtClean="0"/>
              <a:t>DU </a:t>
            </a:r>
            <a:r>
              <a:rPr lang="en-US" dirty="0"/>
              <a:t>could use DNS to discover the </a:t>
            </a:r>
            <a:r>
              <a:rPr lang="en-US" dirty="0" smtClean="0"/>
              <a:t>CU </a:t>
            </a:r>
          </a:p>
          <a:p>
            <a:pPr lvl="3"/>
            <a:r>
              <a:rPr lang="en-US" dirty="0" smtClean="0"/>
              <a:t>using </a:t>
            </a:r>
            <a:r>
              <a:rPr lang="en-US" dirty="0"/>
              <a:t>S-NAPTR </a:t>
            </a:r>
            <a:r>
              <a:rPr lang="en-US" dirty="0" smtClean="0"/>
              <a:t>procedure </a:t>
            </a:r>
            <a:r>
              <a:rPr lang="en-US" dirty="0"/>
              <a:t>for finding the </a:t>
            </a:r>
            <a:r>
              <a:rPr lang="en-US" dirty="0" smtClean="0"/>
              <a:t>available CU </a:t>
            </a:r>
            <a:r>
              <a:rPr lang="en-US" dirty="0"/>
              <a:t>services and </a:t>
            </a:r>
            <a:r>
              <a:rPr lang="en-US" dirty="0" smtClean="0"/>
              <a:t>interfaces, with </a:t>
            </a:r>
            <a:r>
              <a:rPr lang="en-US" dirty="0"/>
              <a:t>"Service Parameters" of </a:t>
            </a:r>
            <a:r>
              <a:rPr lang="en-US" dirty="0" smtClean="0"/>
              <a:t>e.g. "x-3gpp-cu:x-w1“</a:t>
            </a:r>
          </a:p>
          <a:p>
            <a:pPr lvl="3"/>
            <a:r>
              <a:rPr lang="en-US" dirty="0" smtClean="0"/>
              <a:t>Could be documented in the TS 29.303, describing the DNS procedures </a:t>
            </a:r>
            <a:endParaRPr lang="en-US" dirty="0"/>
          </a:p>
          <a:p>
            <a:pPr lvl="1"/>
            <a:endParaRPr lang="en-US" dirty="0" smtClean="0"/>
          </a:p>
          <a:p>
            <a:endParaRPr lang="fr-FR" dirty="0"/>
          </a:p>
        </p:txBody>
      </p:sp>
    </p:spTree>
    <p:extLst>
      <p:ext uri="{BB962C8B-B14F-4D97-AF65-F5344CB8AC3E}">
        <p14:creationId xmlns:p14="http://schemas.microsoft.com/office/powerpoint/2010/main" val="412110432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p:txBody>
          <a:bodyPr/>
          <a:lstStyle/>
          <a:p>
            <a:r>
              <a:rPr lang="en-US" dirty="0" smtClean="0"/>
              <a:t>Thank You!</a:t>
            </a:r>
            <a:endParaRPr lang="en-US" dirty="0"/>
          </a:p>
        </p:txBody>
      </p:sp>
    </p:spTree>
    <p:extLst>
      <p:ext uri="{BB962C8B-B14F-4D97-AF65-F5344CB8AC3E}">
        <p14:creationId xmlns:p14="http://schemas.microsoft.com/office/powerpoint/2010/main" val="1061725507"/>
      </p:ext>
    </p:extLst>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smtClean="0"/>
              <a:t>Overview</a:t>
            </a:r>
            <a:r>
              <a:rPr lang="fr-FR" dirty="0" smtClean="0"/>
              <a:t> of NG-RAN Architecture</a:t>
            </a:r>
            <a:endParaRPr lang="fr-FR" dirty="0"/>
          </a:p>
        </p:txBody>
      </p:sp>
    </p:spTree>
    <p:extLst>
      <p:ext uri="{BB962C8B-B14F-4D97-AF65-F5344CB8AC3E}">
        <p14:creationId xmlns:p14="http://schemas.microsoft.com/office/powerpoint/2010/main" val="42613439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Overall</a:t>
            </a:r>
            <a:r>
              <a:rPr lang="fr-FR" dirty="0"/>
              <a:t> Architecture of NG-RAN</a:t>
            </a:r>
          </a:p>
        </p:txBody>
      </p:sp>
      <p:sp>
        <p:nvSpPr>
          <p:cNvPr id="6148" name="Espace réservé du contenu 6147"/>
          <p:cNvSpPr>
            <a:spLocks noGrp="1"/>
          </p:cNvSpPr>
          <p:nvPr>
            <p:ph idx="1"/>
          </p:nvPr>
        </p:nvSpPr>
        <p:spPr>
          <a:xfrm>
            <a:off x="114300" y="1825625"/>
            <a:ext cx="5839715" cy="4351338"/>
          </a:xfrm>
        </p:spPr>
        <p:txBody>
          <a:bodyPr/>
          <a:lstStyle/>
          <a:p>
            <a:r>
              <a:rPr lang="en-US" sz="2400" dirty="0"/>
              <a:t>The NG-RAN represents the newly defined radio access network for 5G. </a:t>
            </a:r>
            <a:endParaRPr lang="en-US" sz="2400" dirty="0" smtClean="0"/>
          </a:p>
          <a:p>
            <a:r>
              <a:rPr lang="en-US" sz="2400" dirty="0" smtClean="0"/>
              <a:t>NG-RAN </a:t>
            </a:r>
            <a:r>
              <a:rPr lang="en-US" sz="2400" dirty="0"/>
              <a:t>provides both NR and LTE radio access. An NG-RAN node (i.e. </a:t>
            </a:r>
            <a:r>
              <a:rPr lang="en-US" sz="2400" dirty="0" smtClean="0"/>
              <a:t>base station</a:t>
            </a:r>
            <a:r>
              <a:rPr lang="en-US" sz="2400" dirty="0"/>
              <a:t>) is either:</a:t>
            </a:r>
          </a:p>
          <a:p>
            <a:pPr lvl="1"/>
            <a:r>
              <a:rPr lang="en-US" sz="1800" dirty="0" smtClean="0"/>
              <a:t>a </a:t>
            </a:r>
            <a:r>
              <a:rPr lang="en-US" sz="1800" dirty="0" err="1"/>
              <a:t>gNB</a:t>
            </a:r>
            <a:r>
              <a:rPr lang="en-US" sz="1800" dirty="0"/>
              <a:t> (i.e. a 5G base station), providing </a:t>
            </a:r>
            <a:r>
              <a:rPr lang="en-US" sz="1800" dirty="0" smtClean="0"/>
              <a:t>5G/NR services towards the mobile </a:t>
            </a:r>
            <a:r>
              <a:rPr lang="en-US" sz="1800" dirty="0"/>
              <a:t> </a:t>
            </a:r>
            <a:r>
              <a:rPr lang="en-US" sz="1800" dirty="0" smtClean="0"/>
              <a:t>devices</a:t>
            </a:r>
            <a:r>
              <a:rPr lang="en-US" sz="1800" dirty="0"/>
              <a:t>;</a:t>
            </a:r>
          </a:p>
          <a:p>
            <a:pPr lvl="1"/>
            <a:r>
              <a:rPr lang="en-US" sz="1800" dirty="0" smtClean="0"/>
              <a:t>an </a:t>
            </a:r>
            <a:r>
              <a:rPr lang="en-US" sz="1800" dirty="0"/>
              <a:t>ng-</a:t>
            </a:r>
            <a:r>
              <a:rPr lang="en-US" sz="1800" dirty="0" err="1"/>
              <a:t>eNB</a:t>
            </a:r>
            <a:r>
              <a:rPr lang="en-US" sz="1800" dirty="0"/>
              <a:t>, providing LTE/E-UTRAN services towards the </a:t>
            </a:r>
            <a:r>
              <a:rPr lang="en-US" sz="1800" dirty="0" smtClean="0"/>
              <a:t>mobile devices</a:t>
            </a:r>
            <a:endParaRPr lang="en-US" sz="1800" dirty="0"/>
          </a:p>
          <a:p>
            <a:endParaRPr lang="fr-FR" sz="2400" dirty="0"/>
          </a:p>
        </p:txBody>
      </p:sp>
      <p:sp>
        <p:nvSpPr>
          <p:cNvPr id="4" name="Rectangle 3"/>
          <p:cNvSpPr/>
          <p:nvPr/>
        </p:nvSpPr>
        <p:spPr>
          <a:xfrm>
            <a:off x="6572392" y="1757347"/>
            <a:ext cx="4281486" cy="500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5G </a:t>
            </a:r>
            <a:r>
              <a:rPr lang="fr-FR" dirty="0" err="1" smtClean="0"/>
              <a:t>Core</a:t>
            </a:r>
            <a:r>
              <a:rPr lang="fr-FR" dirty="0" smtClean="0"/>
              <a:t> Network</a:t>
            </a:r>
            <a:endParaRPr lang="fr-FR" dirty="0"/>
          </a:p>
        </p:txBody>
      </p:sp>
      <p:sp>
        <p:nvSpPr>
          <p:cNvPr id="5" name="Rectangle 4"/>
          <p:cNvSpPr/>
          <p:nvPr/>
        </p:nvSpPr>
        <p:spPr>
          <a:xfrm>
            <a:off x="6572392" y="3028935"/>
            <a:ext cx="1328737" cy="20145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fr-FR" dirty="0"/>
          </a:p>
        </p:txBody>
      </p:sp>
      <p:sp>
        <p:nvSpPr>
          <p:cNvPr id="6" name="Rectangle 5"/>
          <p:cNvSpPr/>
          <p:nvPr/>
        </p:nvSpPr>
        <p:spPr>
          <a:xfrm>
            <a:off x="9525141" y="3028935"/>
            <a:ext cx="1328737" cy="20145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fr-FR" dirty="0"/>
          </a:p>
        </p:txBody>
      </p:sp>
      <p:cxnSp>
        <p:nvCxnSpPr>
          <p:cNvPr id="8" name="Connecteur droit 7"/>
          <p:cNvCxnSpPr>
            <a:stCxn id="5" idx="0"/>
          </p:cNvCxnSpPr>
          <p:nvPr/>
        </p:nvCxnSpPr>
        <p:spPr>
          <a:xfrm flipH="1" flipV="1">
            <a:off x="7236760" y="2257410"/>
            <a:ext cx="1" cy="7715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Connecteur droit 9"/>
          <p:cNvCxnSpPr>
            <a:stCxn id="6" idx="0"/>
          </p:cNvCxnSpPr>
          <p:nvPr/>
        </p:nvCxnSpPr>
        <p:spPr>
          <a:xfrm flipH="1" flipV="1">
            <a:off x="10189509" y="2257410"/>
            <a:ext cx="1" cy="7715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Connecteur droit 15"/>
          <p:cNvCxnSpPr>
            <a:stCxn id="6" idx="2"/>
          </p:cNvCxnSpPr>
          <p:nvPr/>
        </p:nvCxnSpPr>
        <p:spPr>
          <a:xfrm>
            <a:off x="10189510" y="5043472"/>
            <a:ext cx="5950" cy="871552"/>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sp>
        <p:nvSpPr>
          <p:cNvPr id="18" name="ZoneTexte 17"/>
          <p:cNvSpPr txBox="1"/>
          <p:nvPr/>
        </p:nvSpPr>
        <p:spPr>
          <a:xfrm>
            <a:off x="10230690" y="5294582"/>
            <a:ext cx="1043876" cy="369332"/>
          </a:xfrm>
          <a:prstGeom prst="rect">
            <a:avLst/>
          </a:prstGeom>
          <a:noFill/>
        </p:spPr>
        <p:txBody>
          <a:bodyPr wrap="none" rtlCol="0">
            <a:spAutoFit/>
          </a:bodyPr>
          <a:lstStyle/>
          <a:p>
            <a:r>
              <a:rPr lang="fr-FR" dirty="0" smtClean="0"/>
              <a:t>E-UTRA</a:t>
            </a:r>
            <a:endParaRPr lang="fr-FR" dirty="0"/>
          </a:p>
        </p:txBody>
      </p:sp>
      <p:sp>
        <p:nvSpPr>
          <p:cNvPr id="19" name="ZoneTexte 18"/>
          <p:cNvSpPr txBox="1"/>
          <p:nvPr/>
        </p:nvSpPr>
        <p:spPr>
          <a:xfrm>
            <a:off x="7236761" y="5262316"/>
            <a:ext cx="518091" cy="369332"/>
          </a:xfrm>
          <a:prstGeom prst="rect">
            <a:avLst/>
          </a:prstGeom>
          <a:noFill/>
        </p:spPr>
        <p:txBody>
          <a:bodyPr wrap="none" rtlCol="0">
            <a:spAutoFit/>
          </a:bodyPr>
          <a:lstStyle/>
          <a:p>
            <a:r>
              <a:rPr lang="fr-FR" dirty="0" smtClean="0"/>
              <a:t>NR</a:t>
            </a:r>
            <a:endParaRPr lang="fr-FR" dirty="0"/>
          </a:p>
        </p:txBody>
      </p:sp>
      <p:pic>
        <p:nvPicPr>
          <p:cNvPr id="20" name="Picture 9" descr="5G.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50960" y="5244560"/>
            <a:ext cx="522288"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8" descr="LTE-AdvancedPr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66403" y="5263348"/>
            <a:ext cx="6873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92578" y="5915024"/>
            <a:ext cx="2762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4" name="Connecteur droit 23"/>
          <p:cNvCxnSpPr>
            <a:stCxn id="5" idx="3"/>
            <a:endCxn id="6" idx="1"/>
          </p:cNvCxnSpPr>
          <p:nvPr/>
        </p:nvCxnSpPr>
        <p:spPr>
          <a:xfrm>
            <a:off x="7901129" y="4036204"/>
            <a:ext cx="1624012"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ZoneTexte 24"/>
          <p:cNvSpPr txBox="1"/>
          <p:nvPr/>
        </p:nvSpPr>
        <p:spPr>
          <a:xfrm>
            <a:off x="8598835" y="3474006"/>
            <a:ext cx="466794" cy="369332"/>
          </a:xfrm>
          <a:prstGeom prst="rect">
            <a:avLst/>
          </a:prstGeom>
          <a:noFill/>
        </p:spPr>
        <p:txBody>
          <a:bodyPr wrap="none" rtlCol="0">
            <a:spAutoFit/>
          </a:bodyPr>
          <a:lstStyle/>
          <a:p>
            <a:r>
              <a:rPr lang="fr-FR" dirty="0" err="1" smtClean="0"/>
              <a:t>Xn</a:t>
            </a:r>
            <a:endParaRPr lang="fr-FR" dirty="0"/>
          </a:p>
        </p:txBody>
      </p:sp>
      <p:cxnSp>
        <p:nvCxnSpPr>
          <p:cNvPr id="30" name="Connecteur droit 29"/>
          <p:cNvCxnSpPr/>
          <p:nvPr/>
        </p:nvCxnSpPr>
        <p:spPr>
          <a:xfrm>
            <a:off x="8832232" y="3865825"/>
            <a:ext cx="0" cy="377531"/>
          </a:xfrm>
          <a:prstGeom prst="line">
            <a:avLst/>
          </a:prstGeom>
        </p:spPr>
        <p:style>
          <a:lnRef idx="1">
            <a:schemeClr val="accent1"/>
          </a:lnRef>
          <a:fillRef idx="0">
            <a:schemeClr val="accent1"/>
          </a:fillRef>
          <a:effectRef idx="0">
            <a:schemeClr val="accent1"/>
          </a:effectRef>
          <a:fontRef idx="minor">
            <a:schemeClr val="tx1"/>
          </a:fontRef>
        </p:style>
      </p:cxnSp>
      <p:cxnSp>
        <p:nvCxnSpPr>
          <p:cNvPr id="6145" name="Connecteur droit 6144"/>
          <p:cNvCxnSpPr/>
          <p:nvPr/>
        </p:nvCxnSpPr>
        <p:spPr>
          <a:xfrm>
            <a:off x="7073248" y="2643172"/>
            <a:ext cx="3429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Connecteur droit 34"/>
          <p:cNvCxnSpPr/>
          <p:nvPr/>
        </p:nvCxnSpPr>
        <p:spPr>
          <a:xfrm>
            <a:off x="10025903" y="2643172"/>
            <a:ext cx="342900" cy="0"/>
          </a:xfrm>
          <a:prstGeom prst="line">
            <a:avLst/>
          </a:prstGeom>
        </p:spPr>
        <p:style>
          <a:lnRef idx="1">
            <a:schemeClr val="accent1"/>
          </a:lnRef>
          <a:fillRef idx="0">
            <a:schemeClr val="accent1"/>
          </a:fillRef>
          <a:effectRef idx="0">
            <a:schemeClr val="accent1"/>
          </a:effectRef>
          <a:fontRef idx="minor">
            <a:schemeClr val="tx1"/>
          </a:fontRef>
        </p:style>
      </p:cxnSp>
      <p:sp>
        <p:nvSpPr>
          <p:cNvPr id="36" name="ZoneTexte 35"/>
          <p:cNvSpPr txBox="1"/>
          <p:nvPr/>
        </p:nvSpPr>
        <p:spPr>
          <a:xfrm>
            <a:off x="10519231" y="2458506"/>
            <a:ext cx="530915" cy="369332"/>
          </a:xfrm>
          <a:prstGeom prst="rect">
            <a:avLst/>
          </a:prstGeom>
          <a:noFill/>
        </p:spPr>
        <p:txBody>
          <a:bodyPr wrap="none" rtlCol="0">
            <a:spAutoFit/>
          </a:bodyPr>
          <a:lstStyle/>
          <a:p>
            <a:r>
              <a:rPr lang="fr-FR" dirty="0" smtClean="0"/>
              <a:t>NG</a:t>
            </a:r>
            <a:endParaRPr lang="fr-FR" dirty="0"/>
          </a:p>
        </p:txBody>
      </p:sp>
      <p:sp>
        <p:nvSpPr>
          <p:cNvPr id="37" name="ZoneTexte 36"/>
          <p:cNvSpPr txBox="1"/>
          <p:nvPr/>
        </p:nvSpPr>
        <p:spPr>
          <a:xfrm>
            <a:off x="7495806" y="2426240"/>
            <a:ext cx="530915" cy="369332"/>
          </a:xfrm>
          <a:prstGeom prst="rect">
            <a:avLst/>
          </a:prstGeom>
          <a:noFill/>
        </p:spPr>
        <p:txBody>
          <a:bodyPr wrap="none" rtlCol="0">
            <a:spAutoFit/>
          </a:bodyPr>
          <a:lstStyle/>
          <a:p>
            <a:r>
              <a:rPr lang="fr-FR" dirty="0" smtClean="0"/>
              <a:t>NG</a:t>
            </a:r>
            <a:endParaRPr lang="fr-FR" dirty="0"/>
          </a:p>
        </p:txBody>
      </p:sp>
      <p:sp>
        <p:nvSpPr>
          <p:cNvPr id="6147" name="ZoneTexte 6146"/>
          <p:cNvSpPr txBox="1"/>
          <p:nvPr/>
        </p:nvSpPr>
        <p:spPr>
          <a:xfrm>
            <a:off x="5954015" y="3206665"/>
            <a:ext cx="633507" cy="369332"/>
          </a:xfrm>
          <a:prstGeom prst="rect">
            <a:avLst/>
          </a:prstGeom>
          <a:noFill/>
        </p:spPr>
        <p:txBody>
          <a:bodyPr wrap="none" rtlCol="0">
            <a:spAutoFit/>
          </a:bodyPr>
          <a:lstStyle/>
          <a:p>
            <a:r>
              <a:rPr lang="fr-FR" dirty="0" err="1" smtClean="0"/>
              <a:t>gNB</a:t>
            </a:r>
            <a:endParaRPr lang="fr-FR" dirty="0"/>
          </a:p>
        </p:txBody>
      </p:sp>
      <p:sp>
        <p:nvSpPr>
          <p:cNvPr id="39" name="ZoneTexte 38"/>
          <p:cNvSpPr txBox="1"/>
          <p:nvPr/>
        </p:nvSpPr>
        <p:spPr>
          <a:xfrm>
            <a:off x="10853877" y="3204937"/>
            <a:ext cx="1005403" cy="369332"/>
          </a:xfrm>
          <a:prstGeom prst="rect">
            <a:avLst/>
          </a:prstGeom>
          <a:noFill/>
        </p:spPr>
        <p:txBody>
          <a:bodyPr wrap="none" rtlCol="0">
            <a:spAutoFit/>
          </a:bodyPr>
          <a:lstStyle/>
          <a:p>
            <a:r>
              <a:rPr lang="fr-FR" dirty="0" err="1" smtClean="0"/>
              <a:t>Ng-eNB</a:t>
            </a:r>
            <a:endParaRPr lang="fr-FR" dirty="0"/>
          </a:p>
        </p:txBody>
      </p:sp>
      <p:cxnSp>
        <p:nvCxnSpPr>
          <p:cNvPr id="40" name="Connecteur droit 39"/>
          <p:cNvCxnSpPr>
            <a:stCxn id="41" idx="0"/>
          </p:cNvCxnSpPr>
          <p:nvPr/>
        </p:nvCxnSpPr>
        <p:spPr>
          <a:xfrm flipV="1">
            <a:off x="7240729" y="4788690"/>
            <a:ext cx="3969" cy="1126334"/>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pic>
        <p:nvPicPr>
          <p:cNvPr id="4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02616" y="5915024"/>
            <a:ext cx="2762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10017501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Higher Layer split of the </a:t>
            </a:r>
            <a:r>
              <a:rPr lang="en-US" dirty="0" err="1" smtClean="0"/>
              <a:t>gNB</a:t>
            </a:r>
            <a:r>
              <a:rPr lang="en-US" dirty="0" smtClean="0"/>
              <a:t> (Rel-15)</a:t>
            </a:r>
            <a:endParaRPr lang="fr-FR" dirty="0"/>
          </a:p>
        </p:txBody>
      </p:sp>
      <p:sp>
        <p:nvSpPr>
          <p:cNvPr id="4" name="Rectangle 3"/>
          <p:cNvSpPr/>
          <p:nvPr/>
        </p:nvSpPr>
        <p:spPr>
          <a:xfrm>
            <a:off x="6572392" y="1757347"/>
            <a:ext cx="4281486" cy="500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5G </a:t>
            </a:r>
            <a:r>
              <a:rPr lang="fr-FR" dirty="0" err="1" smtClean="0"/>
              <a:t>Core</a:t>
            </a:r>
            <a:r>
              <a:rPr lang="fr-FR" dirty="0" smtClean="0"/>
              <a:t> Network</a:t>
            </a:r>
            <a:endParaRPr lang="fr-FR" dirty="0"/>
          </a:p>
        </p:txBody>
      </p:sp>
      <p:sp>
        <p:nvSpPr>
          <p:cNvPr id="5" name="Rectangle 4"/>
          <p:cNvSpPr/>
          <p:nvPr/>
        </p:nvSpPr>
        <p:spPr>
          <a:xfrm>
            <a:off x="6572392" y="3028935"/>
            <a:ext cx="1328737" cy="201453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fr-FR" dirty="0"/>
          </a:p>
        </p:txBody>
      </p:sp>
      <p:sp>
        <p:nvSpPr>
          <p:cNvPr id="6" name="Rectangle 5"/>
          <p:cNvSpPr/>
          <p:nvPr/>
        </p:nvSpPr>
        <p:spPr>
          <a:xfrm>
            <a:off x="9525141" y="3028935"/>
            <a:ext cx="1328737" cy="201453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fr-FR" dirty="0"/>
          </a:p>
        </p:txBody>
      </p:sp>
      <p:cxnSp>
        <p:nvCxnSpPr>
          <p:cNvPr id="8" name="Connecteur droit 7"/>
          <p:cNvCxnSpPr>
            <a:stCxn id="3" idx="0"/>
          </p:cNvCxnSpPr>
          <p:nvPr/>
        </p:nvCxnSpPr>
        <p:spPr>
          <a:xfrm flipH="1" flipV="1">
            <a:off x="7236761" y="2257411"/>
            <a:ext cx="7937" cy="933223"/>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Connecteur droit 9"/>
          <p:cNvCxnSpPr>
            <a:stCxn id="6" idx="0"/>
          </p:cNvCxnSpPr>
          <p:nvPr/>
        </p:nvCxnSpPr>
        <p:spPr>
          <a:xfrm flipH="1" flipV="1">
            <a:off x="10189509" y="2257410"/>
            <a:ext cx="1" cy="771525"/>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Connecteur droit 13"/>
          <p:cNvCxnSpPr>
            <a:stCxn id="6146" idx="0"/>
            <a:endCxn id="26" idx="2"/>
          </p:cNvCxnSpPr>
          <p:nvPr/>
        </p:nvCxnSpPr>
        <p:spPr>
          <a:xfrm flipV="1">
            <a:off x="7240729" y="4788690"/>
            <a:ext cx="3969" cy="1126334"/>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16" name="Connecteur droit 15"/>
          <p:cNvCxnSpPr>
            <a:stCxn id="6" idx="2"/>
          </p:cNvCxnSpPr>
          <p:nvPr/>
        </p:nvCxnSpPr>
        <p:spPr>
          <a:xfrm>
            <a:off x="10189510" y="5043472"/>
            <a:ext cx="5950" cy="871552"/>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sp>
        <p:nvSpPr>
          <p:cNvPr id="18" name="ZoneTexte 17"/>
          <p:cNvSpPr txBox="1"/>
          <p:nvPr/>
        </p:nvSpPr>
        <p:spPr>
          <a:xfrm>
            <a:off x="10230690" y="5294582"/>
            <a:ext cx="1043876" cy="369332"/>
          </a:xfrm>
          <a:prstGeom prst="rect">
            <a:avLst/>
          </a:prstGeom>
          <a:noFill/>
        </p:spPr>
        <p:txBody>
          <a:bodyPr wrap="none" rtlCol="0">
            <a:spAutoFit/>
          </a:bodyPr>
          <a:lstStyle/>
          <a:p>
            <a:r>
              <a:rPr lang="fr-FR" dirty="0" smtClean="0"/>
              <a:t>E-UTRA</a:t>
            </a:r>
            <a:endParaRPr lang="fr-FR" dirty="0"/>
          </a:p>
        </p:txBody>
      </p:sp>
      <p:sp>
        <p:nvSpPr>
          <p:cNvPr id="19" name="ZoneTexte 18"/>
          <p:cNvSpPr txBox="1"/>
          <p:nvPr/>
        </p:nvSpPr>
        <p:spPr>
          <a:xfrm>
            <a:off x="7236761" y="5262316"/>
            <a:ext cx="518091" cy="369332"/>
          </a:xfrm>
          <a:prstGeom prst="rect">
            <a:avLst/>
          </a:prstGeom>
          <a:noFill/>
        </p:spPr>
        <p:txBody>
          <a:bodyPr wrap="none" rtlCol="0">
            <a:spAutoFit/>
          </a:bodyPr>
          <a:lstStyle/>
          <a:p>
            <a:r>
              <a:rPr lang="fr-FR" dirty="0" smtClean="0"/>
              <a:t>NR</a:t>
            </a:r>
            <a:endParaRPr lang="fr-FR" dirty="0"/>
          </a:p>
        </p:txBody>
      </p:sp>
      <p:pic>
        <p:nvPicPr>
          <p:cNvPr id="20" name="Picture 9" descr="5G.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50960" y="5244560"/>
            <a:ext cx="522288"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8" descr="LTE-AdvancedPr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66403" y="5263348"/>
            <a:ext cx="6873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02616" y="5915024"/>
            <a:ext cx="2762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92578" y="5915024"/>
            <a:ext cx="2762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4" name="Connecteur droit 23"/>
          <p:cNvCxnSpPr>
            <a:stCxn id="5" idx="3"/>
            <a:endCxn id="6" idx="1"/>
          </p:cNvCxnSpPr>
          <p:nvPr/>
        </p:nvCxnSpPr>
        <p:spPr>
          <a:xfrm>
            <a:off x="7901129" y="4036204"/>
            <a:ext cx="1624012"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ZoneTexte 24"/>
          <p:cNvSpPr txBox="1"/>
          <p:nvPr/>
        </p:nvSpPr>
        <p:spPr>
          <a:xfrm>
            <a:off x="8598835" y="3474006"/>
            <a:ext cx="466794" cy="369332"/>
          </a:xfrm>
          <a:prstGeom prst="rect">
            <a:avLst/>
          </a:prstGeom>
          <a:noFill/>
        </p:spPr>
        <p:txBody>
          <a:bodyPr wrap="none" rtlCol="0">
            <a:spAutoFit/>
          </a:bodyPr>
          <a:lstStyle/>
          <a:p>
            <a:r>
              <a:rPr lang="fr-FR" dirty="0" err="1" smtClean="0"/>
              <a:t>Xn</a:t>
            </a:r>
            <a:endParaRPr lang="fr-FR" dirty="0"/>
          </a:p>
        </p:txBody>
      </p:sp>
      <p:cxnSp>
        <p:nvCxnSpPr>
          <p:cNvPr id="30" name="Connecteur droit 29"/>
          <p:cNvCxnSpPr/>
          <p:nvPr/>
        </p:nvCxnSpPr>
        <p:spPr>
          <a:xfrm>
            <a:off x="8832232" y="3865825"/>
            <a:ext cx="0" cy="377531"/>
          </a:xfrm>
          <a:prstGeom prst="line">
            <a:avLst/>
          </a:prstGeom>
        </p:spPr>
        <p:style>
          <a:lnRef idx="1">
            <a:schemeClr val="accent1"/>
          </a:lnRef>
          <a:fillRef idx="0">
            <a:schemeClr val="accent1"/>
          </a:fillRef>
          <a:effectRef idx="0">
            <a:schemeClr val="accent1"/>
          </a:effectRef>
          <a:fontRef idx="minor">
            <a:schemeClr val="tx1"/>
          </a:fontRef>
        </p:style>
      </p:cxnSp>
      <p:cxnSp>
        <p:nvCxnSpPr>
          <p:cNvPr id="6145" name="Connecteur droit 6144"/>
          <p:cNvCxnSpPr/>
          <p:nvPr/>
        </p:nvCxnSpPr>
        <p:spPr>
          <a:xfrm>
            <a:off x="7073248" y="2643172"/>
            <a:ext cx="3429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Connecteur droit 34"/>
          <p:cNvCxnSpPr/>
          <p:nvPr/>
        </p:nvCxnSpPr>
        <p:spPr>
          <a:xfrm>
            <a:off x="10025903" y="2643172"/>
            <a:ext cx="342900" cy="0"/>
          </a:xfrm>
          <a:prstGeom prst="line">
            <a:avLst/>
          </a:prstGeom>
        </p:spPr>
        <p:style>
          <a:lnRef idx="1">
            <a:schemeClr val="accent1"/>
          </a:lnRef>
          <a:fillRef idx="0">
            <a:schemeClr val="accent1"/>
          </a:fillRef>
          <a:effectRef idx="0">
            <a:schemeClr val="accent1"/>
          </a:effectRef>
          <a:fontRef idx="minor">
            <a:schemeClr val="tx1"/>
          </a:fontRef>
        </p:style>
      </p:cxnSp>
      <p:sp>
        <p:nvSpPr>
          <p:cNvPr id="36" name="ZoneTexte 35"/>
          <p:cNvSpPr txBox="1"/>
          <p:nvPr/>
        </p:nvSpPr>
        <p:spPr>
          <a:xfrm>
            <a:off x="10519231" y="2458506"/>
            <a:ext cx="530915" cy="369332"/>
          </a:xfrm>
          <a:prstGeom prst="rect">
            <a:avLst/>
          </a:prstGeom>
          <a:noFill/>
        </p:spPr>
        <p:txBody>
          <a:bodyPr wrap="none" rtlCol="0">
            <a:spAutoFit/>
          </a:bodyPr>
          <a:lstStyle/>
          <a:p>
            <a:r>
              <a:rPr lang="fr-FR" dirty="0" smtClean="0"/>
              <a:t>NG</a:t>
            </a:r>
            <a:endParaRPr lang="fr-FR" dirty="0"/>
          </a:p>
        </p:txBody>
      </p:sp>
      <p:sp>
        <p:nvSpPr>
          <p:cNvPr id="37" name="ZoneTexte 36"/>
          <p:cNvSpPr txBox="1"/>
          <p:nvPr/>
        </p:nvSpPr>
        <p:spPr>
          <a:xfrm>
            <a:off x="7495806" y="2426240"/>
            <a:ext cx="530915" cy="369332"/>
          </a:xfrm>
          <a:prstGeom prst="rect">
            <a:avLst/>
          </a:prstGeom>
          <a:noFill/>
        </p:spPr>
        <p:txBody>
          <a:bodyPr wrap="none" rtlCol="0">
            <a:spAutoFit/>
          </a:bodyPr>
          <a:lstStyle/>
          <a:p>
            <a:r>
              <a:rPr lang="fr-FR" dirty="0" smtClean="0"/>
              <a:t>NG</a:t>
            </a:r>
            <a:endParaRPr lang="fr-FR" dirty="0"/>
          </a:p>
        </p:txBody>
      </p:sp>
      <p:sp>
        <p:nvSpPr>
          <p:cNvPr id="6147" name="ZoneTexte 6146"/>
          <p:cNvSpPr txBox="1"/>
          <p:nvPr/>
        </p:nvSpPr>
        <p:spPr>
          <a:xfrm>
            <a:off x="5954015" y="3206665"/>
            <a:ext cx="633507" cy="369332"/>
          </a:xfrm>
          <a:prstGeom prst="rect">
            <a:avLst/>
          </a:prstGeom>
          <a:noFill/>
        </p:spPr>
        <p:txBody>
          <a:bodyPr wrap="none" rtlCol="0">
            <a:spAutoFit/>
          </a:bodyPr>
          <a:lstStyle/>
          <a:p>
            <a:r>
              <a:rPr lang="fr-FR" dirty="0" err="1" smtClean="0"/>
              <a:t>gNB</a:t>
            </a:r>
            <a:endParaRPr lang="fr-FR" dirty="0"/>
          </a:p>
        </p:txBody>
      </p:sp>
      <p:sp>
        <p:nvSpPr>
          <p:cNvPr id="39" name="ZoneTexte 38"/>
          <p:cNvSpPr txBox="1"/>
          <p:nvPr/>
        </p:nvSpPr>
        <p:spPr>
          <a:xfrm>
            <a:off x="10853877" y="3204937"/>
            <a:ext cx="1005403" cy="369332"/>
          </a:xfrm>
          <a:prstGeom prst="rect">
            <a:avLst/>
          </a:prstGeom>
          <a:noFill/>
        </p:spPr>
        <p:txBody>
          <a:bodyPr wrap="none" rtlCol="0">
            <a:spAutoFit/>
          </a:bodyPr>
          <a:lstStyle/>
          <a:p>
            <a:r>
              <a:rPr lang="fr-FR" dirty="0" err="1" smtClean="0"/>
              <a:t>Ng-eNB</a:t>
            </a:r>
            <a:endParaRPr lang="fr-FR" dirty="0"/>
          </a:p>
        </p:txBody>
      </p:sp>
      <p:sp>
        <p:nvSpPr>
          <p:cNvPr id="3" name="Rectangle 2"/>
          <p:cNvSpPr/>
          <p:nvPr/>
        </p:nvSpPr>
        <p:spPr>
          <a:xfrm>
            <a:off x="6894654" y="3190634"/>
            <a:ext cx="700088" cy="5453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CU</a:t>
            </a:r>
            <a:endParaRPr lang="fr-FR" dirty="0"/>
          </a:p>
        </p:txBody>
      </p:sp>
      <p:sp>
        <p:nvSpPr>
          <p:cNvPr id="26" name="Rectangle 25"/>
          <p:cNvSpPr/>
          <p:nvPr/>
        </p:nvSpPr>
        <p:spPr>
          <a:xfrm>
            <a:off x="6894654" y="4243356"/>
            <a:ext cx="700088" cy="5453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DU</a:t>
            </a:r>
            <a:endParaRPr lang="fr-FR" dirty="0"/>
          </a:p>
        </p:txBody>
      </p:sp>
      <p:cxnSp>
        <p:nvCxnSpPr>
          <p:cNvPr id="15" name="Connecteur droit 14"/>
          <p:cNvCxnSpPr>
            <a:stCxn id="3" idx="2"/>
            <a:endCxn id="26" idx="0"/>
          </p:cNvCxnSpPr>
          <p:nvPr/>
        </p:nvCxnSpPr>
        <p:spPr>
          <a:xfrm>
            <a:off x="7244698" y="3735968"/>
            <a:ext cx="0" cy="5073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a:off x="7066836" y="3952900"/>
            <a:ext cx="342900" cy="0"/>
          </a:xfrm>
          <a:prstGeom prst="line">
            <a:avLst/>
          </a:prstGeom>
        </p:spPr>
        <p:style>
          <a:lnRef idx="1">
            <a:schemeClr val="accent1"/>
          </a:lnRef>
          <a:fillRef idx="0">
            <a:schemeClr val="accent1"/>
          </a:fillRef>
          <a:effectRef idx="0">
            <a:schemeClr val="accent1"/>
          </a:effectRef>
          <a:fontRef idx="minor">
            <a:schemeClr val="tx1"/>
          </a:fontRef>
        </p:style>
      </p:cxnSp>
      <p:sp>
        <p:nvSpPr>
          <p:cNvPr id="34" name="ZoneTexte 33"/>
          <p:cNvSpPr txBox="1"/>
          <p:nvPr/>
        </p:nvSpPr>
        <p:spPr>
          <a:xfrm>
            <a:off x="7460818" y="3735968"/>
            <a:ext cx="453970" cy="369332"/>
          </a:xfrm>
          <a:prstGeom prst="rect">
            <a:avLst/>
          </a:prstGeom>
          <a:noFill/>
        </p:spPr>
        <p:txBody>
          <a:bodyPr wrap="none" rtlCol="0">
            <a:spAutoFit/>
          </a:bodyPr>
          <a:lstStyle/>
          <a:p>
            <a:r>
              <a:rPr lang="fr-FR" dirty="0" smtClean="0"/>
              <a:t>F1</a:t>
            </a:r>
            <a:endParaRPr lang="fr-FR" dirty="0"/>
          </a:p>
        </p:txBody>
      </p:sp>
      <p:sp>
        <p:nvSpPr>
          <p:cNvPr id="40" name="Espace réservé du contenu 6147"/>
          <p:cNvSpPr>
            <a:spLocks noGrp="1"/>
          </p:cNvSpPr>
          <p:nvPr>
            <p:ph idx="1"/>
          </p:nvPr>
        </p:nvSpPr>
        <p:spPr>
          <a:xfrm>
            <a:off x="114300" y="1825625"/>
            <a:ext cx="5839715" cy="4351338"/>
          </a:xfrm>
        </p:spPr>
        <p:txBody>
          <a:bodyPr/>
          <a:lstStyle/>
          <a:p>
            <a:r>
              <a:rPr lang="en-US" sz="2400" dirty="0" smtClean="0"/>
              <a:t>5G introduced the functional split of the base station</a:t>
            </a:r>
          </a:p>
          <a:p>
            <a:r>
              <a:rPr lang="en-US" sz="2400" dirty="0" err="1" smtClean="0"/>
              <a:t>gNB</a:t>
            </a:r>
            <a:r>
              <a:rPr lang="en-US" sz="2400" dirty="0" smtClean="0"/>
              <a:t> is split into Central </a:t>
            </a:r>
            <a:r>
              <a:rPr lang="en-US" sz="2400" dirty="0"/>
              <a:t>Units (CUs) and Distributed Units (DUs</a:t>
            </a:r>
            <a:r>
              <a:rPr lang="en-US" sz="2400" dirty="0" smtClean="0"/>
              <a:t>).</a:t>
            </a:r>
          </a:p>
          <a:p>
            <a:r>
              <a:rPr lang="en-US" sz="2400" dirty="0" smtClean="0"/>
              <a:t>F1 is the interface defined between CU and DU </a:t>
            </a:r>
          </a:p>
          <a:p>
            <a:r>
              <a:rPr lang="en-US" sz="2400" dirty="0"/>
              <a:t>F1 interface functions are divided </a:t>
            </a:r>
            <a:r>
              <a:rPr lang="en-US" sz="2400" dirty="0" smtClean="0"/>
              <a:t>into:</a:t>
            </a:r>
          </a:p>
          <a:p>
            <a:pPr lvl="1"/>
            <a:r>
              <a:rPr lang="en-US" sz="2000" dirty="0" smtClean="0"/>
              <a:t>F1 Control Plane functions (F1-C) on top of SCTP</a:t>
            </a:r>
          </a:p>
          <a:p>
            <a:pPr lvl="1"/>
            <a:r>
              <a:rPr lang="en-US" sz="2000" dirty="0"/>
              <a:t>F1 </a:t>
            </a:r>
            <a:r>
              <a:rPr lang="en-US" sz="2000" dirty="0" smtClean="0"/>
              <a:t>User Plane </a:t>
            </a:r>
            <a:r>
              <a:rPr lang="en-US" sz="2000" dirty="0"/>
              <a:t>functions (</a:t>
            </a:r>
            <a:r>
              <a:rPr lang="en-US" sz="2000" dirty="0" smtClean="0"/>
              <a:t>F1-U) on top of GTP/UDP</a:t>
            </a:r>
            <a:endParaRPr lang="en-US" sz="2400" dirty="0"/>
          </a:p>
          <a:p>
            <a:endParaRPr lang="fr-FR" sz="2400" dirty="0"/>
          </a:p>
        </p:txBody>
      </p:sp>
    </p:spTree>
    <p:extLst>
      <p:ext uri="{BB962C8B-B14F-4D97-AF65-F5344CB8AC3E}">
        <p14:creationId xmlns:p14="http://schemas.microsoft.com/office/powerpoint/2010/main" val="28472443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67157"/>
            <a:ext cx="10515600" cy="1325563"/>
          </a:xfrm>
        </p:spPr>
        <p:txBody>
          <a:bodyPr/>
          <a:lstStyle/>
          <a:p>
            <a:r>
              <a:rPr lang="en-US" dirty="0"/>
              <a:t>Mapping 5G RAN </a:t>
            </a:r>
            <a:r>
              <a:rPr lang="en-US" dirty="0" smtClean="0"/>
              <a:t>to</a:t>
            </a:r>
            <a:br>
              <a:rPr lang="en-US" dirty="0" smtClean="0"/>
            </a:br>
            <a:r>
              <a:rPr lang="en-US" dirty="0" smtClean="0"/>
              <a:t>Transport Network (NR)</a:t>
            </a:r>
            <a:endParaRPr lang="fr-F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43046" y="1772261"/>
            <a:ext cx="9928320"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76719809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F1 interface split and Protocol </a:t>
            </a:r>
            <a:r>
              <a:rPr lang="fr-FR" dirty="0" err="1" smtClean="0"/>
              <a:t>Stacks</a:t>
            </a:r>
            <a:endParaRPr lang="fr-FR"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7764" y="2027468"/>
            <a:ext cx="1266825" cy="243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46127" y="2027468"/>
            <a:ext cx="1266825" cy="243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ZoneTexte 2"/>
          <p:cNvSpPr txBox="1"/>
          <p:nvPr/>
        </p:nvSpPr>
        <p:spPr>
          <a:xfrm>
            <a:off x="8387710" y="4465868"/>
            <a:ext cx="1095172" cy="369332"/>
          </a:xfrm>
          <a:prstGeom prst="rect">
            <a:avLst/>
          </a:prstGeom>
          <a:noFill/>
        </p:spPr>
        <p:txBody>
          <a:bodyPr wrap="none" rtlCol="0">
            <a:spAutoFit/>
          </a:bodyPr>
          <a:lstStyle/>
          <a:p>
            <a:r>
              <a:rPr lang="fr-FR" dirty="0" smtClean="0"/>
              <a:t>1a) F1-C</a:t>
            </a:r>
            <a:endParaRPr lang="fr-FR" dirty="0"/>
          </a:p>
        </p:txBody>
      </p:sp>
      <p:sp>
        <p:nvSpPr>
          <p:cNvPr id="9" name="ZoneTexte 8"/>
          <p:cNvSpPr txBox="1"/>
          <p:nvPr/>
        </p:nvSpPr>
        <p:spPr>
          <a:xfrm>
            <a:off x="9996073" y="4465868"/>
            <a:ext cx="1095172" cy="369332"/>
          </a:xfrm>
          <a:prstGeom prst="rect">
            <a:avLst/>
          </a:prstGeom>
          <a:noFill/>
        </p:spPr>
        <p:txBody>
          <a:bodyPr wrap="none" rtlCol="0">
            <a:spAutoFit/>
          </a:bodyPr>
          <a:lstStyle/>
          <a:p>
            <a:r>
              <a:rPr lang="fr-FR" dirty="0" smtClean="0"/>
              <a:t>1b) F1-U</a:t>
            </a:r>
            <a:endParaRPr lang="fr-FR" dirty="0"/>
          </a:p>
        </p:txBody>
      </p:sp>
      <p:sp>
        <p:nvSpPr>
          <p:cNvPr id="11" name="Espace réservé du contenu 12"/>
          <p:cNvSpPr>
            <a:spLocks noGrp="1"/>
          </p:cNvSpPr>
          <p:nvPr>
            <p:ph idx="1"/>
          </p:nvPr>
        </p:nvSpPr>
        <p:spPr>
          <a:xfrm>
            <a:off x="838200" y="1825625"/>
            <a:ext cx="7162800" cy="4351338"/>
          </a:xfrm>
        </p:spPr>
        <p:txBody>
          <a:bodyPr/>
          <a:lstStyle/>
          <a:p>
            <a:r>
              <a:rPr lang="en-US" dirty="0"/>
              <a:t>The </a:t>
            </a:r>
            <a:r>
              <a:rPr lang="en-US" dirty="0" smtClean="0"/>
              <a:t>F1 </a:t>
            </a:r>
            <a:r>
              <a:rPr lang="en-US" dirty="0"/>
              <a:t>interface is split into two </a:t>
            </a:r>
            <a:r>
              <a:rPr lang="en-US" dirty="0" smtClean="0"/>
              <a:t>interfaces:</a:t>
            </a:r>
          </a:p>
          <a:p>
            <a:pPr lvl="1"/>
            <a:r>
              <a:rPr lang="en-US" dirty="0" smtClean="0"/>
              <a:t>The </a:t>
            </a:r>
            <a:r>
              <a:rPr lang="en-US" dirty="0"/>
              <a:t>W1-C used to connect the DU to the CU control plane (</a:t>
            </a:r>
            <a:r>
              <a:rPr lang="en-US" dirty="0" smtClean="0"/>
              <a:t>CU-CP)</a:t>
            </a:r>
          </a:p>
          <a:p>
            <a:pPr lvl="1"/>
            <a:r>
              <a:rPr lang="en-US" dirty="0" smtClean="0"/>
              <a:t>The </a:t>
            </a:r>
            <a:r>
              <a:rPr lang="en-US" dirty="0"/>
              <a:t>W1-U used to connect the DU to the CU user plane (CU-UP</a:t>
            </a:r>
            <a:r>
              <a:rPr lang="en-US" dirty="0" smtClean="0"/>
              <a:t>)</a:t>
            </a:r>
          </a:p>
          <a:p>
            <a:r>
              <a:rPr lang="en-US" dirty="0" smtClean="0"/>
              <a:t>F1AP is specified in the 3GPP TS 38.473</a:t>
            </a:r>
          </a:p>
          <a:p>
            <a:r>
              <a:rPr lang="en-US" dirty="0" smtClean="0"/>
              <a:t>A port number has been allocation for the AP above SCTP</a:t>
            </a:r>
          </a:p>
          <a:p>
            <a:pPr lvl="1"/>
            <a:r>
              <a:rPr lang="en-US" dirty="0" smtClean="0"/>
              <a:t>No need for the User plane as we reuse GTP-U one already allocated</a:t>
            </a:r>
            <a:endParaRPr lang="fr-FR" dirty="0"/>
          </a:p>
          <a:p>
            <a:endParaRPr lang="fr-FR" dirty="0"/>
          </a:p>
        </p:txBody>
      </p:sp>
    </p:spTree>
    <p:extLst>
      <p:ext uri="{BB962C8B-B14F-4D97-AF65-F5344CB8AC3E}">
        <p14:creationId xmlns:p14="http://schemas.microsoft.com/office/powerpoint/2010/main" val="290674010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Higher Layer split of the </a:t>
            </a:r>
            <a:r>
              <a:rPr lang="en-US" dirty="0" smtClean="0"/>
              <a:t>ng-</a:t>
            </a:r>
            <a:r>
              <a:rPr lang="en-US" dirty="0" err="1" smtClean="0"/>
              <a:t>eNB</a:t>
            </a:r>
            <a:r>
              <a:rPr lang="en-US" dirty="0" smtClean="0"/>
              <a:t> (Rel-16)</a:t>
            </a:r>
            <a:endParaRPr lang="fr-FR" dirty="0"/>
          </a:p>
        </p:txBody>
      </p:sp>
      <p:sp>
        <p:nvSpPr>
          <p:cNvPr id="4" name="Rectangle 3"/>
          <p:cNvSpPr/>
          <p:nvPr/>
        </p:nvSpPr>
        <p:spPr>
          <a:xfrm>
            <a:off x="6572392" y="1757347"/>
            <a:ext cx="4281486" cy="5000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5G </a:t>
            </a:r>
            <a:r>
              <a:rPr lang="fr-FR" dirty="0" err="1" smtClean="0"/>
              <a:t>Core</a:t>
            </a:r>
            <a:r>
              <a:rPr lang="fr-FR" dirty="0" smtClean="0"/>
              <a:t> Network</a:t>
            </a:r>
            <a:endParaRPr lang="fr-FR" dirty="0"/>
          </a:p>
        </p:txBody>
      </p:sp>
      <p:sp>
        <p:nvSpPr>
          <p:cNvPr id="5" name="Rectangle 4"/>
          <p:cNvSpPr/>
          <p:nvPr/>
        </p:nvSpPr>
        <p:spPr>
          <a:xfrm>
            <a:off x="6572392" y="3028935"/>
            <a:ext cx="1328737" cy="201453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fr-FR" dirty="0"/>
          </a:p>
        </p:txBody>
      </p:sp>
      <p:sp>
        <p:nvSpPr>
          <p:cNvPr id="6" name="Rectangle 5"/>
          <p:cNvSpPr/>
          <p:nvPr/>
        </p:nvSpPr>
        <p:spPr>
          <a:xfrm>
            <a:off x="9525141" y="3028935"/>
            <a:ext cx="1328737" cy="201453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fr-FR" dirty="0"/>
          </a:p>
        </p:txBody>
      </p:sp>
      <p:cxnSp>
        <p:nvCxnSpPr>
          <p:cNvPr id="8" name="Connecteur droit 7"/>
          <p:cNvCxnSpPr>
            <a:stCxn id="3" idx="0"/>
          </p:cNvCxnSpPr>
          <p:nvPr/>
        </p:nvCxnSpPr>
        <p:spPr>
          <a:xfrm flipH="1" flipV="1">
            <a:off x="7236761" y="2257411"/>
            <a:ext cx="7937" cy="933223"/>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Connecteur droit 9"/>
          <p:cNvCxnSpPr>
            <a:stCxn id="31" idx="0"/>
          </p:cNvCxnSpPr>
          <p:nvPr/>
        </p:nvCxnSpPr>
        <p:spPr>
          <a:xfrm flipV="1">
            <a:off x="10189509" y="2257411"/>
            <a:ext cx="1" cy="933223"/>
          </a:xfrm>
          <a:prstGeom prst="line">
            <a:avLst/>
          </a:prstGeom>
        </p:spPr>
        <p:style>
          <a:lnRef idx="1">
            <a:schemeClr val="accent1"/>
          </a:lnRef>
          <a:fillRef idx="0">
            <a:schemeClr val="accent1"/>
          </a:fillRef>
          <a:effectRef idx="0">
            <a:schemeClr val="accent1"/>
          </a:effectRef>
          <a:fontRef idx="minor">
            <a:schemeClr val="tx1"/>
          </a:fontRef>
        </p:style>
      </p:cxnSp>
      <p:cxnSp>
        <p:nvCxnSpPr>
          <p:cNvPr id="14" name="Connecteur droit 13"/>
          <p:cNvCxnSpPr>
            <a:stCxn id="6146" idx="0"/>
            <a:endCxn id="26" idx="2"/>
          </p:cNvCxnSpPr>
          <p:nvPr/>
        </p:nvCxnSpPr>
        <p:spPr>
          <a:xfrm flipV="1">
            <a:off x="7240729" y="4788690"/>
            <a:ext cx="3969" cy="1126334"/>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cxnSp>
        <p:nvCxnSpPr>
          <p:cNvPr id="16" name="Connecteur droit 15"/>
          <p:cNvCxnSpPr>
            <a:stCxn id="32" idx="2"/>
          </p:cNvCxnSpPr>
          <p:nvPr/>
        </p:nvCxnSpPr>
        <p:spPr>
          <a:xfrm>
            <a:off x="10189509" y="4788690"/>
            <a:ext cx="5951" cy="1126334"/>
          </a:xfrm>
          <a:prstGeom prst="line">
            <a:avLst/>
          </a:prstGeom>
          <a:ln>
            <a:prstDash val="lgDashDot"/>
          </a:ln>
        </p:spPr>
        <p:style>
          <a:lnRef idx="1">
            <a:schemeClr val="accent1"/>
          </a:lnRef>
          <a:fillRef idx="0">
            <a:schemeClr val="accent1"/>
          </a:fillRef>
          <a:effectRef idx="0">
            <a:schemeClr val="accent1"/>
          </a:effectRef>
          <a:fontRef idx="minor">
            <a:schemeClr val="tx1"/>
          </a:fontRef>
        </p:style>
      </p:cxnSp>
      <p:sp>
        <p:nvSpPr>
          <p:cNvPr id="18" name="ZoneTexte 17"/>
          <p:cNvSpPr txBox="1"/>
          <p:nvPr/>
        </p:nvSpPr>
        <p:spPr>
          <a:xfrm>
            <a:off x="10230690" y="5294582"/>
            <a:ext cx="1043876" cy="369332"/>
          </a:xfrm>
          <a:prstGeom prst="rect">
            <a:avLst/>
          </a:prstGeom>
          <a:noFill/>
        </p:spPr>
        <p:txBody>
          <a:bodyPr wrap="none" rtlCol="0">
            <a:spAutoFit/>
          </a:bodyPr>
          <a:lstStyle/>
          <a:p>
            <a:r>
              <a:rPr lang="fr-FR" dirty="0" smtClean="0"/>
              <a:t>E-UTRA</a:t>
            </a:r>
            <a:endParaRPr lang="fr-FR" dirty="0"/>
          </a:p>
        </p:txBody>
      </p:sp>
      <p:sp>
        <p:nvSpPr>
          <p:cNvPr id="19" name="ZoneTexte 18"/>
          <p:cNvSpPr txBox="1"/>
          <p:nvPr/>
        </p:nvSpPr>
        <p:spPr>
          <a:xfrm>
            <a:off x="7236761" y="5262316"/>
            <a:ext cx="518091" cy="369332"/>
          </a:xfrm>
          <a:prstGeom prst="rect">
            <a:avLst/>
          </a:prstGeom>
          <a:noFill/>
        </p:spPr>
        <p:txBody>
          <a:bodyPr wrap="none" rtlCol="0">
            <a:spAutoFit/>
          </a:bodyPr>
          <a:lstStyle/>
          <a:p>
            <a:r>
              <a:rPr lang="fr-FR" dirty="0" smtClean="0"/>
              <a:t>NR</a:t>
            </a:r>
            <a:endParaRPr lang="fr-FR" dirty="0"/>
          </a:p>
        </p:txBody>
      </p:sp>
      <p:pic>
        <p:nvPicPr>
          <p:cNvPr id="20" name="Picture 9" descr="5G.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50960" y="5244560"/>
            <a:ext cx="522288" cy="363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8" descr="LTE-AdvancedPr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66403" y="5263348"/>
            <a:ext cx="68738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02616" y="5915024"/>
            <a:ext cx="2762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92578" y="5915024"/>
            <a:ext cx="276225" cy="457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24" name="Connecteur droit 23"/>
          <p:cNvCxnSpPr>
            <a:stCxn id="5" idx="3"/>
            <a:endCxn id="6" idx="1"/>
          </p:cNvCxnSpPr>
          <p:nvPr/>
        </p:nvCxnSpPr>
        <p:spPr>
          <a:xfrm>
            <a:off x="7901129" y="4036204"/>
            <a:ext cx="1624012" cy="0"/>
          </a:xfrm>
          <a:prstGeom prst="line">
            <a:avLst/>
          </a:prstGeom>
        </p:spPr>
        <p:style>
          <a:lnRef idx="1">
            <a:schemeClr val="accent1"/>
          </a:lnRef>
          <a:fillRef idx="0">
            <a:schemeClr val="accent1"/>
          </a:fillRef>
          <a:effectRef idx="0">
            <a:schemeClr val="accent1"/>
          </a:effectRef>
          <a:fontRef idx="minor">
            <a:schemeClr val="tx1"/>
          </a:fontRef>
        </p:style>
      </p:cxnSp>
      <p:sp>
        <p:nvSpPr>
          <p:cNvPr id="25" name="ZoneTexte 24"/>
          <p:cNvSpPr txBox="1"/>
          <p:nvPr/>
        </p:nvSpPr>
        <p:spPr>
          <a:xfrm>
            <a:off x="8598835" y="3474006"/>
            <a:ext cx="466794" cy="369332"/>
          </a:xfrm>
          <a:prstGeom prst="rect">
            <a:avLst/>
          </a:prstGeom>
          <a:noFill/>
        </p:spPr>
        <p:txBody>
          <a:bodyPr wrap="none" rtlCol="0">
            <a:spAutoFit/>
          </a:bodyPr>
          <a:lstStyle/>
          <a:p>
            <a:r>
              <a:rPr lang="fr-FR" dirty="0" err="1" smtClean="0"/>
              <a:t>Xn</a:t>
            </a:r>
            <a:endParaRPr lang="fr-FR" dirty="0"/>
          </a:p>
        </p:txBody>
      </p:sp>
      <p:cxnSp>
        <p:nvCxnSpPr>
          <p:cNvPr id="30" name="Connecteur droit 29"/>
          <p:cNvCxnSpPr/>
          <p:nvPr/>
        </p:nvCxnSpPr>
        <p:spPr>
          <a:xfrm>
            <a:off x="8832232" y="3865825"/>
            <a:ext cx="0" cy="377531"/>
          </a:xfrm>
          <a:prstGeom prst="line">
            <a:avLst/>
          </a:prstGeom>
        </p:spPr>
        <p:style>
          <a:lnRef idx="1">
            <a:schemeClr val="accent1"/>
          </a:lnRef>
          <a:fillRef idx="0">
            <a:schemeClr val="accent1"/>
          </a:fillRef>
          <a:effectRef idx="0">
            <a:schemeClr val="accent1"/>
          </a:effectRef>
          <a:fontRef idx="minor">
            <a:schemeClr val="tx1"/>
          </a:fontRef>
        </p:style>
      </p:cxnSp>
      <p:cxnSp>
        <p:nvCxnSpPr>
          <p:cNvPr id="6145" name="Connecteur droit 6144"/>
          <p:cNvCxnSpPr/>
          <p:nvPr/>
        </p:nvCxnSpPr>
        <p:spPr>
          <a:xfrm>
            <a:off x="7073248" y="2643172"/>
            <a:ext cx="3429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Connecteur droit 34"/>
          <p:cNvCxnSpPr/>
          <p:nvPr/>
        </p:nvCxnSpPr>
        <p:spPr>
          <a:xfrm>
            <a:off x="10025903" y="2643172"/>
            <a:ext cx="342900" cy="0"/>
          </a:xfrm>
          <a:prstGeom prst="line">
            <a:avLst/>
          </a:prstGeom>
        </p:spPr>
        <p:style>
          <a:lnRef idx="1">
            <a:schemeClr val="accent1"/>
          </a:lnRef>
          <a:fillRef idx="0">
            <a:schemeClr val="accent1"/>
          </a:fillRef>
          <a:effectRef idx="0">
            <a:schemeClr val="accent1"/>
          </a:effectRef>
          <a:fontRef idx="minor">
            <a:schemeClr val="tx1"/>
          </a:fontRef>
        </p:style>
      </p:cxnSp>
      <p:sp>
        <p:nvSpPr>
          <p:cNvPr id="36" name="ZoneTexte 35"/>
          <p:cNvSpPr txBox="1"/>
          <p:nvPr/>
        </p:nvSpPr>
        <p:spPr>
          <a:xfrm>
            <a:off x="10519231" y="2458506"/>
            <a:ext cx="530915" cy="369332"/>
          </a:xfrm>
          <a:prstGeom prst="rect">
            <a:avLst/>
          </a:prstGeom>
          <a:noFill/>
        </p:spPr>
        <p:txBody>
          <a:bodyPr wrap="none" rtlCol="0">
            <a:spAutoFit/>
          </a:bodyPr>
          <a:lstStyle/>
          <a:p>
            <a:r>
              <a:rPr lang="fr-FR" dirty="0" smtClean="0"/>
              <a:t>NG</a:t>
            </a:r>
            <a:endParaRPr lang="fr-FR" dirty="0"/>
          </a:p>
        </p:txBody>
      </p:sp>
      <p:sp>
        <p:nvSpPr>
          <p:cNvPr id="37" name="ZoneTexte 36"/>
          <p:cNvSpPr txBox="1"/>
          <p:nvPr/>
        </p:nvSpPr>
        <p:spPr>
          <a:xfrm>
            <a:off x="7495806" y="2426240"/>
            <a:ext cx="530915" cy="369332"/>
          </a:xfrm>
          <a:prstGeom prst="rect">
            <a:avLst/>
          </a:prstGeom>
          <a:noFill/>
        </p:spPr>
        <p:txBody>
          <a:bodyPr wrap="none" rtlCol="0">
            <a:spAutoFit/>
          </a:bodyPr>
          <a:lstStyle/>
          <a:p>
            <a:r>
              <a:rPr lang="fr-FR" dirty="0" smtClean="0"/>
              <a:t>NG</a:t>
            </a:r>
            <a:endParaRPr lang="fr-FR" dirty="0"/>
          </a:p>
        </p:txBody>
      </p:sp>
      <p:sp>
        <p:nvSpPr>
          <p:cNvPr id="6147" name="ZoneTexte 6146"/>
          <p:cNvSpPr txBox="1"/>
          <p:nvPr/>
        </p:nvSpPr>
        <p:spPr>
          <a:xfrm>
            <a:off x="5954015" y="3206665"/>
            <a:ext cx="633507" cy="369332"/>
          </a:xfrm>
          <a:prstGeom prst="rect">
            <a:avLst/>
          </a:prstGeom>
          <a:noFill/>
        </p:spPr>
        <p:txBody>
          <a:bodyPr wrap="none" rtlCol="0">
            <a:spAutoFit/>
          </a:bodyPr>
          <a:lstStyle/>
          <a:p>
            <a:r>
              <a:rPr lang="fr-FR" dirty="0" err="1" smtClean="0"/>
              <a:t>gNB</a:t>
            </a:r>
            <a:endParaRPr lang="fr-FR" dirty="0"/>
          </a:p>
        </p:txBody>
      </p:sp>
      <p:sp>
        <p:nvSpPr>
          <p:cNvPr id="39" name="ZoneTexte 38"/>
          <p:cNvSpPr txBox="1"/>
          <p:nvPr/>
        </p:nvSpPr>
        <p:spPr>
          <a:xfrm>
            <a:off x="10853877" y="3204937"/>
            <a:ext cx="1005403" cy="369332"/>
          </a:xfrm>
          <a:prstGeom prst="rect">
            <a:avLst/>
          </a:prstGeom>
          <a:noFill/>
        </p:spPr>
        <p:txBody>
          <a:bodyPr wrap="none" rtlCol="0">
            <a:spAutoFit/>
          </a:bodyPr>
          <a:lstStyle/>
          <a:p>
            <a:r>
              <a:rPr lang="fr-FR" dirty="0" err="1" smtClean="0"/>
              <a:t>Ng-eNB</a:t>
            </a:r>
            <a:endParaRPr lang="fr-FR" dirty="0"/>
          </a:p>
        </p:txBody>
      </p:sp>
      <p:sp>
        <p:nvSpPr>
          <p:cNvPr id="3" name="Rectangle 2"/>
          <p:cNvSpPr/>
          <p:nvPr/>
        </p:nvSpPr>
        <p:spPr>
          <a:xfrm>
            <a:off x="6894654" y="3190634"/>
            <a:ext cx="700088" cy="5453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CU</a:t>
            </a:r>
            <a:endParaRPr lang="fr-FR" dirty="0"/>
          </a:p>
        </p:txBody>
      </p:sp>
      <p:sp>
        <p:nvSpPr>
          <p:cNvPr id="26" name="Rectangle 25"/>
          <p:cNvSpPr/>
          <p:nvPr/>
        </p:nvSpPr>
        <p:spPr>
          <a:xfrm>
            <a:off x="6894654" y="4243356"/>
            <a:ext cx="700088" cy="5453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DU</a:t>
            </a:r>
            <a:endParaRPr lang="fr-FR" dirty="0"/>
          </a:p>
        </p:txBody>
      </p:sp>
      <p:cxnSp>
        <p:nvCxnSpPr>
          <p:cNvPr id="15" name="Connecteur droit 14"/>
          <p:cNvCxnSpPr>
            <a:stCxn id="3" idx="2"/>
            <a:endCxn id="26" idx="0"/>
          </p:cNvCxnSpPr>
          <p:nvPr/>
        </p:nvCxnSpPr>
        <p:spPr>
          <a:xfrm>
            <a:off x="7244698" y="3735968"/>
            <a:ext cx="0" cy="507388"/>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Connecteur droit 32"/>
          <p:cNvCxnSpPr/>
          <p:nvPr/>
        </p:nvCxnSpPr>
        <p:spPr>
          <a:xfrm>
            <a:off x="7066836" y="3952900"/>
            <a:ext cx="342900" cy="0"/>
          </a:xfrm>
          <a:prstGeom prst="line">
            <a:avLst/>
          </a:prstGeom>
        </p:spPr>
        <p:style>
          <a:lnRef idx="1">
            <a:schemeClr val="accent1"/>
          </a:lnRef>
          <a:fillRef idx="0">
            <a:schemeClr val="accent1"/>
          </a:fillRef>
          <a:effectRef idx="0">
            <a:schemeClr val="accent1"/>
          </a:effectRef>
          <a:fontRef idx="minor">
            <a:schemeClr val="tx1"/>
          </a:fontRef>
        </p:style>
      </p:cxnSp>
      <p:sp>
        <p:nvSpPr>
          <p:cNvPr id="34" name="ZoneTexte 33"/>
          <p:cNvSpPr txBox="1"/>
          <p:nvPr/>
        </p:nvSpPr>
        <p:spPr>
          <a:xfrm>
            <a:off x="7460818" y="3735968"/>
            <a:ext cx="453970" cy="369332"/>
          </a:xfrm>
          <a:prstGeom prst="rect">
            <a:avLst/>
          </a:prstGeom>
          <a:noFill/>
        </p:spPr>
        <p:txBody>
          <a:bodyPr wrap="none" rtlCol="0">
            <a:spAutoFit/>
          </a:bodyPr>
          <a:lstStyle/>
          <a:p>
            <a:r>
              <a:rPr lang="fr-FR" dirty="0" smtClean="0"/>
              <a:t>F1</a:t>
            </a:r>
            <a:endParaRPr lang="fr-FR" dirty="0"/>
          </a:p>
        </p:txBody>
      </p:sp>
      <p:sp>
        <p:nvSpPr>
          <p:cNvPr id="31" name="Rectangle 30"/>
          <p:cNvSpPr/>
          <p:nvPr/>
        </p:nvSpPr>
        <p:spPr>
          <a:xfrm>
            <a:off x="9839465" y="3190634"/>
            <a:ext cx="700088" cy="5453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CU</a:t>
            </a:r>
            <a:endParaRPr lang="fr-FR" dirty="0"/>
          </a:p>
        </p:txBody>
      </p:sp>
      <p:sp>
        <p:nvSpPr>
          <p:cNvPr id="32" name="Rectangle 31"/>
          <p:cNvSpPr/>
          <p:nvPr/>
        </p:nvSpPr>
        <p:spPr>
          <a:xfrm>
            <a:off x="9839465" y="4243356"/>
            <a:ext cx="700088" cy="54533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DU</a:t>
            </a:r>
            <a:endParaRPr lang="fr-FR" dirty="0"/>
          </a:p>
        </p:txBody>
      </p:sp>
      <p:cxnSp>
        <p:nvCxnSpPr>
          <p:cNvPr id="38" name="Connecteur droit 37"/>
          <p:cNvCxnSpPr>
            <a:stCxn id="31" idx="2"/>
            <a:endCxn id="32" idx="0"/>
          </p:cNvCxnSpPr>
          <p:nvPr/>
        </p:nvCxnSpPr>
        <p:spPr>
          <a:xfrm>
            <a:off x="10189509" y="3735968"/>
            <a:ext cx="0" cy="507388"/>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Connecteur droit 39"/>
          <p:cNvCxnSpPr/>
          <p:nvPr/>
        </p:nvCxnSpPr>
        <p:spPr>
          <a:xfrm>
            <a:off x="10011647" y="3952900"/>
            <a:ext cx="342900" cy="0"/>
          </a:xfrm>
          <a:prstGeom prst="line">
            <a:avLst/>
          </a:prstGeom>
        </p:spPr>
        <p:style>
          <a:lnRef idx="1">
            <a:schemeClr val="accent1"/>
          </a:lnRef>
          <a:fillRef idx="0">
            <a:schemeClr val="accent1"/>
          </a:fillRef>
          <a:effectRef idx="0">
            <a:schemeClr val="accent1"/>
          </a:effectRef>
          <a:fontRef idx="minor">
            <a:schemeClr val="tx1"/>
          </a:fontRef>
        </p:style>
      </p:cxnSp>
      <p:sp>
        <p:nvSpPr>
          <p:cNvPr id="41" name="ZoneTexte 40"/>
          <p:cNvSpPr txBox="1"/>
          <p:nvPr/>
        </p:nvSpPr>
        <p:spPr>
          <a:xfrm>
            <a:off x="10405629" y="3735968"/>
            <a:ext cx="530915" cy="369332"/>
          </a:xfrm>
          <a:prstGeom prst="rect">
            <a:avLst/>
          </a:prstGeom>
          <a:noFill/>
        </p:spPr>
        <p:txBody>
          <a:bodyPr wrap="none" rtlCol="0">
            <a:spAutoFit/>
          </a:bodyPr>
          <a:lstStyle/>
          <a:p>
            <a:r>
              <a:rPr lang="fr-FR" dirty="0" smtClean="0"/>
              <a:t>W1</a:t>
            </a:r>
            <a:endParaRPr lang="fr-FR" dirty="0"/>
          </a:p>
        </p:txBody>
      </p:sp>
      <p:sp>
        <p:nvSpPr>
          <p:cNvPr id="43" name="Espace réservé du contenu 6147"/>
          <p:cNvSpPr>
            <a:spLocks noGrp="1"/>
          </p:cNvSpPr>
          <p:nvPr>
            <p:ph idx="1"/>
          </p:nvPr>
        </p:nvSpPr>
        <p:spPr>
          <a:xfrm>
            <a:off x="114300" y="1825625"/>
            <a:ext cx="5839715" cy="4351338"/>
          </a:xfrm>
        </p:spPr>
        <p:txBody>
          <a:bodyPr/>
          <a:lstStyle/>
          <a:p>
            <a:r>
              <a:rPr lang="en-US" sz="2400" dirty="0" smtClean="0"/>
              <a:t>Enhancement of the NG-RAN functional split</a:t>
            </a:r>
            <a:endParaRPr lang="en-US" sz="2400" dirty="0"/>
          </a:p>
          <a:p>
            <a:r>
              <a:rPr lang="en-US" sz="2400" dirty="0" smtClean="0"/>
              <a:t>Ng-</a:t>
            </a:r>
            <a:r>
              <a:rPr lang="en-US" sz="2400" dirty="0" err="1" smtClean="0"/>
              <a:t>eNB</a:t>
            </a:r>
            <a:r>
              <a:rPr lang="en-US" sz="2400" dirty="0" smtClean="0"/>
              <a:t> </a:t>
            </a:r>
            <a:r>
              <a:rPr lang="en-US" sz="2400" dirty="0"/>
              <a:t>is </a:t>
            </a:r>
            <a:r>
              <a:rPr lang="en-US" sz="2400" dirty="0" smtClean="0"/>
              <a:t>also split </a:t>
            </a:r>
            <a:r>
              <a:rPr lang="en-US" sz="2400" dirty="0"/>
              <a:t>into Central Units (CUs) and Distributed Units (DUs).</a:t>
            </a:r>
          </a:p>
          <a:p>
            <a:r>
              <a:rPr lang="en-US" sz="2400" dirty="0" smtClean="0"/>
              <a:t>W1 </a:t>
            </a:r>
            <a:r>
              <a:rPr lang="en-US" sz="2400" dirty="0"/>
              <a:t>is the interface defined between CU and </a:t>
            </a:r>
            <a:r>
              <a:rPr lang="en-US" sz="2400" dirty="0" smtClean="0"/>
              <a:t>DU</a:t>
            </a:r>
          </a:p>
          <a:p>
            <a:r>
              <a:rPr lang="en-US" sz="2400" dirty="0" smtClean="0"/>
              <a:t>W1 </a:t>
            </a:r>
            <a:r>
              <a:rPr lang="en-US" sz="2400" dirty="0"/>
              <a:t>interface functions are </a:t>
            </a:r>
            <a:r>
              <a:rPr lang="en-US" sz="2400" dirty="0" smtClean="0"/>
              <a:t>also divided </a:t>
            </a:r>
            <a:r>
              <a:rPr lang="en-US" sz="2400" dirty="0"/>
              <a:t>into:</a:t>
            </a:r>
          </a:p>
          <a:p>
            <a:pPr lvl="1"/>
            <a:r>
              <a:rPr lang="en-US" sz="2000" dirty="0" smtClean="0"/>
              <a:t>W1 </a:t>
            </a:r>
            <a:r>
              <a:rPr lang="en-US" sz="2000" dirty="0"/>
              <a:t>Control Plane functions </a:t>
            </a:r>
            <a:r>
              <a:rPr lang="en-US" sz="2000" dirty="0" smtClean="0"/>
              <a:t>(W1-C</a:t>
            </a:r>
            <a:r>
              <a:rPr lang="en-US" sz="2000" dirty="0"/>
              <a:t>) </a:t>
            </a:r>
            <a:r>
              <a:rPr lang="en-US" sz="2000" dirty="0" smtClean="0"/>
              <a:t>on top of SCTP</a:t>
            </a:r>
            <a:endParaRPr lang="en-US" sz="2000" dirty="0"/>
          </a:p>
          <a:p>
            <a:pPr lvl="1"/>
            <a:r>
              <a:rPr lang="en-US" sz="2000" dirty="0" smtClean="0"/>
              <a:t>W1 </a:t>
            </a:r>
            <a:r>
              <a:rPr lang="en-US" sz="2000" dirty="0"/>
              <a:t>User Plane functions </a:t>
            </a:r>
            <a:r>
              <a:rPr lang="en-US" sz="2000" dirty="0" smtClean="0"/>
              <a:t>(W1-U) on top of GTP/UDP</a:t>
            </a:r>
            <a:endParaRPr lang="en-US" dirty="0"/>
          </a:p>
        </p:txBody>
      </p:sp>
    </p:spTree>
    <p:extLst>
      <p:ext uri="{BB962C8B-B14F-4D97-AF65-F5344CB8AC3E}">
        <p14:creationId xmlns:p14="http://schemas.microsoft.com/office/powerpoint/2010/main" val="379522622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28758" y="1771648"/>
            <a:ext cx="10087732" cy="4572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itre 1"/>
          <p:cNvSpPr>
            <a:spLocks noGrp="1"/>
          </p:cNvSpPr>
          <p:nvPr>
            <p:ph type="title"/>
          </p:nvPr>
        </p:nvSpPr>
        <p:spPr>
          <a:xfrm>
            <a:off x="838200" y="267157"/>
            <a:ext cx="10515600" cy="1325563"/>
          </a:xfrm>
        </p:spPr>
        <p:txBody>
          <a:bodyPr/>
          <a:lstStyle/>
          <a:p>
            <a:r>
              <a:rPr lang="en-US" dirty="0"/>
              <a:t>Mapping 5G RAN </a:t>
            </a:r>
            <a:r>
              <a:rPr lang="en-US" dirty="0" smtClean="0"/>
              <a:t>to</a:t>
            </a:r>
            <a:br>
              <a:rPr lang="en-US" dirty="0" smtClean="0"/>
            </a:br>
            <a:r>
              <a:rPr lang="en-US" dirty="0" smtClean="0"/>
              <a:t>Transport Network (LTE)</a:t>
            </a:r>
            <a:endParaRPr lang="fr-FR" dirty="0"/>
          </a:p>
        </p:txBody>
      </p:sp>
    </p:spTree>
    <p:extLst>
      <p:ext uri="{BB962C8B-B14F-4D97-AF65-F5344CB8AC3E}">
        <p14:creationId xmlns:p14="http://schemas.microsoft.com/office/powerpoint/2010/main" val="225652323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W1 interface split and Protocol Stacks</a:t>
            </a:r>
            <a:endParaRPr lang="fr-FR" dirty="0"/>
          </a:p>
        </p:txBody>
      </p:sp>
      <p:sp>
        <p:nvSpPr>
          <p:cNvPr id="13" name="Espace réservé du contenu 12"/>
          <p:cNvSpPr>
            <a:spLocks noGrp="1"/>
          </p:cNvSpPr>
          <p:nvPr>
            <p:ph idx="1"/>
          </p:nvPr>
        </p:nvSpPr>
        <p:spPr>
          <a:xfrm>
            <a:off x="838200" y="1825625"/>
            <a:ext cx="7162800" cy="4351338"/>
          </a:xfrm>
        </p:spPr>
        <p:txBody>
          <a:bodyPr/>
          <a:lstStyle/>
          <a:p>
            <a:r>
              <a:rPr lang="en-US" dirty="0"/>
              <a:t>The W1 interface is split into two </a:t>
            </a:r>
            <a:r>
              <a:rPr lang="en-US" dirty="0" smtClean="0"/>
              <a:t>interfaces:</a:t>
            </a:r>
          </a:p>
          <a:p>
            <a:pPr lvl="1"/>
            <a:r>
              <a:rPr lang="en-US" dirty="0" smtClean="0"/>
              <a:t>The </a:t>
            </a:r>
            <a:r>
              <a:rPr lang="en-US" dirty="0"/>
              <a:t>W1-C used to connect the DU to the CU control plane (</a:t>
            </a:r>
            <a:r>
              <a:rPr lang="en-US" dirty="0" smtClean="0"/>
              <a:t>CU-CP)</a:t>
            </a:r>
          </a:p>
          <a:p>
            <a:pPr lvl="1"/>
            <a:r>
              <a:rPr lang="en-US" dirty="0" smtClean="0"/>
              <a:t>The </a:t>
            </a:r>
            <a:r>
              <a:rPr lang="en-US" dirty="0"/>
              <a:t>W1-U used to connect the DU to the CU user plane (CU-UP</a:t>
            </a:r>
            <a:r>
              <a:rPr lang="en-US" dirty="0" smtClean="0"/>
              <a:t>)</a:t>
            </a:r>
          </a:p>
          <a:p>
            <a:r>
              <a:rPr lang="en-US" dirty="0" smtClean="0"/>
              <a:t>W1AP is specified in the 3GPP TS 37.473</a:t>
            </a:r>
          </a:p>
          <a:p>
            <a:r>
              <a:rPr lang="en-US" dirty="0" smtClean="0"/>
              <a:t>A new port number is requested for the AP above SCTP</a:t>
            </a:r>
          </a:p>
          <a:p>
            <a:pPr lvl="1"/>
            <a:r>
              <a:rPr lang="en-US" dirty="0" smtClean="0"/>
              <a:t>No need for the User plane as we reuse GTP-U one already allocated</a:t>
            </a:r>
            <a:endParaRPr lang="fr-FR" dirty="0"/>
          </a:p>
          <a:p>
            <a:endParaRPr lang="fr-F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37763" y="2016574"/>
            <a:ext cx="1266825" cy="243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10746" y="2016574"/>
            <a:ext cx="1266825" cy="2438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ZoneTexte 9"/>
          <p:cNvSpPr txBox="1"/>
          <p:nvPr/>
        </p:nvSpPr>
        <p:spPr>
          <a:xfrm>
            <a:off x="8285117" y="4444462"/>
            <a:ext cx="1172116" cy="369332"/>
          </a:xfrm>
          <a:prstGeom prst="rect">
            <a:avLst/>
          </a:prstGeom>
          <a:noFill/>
        </p:spPr>
        <p:txBody>
          <a:bodyPr wrap="none" rtlCol="0">
            <a:spAutoFit/>
          </a:bodyPr>
          <a:lstStyle/>
          <a:p>
            <a:r>
              <a:rPr lang="fr-FR" dirty="0" smtClean="0"/>
              <a:t>2a) W1-C</a:t>
            </a:r>
            <a:endParaRPr lang="fr-FR" dirty="0"/>
          </a:p>
        </p:txBody>
      </p:sp>
      <p:sp>
        <p:nvSpPr>
          <p:cNvPr id="11" name="ZoneTexte 10"/>
          <p:cNvSpPr txBox="1"/>
          <p:nvPr/>
        </p:nvSpPr>
        <p:spPr>
          <a:xfrm>
            <a:off x="9858100" y="4444462"/>
            <a:ext cx="1172116" cy="369332"/>
          </a:xfrm>
          <a:prstGeom prst="rect">
            <a:avLst/>
          </a:prstGeom>
          <a:noFill/>
        </p:spPr>
        <p:txBody>
          <a:bodyPr wrap="none" rtlCol="0">
            <a:spAutoFit/>
          </a:bodyPr>
          <a:lstStyle/>
          <a:p>
            <a:r>
              <a:rPr lang="fr-FR" dirty="0" smtClean="0"/>
              <a:t>2b) W1-U</a:t>
            </a:r>
            <a:endParaRPr lang="fr-FR" dirty="0"/>
          </a:p>
        </p:txBody>
      </p:sp>
    </p:spTree>
    <p:extLst>
      <p:ext uri="{BB962C8B-B14F-4D97-AF65-F5344CB8AC3E}">
        <p14:creationId xmlns:p14="http://schemas.microsoft.com/office/powerpoint/2010/main" val="2072116503"/>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18107</TotalTime>
  <Words>830</Words>
  <Application>Microsoft Office PowerPoint</Application>
  <PresentationFormat>Personnalisé</PresentationFormat>
  <Paragraphs>117</Paragraphs>
  <Slides>17</Slides>
  <Notes>0</Notes>
  <HiddenSlides>0</HiddenSlides>
  <MMClips>0</MMClips>
  <ScaleCrop>false</ScaleCrop>
  <HeadingPairs>
    <vt:vector size="4" baseType="variant">
      <vt:variant>
        <vt:lpstr>Thème</vt:lpstr>
      </vt:variant>
      <vt:variant>
        <vt:i4>1</vt:i4>
      </vt:variant>
      <vt:variant>
        <vt:lpstr>Titres des diapositives</vt:lpstr>
      </vt:variant>
      <vt:variant>
        <vt:i4>17</vt:i4>
      </vt:variant>
    </vt:vector>
  </HeadingPairs>
  <TitlesOfParts>
    <vt:vector size="18" baseType="lpstr">
      <vt:lpstr>Office Theme</vt:lpstr>
      <vt:lpstr>IANA port number allocation request for W1 interface</vt:lpstr>
      <vt:lpstr>Overview of NG-RAN Architecture</vt:lpstr>
      <vt:lpstr>Overall Architecture of NG-RAN</vt:lpstr>
      <vt:lpstr>Higher Layer split of the gNB (Rel-15)</vt:lpstr>
      <vt:lpstr>Mapping 5G RAN to Transport Network (NR)</vt:lpstr>
      <vt:lpstr>F1 interface split and Protocol Stacks</vt:lpstr>
      <vt:lpstr>Higher Layer split of the ng-eNB (Rel-16)</vt:lpstr>
      <vt:lpstr>Mapping 5G RAN to Transport Network (LTE)</vt:lpstr>
      <vt:lpstr>W1 interface split and Protocol Stacks</vt:lpstr>
      <vt:lpstr>IANA port number allocation request</vt:lpstr>
      <vt:lpstr>Specific Considerations</vt:lpstr>
      <vt:lpstr>IANA port number allocation request</vt:lpstr>
      <vt:lpstr>Considerations</vt:lpstr>
      <vt:lpstr>Versioning</vt:lpstr>
      <vt:lpstr>Security</vt:lpstr>
      <vt:lpstr>Dynamic port numbers cannot be used</vt:lpstr>
      <vt:lpstr>Thank You!</vt:lpstr>
    </vt:vector>
  </TitlesOfParts>
  <Company>3GPP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CT chair</cp:lastModifiedBy>
  <cp:revision>650</cp:revision>
  <dcterms:created xsi:type="dcterms:W3CDTF">2010-02-05T13:52:04Z</dcterms:created>
  <dcterms:modified xsi:type="dcterms:W3CDTF">2020-05-25T10:51:02Z</dcterms:modified>
  <cp:contentStatus>Template 2017</cp:contentStatus>
</cp:coreProperties>
</file>