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96" r:id="rId3"/>
    <p:sldId id="366" r:id="rId4"/>
    <p:sldId id="411" r:id="rId5"/>
    <p:sldId id="385" r:id="rId6"/>
    <p:sldId id="403" r:id="rId7"/>
    <p:sldId id="412" r:id="rId8"/>
    <p:sldId id="387" r:id="rId9"/>
    <p:sldId id="388" r:id="rId10"/>
    <p:sldId id="389" r:id="rId11"/>
    <p:sldId id="413" r:id="rId12"/>
    <p:sldId id="414" r:id="rId13"/>
    <p:sldId id="415" r:id="rId14"/>
    <p:sldId id="391" r:id="rId15"/>
    <p:sldId id="406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113" d="100"/>
          <a:sy n="113" d="100"/>
        </p:scale>
        <p:origin x="28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WG4#97e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Electronic meeting; 15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23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rd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April 2020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C4-202005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Plenary #</a:t>
            </a:r>
            <a:r>
              <a:rPr lang="en-US" altLang="en-US" dirty="0" smtClean="0"/>
              <a:t>87e </a:t>
            </a:r>
            <a:r>
              <a:rPr lang="en-US" altLang="en-US" dirty="0" smtClean="0"/>
              <a:t>report </a:t>
            </a:r>
            <a:br>
              <a:rPr lang="en-US" altLang="en-US" dirty="0" smtClean="0"/>
            </a:br>
            <a:r>
              <a:rPr lang="en-US" altLang="en-US" dirty="0" smtClean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Chairman</a:t>
            </a:r>
            <a:r>
              <a:rPr lang="en-GB" altLang="en-US" sz="2000" dirty="0"/>
              <a:t>, 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SA#87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of the </a:t>
            </a:r>
            <a:r>
              <a:rPr lang="en-US" dirty="0" smtClean="0"/>
              <a:t>stage 2 CRs which </a:t>
            </a:r>
            <a:r>
              <a:rPr lang="en-US" dirty="0"/>
              <a:t>had dependency with CT4 </a:t>
            </a:r>
            <a:r>
              <a:rPr lang="en-US" dirty="0" smtClean="0"/>
              <a:t>CRs, </a:t>
            </a:r>
            <a:r>
              <a:rPr lang="en-US" dirty="0"/>
              <a:t>are approved by SA plenary</a:t>
            </a:r>
            <a:r>
              <a:rPr lang="en-US" dirty="0" smtClean="0"/>
              <a:t>.</a:t>
            </a:r>
          </a:p>
          <a:p>
            <a:r>
              <a:rPr lang="de-DE" dirty="0"/>
              <a:t> </a:t>
            </a:r>
            <a:r>
              <a:rPr lang="de-DE" dirty="0" smtClean="0"/>
              <a:t>a number of exceptionsheets from SA3, SA4 and SA5 are endorsed</a:t>
            </a:r>
            <a:endParaRPr lang="en-US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2683281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/>
              <a:t>SA#87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endorsed </a:t>
            </a:r>
            <a:r>
              <a:rPr lang="en-GB" dirty="0"/>
              <a:t>Work Item </a:t>
            </a:r>
            <a:r>
              <a:rPr lang="en-GB" dirty="0" smtClean="0"/>
              <a:t>Exception (1/3)</a:t>
            </a:r>
            <a:endParaRPr lang="de-DE" dirty="0" smtClean="0"/>
          </a:p>
          <a:p>
            <a:pPr marL="0" indent="0">
              <a:buNone/>
            </a:pPr>
            <a:endParaRPr lang="en-US" altLang="fr-FR" dirty="0"/>
          </a:p>
        </p:txBody>
      </p:sp>
      <p:sp>
        <p:nvSpPr>
          <p:cNvPr id="7" name="Rectangle 6"/>
          <p:cNvSpPr/>
          <p:nvPr/>
        </p:nvSpPr>
        <p:spPr>
          <a:xfrm>
            <a:off x="711200" y="2288234"/>
            <a:ext cx="10481733" cy="3829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SP-200150	SA WG3	eV2X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for eV2X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SP-200151	SA WG3	5G_eSBA	</a:t>
            </a:r>
            <a:r>
              <a:rPr lang="en-GB" sz="1400" dirty="0" smtClean="0">
                <a:latin typeface="+mn-lt"/>
                <a:cs typeface="+mn-cs"/>
              </a:rPr>
              <a:t>request for </a:t>
            </a:r>
            <a:r>
              <a:rPr lang="en-GB" sz="1400" dirty="0">
                <a:latin typeface="+mn-lt"/>
                <a:cs typeface="+mn-cs"/>
              </a:rPr>
              <a:t>5G_eSBA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SP-200152	SA WG3	IAB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for Security for NR IAB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SP-200153	SA WG3	SEAL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for SEAL security aspects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SP-200155	SA WG3	AKMA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of Authentication and key management for applications based on 3GPP credential in 5G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SP-200156	SA WG3	5WWC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for 5WWC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SP-200157	SA WG3	5G_CIoT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for </a:t>
            </a:r>
            <a:r>
              <a:rPr lang="en-GB" sz="1400" dirty="0" err="1">
                <a:latin typeface="+mn-lt"/>
                <a:cs typeface="+mn-cs"/>
              </a:rPr>
              <a:t>CIoT</a:t>
            </a:r>
            <a:r>
              <a:rPr lang="en-GB" sz="1400" dirty="0">
                <a:latin typeface="+mn-lt"/>
                <a:cs typeface="+mn-cs"/>
              </a:rPr>
              <a:t> security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SP-200158	SA WG3	</a:t>
            </a:r>
            <a:r>
              <a:rPr lang="en-GB" sz="1400" dirty="0" err="1">
                <a:latin typeface="+mn-lt"/>
                <a:cs typeface="+mn-cs"/>
              </a:rPr>
              <a:t>eNS</a:t>
            </a:r>
            <a:r>
              <a:rPr lang="en-GB" sz="1400" dirty="0">
                <a:latin typeface="+mn-lt"/>
                <a:cs typeface="+mn-cs"/>
              </a:rPr>
              <a:t>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Network Slice security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SP-200159	SA WG3	5G_eLCS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for Security of the enhancement to the 5GC Location Services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SP-200160	SA WG3	</a:t>
            </a:r>
            <a:r>
              <a:rPr lang="en-GB" sz="1400" dirty="0" err="1">
                <a:latin typeface="+mn-lt"/>
                <a:cs typeface="+mn-cs"/>
              </a:rPr>
              <a:t>MCXSec</a:t>
            </a:r>
            <a:r>
              <a:rPr lang="en-GB" sz="1400" dirty="0">
                <a:latin typeface="+mn-lt"/>
                <a:cs typeface="+mn-cs"/>
              </a:rPr>
              <a:t>	</a:t>
            </a:r>
            <a:r>
              <a:rPr lang="en-GB" sz="1400" dirty="0" smtClean="0">
                <a:latin typeface="+mn-lt"/>
                <a:cs typeface="+mn-cs"/>
              </a:rPr>
              <a:t>request for Mission </a:t>
            </a:r>
            <a:r>
              <a:rPr lang="en-GB" sz="1400" dirty="0">
                <a:latin typeface="+mn-lt"/>
                <a:cs typeface="+mn-cs"/>
              </a:rPr>
              <a:t>Critical security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SP-200044	SA WG4	E_FLUS	</a:t>
            </a:r>
            <a:r>
              <a:rPr lang="en-GB" sz="1400" dirty="0" smtClean="0">
                <a:latin typeface="+mn-lt"/>
                <a:cs typeface="+mn-cs"/>
              </a:rPr>
              <a:t>request for E_FLUS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SP-200045	SA WG4	5GMS3	</a:t>
            </a:r>
            <a:r>
              <a:rPr lang="en-GB" sz="1400" dirty="0"/>
              <a:t> request for </a:t>
            </a:r>
            <a:r>
              <a:rPr lang="en-GB" sz="1400" dirty="0" smtClean="0">
                <a:latin typeface="+mn-lt"/>
                <a:cs typeface="+mn-cs"/>
              </a:rPr>
              <a:t>5GMS3</a:t>
            </a:r>
            <a:endParaRPr lang="en-US" sz="1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9438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/>
              <a:t>SA#87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endorsed </a:t>
            </a:r>
            <a:r>
              <a:rPr lang="en-GB" dirty="0"/>
              <a:t>Work Item </a:t>
            </a:r>
            <a:r>
              <a:rPr lang="en-GB" dirty="0" smtClean="0"/>
              <a:t>Exception (2/3</a:t>
            </a:r>
            <a:r>
              <a:rPr lang="en-GB" dirty="0"/>
              <a:t>)</a:t>
            </a:r>
            <a:endParaRPr lang="de-DE" dirty="0" smtClean="0"/>
          </a:p>
          <a:p>
            <a:pPr marL="0" indent="0">
              <a:buNone/>
            </a:pPr>
            <a:endParaRPr lang="en-US" altLang="fr-FR" dirty="0"/>
          </a:p>
        </p:txBody>
      </p:sp>
      <p:sp>
        <p:nvSpPr>
          <p:cNvPr id="7" name="Rectangle 6"/>
          <p:cNvSpPr/>
          <p:nvPr/>
        </p:nvSpPr>
        <p:spPr>
          <a:xfrm>
            <a:off x="711200" y="2288234"/>
            <a:ext cx="10481733" cy="3829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SP-200150	SA WG3	eV2X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for eV2X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SP-200213	SA WG5	QOED	</a:t>
            </a:r>
            <a:r>
              <a:rPr lang="en-GB" sz="1400" dirty="0" smtClean="0">
                <a:latin typeface="+mn-lt"/>
                <a:cs typeface="+mn-cs"/>
              </a:rPr>
              <a:t>request for Management </a:t>
            </a:r>
            <a:r>
              <a:rPr lang="en-GB" sz="1400" dirty="0">
                <a:latin typeface="+mn-lt"/>
                <a:cs typeface="+mn-cs"/>
              </a:rPr>
              <a:t>of </a:t>
            </a:r>
            <a:r>
              <a:rPr lang="en-GB" sz="1400" dirty="0" err="1">
                <a:latin typeface="+mn-lt"/>
                <a:cs typeface="+mn-cs"/>
              </a:rPr>
              <a:t>QoE</a:t>
            </a:r>
            <a:r>
              <a:rPr lang="en-GB" sz="1400" dirty="0">
                <a:latin typeface="+mn-lt"/>
                <a:cs typeface="+mn-cs"/>
              </a:rPr>
              <a:t> measurement collection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SP-200214	SA WG5	CHFCQM	</a:t>
            </a:r>
            <a:r>
              <a:rPr lang="en-GB" sz="1400" dirty="0" smtClean="0">
                <a:latin typeface="+mn-lt"/>
                <a:cs typeface="+mn-cs"/>
              </a:rPr>
              <a:t>request for CHF-Controlled </a:t>
            </a:r>
            <a:r>
              <a:rPr lang="en-GB" sz="1400" dirty="0">
                <a:latin typeface="+mn-lt"/>
                <a:cs typeface="+mn-cs"/>
              </a:rPr>
              <a:t>Quota Management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 smtClean="0">
                <a:latin typeface="+mn-lt"/>
                <a:cs typeface="+mn-cs"/>
              </a:rPr>
              <a:t>SP-200200</a:t>
            </a:r>
            <a:r>
              <a:rPr lang="en-GB" sz="1400" dirty="0">
                <a:latin typeface="+mn-lt"/>
                <a:cs typeface="+mn-cs"/>
              </a:rPr>
              <a:t>	SA WG5	5GS_NSMCH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for Network Slice Management Charging in 5GS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SP-200201	SA WG5	COSLA	</a:t>
            </a:r>
            <a:r>
              <a:rPr lang="en-GB" sz="1400" dirty="0" smtClean="0">
                <a:latin typeface="+mn-lt"/>
                <a:cs typeface="+mn-cs"/>
              </a:rPr>
              <a:t>request for Closed </a:t>
            </a:r>
            <a:r>
              <a:rPr lang="en-GB" sz="1400" dirty="0">
                <a:latin typeface="+mn-lt"/>
                <a:cs typeface="+mn-cs"/>
              </a:rPr>
              <a:t>loop SLS Assurance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SP-200202	SA WG5	ATSSS	</a:t>
            </a:r>
            <a:r>
              <a:rPr lang="en-GB" sz="1400" dirty="0" smtClean="0">
                <a:latin typeface="+mn-lt"/>
                <a:cs typeface="+mn-cs"/>
              </a:rPr>
              <a:t>request for Charging </a:t>
            </a:r>
            <a:r>
              <a:rPr lang="en-GB" sz="1400" dirty="0">
                <a:latin typeface="+mn-lt"/>
                <a:cs typeface="+mn-cs"/>
              </a:rPr>
              <a:t>Access Traffic Steering, Switching and Splitting in 5G system architecture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SP-200203	SA WG5	5WWC	</a:t>
            </a:r>
            <a:r>
              <a:rPr lang="en-GB" sz="1400" dirty="0" smtClean="0">
                <a:latin typeface="+mn-lt"/>
                <a:cs typeface="+mn-cs"/>
              </a:rPr>
              <a:t>request for 5WWC </a:t>
            </a:r>
            <a:r>
              <a:rPr lang="en-GB" sz="1400" dirty="0">
                <a:latin typeface="+mn-lt"/>
                <a:cs typeface="+mn-cs"/>
              </a:rPr>
              <a:t>charging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SP-200204	SA WG5	5GS_NSPACH	</a:t>
            </a:r>
            <a:r>
              <a:rPr lang="en-GB" sz="1400" dirty="0" smtClean="0">
                <a:latin typeface="+mn-lt"/>
                <a:cs typeface="+mn-cs"/>
              </a:rPr>
              <a:t>request for  </a:t>
            </a:r>
            <a:r>
              <a:rPr lang="en-GB" sz="1400" dirty="0">
                <a:latin typeface="+mn-lt"/>
                <a:cs typeface="+mn-cs"/>
              </a:rPr>
              <a:t>Network Slice performance and Analytics Charging in 5GS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SP-200205	SA WG5	EE_5G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Energy efficiency of 5G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SP-200206	SA WG5	TM_SBMA	</a:t>
            </a:r>
            <a:r>
              <a:rPr lang="en-GB" sz="1400" dirty="0" smtClean="0">
                <a:latin typeface="+mn-lt"/>
                <a:cs typeface="+mn-cs"/>
              </a:rPr>
              <a:t>request for Trace </a:t>
            </a:r>
            <a:r>
              <a:rPr lang="en-GB" sz="1400" dirty="0">
                <a:latin typeface="+mn-lt"/>
                <a:cs typeface="+mn-cs"/>
              </a:rPr>
              <a:t>Management in the context of Services Based Management Architecture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SP-200207	SA WG5	OAM_RTT	</a:t>
            </a:r>
            <a:r>
              <a:rPr lang="en-GB" sz="1400" dirty="0" smtClean="0">
                <a:latin typeface="+mn-lt"/>
                <a:cs typeface="+mn-cs"/>
              </a:rPr>
              <a:t>request for Streaming </a:t>
            </a:r>
            <a:r>
              <a:rPr lang="en-GB" sz="1400" dirty="0">
                <a:latin typeface="+mn-lt"/>
                <a:cs typeface="+mn-cs"/>
              </a:rPr>
              <a:t>trace reporting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SP-200208	SA WG5	MEMTANE	</a:t>
            </a:r>
            <a:r>
              <a:rPr lang="en-GB" sz="1400" dirty="0" smtClean="0">
                <a:latin typeface="+mn-lt"/>
                <a:cs typeface="+mn-cs"/>
              </a:rPr>
              <a:t>request for Enhancement </a:t>
            </a:r>
            <a:r>
              <a:rPr lang="en-GB" sz="1400" dirty="0">
                <a:latin typeface="+mn-lt"/>
                <a:cs typeface="+mn-cs"/>
              </a:rPr>
              <a:t>of 3GPP management system for multiple tenant environment </a:t>
            </a:r>
            <a:r>
              <a:rPr lang="en-GB" sz="1400" dirty="0" smtClean="0">
                <a:latin typeface="+mn-lt"/>
                <a:cs typeface="+mn-cs"/>
              </a:rPr>
              <a:t>support</a:t>
            </a:r>
            <a:endParaRPr lang="en-US" sz="1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00212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/>
              <a:t>SA#87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endorsed </a:t>
            </a:r>
            <a:r>
              <a:rPr lang="en-GB" dirty="0"/>
              <a:t>Work Item </a:t>
            </a:r>
            <a:r>
              <a:rPr lang="en-GB" dirty="0" smtClean="0"/>
              <a:t>Exception (3/3</a:t>
            </a:r>
            <a:r>
              <a:rPr lang="en-GB" dirty="0"/>
              <a:t>)</a:t>
            </a:r>
            <a:endParaRPr lang="de-DE" dirty="0" smtClean="0"/>
          </a:p>
          <a:p>
            <a:pPr marL="0" indent="0">
              <a:buNone/>
            </a:pPr>
            <a:endParaRPr lang="en-US" altLang="fr-FR" dirty="0"/>
          </a:p>
        </p:txBody>
      </p:sp>
      <p:sp>
        <p:nvSpPr>
          <p:cNvPr id="7" name="Rectangle 6"/>
          <p:cNvSpPr/>
          <p:nvPr/>
        </p:nvSpPr>
        <p:spPr>
          <a:xfrm>
            <a:off x="711200" y="2288234"/>
            <a:ext cx="10481733" cy="125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 smtClean="0">
                <a:latin typeface="+mn-lt"/>
                <a:cs typeface="+mn-cs"/>
              </a:rPr>
              <a:t>SP-200209</a:t>
            </a:r>
            <a:r>
              <a:rPr lang="en-GB" sz="1400" dirty="0">
                <a:latin typeface="+mn-lt"/>
                <a:cs typeface="+mn-cs"/>
              </a:rPr>
              <a:t>	SA WG5	5G_SLICE_ePA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Enhancement of performance assurance for 5G networks including network slicing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SP-200210	SA WG5	5GDMS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Discovery of management services in 5G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SP-200211	SA WG5	SON_5G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Self-Organizing Networks (SON) for 5G networks</a:t>
            </a:r>
            <a:endParaRPr lang="en-US" sz="1400" dirty="0">
              <a:latin typeface="+mn-lt"/>
              <a:cs typeface="+mn-cs"/>
            </a:endParaRPr>
          </a:p>
          <a:p>
            <a:pPr marL="228600" indent="-228600" defTabSz="6731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8400" algn="l"/>
                <a:tab pos="2065338" algn="l"/>
                <a:tab pos="2870200" algn="l"/>
              </a:tabLst>
            </a:pPr>
            <a:r>
              <a:rPr lang="en-GB" sz="1400" dirty="0">
                <a:latin typeface="+mn-lt"/>
                <a:cs typeface="+mn-cs"/>
              </a:rPr>
              <a:t>SP-200212	SA WG5	</a:t>
            </a:r>
            <a:r>
              <a:rPr lang="en-GB" sz="1400" dirty="0" err="1">
                <a:latin typeface="+mn-lt"/>
                <a:cs typeface="+mn-cs"/>
              </a:rPr>
              <a:t>eNRM</a:t>
            </a:r>
            <a:r>
              <a:rPr lang="en-GB" sz="1400" dirty="0">
                <a:latin typeface="+mn-lt"/>
                <a:cs typeface="+mn-cs"/>
              </a:rPr>
              <a:t>	</a:t>
            </a:r>
            <a:r>
              <a:rPr lang="en-GB" sz="1400" dirty="0" smtClean="0">
                <a:latin typeface="+mn-lt"/>
                <a:cs typeface="+mn-cs"/>
              </a:rPr>
              <a:t>request </a:t>
            </a:r>
            <a:r>
              <a:rPr lang="en-GB" sz="1400" dirty="0">
                <a:latin typeface="+mn-lt"/>
                <a:cs typeface="+mn-cs"/>
              </a:rPr>
              <a:t>NRM enhancements</a:t>
            </a:r>
            <a:endParaRPr lang="en-US" sz="1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4408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SA#87 </a:t>
            </a:r>
            <a:r>
              <a:rPr lang="en-US" b="1" dirty="0"/>
              <a:t>related to </a:t>
            </a:r>
            <a:r>
              <a:rPr lang="en-US" b="1" dirty="0" smtClean="0"/>
              <a:t>CT4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11200" y="1884891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de-DE" sz="2400" dirty="0"/>
              <a:t>Release </a:t>
            </a:r>
            <a:r>
              <a:rPr lang="de-DE" sz="2400" dirty="0" smtClean="0"/>
              <a:t>16 (</a:t>
            </a:r>
            <a:r>
              <a:rPr lang="en-US" sz="2400" dirty="0" smtClean="0"/>
              <a:t>SP-200226)</a:t>
            </a:r>
            <a:endParaRPr lang="de-DE" sz="2400" dirty="0" smtClean="0"/>
          </a:p>
          <a:p>
            <a:pPr marL="538163" indent="-538163"/>
            <a:r>
              <a:rPr lang="fr-FR" sz="2400" dirty="0"/>
              <a:t>shift by 3 </a:t>
            </a:r>
            <a:r>
              <a:rPr lang="en-US" sz="2400" dirty="0" smtClean="0"/>
              <a:t>months</a:t>
            </a:r>
            <a:r>
              <a:rPr lang="fr-FR" sz="2400" dirty="0" smtClean="0"/>
              <a:t> </a:t>
            </a:r>
            <a:r>
              <a:rPr lang="fr-FR" sz="2400" dirty="0"/>
              <a:t>the </a:t>
            </a:r>
            <a:r>
              <a:rPr lang="en-GB" sz="2400" dirty="0"/>
              <a:t>Rel-16 </a:t>
            </a:r>
            <a:r>
              <a:rPr lang="en-GB" sz="2400" dirty="0" smtClean="0"/>
              <a:t>freeze </a:t>
            </a:r>
            <a:r>
              <a:rPr lang="en-GB" sz="2400" dirty="0"/>
              <a:t>(June 2020)</a:t>
            </a: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>Release 17 (</a:t>
            </a:r>
            <a:r>
              <a:rPr lang="en-US" sz="2400" dirty="0" smtClean="0"/>
              <a:t>SP-200225)</a:t>
            </a:r>
            <a:endParaRPr lang="en-US" sz="2400" dirty="0" smtClean="0"/>
          </a:p>
          <a:p>
            <a:pPr marL="538163" indent="-538163"/>
            <a:r>
              <a:rPr lang="de-DE" sz="2400" dirty="0" smtClean="0"/>
              <a:t>Is shifted  by 3 Month</a:t>
            </a:r>
          </a:p>
          <a:p>
            <a:pPr marL="538163" indent="-538163"/>
            <a:r>
              <a:rPr lang="de-DE" sz="2400" dirty="0" smtClean="0"/>
              <a:t>No change in </a:t>
            </a:r>
            <a:r>
              <a:rPr lang="de-DE" sz="2400" dirty="0" smtClean="0"/>
              <a:t>content </a:t>
            </a:r>
            <a:r>
              <a:rPr lang="en-US" sz="2400" dirty="0"/>
              <a:t>(the content remains as decided in SA#86)</a:t>
            </a:r>
            <a:endParaRPr lang="en-US" sz="2400" dirty="0" smtClean="0"/>
          </a:p>
          <a:p>
            <a:pPr marL="538163" indent="-538163"/>
            <a:r>
              <a:rPr lang="de-DE" sz="2400" dirty="0" smtClean="0"/>
              <a:t>Stage 2 freeze December 2020</a:t>
            </a:r>
          </a:p>
          <a:p>
            <a:pPr marL="538163" indent="-538163"/>
            <a:r>
              <a:rPr lang="de-DE" sz="2400" dirty="0" smtClean="0"/>
              <a:t>Stage 3 freeze September 2021</a:t>
            </a:r>
          </a:p>
          <a:p>
            <a:pPr marL="538163" indent="-538163"/>
            <a:r>
              <a:rPr lang="de-DE" sz="2400" dirty="0" smtClean="0"/>
              <a:t>ASN.1, </a:t>
            </a:r>
            <a:r>
              <a:rPr lang="de-DE" sz="2400" dirty="0" smtClean="0"/>
              <a:t>OpenAPI freeze December </a:t>
            </a:r>
            <a:r>
              <a:rPr lang="de-DE" sz="2400" dirty="0" smtClean="0"/>
              <a:t>2021</a:t>
            </a:r>
          </a:p>
          <a:p>
            <a:pPr marL="0" indent="0">
              <a:buNone/>
            </a:pPr>
            <a:r>
              <a:rPr lang="de-DE" sz="2400" dirty="0" smtClean="0"/>
              <a:t>Release 18</a:t>
            </a:r>
            <a:endParaRPr lang="de-DE" sz="2400" dirty="0"/>
          </a:p>
          <a:p>
            <a:pPr marL="538163" lvl="1" indent="-538163">
              <a:spcBef>
                <a:spcPts val="1000"/>
              </a:spcBef>
              <a:buBlip>
                <a:blip r:embed="rId2"/>
              </a:buBlip>
            </a:pPr>
            <a:r>
              <a:rPr lang="de-DE" dirty="0"/>
              <a:t>Exclude from this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3564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Report from SA#87 related to CT4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de-DE" dirty="0" smtClean="0"/>
              <a:t>SA2 is asked to schedule electronic meetings in May and July to progress  Rel-17 work</a:t>
            </a:r>
            <a:endParaRPr lang="en-US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6817767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CT#87e was the first electronic plenary meeting  (3 day meeting)</a:t>
            </a:r>
          </a:p>
          <a:p>
            <a:r>
              <a:rPr lang="de-DE" dirty="0" smtClean="0"/>
              <a:t>SA started on Tuesday </a:t>
            </a:r>
          </a:p>
          <a:p>
            <a:r>
              <a:rPr lang="de-DE" dirty="0" smtClean="0"/>
              <a:t>SA also discussed and agreed a number of  Rel-16 topics</a:t>
            </a:r>
          </a:p>
          <a:p>
            <a:r>
              <a:rPr lang="de-DE" dirty="0" smtClean="0"/>
              <a:t>In SA Rel-17 work items and time line was a major  discussion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lvl="0" indent="0">
              <a:buNone/>
            </a:pPr>
            <a:r>
              <a:rPr lang="fr-FR" dirty="0"/>
              <a:t>Rel-16 </a:t>
            </a:r>
            <a:r>
              <a:rPr lang="fr-FR" dirty="0" err="1"/>
              <a:t>Timeline</a:t>
            </a:r>
            <a:r>
              <a:rPr lang="fr-FR" dirty="0"/>
              <a:t>: </a:t>
            </a:r>
          </a:p>
          <a:p>
            <a:r>
              <a:rPr lang="fr-FR" dirty="0"/>
              <a:t>CT </a:t>
            </a:r>
            <a:r>
              <a:rPr lang="fr-FR" dirty="0" err="1"/>
              <a:t>endorses</a:t>
            </a:r>
            <a:r>
              <a:rPr lang="fr-FR" dirty="0"/>
              <a:t> the </a:t>
            </a:r>
            <a:r>
              <a:rPr lang="fr-FR" dirty="0" err="1"/>
              <a:t>proposal</a:t>
            </a:r>
            <a:r>
              <a:rPr lang="fr-FR" dirty="0"/>
              <a:t> to</a:t>
            </a:r>
          </a:p>
          <a:p>
            <a:pPr lvl="1"/>
            <a:r>
              <a:rPr lang="fr-FR" dirty="0"/>
              <a:t>shift by 3 </a:t>
            </a:r>
            <a:r>
              <a:rPr lang="fr-FR" dirty="0" err="1"/>
              <a:t>months</a:t>
            </a:r>
            <a:r>
              <a:rPr lang="fr-FR" dirty="0"/>
              <a:t> the </a:t>
            </a:r>
            <a:r>
              <a:rPr lang="en-GB" dirty="0"/>
              <a:t>Rel-16 Stage 3 freeze (June </a:t>
            </a:r>
            <a:r>
              <a:rPr lang="en-GB" dirty="0" smtClean="0"/>
              <a:t>2020</a:t>
            </a:r>
            <a:r>
              <a:rPr lang="en-GB" dirty="0"/>
              <a:t>), </a:t>
            </a:r>
          </a:p>
          <a:p>
            <a:pPr lvl="1"/>
            <a:r>
              <a:rPr lang="en-GB" dirty="0"/>
              <a:t>keep the current ASN.1 and OpenAPI  specification freeze date (June </a:t>
            </a:r>
            <a:r>
              <a:rPr lang="en-GB" dirty="0" smtClean="0"/>
              <a:t>2020</a:t>
            </a:r>
            <a:r>
              <a:rPr lang="en-GB" dirty="0"/>
              <a:t>)</a:t>
            </a:r>
          </a:p>
          <a:p>
            <a:pPr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GB" dirty="0"/>
              <a:t>Rel-17 Timeline: </a:t>
            </a:r>
          </a:p>
          <a:p>
            <a:r>
              <a:rPr lang="fr-FR" dirty="0"/>
              <a:t>CT </a:t>
            </a:r>
            <a:r>
              <a:rPr lang="fr-FR" dirty="0" err="1"/>
              <a:t>endorses</a:t>
            </a:r>
            <a:r>
              <a:rPr lang="fr-FR" dirty="0"/>
              <a:t> the </a:t>
            </a:r>
            <a:r>
              <a:rPr lang="fr-FR" dirty="0" err="1"/>
              <a:t>following</a:t>
            </a:r>
            <a:r>
              <a:rPr lang="fr-FR" dirty="0"/>
              <a:t> </a:t>
            </a:r>
            <a:r>
              <a:rPr lang="fr-FR" dirty="0" err="1"/>
              <a:t>proposed</a:t>
            </a:r>
            <a:r>
              <a:rPr lang="fr-FR" dirty="0"/>
              <a:t> dates</a:t>
            </a:r>
          </a:p>
          <a:p>
            <a:pPr lvl="1"/>
            <a:r>
              <a:rPr lang="en-GB" dirty="0"/>
              <a:t>Stage 2 freeze: December 2020 (originally planned for September 2020)</a:t>
            </a:r>
            <a:endParaRPr lang="fr-FR" dirty="0"/>
          </a:p>
          <a:p>
            <a:pPr lvl="1"/>
            <a:r>
              <a:rPr lang="en-GB" dirty="0"/>
              <a:t>Stage 3 freeze: September 2021 (9 months after stage 2 freeze)</a:t>
            </a:r>
            <a:endParaRPr lang="fr-FR" dirty="0"/>
          </a:p>
          <a:p>
            <a:pPr lvl="1"/>
            <a:r>
              <a:rPr lang="en-GB" dirty="0"/>
              <a:t>ASN.1 and OpenAPI specification freeze: December 2021</a:t>
            </a:r>
          </a:p>
          <a:p>
            <a:pPr marL="0" indent="0">
              <a:buNone/>
              <a:tabLst>
                <a:tab pos="1795463" algn="l"/>
              </a:tabLst>
            </a:pPr>
            <a:endParaRPr lang="de-DE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revised WIDs </a:t>
            </a:r>
            <a:r>
              <a:rPr lang="en-US" dirty="0"/>
              <a:t>are all </a:t>
            </a:r>
            <a:r>
              <a:rPr lang="en-US" dirty="0" smtClean="0"/>
              <a:t>approved:</a:t>
            </a:r>
            <a:endParaRPr lang="en-US" sz="3600" dirty="0" smtClean="0"/>
          </a:p>
          <a:p>
            <a:pPr>
              <a:tabLst>
                <a:tab pos="1795463" algn="l"/>
              </a:tabLst>
            </a:pPr>
            <a:r>
              <a:rPr lang="en-US" altLang="zh-CN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CP-200058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    </a:t>
            </a:r>
            <a:r>
              <a:rPr lang="en-GB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Revised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 on CT aspects of optimisations on UE radio capability signalling</a:t>
            </a:r>
            <a:endParaRPr lang="en-US" altLang="zh-CN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795463" algn="l"/>
              </a:tabLst>
            </a:pPr>
            <a:r>
              <a:rPr lang="en-US" altLang="zh-CN" sz="1800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en-US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</a:t>
            </a:r>
            <a:r>
              <a:rPr lang="en-US" altLang="zh-CN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200059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     </a:t>
            </a:r>
            <a:r>
              <a:rPr lang="en-GB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Revised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 on Load and Overload Control of 5GC Service Based </a:t>
            </a:r>
            <a:r>
              <a:rPr lang="en-GB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Interfaces</a:t>
            </a:r>
          </a:p>
          <a:p>
            <a:pPr>
              <a:tabLst>
                <a:tab pos="1795463" algn="l"/>
              </a:tabLst>
            </a:pPr>
            <a:r>
              <a:rPr lang="en-US" altLang="en-US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 CP-</a:t>
            </a:r>
            <a:r>
              <a:rPr lang="en-US" altLang="zh-CN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200146 		</a:t>
            </a:r>
            <a:r>
              <a:rPr lang="en-GB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Revised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WID on CT aspects of Cellular </a:t>
            </a:r>
            <a:r>
              <a:rPr lang="en-GB" sz="1800" dirty="0" err="1">
                <a:solidFill>
                  <a:srgbClr val="000000"/>
                </a:solidFill>
                <a:latin typeface="Arial" panose="020B0604020202020204" pitchFamily="34" charset="0"/>
              </a:rPr>
              <a:t>IoT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 support and evolution for the 5G </a:t>
            </a:r>
            <a:r>
              <a:rPr lang="en-GB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System  (CT1 lead)</a:t>
            </a:r>
            <a:endParaRPr lang="en-US" altLang="zh-CN" sz="18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795463" algn="l"/>
              </a:tabLst>
            </a:pPr>
            <a:r>
              <a:rPr lang="de-DE" sz="1800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en-US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CP-</a:t>
            </a:r>
            <a:r>
              <a:rPr lang="en-US" altLang="zh-CN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200291	</a:t>
            </a:r>
            <a:r>
              <a:rPr lang="en-US" sz="1800" dirty="0"/>
              <a:t> 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Revised WID on CT aspects of </a:t>
            </a:r>
            <a:r>
              <a:rPr lang="en-US" sz="1800" dirty="0" smtClean="0">
                <a:solidFill>
                  <a:srgbClr val="000000"/>
                </a:solidFill>
                <a:latin typeface="Arial" panose="020B0604020202020204" pitchFamily="34" charset="0"/>
              </a:rPr>
              <a:t>eV2XARC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 (CT1 lead)</a:t>
            </a:r>
          </a:p>
          <a:p>
            <a:pPr>
              <a:tabLst>
                <a:tab pos="1795463" algn="l"/>
              </a:tabLst>
            </a:pPr>
            <a:endParaRPr lang="en-US" altLang="en-US" sz="24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r>
              <a:rPr lang="en-US" sz="2000" dirty="0"/>
              <a:t>All </a:t>
            </a:r>
            <a:r>
              <a:rPr lang="en-US" sz="2000" dirty="0" smtClean="0"/>
              <a:t>Exception </a:t>
            </a:r>
            <a:r>
              <a:rPr lang="en-US" sz="2000" dirty="0"/>
              <a:t>sheets send by CT4 to plenary were marked  as endorsed due to  the shift of the stage 3  freeze of Rel-16 to June</a:t>
            </a:r>
          </a:p>
          <a:p>
            <a:pPr marL="0" indent="0">
              <a:buNone/>
              <a:tabLst>
                <a:tab pos="1795463" algn="l"/>
              </a:tabLst>
            </a:pPr>
            <a:endParaRPr lang="de-DE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tabLst>
                <a:tab pos="1795463" algn="l"/>
              </a:tabLst>
            </a:pP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258487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97795"/>
            <a:ext cx="26321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84221"/>
              </p:ext>
            </p:extLst>
          </p:nvPr>
        </p:nvGraphicFramePr>
        <p:xfrm>
          <a:off x="838200" y="1839467"/>
          <a:ext cx="10411095" cy="4447202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2730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Status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4322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CP-200060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29.515 on 5G System; GMLC Services; Stage 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 now 16.0.0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CATT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3273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CP-200062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29.544 on 5G System; Secured Packet Application Function (SP-AF) services; Stage 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 now 16.0.0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Nokia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64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CP-200065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29.563 on 5G System (5GS); Home Subscriber Server (HSS) services for interworking with Unified Data Management (UDM); Stage 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 now 16.0.0</a:t>
                      </a: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Ericsson 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CP-200097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29.673 v2.0.0 on 5G System; UE Radio Capability Management Services; Stage 3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 now 16.0.0</a:t>
                      </a:r>
                      <a:endParaRPr lang="en-US" sz="1200" kern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Ericsson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64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CP-200068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29.674 on Interface between the UE radio Capability Management Function (UCMF) and the Mobility Management Entity (MME); Stage 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 now 16.0.0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Ericsson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763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CP-200061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29.541 on 5G System (5GS); Network Exposure (NE) function services for Non-IP Data Delivery (NIDD); Stage 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 now 16.0.0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Ericsson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763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CP-200093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29.542 on 5G System; Session management services for Non-IP Data Delivery (NIDD); Stage 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 now 16.0.0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Ericsson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763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CP-200063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29.550 on 5G System (5GS); Steering of roaming application function services; Stage 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 now 16.0.0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Orange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864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CP-200064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29.562 on 5G System (5GS); Home Subscriber Server (HSS) services for interworking with the IP Multimedia Subsystem (IMS); Stage 3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 now 16.0.0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Ericsson 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3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CP-200068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3GPP TS 29.598  on Unstructured data storage services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de-DE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1.0.0 now 16.0.0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HPe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sz="1200" kern="1200" noProof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Approved</a:t>
                      </a:r>
                      <a:endParaRPr lang="en-GB" sz="1200" kern="12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6172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dirty="0" smtClean="0"/>
              <a:t>The following CRs send  by CT4 to CT plenary  are not approved:</a:t>
            </a:r>
            <a:endParaRPr lang="en-US" altLang="en-US" dirty="0"/>
          </a:p>
          <a:p>
            <a:pPr lvl="0">
              <a:tabLst>
                <a:tab pos="1795463" algn="l"/>
              </a:tabLst>
            </a:pPr>
            <a:r>
              <a:rPr lang="de-DE" altLang="en-US" sz="20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</a:t>
            </a:r>
            <a:r>
              <a:rPr lang="en-US" sz="2000" dirty="0"/>
              <a:t>C4-201081 </a:t>
            </a:r>
            <a:r>
              <a:rPr lang="en-US" sz="2000" dirty="0" smtClean="0"/>
              <a:t>is </a:t>
            </a:r>
            <a:r>
              <a:rPr lang="en-US" sz="2000" dirty="0"/>
              <a:t>rejected at CT plenary as this is a CAT A Rel-16 CR to 29.002, and a Rel-16 version of 29.002 does not exist. The corresponding Rel-15 CAT F CR in C4-200978 is sufficient.</a:t>
            </a:r>
            <a:endParaRPr lang="en-US" altLang="en-US" sz="20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lvl="0">
              <a:tabLst>
                <a:tab pos="1795463" algn="l"/>
              </a:tabLst>
            </a:pPr>
            <a:r>
              <a:rPr lang="en-US" sz="2000" dirty="0"/>
              <a:t>C4-200839 is sent back to CT4 as the related CT3 CRs have not been agreed</a:t>
            </a:r>
            <a:endParaRPr lang="fr-FR" altLang="zh-CN" sz="20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lvl="0">
              <a:tabLst>
                <a:tab pos="1795463" algn="l"/>
              </a:tabLst>
            </a:pPr>
            <a:r>
              <a:rPr lang="en-US" sz="2000" dirty="0"/>
              <a:t>C4-200840 is sent back to CT4 as the related CT3 CRs have not been agreed</a:t>
            </a:r>
            <a:r>
              <a:rPr lang="en-US" altLang="zh-CN" sz="20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</a:t>
            </a:r>
            <a:endParaRPr lang="en-US" altLang="zh-CN" sz="200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583642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</a:t>
            </a:r>
            <a:r>
              <a:rPr lang="en-US" altLang="en-US" sz="18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Approved  company contributions (all of them were distributed on CT4 reflector):</a:t>
            </a:r>
            <a:endParaRPr lang="en-US" altLang="en-US" sz="1050" dirty="0"/>
          </a:p>
          <a:p>
            <a:pPr defTabSz="673100"/>
            <a:r>
              <a:rPr lang="en-US" sz="1400" dirty="0"/>
              <a:t>CP-200092	29.510 0316 	3GPP TS 29.510 API version update		</a:t>
            </a:r>
            <a:r>
              <a:rPr lang="en-US" sz="1400" dirty="0" smtClean="0"/>
              <a:t>	Ericsson</a:t>
            </a:r>
          </a:p>
          <a:p>
            <a:pPr defTabSz="673100"/>
            <a:r>
              <a:rPr lang="de-DE" sz="1400" dirty="0"/>
              <a:t>CP-200098	29.504 0083	Definition of EnhancedInfluDataNotification </a:t>
            </a:r>
            <a:r>
              <a:rPr lang="de-DE" sz="1400" dirty="0" smtClean="0"/>
              <a:t>feature	ZTE</a:t>
            </a:r>
            <a:endParaRPr lang="en-GB" sz="1400" dirty="0" smtClean="0"/>
          </a:p>
          <a:p>
            <a:pPr defTabSz="673100"/>
            <a:r>
              <a:rPr lang="en-GB" sz="1400" dirty="0" smtClean="0"/>
              <a:t>CP‑200101</a:t>
            </a:r>
            <a:r>
              <a:rPr lang="en-US" sz="1400" dirty="0"/>
              <a:t>	</a:t>
            </a:r>
            <a:r>
              <a:rPr lang="en-US" sz="1400" dirty="0" smtClean="0"/>
              <a:t>29.510 0285 </a:t>
            </a:r>
            <a:r>
              <a:rPr lang="en-US" sz="1400" dirty="0"/>
              <a:t>	S-NSSAIs of an NF Service 	</a:t>
            </a:r>
            <a:r>
              <a:rPr lang="en-US" sz="1400" dirty="0" smtClean="0"/>
              <a:t>			Nokia</a:t>
            </a:r>
            <a:r>
              <a:rPr lang="en-US" sz="1400" dirty="0"/>
              <a:t>, Nokia Shanghai Bell </a:t>
            </a:r>
            <a:endParaRPr lang="en-US" sz="1400" dirty="0" smtClean="0"/>
          </a:p>
          <a:p>
            <a:pPr defTabSz="673100"/>
            <a:r>
              <a:rPr lang="de-DE" sz="1400" dirty="0"/>
              <a:t>CP-200104	29.511 0031	ExternalDoc version </a:t>
            </a:r>
            <a:r>
              <a:rPr lang="de-DE" sz="1400" dirty="0" smtClean="0"/>
              <a:t>update				Deutsche Telekom</a:t>
            </a:r>
            <a:endParaRPr lang="en-US" sz="1400" dirty="0"/>
          </a:p>
          <a:p>
            <a:pPr defTabSz="673100"/>
            <a:r>
              <a:rPr lang="en-US" sz="1400" dirty="0" smtClean="0"/>
              <a:t>CP‑200133 </a:t>
            </a:r>
            <a:r>
              <a:rPr lang="en-US" sz="1400" dirty="0"/>
              <a:t>	</a:t>
            </a:r>
            <a:r>
              <a:rPr lang="en-US" sz="1400" dirty="0" smtClean="0"/>
              <a:t>29.571 0190 </a:t>
            </a:r>
            <a:r>
              <a:rPr lang="en-US" sz="1400" dirty="0"/>
              <a:t>	</a:t>
            </a:r>
            <a:r>
              <a:rPr lang="en-US" sz="1400" dirty="0" err="1"/>
              <a:t>Utra</a:t>
            </a:r>
            <a:r>
              <a:rPr lang="en-US" sz="1400" dirty="0"/>
              <a:t>/Gera Location 	</a:t>
            </a:r>
            <a:r>
              <a:rPr lang="en-US" sz="1400" dirty="0" smtClean="0"/>
              <a:t>			Ericsson </a:t>
            </a:r>
            <a:endParaRPr lang="en-US" sz="1400" dirty="0"/>
          </a:p>
          <a:p>
            <a:pPr defTabSz="673100"/>
            <a:r>
              <a:rPr lang="en-US" sz="1400" dirty="0"/>
              <a:t>CP‑200134 	</a:t>
            </a:r>
            <a:r>
              <a:rPr lang="en-US" sz="1400" dirty="0" smtClean="0"/>
              <a:t>29.510 0278 </a:t>
            </a:r>
            <a:r>
              <a:rPr lang="en-US" sz="1400" dirty="0"/>
              <a:t>	Data Type Descriptions 	</a:t>
            </a:r>
            <a:r>
              <a:rPr lang="en-US" sz="1400" dirty="0" smtClean="0"/>
              <a:t>			Ericsson </a:t>
            </a:r>
            <a:endParaRPr lang="en-US" sz="1400" dirty="0"/>
          </a:p>
          <a:p>
            <a:pPr defTabSz="673100"/>
            <a:r>
              <a:rPr lang="de-DE" sz="1400" dirty="0" smtClean="0"/>
              <a:t> </a:t>
            </a:r>
            <a:r>
              <a:rPr lang="en-US" sz="1400" dirty="0"/>
              <a:t>CP‑200138 	</a:t>
            </a:r>
            <a:r>
              <a:rPr lang="en-US" sz="1400" dirty="0" smtClean="0"/>
              <a:t>20.502 0302	Preventing </a:t>
            </a:r>
            <a:r>
              <a:rPr lang="en-US" sz="1400" dirty="0"/>
              <a:t>PDU Session release when handover between 3GPP and non-3GPP </a:t>
            </a:r>
            <a:r>
              <a:rPr lang="en-US" sz="1400" dirty="0" smtClean="0"/>
              <a:t>fails  LG</a:t>
            </a:r>
          </a:p>
          <a:p>
            <a:pPr defTabSz="673100"/>
            <a:r>
              <a:rPr lang="en-US" sz="1400" dirty="0" smtClean="0"/>
              <a:t>CP‑200140 </a:t>
            </a:r>
            <a:r>
              <a:rPr lang="en-US" sz="1400" dirty="0"/>
              <a:t>	</a:t>
            </a:r>
            <a:r>
              <a:rPr lang="en-US" sz="1400" dirty="0" smtClean="0"/>
              <a:t>29.573 0033	29573 </a:t>
            </a:r>
            <a:r>
              <a:rPr lang="en-US" sz="1400" dirty="0"/>
              <a:t>CR optionality of </a:t>
            </a:r>
            <a:r>
              <a:rPr lang="en-US" sz="1400" dirty="0" err="1"/>
              <a:t>ProblemDetails</a:t>
            </a:r>
            <a:r>
              <a:rPr lang="en-US" sz="1400" dirty="0"/>
              <a:t> 	</a:t>
            </a:r>
            <a:r>
              <a:rPr lang="en-US" sz="1400" dirty="0" smtClean="0"/>
              <a:t>	China </a:t>
            </a:r>
            <a:r>
              <a:rPr lang="en-US" sz="1400" dirty="0"/>
              <a:t>Mobile, Huawei </a:t>
            </a:r>
          </a:p>
          <a:p>
            <a:pPr defTabSz="673100"/>
            <a:r>
              <a:rPr lang="en-US" sz="1400" dirty="0"/>
              <a:t>CP‑200176 	</a:t>
            </a:r>
            <a:r>
              <a:rPr lang="en-US" sz="1400" dirty="0" smtClean="0"/>
              <a:t>29.503 0318 </a:t>
            </a:r>
            <a:r>
              <a:rPr lang="en-US" sz="1400" dirty="0"/>
              <a:t>	</a:t>
            </a:r>
            <a:r>
              <a:rPr lang="en-US" sz="1400" dirty="0" err="1"/>
              <a:t>Nudm_MT</a:t>
            </a:r>
            <a:r>
              <a:rPr lang="en-US" sz="1400" dirty="0"/>
              <a:t> service completion 	</a:t>
            </a:r>
            <a:r>
              <a:rPr lang="en-US" sz="1400" dirty="0" smtClean="0"/>
              <a:t>		Nokia</a:t>
            </a:r>
            <a:r>
              <a:rPr lang="en-US" sz="1400" dirty="0"/>
              <a:t>, Nokia Shanghai Bell </a:t>
            </a:r>
          </a:p>
          <a:p>
            <a:pPr defTabSz="673100"/>
            <a:r>
              <a:rPr lang="en-US" sz="1400" dirty="0"/>
              <a:t>CP‑200177 	</a:t>
            </a:r>
            <a:r>
              <a:rPr lang="en-US" sz="1400" dirty="0" smtClean="0"/>
              <a:t>29.510 0312 </a:t>
            </a:r>
            <a:r>
              <a:rPr lang="en-US" sz="1400" dirty="0"/>
              <a:t>	LMF selection 	</a:t>
            </a:r>
            <a:r>
              <a:rPr lang="en-US" sz="1400" dirty="0" smtClean="0"/>
              <a:t>				Huawei </a:t>
            </a:r>
            <a:endParaRPr lang="en-US" sz="1400" dirty="0"/>
          </a:p>
          <a:p>
            <a:pPr defTabSz="673100"/>
            <a:r>
              <a:rPr lang="en-US" sz="1400" dirty="0"/>
              <a:t>CP‑200178 	</a:t>
            </a:r>
            <a:r>
              <a:rPr lang="en-US" sz="1400" dirty="0" smtClean="0"/>
              <a:t>29.518 0290</a:t>
            </a:r>
            <a:r>
              <a:rPr lang="en-US" sz="1400" dirty="0"/>
              <a:t>	Availability after DDN Failure 	</a:t>
            </a:r>
            <a:r>
              <a:rPr lang="en-US" sz="1400" dirty="0" smtClean="0"/>
              <a:t>		Huawei </a:t>
            </a:r>
            <a:endParaRPr lang="en-US" sz="1400" dirty="0"/>
          </a:p>
          <a:p>
            <a:pPr defTabSz="673100"/>
            <a:r>
              <a:rPr lang="en-US" sz="1400" dirty="0"/>
              <a:t>CP‑200179 	</a:t>
            </a:r>
            <a:r>
              <a:rPr lang="en-US" sz="1400" dirty="0" smtClean="0"/>
              <a:t>29.518 0289 </a:t>
            </a:r>
            <a:r>
              <a:rPr lang="en-US" sz="1400" dirty="0"/>
              <a:t>	V2X information in UE Context 	</a:t>
            </a:r>
            <a:r>
              <a:rPr lang="en-US" sz="1400" dirty="0" smtClean="0"/>
              <a:t>		Huawei </a:t>
            </a:r>
            <a:endParaRPr lang="en-US" sz="1400" dirty="0"/>
          </a:p>
          <a:p>
            <a:pPr defTabSz="673100"/>
            <a:r>
              <a:rPr lang="en-US" sz="1400" dirty="0"/>
              <a:t>CP‑200180 	</a:t>
            </a:r>
            <a:r>
              <a:rPr lang="en-US" sz="1400" dirty="0" smtClean="0"/>
              <a:t>29.572 0054</a:t>
            </a:r>
            <a:r>
              <a:rPr lang="en-US" sz="1400" dirty="0"/>
              <a:t>	Request Type and embedded LPP message 	</a:t>
            </a:r>
            <a:r>
              <a:rPr lang="en-US" sz="1400" dirty="0" smtClean="0"/>
              <a:t>	Huawei </a:t>
            </a:r>
            <a:endParaRPr lang="en-US" sz="1400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97795"/>
            <a:ext cx="293381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send by CT4 for approval to plena</a:t>
            </a: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ry: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388417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532842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</a:t>
            </a:r>
            <a:r>
              <a:rPr lang="en-US" altLang="en-US" sz="18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Approved  company contributions (all of them were distributed on CT4 reflector):</a:t>
            </a:r>
            <a:endParaRPr lang="en-US" altLang="en-US" sz="1050" dirty="0"/>
          </a:p>
          <a:p>
            <a:pPr defTabSz="673100"/>
            <a:r>
              <a:rPr lang="en-US" sz="1400" dirty="0"/>
              <a:t>CP‑200181 	29.571 0179 	Downlink data delivery status 			Huawei </a:t>
            </a:r>
          </a:p>
          <a:p>
            <a:pPr defTabSz="673100"/>
            <a:r>
              <a:rPr lang="en-US" sz="1400" dirty="0" smtClean="0"/>
              <a:t>CP‑200183 </a:t>
            </a:r>
            <a:r>
              <a:rPr lang="en-US" sz="1400" dirty="0"/>
              <a:t>	29.503 0357 	Initial Registration procedure on a CAG Cell 	</a:t>
            </a:r>
            <a:r>
              <a:rPr lang="en-US" sz="1400" dirty="0" smtClean="0"/>
              <a:t>	Samsung </a:t>
            </a:r>
          </a:p>
          <a:p>
            <a:pPr defTabSz="673100"/>
            <a:r>
              <a:rPr lang="de-DE" sz="1400" dirty="0"/>
              <a:t>CP-200227	23.632 0008	Reference </a:t>
            </a:r>
            <a:r>
              <a:rPr lang="de-DE" sz="1400" dirty="0" smtClean="0"/>
              <a:t>Points					Ericsson</a:t>
            </a:r>
            <a:endParaRPr lang="en-US" sz="1400" dirty="0"/>
          </a:p>
          <a:p>
            <a:pPr defTabSz="673100"/>
            <a:r>
              <a:rPr lang="en-US" sz="1400" dirty="0" smtClean="0"/>
              <a:t>CP‑200235 </a:t>
            </a:r>
            <a:r>
              <a:rPr lang="en-US" sz="1400" dirty="0"/>
              <a:t>	</a:t>
            </a:r>
            <a:r>
              <a:rPr lang="en-US" sz="1400" dirty="0" smtClean="0"/>
              <a:t>29.505 0271 </a:t>
            </a:r>
            <a:r>
              <a:rPr lang="en-US" sz="1400" dirty="0"/>
              <a:t>	GET Method to subscriptions 	</a:t>
            </a:r>
            <a:r>
              <a:rPr lang="en-US" sz="1400" dirty="0" smtClean="0"/>
              <a:t>		Hewlett-Packard </a:t>
            </a:r>
            <a:r>
              <a:rPr lang="en-US" sz="1400" dirty="0"/>
              <a:t>Enterprise </a:t>
            </a:r>
          </a:p>
          <a:p>
            <a:pPr defTabSz="673100"/>
            <a:r>
              <a:rPr lang="en-US" sz="1400" dirty="0"/>
              <a:t>CP‑200238 	</a:t>
            </a:r>
            <a:r>
              <a:rPr lang="en-US" sz="1400" dirty="0" smtClean="0"/>
              <a:t>29.503 0366 </a:t>
            </a:r>
            <a:r>
              <a:rPr lang="en-US" sz="1400" dirty="0"/>
              <a:t>	Translation of Group Id to UE identifier list 	</a:t>
            </a:r>
            <a:r>
              <a:rPr lang="en-US" sz="1400" dirty="0" smtClean="0"/>
              <a:t>	Huawei </a:t>
            </a:r>
            <a:endParaRPr lang="en-US" sz="1400" dirty="0"/>
          </a:p>
          <a:p>
            <a:pPr defTabSz="673100"/>
            <a:r>
              <a:rPr lang="en-US" sz="1400" dirty="0"/>
              <a:t>CP‑200239 	</a:t>
            </a:r>
            <a:r>
              <a:rPr lang="en-US" sz="1400" dirty="0" smtClean="0"/>
              <a:t>29.503 0332 </a:t>
            </a:r>
            <a:r>
              <a:rPr lang="en-US" sz="1400" dirty="0"/>
              <a:t>	Subscribed </a:t>
            </a:r>
            <a:r>
              <a:rPr lang="en-US" sz="1400" dirty="0" err="1"/>
              <a:t>eDRX</a:t>
            </a:r>
            <a:r>
              <a:rPr lang="en-US" sz="1400" dirty="0"/>
              <a:t> and PTW value 	</a:t>
            </a:r>
            <a:r>
              <a:rPr lang="en-US" sz="1400" dirty="0" smtClean="0"/>
              <a:t>		Huawei </a:t>
            </a:r>
            <a:endParaRPr lang="en-US" sz="1400" dirty="0"/>
          </a:p>
          <a:p>
            <a:pPr defTabSz="673100"/>
            <a:r>
              <a:rPr lang="en-US" sz="1400" dirty="0"/>
              <a:t>CP‑200240 	</a:t>
            </a:r>
            <a:r>
              <a:rPr lang="en-US" sz="1400" dirty="0" smtClean="0"/>
              <a:t>29.503 0330 </a:t>
            </a:r>
            <a:r>
              <a:rPr lang="en-US" sz="1400" dirty="0"/>
              <a:t>	External Group Identifier in NIDD information 	</a:t>
            </a:r>
            <a:r>
              <a:rPr lang="en-US" sz="1400" dirty="0" smtClean="0"/>
              <a:t>	Huawei </a:t>
            </a:r>
            <a:endParaRPr lang="en-US" sz="1400" dirty="0"/>
          </a:p>
          <a:p>
            <a:pPr defTabSz="673100"/>
            <a:r>
              <a:rPr lang="en-US" sz="1400" dirty="0"/>
              <a:t>CP‑200242 	</a:t>
            </a:r>
            <a:r>
              <a:rPr lang="en-US" sz="1400" dirty="0" smtClean="0"/>
              <a:t>29.509  0082</a:t>
            </a:r>
            <a:r>
              <a:rPr lang="en-US" sz="1400" dirty="0"/>
              <a:t>	Initial Registration procedure on CAG cell 	</a:t>
            </a:r>
            <a:r>
              <a:rPr lang="en-US" sz="1400" dirty="0" smtClean="0"/>
              <a:t>	Samsung </a:t>
            </a:r>
          </a:p>
          <a:p>
            <a:pPr defTabSz="673100"/>
            <a:r>
              <a:rPr lang="en-US" sz="1400" dirty="0"/>
              <a:t>CP-200252	29.509 0085	OTAF NF name change to SP-AF		</a:t>
            </a:r>
            <a:r>
              <a:rPr lang="en-US" sz="1400" dirty="0" smtClean="0"/>
              <a:t>	Orange </a:t>
            </a:r>
            <a:endParaRPr lang="en-US" sz="1400" dirty="0"/>
          </a:p>
          <a:p>
            <a:pPr defTabSz="673100"/>
            <a:r>
              <a:rPr lang="en-US" sz="1400" dirty="0"/>
              <a:t>CP‑200264 	</a:t>
            </a:r>
            <a:r>
              <a:rPr lang="en-US" sz="1400" dirty="0" smtClean="0"/>
              <a:t>29.509 0083 </a:t>
            </a:r>
            <a:r>
              <a:rPr lang="en-US" sz="1400" dirty="0"/>
              <a:t>	AUSF service update for the authentication result removing 	Huawei, Orange </a:t>
            </a:r>
          </a:p>
          <a:p>
            <a:pPr defTabSz="673100"/>
            <a:r>
              <a:rPr lang="en-US" sz="1400" dirty="0"/>
              <a:t>CP‑200267 	</a:t>
            </a:r>
            <a:r>
              <a:rPr lang="en-US" sz="1400" dirty="0" smtClean="0"/>
              <a:t>29.571 0183 </a:t>
            </a:r>
            <a:r>
              <a:rPr lang="en-US" sz="1400" dirty="0"/>
              <a:t>	Common data types for V2X service 	</a:t>
            </a:r>
            <a:r>
              <a:rPr lang="en-US" sz="1400" dirty="0" smtClean="0"/>
              <a:t>		Huawei </a:t>
            </a:r>
            <a:endParaRPr lang="en-US" sz="1400" dirty="0"/>
          </a:p>
          <a:p>
            <a:pPr defTabSz="673100"/>
            <a:r>
              <a:rPr lang="en-US" sz="1400" dirty="0"/>
              <a:t>CP‑200271 	</a:t>
            </a:r>
            <a:r>
              <a:rPr lang="en-US" sz="1400" dirty="0" smtClean="0"/>
              <a:t>29.503 0363 </a:t>
            </a:r>
            <a:r>
              <a:rPr lang="en-US" sz="1400" dirty="0"/>
              <a:t>	Location information retrieval for GMLC 	</a:t>
            </a:r>
            <a:r>
              <a:rPr lang="en-US" sz="1400" dirty="0" smtClean="0"/>
              <a:t>	CATT </a:t>
            </a:r>
            <a:endParaRPr lang="en-US" sz="1400" dirty="0"/>
          </a:p>
          <a:p>
            <a:pPr defTabSz="673100"/>
            <a:r>
              <a:rPr lang="en-US" sz="1400" dirty="0"/>
              <a:t>CP‑200272 	</a:t>
            </a:r>
            <a:r>
              <a:rPr lang="en-US" sz="1400" dirty="0" smtClean="0"/>
              <a:t>29.503 0362 </a:t>
            </a:r>
            <a:r>
              <a:rPr lang="en-US" sz="1400" dirty="0"/>
              <a:t>	Corrections on LCS related Data Type 	</a:t>
            </a:r>
            <a:r>
              <a:rPr lang="en-US" sz="1400" dirty="0" smtClean="0"/>
              <a:t>	CATT </a:t>
            </a:r>
          </a:p>
          <a:p>
            <a:pPr marL="0" indent="0" defTabSz="67310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088691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CT#87e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 smtClean="0"/>
              <a:t>CT4 </a:t>
            </a:r>
            <a:r>
              <a:rPr lang="en-US" b="1" i="1" dirty="0"/>
              <a:t>Meeting Locations in 2020</a:t>
            </a:r>
            <a:endParaRPr lang="en-US" sz="3600" dirty="0"/>
          </a:p>
          <a:p>
            <a:r>
              <a:rPr lang="en-US" sz="2000" dirty="0" smtClean="0"/>
              <a:t>CT4#97e      2020-04-15 - 2020-04-23 Electronic meeting</a:t>
            </a:r>
          </a:p>
          <a:p>
            <a:r>
              <a:rPr lang="en-US" sz="2000" dirty="0" smtClean="0"/>
              <a:t>CT4#98e      </a:t>
            </a:r>
            <a:r>
              <a:rPr lang="en-US" sz="2000" dirty="0" smtClean="0">
                <a:solidFill>
                  <a:srgbClr val="FF0000"/>
                </a:solidFill>
              </a:rPr>
              <a:t>2020-06-02 - 2020-06-11 </a:t>
            </a:r>
            <a:r>
              <a:rPr lang="en-US" sz="2000" dirty="0" smtClean="0"/>
              <a:t>Electronic meeting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CT4#98bis </a:t>
            </a:r>
            <a:r>
              <a:rPr lang="en-US" sz="2000" dirty="0">
                <a:solidFill>
                  <a:srgbClr val="FF0000"/>
                </a:solidFill>
              </a:rPr>
              <a:t>2020-07-13 - 2020-07-17 open, Potential </a:t>
            </a:r>
            <a:r>
              <a:rPr lang="en-US" sz="2000" dirty="0" smtClean="0">
                <a:solidFill>
                  <a:srgbClr val="FF0000"/>
                </a:solidFill>
              </a:rPr>
              <a:t>meeting</a:t>
            </a:r>
            <a:br>
              <a:rPr lang="en-US" sz="2000" dirty="0" smtClean="0">
                <a:solidFill>
                  <a:srgbClr val="FF0000"/>
                </a:solidFill>
              </a:rPr>
            </a:br>
            <a:r>
              <a:rPr lang="en-US" sz="2000" i="1" dirty="0" smtClean="0">
                <a:solidFill>
                  <a:srgbClr val="FF0000"/>
                </a:solidFill>
              </a:rPr>
              <a:t>proposed to be canceled </a:t>
            </a:r>
            <a:endParaRPr lang="en-US" sz="2000" i="1" dirty="0">
              <a:solidFill>
                <a:srgbClr val="FF0000"/>
              </a:solidFill>
            </a:endParaRPr>
          </a:p>
          <a:p>
            <a:r>
              <a:rPr lang="en-US" sz="2000" dirty="0"/>
              <a:t>CT4#99      2020-08-24 - 2020-08-28 NAF3 US</a:t>
            </a:r>
          </a:p>
          <a:p>
            <a:r>
              <a:rPr lang="en-US" sz="2000" dirty="0"/>
              <a:t>CT4#100    2020-10-12 - 2020-10-16 IF3 India</a:t>
            </a:r>
          </a:p>
          <a:p>
            <a:r>
              <a:rPr lang="en-US" sz="2000" dirty="0"/>
              <a:t>CT4#101    2020-11-16 - 2020-11-20 NAF3 US</a:t>
            </a:r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34620</TotalTime>
  <Words>686</Words>
  <Application>Microsoft Office PowerPoint</Application>
  <PresentationFormat>Widescreen</PresentationFormat>
  <Paragraphs>185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 </vt:lpstr>
      <vt:lpstr>SimSun</vt:lpstr>
      <vt:lpstr>Arial</vt:lpstr>
      <vt:lpstr>Calibri</vt:lpstr>
      <vt:lpstr>Calibri Light</vt:lpstr>
      <vt:lpstr>Times New Roman</vt:lpstr>
      <vt:lpstr>Office Theme</vt:lpstr>
      <vt:lpstr>Plenary #87e report  on CT4 related topics</vt:lpstr>
      <vt:lpstr>Overview</vt:lpstr>
      <vt:lpstr>Report from CT#87e related to CT4 topics</vt:lpstr>
      <vt:lpstr>Report from CT#87e related to CT4 topics</vt:lpstr>
      <vt:lpstr>Report from CT#87e related to CT4 topics</vt:lpstr>
      <vt:lpstr>Report from CT#87e related to CT4 topics</vt:lpstr>
      <vt:lpstr>Report from CT#87e related to CT4 topics</vt:lpstr>
      <vt:lpstr>Report from CT#87e related to CT4 topics</vt:lpstr>
      <vt:lpstr>Report from CT#87e related to CT4 topics</vt:lpstr>
      <vt:lpstr>Report from SA#87 related to CT4 topics</vt:lpstr>
      <vt:lpstr>Report from SA#87 related to CT4 topics</vt:lpstr>
      <vt:lpstr>Report from SA#87 related to CT4 topics</vt:lpstr>
      <vt:lpstr>Report from SA#87 related to CT4 topics</vt:lpstr>
      <vt:lpstr>Report from SA#87 related to CT4</vt:lpstr>
      <vt:lpstr>Report from SA#87 related to CT4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Chairman</cp:lastModifiedBy>
  <cp:revision>747</cp:revision>
  <dcterms:created xsi:type="dcterms:W3CDTF">2010-02-05T13:52:04Z</dcterms:created>
  <dcterms:modified xsi:type="dcterms:W3CDTF">2020-04-08T16:00:35Z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(2)TMV5K4C7pI9Im0rNHbFBnkGNKW06RMQNb8SGHli2KsoZOM54/Lwo/b1QXrNb3eJqVrXhvmbE
d1AuayLs6jj56Krq2abdfyIkD1uliW2ovR89brlJONGLranHQQltT355xaGA7wAq5P7oF4p4
FHsPj5sUQjoIbrOahnwWoDOwwlns4b6XqXsN9agQWFEbt9HPc24PRvubaPyjkXTfnLHmmmSa
Bq8jIKqkzZ/tDbB0Hd</vt:lpwstr>
  </property>
  <property fmtid="{D5CDD505-2E9C-101B-9397-08002B2CF9AE}" pid="3" name="_2015_ms_pID_7253431">
    <vt:lpwstr>TFobETcgmykqP84OgC/5KDM5o8tpeshOZqpbFMpib2vnmXiN6at7T3
Me42I/meM6IYRVWuAussNJdkF2aq40nE1ckjNpw+7mA81Udh5jrutBgFDTh/7gs26TPjIXax
fE30dyIAyTUFDeeW66ApIF+3PJwuUqkD4MB1G2g9lykzC7ioph03tyvGyQidHWFBRoy5v9j5
92HyiEH8aZqgRyY5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1585548490</vt:lpwstr>
  </property>
</Properties>
</file>