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808" r:id="rId2"/>
    <p:sldMasterId id="2147483796" r:id="rId3"/>
    <p:sldMasterId id="2147483784" r:id="rId4"/>
    <p:sldMasterId id="2147483772" r:id="rId5"/>
  </p:sldMasterIdLst>
  <p:notesMasterIdLst>
    <p:notesMasterId r:id="rId15"/>
  </p:notesMasterIdLst>
  <p:handoutMasterIdLst>
    <p:handoutMasterId r:id="rId16"/>
  </p:handoutMasterIdLst>
  <p:sldIdLst>
    <p:sldId id="303" r:id="rId6"/>
    <p:sldId id="817" r:id="rId7"/>
    <p:sldId id="818" r:id="rId8"/>
    <p:sldId id="820" r:id="rId9"/>
    <p:sldId id="821" r:id="rId10"/>
    <p:sldId id="822" r:id="rId11"/>
    <p:sldId id="823" r:id="rId12"/>
    <p:sldId id="824" r:id="rId13"/>
    <p:sldId id="749" r:id="rId14"/>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08" autoAdjust="0"/>
    <p:restoredTop sz="94361" autoAdjust="0"/>
  </p:normalViewPr>
  <p:slideViewPr>
    <p:cSldViewPr snapToGrid="0">
      <p:cViewPr varScale="1">
        <p:scale>
          <a:sx n="91" d="100"/>
          <a:sy n="91" d="100"/>
        </p:scale>
        <p:origin x="2444"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7" d="100"/>
          <a:sy n="67" d="100"/>
        </p:scale>
        <p:origin x="5332" y="6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2/10/2020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2/10/2020</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a:t>
            </a:fld>
            <a:endParaRPr lang="en-GB" altLang="en-US"/>
          </a:p>
        </p:txBody>
      </p:sp>
    </p:spTree>
    <p:extLst>
      <p:ext uri="{BB962C8B-B14F-4D97-AF65-F5344CB8AC3E}">
        <p14:creationId xmlns:p14="http://schemas.microsoft.com/office/powerpoint/2010/main" val="2497716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a:t>
            </a:fld>
            <a:endParaRPr lang="en-GB" altLang="en-US"/>
          </a:p>
        </p:txBody>
      </p:sp>
    </p:spTree>
    <p:extLst>
      <p:ext uri="{BB962C8B-B14F-4D97-AF65-F5344CB8AC3E}">
        <p14:creationId xmlns:p14="http://schemas.microsoft.com/office/powerpoint/2010/main" val="39624487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a:t>
            </a:fld>
            <a:endParaRPr lang="en-GB" altLang="en-US"/>
          </a:p>
        </p:txBody>
      </p:sp>
    </p:spTree>
    <p:extLst>
      <p:ext uri="{BB962C8B-B14F-4D97-AF65-F5344CB8AC3E}">
        <p14:creationId xmlns:p14="http://schemas.microsoft.com/office/powerpoint/2010/main" val="919846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a:t>
            </a:fld>
            <a:endParaRPr lang="en-GB" altLang="en-US"/>
          </a:p>
        </p:txBody>
      </p:sp>
    </p:spTree>
    <p:extLst>
      <p:ext uri="{BB962C8B-B14F-4D97-AF65-F5344CB8AC3E}">
        <p14:creationId xmlns:p14="http://schemas.microsoft.com/office/powerpoint/2010/main" val="1254200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494072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7</a:t>
            </a:fld>
            <a:endParaRPr lang="en-GB" altLang="en-US"/>
          </a:p>
        </p:txBody>
      </p:sp>
    </p:spTree>
    <p:extLst>
      <p:ext uri="{BB962C8B-B14F-4D97-AF65-F5344CB8AC3E}">
        <p14:creationId xmlns:p14="http://schemas.microsoft.com/office/powerpoint/2010/main" val="15208539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8</a:t>
            </a:fld>
            <a:endParaRPr lang="en-GB" altLang="en-US"/>
          </a:p>
        </p:txBody>
      </p:sp>
    </p:spTree>
    <p:extLst>
      <p:ext uri="{BB962C8B-B14F-4D97-AF65-F5344CB8AC3E}">
        <p14:creationId xmlns:p14="http://schemas.microsoft.com/office/powerpoint/2010/main" val="984241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2" y="297019"/>
            <a:ext cx="88590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sz="2400" b="1" kern="1200" baseline="0" dirty="0">
                <a:solidFill>
                  <a:schemeClr val="tx1"/>
                </a:solidFill>
                <a:latin typeface="Arial "/>
                <a:ea typeface="+mn-ea"/>
                <a:cs typeface="Arial" panose="020B0604020202020204" pitchFamily="34" charset="0"/>
              </a:rPr>
              <a:t>3GPP TSG-CT WG4 Meeting #96	</a:t>
            </a:r>
          </a:p>
          <a:p>
            <a:r>
              <a:rPr lang="en-GB" sz="2400" b="1" kern="1200" baseline="0" dirty="0">
                <a:solidFill>
                  <a:schemeClr val="tx1"/>
                </a:solidFill>
                <a:latin typeface="Arial "/>
                <a:ea typeface="+mn-ea"/>
                <a:cs typeface="Arial" panose="020B0604020202020204" pitchFamily="34" charset="0"/>
              </a:rPr>
              <a:t>E-Meeting, 24th – 28th February 2020</a:t>
            </a:r>
          </a:p>
        </p:txBody>
      </p:sp>
      <p:sp>
        <p:nvSpPr>
          <p:cNvPr id="5" name="Text Box 13"/>
          <p:cNvSpPr txBox="1">
            <a:spLocks noChangeArrowheads="1"/>
          </p:cNvSpPr>
          <p:nvPr userDrawn="1"/>
        </p:nvSpPr>
        <p:spPr bwMode="auto">
          <a:xfrm>
            <a:off x="8556035" y="251825"/>
            <a:ext cx="19515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800" b="1" dirty="0">
                <a:effectLst/>
              </a:rPr>
              <a:t>C4-200503</a:t>
            </a:r>
            <a:endParaRPr lang="en-GB" altLang="en-US" sz="1800" b="1" dirty="0">
              <a:solidFill>
                <a:schemeClr val="bg2"/>
              </a:solidFill>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2/10/2020</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2/10/2020</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2/10/2020</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2/10/2020</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2/10/2020</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2/10/2020</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2/10/2020</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2/10/2020</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11410952" y="6483350"/>
            <a:ext cx="527049" cy="222250"/>
          </a:xfrm>
          <a:prstGeom prst="rect">
            <a:avLst/>
          </a:prstGeom>
        </p:spPr>
        <p:txBody>
          <a:bodyPr/>
          <a:lstStyle>
            <a:lvl1pPr>
              <a:defRPr/>
            </a:lvl1pPr>
          </a:lstStyle>
          <a:p>
            <a:pPr>
              <a:defRPr/>
            </a:pPr>
            <a:fld id="{B0D3894F-37FA-4352-A828-959DE0BB230E}" type="slidenum">
              <a:rPr lang="en-GB"/>
              <a:pPr>
                <a:defRPr/>
              </a:pPr>
              <a:t>‹#›</a:t>
            </a:fld>
            <a:endParaRPr lang="en-GB" dirty="0"/>
          </a:p>
        </p:txBody>
      </p:sp>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2/10/2020</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2/10/2020</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2/10/2020</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2/10/2020</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2/10/2020</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p:txBody>
          <a:bodyPr/>
          <a:lstStyle/>
          <a:p>
            <a:fld id="{C6748C86-030F-4F43-A478-D12E6AEFF8D3}" type="datetimeFigureOut">
              <a:rPr lang="en-US" smtClean="0"/>
              <a:t>2/10/2020</a:t>
            </a:fld>
            <a:endParaRPr lang="en-US"/>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8"/>
            <a:ext cx="7297560" cy="434499"/>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400" dirty="0">
                <a:solidFill>
                  <a:schemeClr val="bg1"/>
                </a:solidFill>
              </a:rPr>
              <a:t>SG SA2#136AH</a:t>
            </a:r>
            <a:r>
              <a:rPr lang="en-US" altLang="de-DE" sz="1400" dirty="0">
                <a:solidFill>
                  <a:schemeClr val="bg1"/>
                </a:solidFill>
              </a:rPr>
              <a:t>, Incheon, KR, Jan 13 - 17, 2020</a:t>
            </a:r>
            <a:endParaRPr lang="en-GB" altLang="de-DE" sz="14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2020</a:t>
            </a:r>
          </a:p>
        </p:txBody>
      </p:sp>
      <p:pic>
        <p:nvPicPr>
          <p:cNvPr id="1033" name="Picture 10" descr="3GPP_TM_RD.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t>2/10/2020</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2/10/2020</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2/10/2020</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2/10/2020</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737419" y="1705251"/>
            <a:ext cx="10658168" cy="2968350"/>
          </a:xfrm>
        </p:spPr>
        <p:txBody>
          <a:bodyPr/>
          <a:lstStyle/>
          <a:p>
            <a:pPr marL="0" indent="0" eaLnBrk="1" hangingPunct="1">
              <a:lnSpc>
                <a:spcPct val="110000"/>
              </a:lnSpc>
              <a:spcBef>
                <a:spcPts val="0"/>
              </a:spcBef>
              <a:buNone/>
            </a:pPr>
            <a:r>
              <a:rPr lang="en-GB" sz="2400" b="1" dirty="0"/>
              <a:t>Source:		Ericsson</a:t>
            </a:r>
            <a:br>
              <a:rPr lang="en-GB" sz="2400" b="1" dirty="0"/>
            </a:br>
            <a:r>
              <a:rPr lang="en-GB" sz="2400" b="1" dirty="0"/>
              <a:t>Title:			Provisioning predefined rules via N4/</a:t>
            </a:r>
            <a:r>
              <a:rPr lang="en-GB" sz="2400" b="1" dirty="0" err="1"/>
              <a:t>Sx</a:t>
            </a:r>
            <a:r>
              <a:rPr lang="en-GB" sz="2400" b="1" dirty="0"/>
              <a:t> interface</a:t>
            </a:r>
            <a:br>
              <a:rPr lang="en-GB" sz="2400" b="1" dirty="0"/>
            </a:br>
            <a:r>
              <a:rPr lang="en-GB" sz="2400" b="1" dirty="0"/>
              <a:t>Document for: 	Discussion/Agreement</a:t>
            </a:r>
            <a:br>
              <a:rPr lang="en-GB" sz="2400" b="1" dirty="0"/>
            </a:br>
            <a:r>
              <a:rPr lang="en-GB" sz="2400" b="1" dirty="0"/>
              <a:t>Agenda Item: 		6.3.1</a:t>
            </a:r>
            <a:br>
              <a:rPr lang="en-GB" sz="2400" b="1" dirty="0"/>
            </a:br>
            <a:r>
              <a:rPr lang="en-GB" sz="2400" b="1" dirty="0"/>
              <a:t>Work Item / Release: TEI16 / Release 16</a:t>
            </a:r>
            <a:br>
              <a:rPr lang="en-US" dirty="0"/>
            </a:b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7BE704-801C-451E-A097-BAC5552668AF}"/>
              </a:ext>
            </a:extLst>
          </p:cNvPr>
          <p:cNvSpPr>
            <a:spLocks noGrp="1"/>
          </p:cNvSpPr>
          <p:nvPr>
            <p:ph idx="1"/>
          </p:nvPr>
        </p:nvSpPr>
        <p:spPr>
          <a:xfrm>
            <a:off x="118170" y="21517"/>
            <a:ext cx="11184467" cy="713316"/>
          </a:xfrm>
        </p:spPr>
        <p:txBody>
          <a:bodyPr/>
          <a:lstStyle/>
          <a:p>
            <a:r>
              <a:rPr lang="sv-SE" sz="3200" dirty="0"/>
              <a:t>Background (1) – Packet Forwarding Model</a:t>
            </a:r>
            <a:endParaRPr lang="en-US" sz="3200" dirty="0">
              <a:solidFill>
                <a:srgbClr val="FF0000"/>
              </a:solidFill>
            </a:endParaRPr>
          </a:p>
        </p:txBody>
      </p:sp>
      <p:graphicFrame>
        <p:nvGraphicFramePr>
          <p:cNvPr id="45" name="Object 44">
            <a:extLst>
              <a:ext uri="{FF2B5EF4-FFF2-40B4-BE49-F238E27FC236}">
                <a16:creationId xmlns:a16="http://schemas.microsoft.com/office/drawing/2014/main" id="{2569AF6C-11DE-4297-870B-517225FA748D}"/>
              </a:ext>
            </a:extLst>
          </p:cNvPr>
          <p:cNvGraphicFramePr>
            <a:graphicFrameLocks noChangeAspect="1"/>
          </p:cNvGraphicFramePr>
          <p:nvPr>
            <p:extLst>
              <p:ext uri="{D42A27DB-BD31-4B8C-83A1-F6EECF244321}">
                <p14:modId xmlns:p14="http://schemas.microsoft.com/office/powerpoint/2010/main" val="2646564191"/>
              </p:ext>
            </p:extLst>
          </p:nvPr>
        </p:nvGraphicFramePr>
        <p:xfrm>
          <a:off x="1386415" y="2607733"/>
          <a:ext cx="10067291" cy="3340948"/>
        </p:xfrm>
        <a:graphic>
          <a:graphicData uri="http://schemas.openxmlformats.org/presentationml/2006/ole">
            <mc:AlternateContent xmlns:mc="http://schemas.openxmlformats.org/markup-compatibility/2006">
              <mc:Choice xmlns:v="urn:schemas-microsoft-com:vml" Requires="v">
                <p:oleObj spid="_x0000_s2063" name="Visio" r:id="rId4" imgW="8750226" imgH="2451144" progId="Visio.Drawing.11">
                  <p:embed/>
                </p:oleObj>
              </mc:Choice>
              <mc:Fallback>
                <p:oleObj name="Visio" r:id="rId4" imgW="8750226" imgH="2451144" progId="Visio.Drawing.11">
                  <p:embed/>
                  <p:pic>
                    <p:nvPicPr>
                      <p:cNvPr id="21" name="Object 20">
                        <a:extLst>
                          <a:ext uri="{FF2B5EF4-FFF2-40B4-BE49-F238E27FC236}">
                            <a16:creationId xmlns:a16="http://schemas.microsoft.com/office/drawing/2014/main" id="{19C3C953-578B-4612-BEBC-0D1FF0C4BC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6415" y="2607733"/>
                        <a:ext cx="10067291" cy="3340948"/>
                      </a:xfrm>
                      <a:prstGeom prst="rect">
                        <a:avLst/>
                      </a:prstGeom>
                      <a:noFill/>
                    </p:spPr>
                  </p:pic>
                </p:oleObj>
              </mc:Fallback>
            </mc:AlternateContent>
          </a:graphicData>
        </a:graphic>
      </p:graphicFrame>
      <p:sp>
        <p:nvSpPr>
          <p:cNvPr id="47" name="Content Placeholder 3">
            <a:extLst>
              <a:ext uri="{FF2B5EF4-FFF2-40B4-BE49-F238E27FC236}">
                <a16:creationId xmlns:a16="http://schemas.microsoft.com/office/drawing/2014/main" id="{4277B886-3D7C-47D9-8A10-946BC7808205}"/>
              </a:ext>
            </a:extLst>
          </p:cNvPr>
          <p:cNvSpPr txBox="1">
            <a:spLocks/>
          </p:cNvSpPr>
          <p:nvPr/>
        </p:nvSpPr>
        <p:spPr>
          <a:xfrm>
            <a:off x="568325" y="734833"/>
            <a:ext cx="11233150" cy="5652420"/>
          </a:xfrm>
          <a:prstGeom prst="rect">
            <a:avLst/>
          </a:prstGeom>
        </p:spPr>
        <p:txBody>
          <a:bodyPr/>
          <a:lst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sv-SE" sz="2400" dirty="0"/>
              <a:t>3GPP has specified the following packet forwarding model in the UP function in 3GPP TS 29.244 as below:</a:t>
            </a:r>
          </a:p>
          <a:p>
            <a:pPr marL="685800" lvl="2" indent="0">
              <a:buNone/>
            </a:pPr>
            <a:r>
              <a:rPr lang="en-GB" dirty="0"/>
              <a:t>PDR: Packet Detection Rule;  FAR: Forwarding Action Rule; </a:t>
            </a:r>
          </a:p>
          <a:p>
            <a:pPr marL="685800" lvl="2" indent="0">
              <a:buNone/>
            </a:pPr>
            <a:r>
              <a:rPr lang="en-GB" dirty="0"/>
              <a:t>QER: QoS Enforcement Rule; URR: Usage Reporting Rule</a:t>
            </a:r>
          </a:p>
          <a:p>
            <a:pPr marL="0" indent="0">
              <a:buNone/>
            </a:pPr>
            <a:endParaRPr lang="sv-SE" kern="0" dirty="0"/>
          </a:p>
        </p:txBody>
      </p:sp>
    </p:spTree>
    <p:extLst>
      <p:ext uri="{BB962C8B-B14F-4D97-AF65-F5344CB8AC3E}">
        <p14:creationId xmlns:p14="http://schemas.microsoft.com/office/powerpoint/2010/main" val="294793480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7BE704-801C-451E-A097-BAC5552668AF}"/>
              </a:ext>
            </a:extLst>
          </p:cNvPr>
          <p:cNvSpPr>
            <a:spLocks noGrp="1"/>
          </p:cNvSpPr>
          <p:nvPr>
            <p:ph idx="1"/>
          </p:nvPr>
        </p:nvSpPr>
        <p:spPr>
          <a:xfrm>
            <a:off x="118170" y="21517"/>
            <a:ext cx="11184467" cy="713316"/>
          </a:xfrm>
        </p:spPr>
        <p:txBody>
          <a:bodyPr/>
          <a:lstStyle/>
          <a:p>
            <a:r>
              <a:rPr lang="sv-SE" sz="3200" dirty="0"/>
              <a:t>Background (2) Predefined PCC/ADC rules</a:t>
            </a:r>
            <a:endParaRPr lang="en-US" sz="3200" dirty="0">
              <a:solidFill>
                <a:srgbClr val="FF0000"/>
              </a:solidFill>
            </a:endParaRPr>
          </a:p>
        </p:txBody>
      </p:sp>
      <p:sp>
        <p:nvSpPr>
          <p:cNvPr id="6" name="Content Placeholder 3">
            <a:extLst>
              <a:ext uri="{FF2B5EF4-FFF2-40B4-BE49-F238E27FC236}">
                <a16:creationId xmlns:a16="http://schemas.microsoft.com/office/drawing/2014/main" id="{06F1E3B0-69EB-434D-A419-C6F3DE9D8F6B}"/>
              </a:ext>
            </a:extLst>
          </p:cNvPr>
          <p:cNvSpPr txBox="1">
            <a:spLocks/>
          </p:cNvSpPr>
          <p:nvPr/>
        </p:nvSpPr>
        <p:spPr>
          <a:xfrm>
            <a:off x="568325" y="734833"/>
            <a:ext cx="11233150" cy="5652420"/>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kern="0" dirty="0"/>
              <a:t>A PDN connection/PDU session may be authorized to use many different services, this is often done via activate a predefined rule, or a predefined rule group;</a:t>
            </a:r>
          </a:p>
          <a:p>
            <a:r>
              <a:rPr lang="en-GB" sz="1600" kern="0" dirty="0"/>
              <a:t>A predefined PCC / ADC rule in the Policy and Charging Enforcement Functions includes different parameters which can be grouped as below and mapped to different PFCP Rules:</a:t>
            </a:r>
          </a:p>
          <a:p>
            <a:pPr lvl="5"/>
            <a:r>
              <a:rPr lang="en-GB" kern="0" dirty="0">
                <a:solidFill>
                  <a:srgbClr val="00B0F0"/>
                </a:solidFill>
              </a:rPr>
              <a:t>a rule name; (to activate/deactivate the corresponding PCC rule)</a:t>
            </a:r>
          </a:p>
          <a:p>
            <a:pPr lvl="5"/>
            <a:r>
              <a:rPr lang="en-GB" kern="0" dirty="0">
                <a:solidFill>
                  <a:srgbClr val="00B0F0"/>
                </a:solidFill>
              </a:rPr>
              <a:t>service data flow filter(s);</a:t>
            </a:r>
          </a:p>
          <a:p>
            <a:pPr lvl="5"/>
            <a:r>
              <a:rPr lang="en-GB" kern="0" dirty="0">
                <a:solidFill>
                  <a:srgbClr val="00B0F0"/>
                </a:solidFill>
              </a:rPr>
              <a:t>application identifier;</a:t>
            </a:r>
          </a:p>
          <a:p>
            <a:pPr lvl="5"/>
            <a:r>
              <a:rPr lang="en-GB" kern="0" dirty="0">
                <a:solidFill>
                  <a:srgbClr val="00B0F0"/>
                </a:solidFill>
              </a:rPr>
              <a:t>precedence;</a:t>
            </a:r>
          </a:p>
          <a:p>
            <a:pPr lvl="5"/>
            <a:endParaRPr lang="en-GB" kern="0" dirty="0">
              <a:solidFill>
                <a:srgbClr val="00B0F0"/>
              </a:solidFill>
            </a:endParaRPr>
          </a:p>
          <a:p>
            <a:pPr lvl="5"/>
            <a:r>
              <a:rPr lang="en-GB" kern="0" dirty="0">
                <a:solidFill>
                  <a:srgbClr val="00B050"/>
                </a:solidFill>
              </a:rPr>
              <a:t>gate status;</a:t>
            </a:r>
          </a:p>
          <a:p>
            <a:pPr lvl="5"/>
            <a:r>
              <a:rPr lang="en-GB" kern="0" dirty="0">
                <a:solidFill>
                  <a:srgbClr val="00B050"/>
                </a:solidFill>
              </a:rPr>
              <a:t>QoS parameters;</a:t>
            </a:r>
          </a:p>
          <a:p>
            <a:pPr lvl="5"/>
            <a:endParaRPr lang="en-GB" kern="0" dirty="0">
              <a:solidFill>
                <a:srgbClr val="00B050"/>
              </a:solidFill>
            </a:endParaRPr>
          </a:p>
          <a:p>
            <a:pPr lvl="5"/>
            <a:r>
              <a:rPr lang="en-GB" kern="0" dirty="0">
                <a:solidFill>
                  <a:srgbClr val="FF0000"/>
                </a:solidFill>
              </a:rPr>
              <a:t>service identifier;</a:t>
            </a:r>
          </a:p>
          <a:p>
            <a:pPr lvl="5"/>
            <a:r>
              <a:rPr lang="en-GB" kern="0" dirty="0">
                <a:solidFill>
                  <a:srgbClr val="FF0000"/>
                </a:solidFill>
              </a:rPr>
              <a:t>charging key (i.e. rating group);</a:t>
            </a:r>
          </a:p>
          <a:p>
            <a:pPr lvl="5"/>
            <a:r>
              <a:rPr lang="en-GB" kern="0" dirty="0">
                <a:solidFill>
                  <a:srgbClr val="FF0000"/>
                </a:solidFill>
              </a:rPr>
              <a:t>monitoring key;</a:t>
            </a:r>
          </a:p>
          <a:p>
            <a:pPr lvl="5"/>
            <a:r>
              <a:rPr lang="en-GB" kern="0" dirty="0">
                <a:solidFill>
                  <a:srgbClr val="FF0000"/>
                </a:solidFill>
              </a:rPr>
              <a:t>sponsor identity;</a:t>
            </a:r>
          </a:p>
          <a:p>
            <a:pPr lvl="5"/>
            <a:r>
              <a:rPr lang="en-GB" kern="0" dirty="0">
                <a:solidFill>
                  <a:srgbClr val="FF0000"/>
                </a:solidFill>
              </a:rPr>
              <a:t>application service provider identity;</a:t>
            </a:r>
          </a:p>
          <a:p>
            <a:pPr marL="2286000" lvl="5" indent="0">
              <a:buNone/>
            </a:pPr>
            <a:endParaRPr lang="en-GB" kern="0" dirty="0">
              <a:solidFill>
                <a:srgbClr val="FF0000"/>
              </a:solidFill>
            </a:endParaRPr>
          </a:p>
          <a:p>
            <a:pPr lvl="5"/>
            <a:r>
              <a:rPr lang="en-GB" kern="0" dirty="0">
                <a:solidFill>
                  <a:schemeClr val="accent3">
                    <a:lumMod val="75000"/>
                  </a:schemeClr>
                </a:solidFill>
              </a:rPr>
              <a:t>Redirect;</a:t>
            </a:r>
          </a:p>
          <a:p>
            <a:pPr lvl="5"/>
            <a:r>
              <a:rPr lang="en-GB" kern="0" dirty="0">
                <a:solidFill>
                  <a:schemeClr val="accent3">
                    <a:lumMod val="75000"/>
                  </a:schemeClr>
                </a:solidFill>
              </a:rPr>
              <a:t>traffic steering policy identifier(s).</a:t>
            </a:r>
          </a:p>
          <a:p>
            <a:endParaRPr lang="sv-SE" kern="0" dirty="0"/>
          </a:p>
        </p:txBody>
      </p:sp>
      <p:sp>
        <p:nvSpPr>
          <p:cNvPr id="7" name="Left Brace 6">
            <a:extLst>
              <a:ext uri="{FF2B5EF4-FFF2-40B4-BE49-F238E27FC236}">
                <a16:creationId xmlns:a16="http://schemas.microsoft.com/office/drawing/2014/main" id="{A3BD4DC5-95B8-4D71-B632-D204FF66AA58}"/>
              </a:ext>
            </a:extLst>
          </p:cNvPr>
          <p:cNvSpPr/>
          <p:nvPr/>
        </p:nvSpPr>
        <p:spPr bwMode="auto">
          <a:xfrm>
            <a:off x="2500205" y="1896533"/>
            <a:ext cx="405706" cy="934720"/>
          </a:xfrm>
          <a:prstGeom prst="leftBrace">
            <a:avLst>
              <a:gd name="adj1" fmla="val 8333"/>
              <a:gd name="adj2" fmla="val 47826"/>
            </a:avLst>
          </a:prstGeom>
          <a:noFill/>
          <a:ln w="12700" cap="flat" cmpd="sng" algn="ctr">
            <a:solidFill>
              <a:schemeClr val="tx1"/>
            </a:solidFill>
            <a:prstDash val="solid"/>
            <a:round/>
            <a:headEnd type="none" w="med" len="med"/>
            <a:tailEnd type="none"/>
          </a:ln>
          <a:effectLst/>
        </p:spPr>
        <p:txBody>
          <a:bodyPr rtlCol="0" anchor="ctr"/>
          <a:lstStyle/>
          <a:p>
            <a:pPr algn="ctr"/>
            <a:endParaRPr lang="en-GB"/>
          </a:p>
        </p:txBody>
      </p:sp>
      <p:sp>
        <p:nvSpPr>
          <p:cNvPr id="8" name="TextBox 7">
            <a:extLst>
              <a:ext uri="{FF2B5EF4-FFF2-40B4-BE49-F238E27FC236}">
                <a16:creationId xmlns:a16="http://schemas.microsoft.com/office/drawing/2014/main" id="{03493C99-43EF-4593-B117-C08B5E8E315B}"/>
              </a:ext>
            </a:extLst>
          </p:cNvPr>
          <p:cNvSpPr txBox="1"/>
          <p:nvPr/>
        </p:nvSpPr>
        <p:spPr bwMode="auto">
          <a:xfrm>
            <a:off x="1536277" y="2180022"/>
            <a:ext cx="889000" cy="381061"/>
          </a:xfrm>
          <a:prstGeom prst="rect">
            <a:avLst/>
          </a:prstGeom>
          <a:noFill/>
          <a:ln w="12700">
            <a:solidFill>
              <a:schemeClr val="tx1"/>
            </a:solidFill>
            <a:miter lim="800000"/>
            <a:headEnd/>
            <a:tailEnd/>
          </a:ln>
        </p:spPr>
        <p:txBody>
          <a:bodyPr vert="horz" wrap="square" lIns="72000" tIns="36000" rIns="73152" bIns="36576" numCol="1" rtlCol="0" anchor="t" anchorCtr="0" compatLnSpc="1">
            <a:prstTxWarp prst="textNoShape">
              <a:avLst/>
            </a:prstTxWarp>
            <a:spAutoFit/>
          </a:bodyPr>
          <a:lstStyle/>
          <a:p>
            <a:pPr algn="l">
              <a:buClr>
                <a:schemeClr val="tx1"/>
              </a:buClr>
            </a:pPr>
            <a:r>
              <a:rPr lang="sv-SE" sz="2000" dirty="0"/>
              <a:t>PDR</a:t>
            </a:r>
            <a:endParaRPr lang="en-GB" sz="2000" dirty="0" err="1"/>
          </a:p>
        </p:txBody>
      </p:sp>
      <p:sp>
        <p:nvSpPr>
          <p:cNvPr id="9" name="Left Brace 8">
            <a:extLst>
              <a:ext uri="{FF2B5EF4-FFF2-40B4-BE49-F238E27FC236}">
                <a16:creationId xmlns:a16="http://schemas.microsoft.com/office/drawing/2014/main" id="{DD3C6CF0-521A-42B4-8679-7F9452EBD7EE}"/>
              </a:ext>
            </a:extLst>
          </p:cNvPr>
          <p:cNvSpPr/>
          <p:nvPr/>
        </p:nvSpPr>
        <p:spPr bwMode="auto">
          <a:xfrm>
            <a:off x="2500205" y="3346026"/>
            <a:ext cx="405706" cy="447041"/>
          </a:xfrm>
          <a:prstGeom prst="leftBrace">
            <a:avLst/>
          </a:prstGeom>
          <a:noFill/>
          <a:ln w="12700" cap="flat" cmpd="sng" algn="ctr">
            <a:solidFill>
              <a:schemeClr val="tx1"/>
            </a:solidFill>
            <a:prstDash val="solid"/>
            <a:round/>
            <a:headEnd type="none" w="med" len="med"/>
            <a:tailEnd type="none"/>
          </a:ln>
          <a:effectLst/>
        </p:spPr>
        <p:txBody>
          <a:bodyPr rtlCol="0" anchor="ctr"/>
          <a:lstStyle/>
          <a:p>
            <a:pPr algn="ctr"/>
            <a:endParaRPr lang="en-GB"/>
          </a:p>
        </p:txBody>
      </p:sp>
      <p:sp>
        <p:nvSpPr>
          <p:cNvPr id="10" name="TextBox 9">
            <a:extLst>
              <a:ext uri="{FF2B5EF4-FFF2-40B4-BE49-F238E27FC236}">
                <a16:creationId xmlns:a16="http://schemas.microsoft.com/office/drawing/2014/main" id="{204DE306-8DD2-4CC3-83D3-CA18A4A2A979}"/>
              </a:ext>
            </a:extLst>
          </p:cNvPr>
          <p:cNvSpPr txBox="1"/>
          <p:nvPr/>
        </p:nvSpPr>
        <p:spPr bwMode="auto">
          <a:xfrm>
            <a:off x="1536277" y="3397529"/>
            <a:ext cx="889000" cy="381061"/>
          </a:xfrm>
          <a:prstGeom prst="rect">
            <a:avLst/>
          </a:prstGeom>
          <a:noFill/>
          <a:ln w="12700">
            <a:solidFill>
              <a:schemeClr val="tx1"/>
            </a:solidFill>
            <a:miter lim="800000"/>
            <a:headEnd/>
            <a:tailEnd/>
          </a:ln>
        </p:spPr>
        <p:txBody>
          <a:bodyPr vert="horz" wrap="square" lIns="72000" tIns="36000" rIns="73152" bIns="36576" numCol="1" rtlCol="0" anchor="t" anchorCtr="0" compatLnSpc="1">
            <a:prstTxWarp prst="textNoShape">
              <a:avLst/>
            </a:prstTxWarp>
            <a:spAutoFit/>
          </a:bodyPr>
          <a:lstStyle/>
          <a:p>
            <a:pPr algn="l">
              <a:buClr>
                <a:schemeClr val="tx1"/>
              </a:buClr>
            </a:pPr>
            <a:r>
              <a:rPr lang="sv-SE" sz="2000" dirty="0"/>
              <a:t>QER</a:t>
            </a:r>
            <a:endParaRPr lang="en-GB" sz="2000" dirty="0" err="1"/>
          </a:p>
        </p:txBody>
      </p:sp>
      <p:sp>
        <p:nvSpPr>
          <p:cNvPr id="11" name="Left Brace 10">
            <a:extLst>
              <a:ext uri="{FF2B5EF4-FFF2-40B4-BE49-F238E27FC236}">
                <a16:creationId xmlns:a16="http://schemas.microsoft.com/office/drawing/2014/main" id="{690ED3AD-76B9-4288-89E1-33206662B97F}"/>
              </a:ext>
            </a:extLst>
          </p:cNvPr>
          <p:cNvSpPr/>
          <p:nvPr/>
        </p:nvSpPr>
        <p:spPr bwMode="auto">
          <a:xfrm>
            <a:off x="2500205" y="4307840"/>
            <a:ext cx="405706" cy="1134606"/>
          </a:xfrm>
          <a:prstGeom prst="leftBrace">
            <a:avLst>
              <a:gd name="adj1" fmla="val 8333"/>
              <a:gd name="adj2" fmla="val 47826"/>
            </a:avLst>
          </a:prstGeom>
          <a:noFill/>
          <a:ln w="12700" cap="flat" cmpd="sng" algn="ctr">
            <a:solidFill>
              <a:schemeClr val="tx1"/>
            </a:solidFill>
            <a:prstDash val="solid"/>
            <a:round/>
            <a:headEnd type="none" w="med" len="med"/>
            <a:tailEnd type="none"/>
          </a:ln>
          <a:effectLst/>
        </p:spPr>
        <p:txBody>
          <a:bodyPr rtlCol="0" anchor="ctr"/>
          <a:lstStyle/>
          <a:p>
            <a:pPr algn="ctr"/>
            <a:endParaRPr lang="en-GB"/>
          </a:p>
        </p:txBody>
      </p:sp>
      <p:sp>
        <p:nvSpPr>
          <p:cNvPr id="12" name="Left Brace 11">
            <a:extLst>
              <a:ext uri="{FF2B5EF4-FFF2-40B4-BE49-F238E27FC236}">
                <a16:creationId xmlns:a16="http://schemas.microsoft.com/office/drawing/2014/main" id="{7C0F9CFE-F612-4897-8970-85E2E25844AC}"/>
              </a:ext>
            </a:extLst>
          </p:cNvPr>
          <p:cNvSpPr/>
          <p:nvPr/>
        </p:nvSpPr>
        <p:spPr bwMode="auto">
          <a:xfrm>
            <a:off x="2500205" y="5957219"/>
            <a:ext cx="405706" cy="447041"/>
          </a:xfrm>
          <a:prstGeom prst="leftBrace">
            <a:avLst/>
          </a:prstGeom>
          <a:noFill/>
          <a:ln w="12700" cap="flat" cmpd="sng" algn="ctr">
            <a:solidFill>
              <a:schemeClr val="tx1"/>
            </a:solidFill>
            <a:prstDash val="solid"/>
            <a:round/>
            <a:headEnd type="none" w="med" len="med"/>
            <a:tailEnd type="none"/>
          </a:ln>
          <a:effectLst/>
        </p:spPr>
        <p:txBody>
          <a:bodyPr rtlCol="0" anchor="ctr"/>
          <a:lstStyle/>
          <a:p>
            <a:pPr algn="ctr"/>
            <a:endParaRPr lang="en-GB"/>
          </a:p>
        </p:txBody>
      </p:sp>
      <p:sp>
        <p:nvSpPr>
          <p:cNvPr id="13" name="TextBox 12">
            <a:extLst>
              <a:ext uri="{FF2B5EF4-FFF2-40B4-BE49-F238E27FC236}">
                <a16:creationId xmlns:a16="http://schemas.microsoft.com/office/drawing/2014/main" id="{6F8127D6-4275-458D-A94E-7C4B019E6BE6}"/>
              </a:ext>
            </a:extLst>
          </p:cNvPr>
          <p:cNvSpPr txBox="1"/>
          <p:nvPr/>
        </p:nvSpPr>
        <p:spPr bwMode="auto">
          <a:xfrm>
            <a:off x="1591309" y="4701860"/>
            <a:ext cx="889000" cy="381061"/>
          </a:xfrm>
          <a:prstGeom prst="rect">
            <a:avLst/>
          </a:prstGeom>
          <a:noFill/>
          <a:ln w="12700">
            <a:solidFill>
              <a:schemeClr val="tx1"/>
            </a:solidFill>
            <a:miter lim="800000"/>
            <a:headEnd/>
            <a:tailEnd/>
          </a:ln>
        </p:spPr>
        <p:txBody>
          <a:bodyPr vert="horz" wrap="square" lIns="72000" tIns="36000" rIns="73152" bIns="36576" numCol="1" rtlCol="0" anchor="t" anchorCtr="0" compatLnSpc="1">
            <a:prstTxWarp prst="textNoShape">
              <a:avLst/>
            </a:prstTxWarp>
            <a:spAutoFit/>
          </a:bodyPr>
          <a:lstStyle/>
          <a:p>
            <a:pPr algn="l">
              <a:buClr>
                <a:schemeClr val="tx1"/>
              </a:buClr>
            </a:pPr>
            <a:r>
              <a:rPr lang="sv-SE" sz="2000" dirty="0"/>
              <a:t>URR</a:t>
            </a:r>
            <a:endParaRPr lang="en-GB" sz="2000" dirty="0" err="1"/>
          </a:p>
        </p:txBody>
      </p:sp>
      <p:sp>
        <p:nvSpPr>
          <p:cNvPr id="14" name="TextBox 13">
            <a:extLst>
              <a:ext uri="{FF2B5EF4-FFF2-40B4-BE49-F238E27FC236}">
                <a16:creationId xmlns:a16="http://schemas.microsoft.com/office/drawing/2014/main" id="{13B6A79F-CF56-45FD-897D-F73B151572E4}"/>
              </a:ext>
            </a:extLst>
          </p:cNvPr>
          <p:cNvSpPr txBox="1"/>
          <p:nvPr/>
        </p:nvSpPr>
        <p:spPr bwMode="auto">
          <a:xfrm>
            <a:off x="1611205" y="6014695"/>
            <a:ext cx="889000" cy="381061"/>
          </a:xfrm>
          <a:prstGeom prst="rect">
            <a:avLst/>
          </a:prstGeom>
          <a:noFill/>
          <a:ln w="12700">
            <a:solidFill>
              <a:schemeClr val="tx1"/>
            </a:solidFill>
            <a:miter lim="800000"/>
            <a:headEnd/>
            <a:tailEnd/>
          </a:ln>
        </p:spPr>
        <p:txBody>
          <a:bodyPr vert="horz" wrap="square" lIns="72000" tIns="36000" rIns="73152" bIns="36576" numCol="1" rtlCol="0" anchor="t" anchorCtr="0" compatLnSpc="1">
            <a:prstTxWarp prst="textNoShape">
              <a:avLst/>
            </a:prstTxWarp>
            <a:spAutoFit/>
          </a:bodyPr>
          <a:lstStyle/>
          <a:p>
            <a:pPr algn="l">
              <a:buClr>
                <a:schemeClr val="tx1"/>
              </a:buClr>
            </a:pPr>
            <a:r>
              <a:rPr lang="sv-SE" sz="2000" dirty="0"/>
              <a:t>FAR</a:t>
            </a:r>
            <a:endParaRPr lang="en-GB" sz="2000" dirty="0" err="1"/>
          </a:p>
        </p:txBody>
      </p:sp>
    </p:spTree>
    <p:extLst>
      <p:ext uri="{BB962C8B-B14F-4D97-AF65-F5344CB8AC3E}">
        <p14:creationId xmlns:p14="http://schemas.microsoft.com/office/powerpoint/2010/main" val="243127604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7BE704-801C-451E-A097-BAC5552668AF}"/>
              </a:ext>
            </a:extLst>
          </p:cNvPr>
          <p:cNvSpPr>
            <a:spLocks noGrp="1"/>
          </p:cNvSpPr>
          <p:nvPr>
            <p:ph idx="1"/>
          </p:nvPr>
        </p:nvSpPr>
        <p:spPr>
          <a:xfrm>
            <a:off x="118170" y="21517"/>
            <a:ext cx="11184467" cy="713316"/>
          </a:xfrm>
        </p:spPr>
        <p:txBody>
          <a:bodyPr/>
          <a:lstStyle/>
          <a:p>
            <a:r>
              <a:rPr lang="sv-SE" sz="3200" dirty="0"/>
              <a:t>Background (3) Predefined Rules in CUPS</a:t>
            </a:r>
            <a:endParaRPr lang="en-US" sz="3200" dirty="0">
              <a:solidFill>
                <a:srgbClr val="FF0000"/>
              </a:solidFill>
            </a:endParaRPr>
          </a:p>
        </p:txBody>
      </p:sp>
      <p:sp>
        <p:nvSpPr>
          <p:cNvPr id="6" name="Content Placeholder 3">
            <a:extLst>
              <a:ext uri="{FF2B5EF4-FFF2-40B4-BE49-F238E27FC236}">
                <a16:creationId xmlns:a16="http://schemas.microsoft.com/office/drawing/2014/main" id="{06F1E3B0-69EB-434D-A419-C6F3DE9D8F6B}"/>
              </a:ext>
            </a:extLst>
          </p:cNvPr>
          <p:cNvSpPr txBox="1">
            <a:spLocks/>
          </p:cNvSpPr>
          <p:nvPr/>
        </p:nvSpPr>
        <p:spPr>
          <a:xfrm>
            <a:off x="568325" y="734833"/>
            <a:ext cx="11233150" cy="5652420"/>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sv-SE" sz="2400" dirty="0"/>
              <a:t>3GPP has specified some requirements to support Predefined PCC rules/ADC rules in clause 5.4.9 in TS 29.244, and for a PFCP Session, where a predefined PCC rule is applicable, the Control Plane function:</a:t>
            </a:r>
          </a:p>
          <a:p>
            <a:pPr marL="827088" lvl="1" indent="-457200">
              <a:buFont typeface="+mj-lt"/>
              <a:buAutoNum type="arabicPeriod"/>
            </a:pPr>
            <a:r>
              <a:rPr lang="sv-SE" dirty="0"/>
              <a:t>either map the predefined PCC rule into dynamically provisioned PDR/FAR/QER/URR;</a:t>
            </a:r>
          </a:p>
          <a:p>
            <a:pPr marL="827088" lvl="1" indent="-457200">
              <a:buFont typeface="+mj-lt"/>
              <a:buAutoNum type="arabicPeriod"/>
            </a:pPr>
            <a:r>
              <a:rPr lang="sv-SE" dirty="0"/>
              <a:t>Or activate the predefined PDR/FAR/QER/URR </a:t>
            </a:r>
            <a:r>
              <a:rPr lang="sv-SE" b="1" dirty="0">
                <a:solidFill>
                  <a:srgbClr val="FF0000"/>
                </a:solidFill>
              </a:rPr>
              <a:t>by referring Predefined Rule Name</a:t>
            </a:r>
            <a:r>
              <a:rPr lang="sv-SE" dirty="0"/>
              <a:t>;  </a:t>
            </a:r>
          </a:p>
          <a:p>
            <a:pPr marL="0" indent="0">
              <a:buNone/>
            </a:pPr>
            <a:endParaRPr lang="en-GB" b="1" dirty="0"/>
          </a:p>
          <a:p>
            <a:r>
              <a:rPr lang="en-GB" sz="2400" dirty="0"/>
              <a:t>3GPP further specifies how a Predefined PDR is (de)activated in clause 5.19 </a:t>
            </a:r>
          </a:p>
          <a:p>
            <a:endParaRPr lang="sv-SE" kern="0" dirty="0"/>
          </a:p>
        </p:txBody>
      </p:sp>
    </p:spTree>
    <p:extLst>
      <p:ext uri="{BB962C8B-B14F-4D97-AF65-F5344CB8AC3E}">
        <p14:creationId xmlns:p14="http://schemas.microsoft.com/office/powerpoint/2010/main" val="8637924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7BE704-801C-451E-A097-BAC5552668AF}"/>
              </a:ext>
            </a:extLst>
          </p:cNvPr>
          <p:cNvSpPr>
            <a:spLocks noGrp="1"/>
          </p:cNvSpPr>
          <p:nvPr>
            <p:ph idx="1"/>
          </p:nvPr>
        </p:nvSpPr>
        <p:spPr>
          <a:xfrm>
            <a:off x="118170" y="21517"/>
            <a:ext cx="11184467" cy="713316"/>
          </a:xfrm>
        </p:spPr>
        <p:txBody>
          <a:bodyPr/>
          <a:lstStyle/>
          <a:p>
            <a:r>
              <a:rPr lang="sv-SE" sz="3200" dirty="0"/>
              <a:t>Background (4) Activation of predefined rules</a:t>
            </a:r>
            <a:endParaRPr lang="en-US" sz="3200" dirty="0">
              <a:solidFill>
                <a:srgbClr val="FF0000"/>
              </a:solidFill>
            </a:endParaRPr>
          </a:p>
        </p:txBody>
      </p:sp>
      <p:sp>
        <p:nvSpPr>
          <p:cNvPr id="6" name="Content Placeholder 3">
            <a:extLst>
              <a:ext uri="{FF2B5EF4-FFF2-40B4-BE49-F238E27FC236}">
                <a16:creationId xmlns:a16="http://schemas.microsoft.com/office/drawing/2014/main" id="{06F1E3B0-69EB-434D-A419-C6F3DE9D8F6B}"/>
              </a:ext>
            </a:extLst>
          </p:cNvPr>
          <p:cNvSpPr txBox="1">
            <a:spLocks/>
          </p:cNvSpPr>
          <p:nvPr/>
        </p:nvSpPr>
        <p:spPr>
          <a:xfrm>
            <a:off x="568325" y="734833"/>
            <a:ext cx="11233150" cy="5652420"/>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2000" dirty="0"/>
              <a:t>Many operators configure hundreds and thousands of predefined PCC rules in their network, to be able to detect the corresponding service data packet over the user plane, every UP function has to be configured such detection logic locally.</a:t>
            </a:r>
          </a:p>
          <a:p>
            <a:endParaRPr lang="en-GB" sz="2000" dirty="0"/>
          </a:p>
          <a:p>
            <a:r>
              <a:rPr lang="en-GB" sz="2000" dirty="0"/>
              <a:t>The application traffic are often applicable for many UE/PDN connections, and often being measured / charged in a similar manner, and being applied with similar QoS policy. </a:t>
            </a:r>
          </a:p>
          <a:p>
            <a:endParaRPr lang="en-GB" sz="2000" dirty="0"/>
          </a:p>
          <a:p>
            <a:r>
              <a:rPr lang="en-GB" sz="2000" dirty="0"/>
              <a:t>So correspondingly, over N4/</a:t>
            </a:r>
            <a:r>
              <a:rPr lang="en-GB" sz="2000" dirty="0" err="1"/>
              <a:t>Sx</a:t>
            </a:r>
            <a:r>
              <a:rPr lang="en-GB" sz="2000" dirty="0"/>
              <a:t> interface, predefined rules are introduced, and those predefined rules can then be activated for a given PFCP session, to allow those application traffic passing through the UP function, and be correctly measured.</a:t>
            </a:r>
          </a:p>
          <a:p>
            <a:endParaRPr lang="en-GB" sz="2000" dirty="0"/>
          </a:p>
          <a:p>
            <a:r>
              <a:rPr lang="en-GB" sz="2000" dirty="0"/>
              <a:t>A precondition to activate/deactivate those predefined rules is that all these predefined rules must be configured consistently in both CP functions and UP functions in the whole PLMN network, </a:t>
            </a:r>
            <a:r>
              <a:rPr lang="en-GB" sz="2400" b="1" dirty="0"/>
              <a:t>which is likely requiring a centralized O&amp;M function. </a:t>
            </a:r>
          </a:p>
          <a:p>
            <a:pPr marL="0" indent="0">
              <a:buNone/>
            </a:pPr>
            <a:endParaRPr lang="sv-SE" kern="0" dirty="0"/>
          </a:p>
        </p:txBody>
      </p:sp>
    </p:spTree>
    <p:extLst>
      <p:ext uri="{BB962C8B-B14F-4D97-AF65-F5344CB8AC3E}">
        <p14:creationId xmlns:p14="http://schemas.microsoft.com/office/powerpoint/2010/main" val="42659037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7BE704-801C-451E-A097-BAC5552668AF}"/>
              </a:ext>
            </a:extLst>
          </p:cNvPr>
          <p:cNvSpPr>
            <a:spLocks noGrp="1"/>
          </p:cNvSpPr>
          <p:nvPr>
            <p:ph idx="1"/>
          </p:nvPr>
        </p:nvSpPr>
        <p:spPr>
          <a:xfrm>
            <a:off x="118170" y="21517"/>
            <a:ext cx="11184467" cy="713316"/>
          </a:xfrm>
        </p:spPr>
        <p:txBody>
          <a:bodyPr/>
          <a:lstStyle/>
          <a:p>
            <a:r>
              <a:rPr lang="sv-SE" sz="3200" dirty="0"/>
              <a:t>Problems (1)</a:t>
            </a:r>
            <a:endParaRPr lang="en-US" sz="3200" dirty="0">
              <a:solidFill>
                <a:srgbClr val="FF0000"/>
              </a:solidFill>
            </a:endParaRPr>
          </a:p>
        </p:txBody>
      </p:sp>
      <p:sp>
        <p:nvSpPr>
          <p:cNvPr id="6" name="Content Placeholder 3">
            <a:extLst>
              <a:ext uri="{FF2B5EF4-FFF2-40B4-BE49-F238E27FC236}">
                <a16:creationId xmlns:a16="http://schemas.microsoft.com/office/drawing/2014/main" id="{06F1E3B0-69EB-434D-A419-C6F3DE9D8F6B}"/>
              </a:ext>
            </a:extLst>
          </p:cNvPr>
          <p:cNvSpPr txBox="1">
            <a:spLocks/>
          </p:cNvSpPr>
          <p:nvPr/>
        </p:nvSpPr>
        <p:spPr>
          <a:xfrm>
            <a:off x="568325" y="734833"/>
            <a:ext cx="11233150" cy="5652420"/>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2000" dirty="0"/>
              <a:t>Centralized O&amp;M  provisioning is less agile to adapt the changes; </a:t>
            </a:r>
          </a:p>
          <a:p>
            <a:pPr lvl="1">
              <a:buFont typeface="Wingdings" panose="05000000000000000000" pitchFamily="2" charset="2"/>
              <a:buChar char="Ø"/>
            </a:pPr>
            <a:r>
              <a:rPr lang="en-GB" sz="1600" dirty="0"/>
              <a:t>at detecting an error, e.g. at receiving an unknown predefined rule name; this takes much longer time and co-ordination to correct it via O&amp;M, to re-provision the missing rule into all CP/UPs; </a:t>
            </a:r>
          </a:p>
          <a:p>
            <a:pPr marL="457200" lvl="1" indent="0">
              <a:buNone/>
            </a:pPr>
            <a:r>
              <a:rPr lang="en-GB" dirty="0"/>
              <a:t> </a:t>
            </a:r>
          </a:p>
          <a:p>
            <a:pPr lvl="0"/>
            <a:r>
              <a:rPr lang="en-GB" sz="2000" dirty="0"/>
              <a:t>Already during Rel-14 CUPS, multiple companies raised some use cases where the User plane functions and CP function don’t belong to the same operator; </a:t>
            </a:r>
          </a:p>
          <a:p>
            <a:pPr lvl="1">
              <a:buFont typeface="Wingdings" panose="05000000000000000000" pitchFamily="2" charset="2"/>
              <a:buChar char="Ø"/>
            </a:pPr>
            <a:r>
              <a:rPr lang="en-GB" sz="1600" dirty="0"/>
              <a:t>a (local) UP function may be connected into the network on demand (dynamically) basis and the UP function is allowed to initiate PFCP association setup towards a selected CP function, and be ready to serve UEs/devices after the CP function establishes relevant PFCP sessions with different rules. </a:t>
            </a:r>
          </a:p>
          <a:p>
            <a:pPr lvl="1">
              <a:buFont typeface="Wingdings" panose="05000000000000000000" pitchFamily="2" charset="2"/>
              <a:buChar char="Ø"/>
            </a:pPr>
            <a:r>
              <a:rPr lang="en-GB" sz="1600" dirty="0"/>
              <a:t>Such UP functions are likely not accessible/controllable by operator’s O&amp;M centre. </a:t>
            </a:r>
          </a:p>
          <a:p>
            <a:pPr marL="0" indent="0">
              <a:buNone/>
            </a:pPr>
            <a:endParaRPr lang="en-GB" dirty="0"/>
          </a:p>
          <a:p>
            <a:pPr lvl="0"/>
            <a:r>
              <a:rPr lang="en-GB" sz="2000" dirty="0"/>
              <a:t>It is specified that application detection logic (which is essential part of a PDR) can be dynamically provisioned from CP function to the UP function; </a:t>
            </a:r>
          </a:p>
          <a:p>
            <a:pPr lvl="1">
              <a:buFont typeface="Wingdings" panose="05000000000000000000" pitchFamily="2" charset="2"/>
              <a:buChar char="Ø"/>
            </a:pPr>
            <a:r>
              <a:rPr lang="en-GB" sz="1600" dirty="0"/>
              <a:t>since Rel14, 3GPP has introduced a mechanism that allows the sponsored 3</a:t>
            </a:r>
            <a:r>
              <a:rPr lang="en-GB" sz="1600" baseline="30000" dirty="0"/>
              <a:t>rd</a:t>
            </a:r>
            <a:r>
              <a:rPr lang="en-GB" sz="1600" dirty="0"/>
              <a:t> party service provider can provision a set of Packet Flow Description to detect their application to 3GPP network, via a NEF(in 5GC) or a PFDF(in EPC); </a:t>
            </a:r>
          </a:p>
          <a:p>
            <a:pPr lvl="1">
              <a:buFont typeface="Wingdings" panose="05000000000000000000" pitchFamily="2" charset="2"/>
              <a:buChar char="Ø"/>
            </a:pPr>
            <a:r>
              <a:rPr lang="en-GB" sz="1600" dirty="0"/>
              <a:t>such Packet Flow Description (i.e. application detection logic) is then provisioned to the Control plane function, and </a:t>
            </a:r>
            <a:r>
              <a:rPr lang="en-GB" sz="1600" dirty="0">
                <a:solidFill>
                  <a:srgbClr val="C00000"/>
                </a:solidFill>
              </a:rPr>
              <a:t>then from the CP function to the UP function</a:t>
            </a:r>
            <a:r>
              <a:rPr lang="en-GB" sz="1600" dirty="0"/>
              <a:t>. </a:t>
            </a:r>
          </a:p>
          <a:p>
            <a:pPr lvl="1">
              <a:buFont typeface="Wingdings" panose="05000000000000000000" pitchFamily="2" charset="2"/>
              <a:buChar char="Ø"/>
            </a:pPr>
            <a:r>
              <a:rPr lang="en-GB" sz="1600" dirty="0"/>
              <a:t>the PDR to detect those application traffic may be provisioned as a predefine PDR. </a:t>
            </a:r>
          </a:p>
          <a:p>
            <a:pPr marL="0" indent="0">
              <a:buNone/>
            </a:pPr>
            <a:endParaRPr lang="sv-SE" kern="0" dirty="0"/>
          </a:p>
        </p:txBody>
      </p:sp>
    </p:spTree>
    <p:extLst>
      <p:ext uri="{BB962C8B-B14F-4D97-AF65-F5344CB8AC3E}">
        <p14:creationId xmlns:p14="http://schemas.microsoft.com/office/powerpoint/2010/main" val="192217887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7BE704-801C-451E-A097-BAC5552668AF}"/>
              </a:ext>
            </a:extLst>
          </p:cNvPr>
          <p:cNvSpPr>
            <a:spLocks noGrp="1"/>
          </p:cNvSpPr>
          <p:nvPr>
            <p:ph idx="1"/>
          </p:nvPr>
        </p:nvSpPr>
        <p:spPr>
          <a:xfrm>
            <a:off x="118170" y="21516"/>
            <a:ext cx="11184467" cy="872563"/>
          </a:xfrm>
        </p:spPr>
        <p:txBody>
          <a:bodyPr/>
          <a:lstStyle/>
          <a:p>
            <a:r>
              <a:rPr lang="sv-SE" sz="3200" dirty="0"/>
              <a:t>Possible enhancements - Provisioning Predefined Rule over Sx/N4</a:t>
            </a:r>
            <a:endParaRPr lang="en-US" sz="3200" dirty="0">
              <a:solidFill>
                <a:srgbClr val="FF0000"/>
              </a:solidFill>
            </a:endParaRPr>
          </a:p>
        </p:txBody>
      </p:sp>
      <p:sp>
        <p:nvSpPr>
          <p:cNvPr id="6" name="Content Placeholder 3">
            <a:extLst>
              <a:ext uri="{FF2B5EF4-FFF2-40B4-BE49-F238E27FC236}">
                <a16:creationId xmlns:a16="http://schemas.microsoft.com/office/drawing/2014/main" id="{06F1E3B0-69EB-434D-A419-C6F3DE9D8F6B}"/>
              </a:ext>
            </a:extLst>
          </p:cNvPr>
          <p:cNvSpPr txBox="1">
            <a:spLocks/>
          </p:cNvSpPr>
          <p:nvPr/>
        </p:nvSpPr>
        <p:spPr>
          <a:xfrm>
            <a:off x="534459" y="1046406"/>
            <a:ext cx="11233150" cy="5652420"/>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2400" dirty="0"/>
              <a:t>The CP function can dynamically provision predefined rule(s), and activate them for a PFCP session. So:</a:t>
            </a:r>
          </a:p>
          <a:p>
            <a:pPr marL="0" indent="0">
              <a:buNone/>
            </a:pPr>
            <a:endParaRPr lang="en-GB" sz="1600" dirty="0"/>
          </a:p>
          <a:p>
            <a:pPr lvl="1">
              <a:buFont typeface="Wingdings" panose="05000000000000000000" pitchFamily="2" charset="2"/>
              <a:buChar char="Ø"/>
            </a:pPr>
            <a:r>
              <a:rPr lang="en-GB" sz="1600" dirty="0"/>
              <a:t>It become easy when there is error detected, the CP function can re-provision the predefined rule to the UP function on the fly;</a:t>
            </a:r>
          </a:p>
          <a:p>
            <a:pPr marL="285750" lvl="1" indent="0">
              <a:buNone/>
            </a:pPr>
            <a:endParaRPr lang="en-GB" sz="1600" dirty="0"/>
          </a:p>
          <a:p>
            <a:pPr lvl="1">
              <a:buFont typeface="Wingdings" panose="05000000000000000000" pitchFamily="2" charset="2"/>
              <a:buChar char="Ø"/>
            </a:pPr>
            <a:r>
              <a:rPr lang="en-GB" sz="1600" dirty="0"/>
              <a:t>CP function can group a number of predefined rules into one or more groups so that they can be activated for different PFCP sessions in an efficient way, since different PDU sessions may require different set of services and be charged differently (even for the same service);</a:t>
            </a:r>
          </a:p>
          <a:p>
            <a:pPr lvl="1">
              <a:buFont typeface="Wingdings" panose="05000000000000000000" pitchFamily="2" charset="2"/>
              <a:buChar char="Ø"/>
            </a:pPr>
            <a:endParaRPr lang="en-GB" sz="1600" dirty="0"/>
          </a:p>
          <a:p>
            <a:pPr lvl="1">
              <a:buFont typeface="Wingdings" panose="05000000000000000000" pitchFamily="2" charset="2"/>
              <a:buChar char="Ø"/>
            </a:pPr>
            <a:r>
              <a:rPr lang="en-US" sz="1600" dirty="0"/>
              <a:t>CP function can provision those predefined rules to the UP function:</a:t>
            </a:r>
          </a:p>
          <a:p>
            <a:pPr lvl="2">
              <a:buFont typeface="Wingdings" panose="05000000000000000000" pitchFamily="2" charset="2"/>
              <a:buChar char="Ø"/>
            </a:pPr>
            <a:r>
              <a:rPr lang="en-US" sz="1600" dirty="0"/>
              <a:t>at a creation of a new network slicing where a dedicated UP function to be setup, while the O&amp;M may not be able to communicate to that slice; or a URLLC service related slice that require a more reliable and fast provisioning;</a:t>
            </a:r>
          </a:p>
          <a:p>
            <a:pPr lvl="2">
              <a:buFont typeface="Wingdings" panose="05000000000000000000" pitchFamily="2" charset="2"/>
              <a:buChar char="Ø"/>
            </a:pPr>
            <a:r>
              <a:rPr lang="en-US" sz="1600" dirty="0"/>
              <a:t>At a startup of local UP function which belongs to different operator than the CP function.</a:t>
            </a:r>
            <a:endParaRPr lang="en-GB" dirty="0"/>
          </a:p>
          <a:p>
            <a:r>
              <a:rPr lang="en-GB" sz="1800" b="1" dirty="0">
                <a:solidFill>
                  <a:srgbClr val="FF0000"/>
                </a:solidFill>
              </a:rPr>
              <a:t>So this mechanism is a good complementary mechanism to the existing O&amp;M based</a:t>
            </a:r>
            <a:r>
              <a:rPr lang="en-GB" sz="1800" dirty="0"/>
              <a:t>; </a:t>
            </a:r>
            <a:r>
              <a:rPr lang="en-GB" sz="1800" i="1" dirty="0"/>
              <a:t>it is useful for operators, and there is no identified drawback. One thing is worth to highlight,  since it is considered  as complementary to the existing O&amp;M,  the predefined rules name/id provisioned over N4 and </a:t>
            </a:r>
            <a:r>
              <a:rPr lang="en-GB" sz="1800" i="1" dirty="0" err="1"/>
              <a:t>Sx</a:t>
            </a:r>
            <a:r>
              <a:rPr lang="en-GB" sz="1800" i="1" dirty="0"/>
              <a:t> shall be distinct to the one provisioned over O&amp;M interface.</a:t>
            </a:r>
            <a:endParaRPr lang="en-GB" sz="1800" dirty="0"/>
          </a:p>
          <a:p>
            <a:pPr marL="0" indent="0">
              <a:buNone/>
            </a:pPr>
            <a:endParaRPr lang="sv-SE" kern="0" dirty="0"/>
          </a:p>
        </p:txBody>
      </p:sp>
    </p:spTree>
    <p:extLst>
      <p:ext uri="{BB962C8B-B14F-4D97-AF65-F5344CB8AC3E}">
        <p14:creationId xmlns:p14="http://schemas.microsoft.com/office/powerpoint/2010/main" val="171371240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F7BE704-801C-451E-A097-BAC5552668AF}"/>
              </a:ext>
            </a:extLst>
          </p:cNvPr>
          <p:cNvSpPr>
            <a:spLocks noGrp="1"/>
          </p:cNvSpPr>
          <p:nvPr>
            <p:ph idx="1"/>
          </p:nvPr>
        </p:nvSpPr>
        <p:spPr>
          <a:xfrm>
            <a:off x="118170" y="21517"/>
            <a:ext cx="11184467" cy="713316"/>
          </a:xfrm>
        </p:spPr>
        <p:txBody>
          <a:bodyPr/>
          <a:lstStyle/>
          <a:p>
            <a:r>
              <a:rPr lang="sv-SE" sz="3200" dirty="0"/>
              <a:t>Proposal</a:t>
            </a:r>
            <a:endParaRPr lang="en-US" sz="3200" dirty="0">
              <a:solidFill>
                <a:srgbClr val="FF0000"/>
              </a:solidFill>
            </a:endParaRPr>
          </a:p>
        </p:txBody>
      </p:sp>
      <p:sp>
        <p:nvSpPr>
          <p:cNvPr id="6" name="Content Placeholder 3">
            <a:extLst>
              <a:ext uri="{FF2B5EF4-FFF2-40B4-BE49-F238E27FC236}">
                <a16:creationId xmlns:a16="http://schemas.microsoft.com/office/drawing/2014/main" id="{06F1E3B0-69EB-434D-A419-C6F3DE9D8F6B}"/>
              </a:ext>
            </a:extLst>
          </p:cNvPr>
          <p:cNvSpPr txBox="1">
            <a:spLocks/>
          </p:cNvSpPr>
          <p:nvPr/>
        </p:nvSpPr>
        <p:spPr>
          <a:xfrm>
            <a:off x="568325" y="734833"/>
            <a:ext cx="11233150" cy="5652420"/>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sv-SE" sz="1800" dirty="0"/>
              <a:t>It is proposed to agree the accompany CR C4-200504.</a:t>
            </a:r>
          </a:p>
          <a:p>
            <a:pPr marL="0" indent="0">
              <a:buNone/>
            </a:pPr>
            <a:endParaRPr lang="sv-SE" sz="1800" dirty="0"/>
          </a:p>
          <a:p>
            <a:pPr marL="0" indent="0">
              <a:buNone/>
            </a:pPr>
            <a:endParaRPr lang="sv-SE" kern="0" dirty="0"/>
          </a:p>
        </p:txBody>
      </p:sp>
    </p:spTree>
    <p:extLst>
      <p:ext uri="{BB962C8B-B14F-4D97-AF65-F5344CB8AC3E}">
        <p14:creationId xmlns:p14="http://schemas.microsoft.com/office/powerpoint/2010/main" val="2276517039"/>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6617</TotalTime>
  <Words>791</Words>
  <Application>Microsoft Office PowerPoint</Application>
  <PresentationFormat>Widescreen</PresentationFormat>
  <Paragraphs>76</Paragraphs>
  <Slides>9</Slides>
  <Notes>8</Notes>
  <HiddenSlides>0</HiddenSlides>
  <MMClips>0</MMClips>
  <ScaleCrop>false</ScaleCrop>
  <HeadingPairs>
    <vt:vector size="8" baseType="variant">
      <vt:variant>
        <vt:lpstr>Fonts Used</vt:lpstr>
      </vt:variant>
      <vt:variant>
        <vt:i4>6</vt:i4>
      </vt:variant>
      <vt:variant>
        <vt:lpstr>Theme</vt:lpstr>
      </vt:variant>
      <vt:variant>
        <vt:i4>5</vt:i4>
      </vt:variant>
      <vt:variant>
        <vt:lpstr>Embedded OLE Servers</vt:lpstr>
      </vt:variant>
      <vt:variant>
        <vt:i4>1</vt:i4>
      </vt:variant>
      <vt:variant>
        <vt:lpstr>Slide Titles</vt:lpstr>
      </vt:variant>
      <vt:variant>
        <vt:i4>9</vt:i4>
      </vt:variant>
    </vt:vector>
  </HeadingPairs>
  <TitlesOfParts>
    <vt:vector size="21" baseType="lpstr">
      <vt:lpstr>Arial</vt:lpstr>
      <vt:lpstr>Arial </vt:lpstr>
      <vt:lpstr>Calibri</vt:lpstr>
      <vt:lpstr>Calibri Light</vt:lpstr>
      <vt:lpstr>Times New Roman</vt:lpstr>
      <vt:lpstr>Wingdings</vt:lpstr>
      <vt:lpstr>Office Theme</vt:lpstr>
      <vt:lpstr>3_Custom Design</vt:lpstr>
      <vt:lpstr>2_Custom Design</vt:lpstr>
      <vt:lpstr>1_Custom Design</vt:lpstr>
      <vt:lpstr>Custom Design</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 Frank 2020 Feb </cp:lastModifiedBy>
  <cp:revision>1558</cp:revision>
  <dcterms:created xsi:type="dcterms:W3CDTF">2008-08-30T09:32:10Z</dcterms:created>
  <dcterms:modified xsi:type="dcterms:W3CDTF">2020-02-10T12:44:06Z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