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96" r:id="rId3"/>
    <p:sldId id="366" r:id="rId4"/>
    <p:sldId id="385" r:id="rId5"/>
    <p:sldId id="403" r:id="rId6"/>
    <p:sldId id="387" r:id="rId7"/>
    <p:sldId id="404" r:id="rId8"/>
    <p:sldId id="405" r:id="rId9"/>
    <p:sldId id="388" r:id="rId10"/>
    <p:sldId id="410" r:id="rId11"/>
    <p:sldId id="411" r:id="rId12"/>
    <p:sldId id="407" r:id="rId13"/>
    <p:sldId id="408" r:id="rId14"/>
    <p:sldId id="409" r:id="rId15"/>
    <p:sldId id="389" r:id="rId16"/>
    <p:sldId id="391" r:id="rId17"/>
    <p:sldId id="406" r:id="rId18"/>
    <p:sldId id="392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55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WG4#96e</a:t>
            </a: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E-meeting; 17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28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February 2020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C4-200305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6/Docs/SP-191305.zip" TargetMode="External"/><Relationship Id="rId2" Type="http://schemas.openxmlformats.org/officeDocument/2006/relationships/hyperlink" Target="https://www.3gpp.org/ftp/tsg_sa/TSG_SA/TSGS_86/Docs/SP-19084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86/Docs/SP-191327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Plenary #86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homepage representation of WGs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9211733" cy="4351338"/>
          </a:xfrm>
        </p:spPr>
        <p:txBody>
          <a:bodyPr/>
          <a:lstStyle/>
          <a:p>
            <a:r>
              <a:rPr lang="de-DE" dirty="0"/>
              <a:t>Reflection of the work of the different WGs</a:t>
            </a:r>
            <a:endParaRPr lang="en-US" dirty="0"/>
          </a:p>
          <a:p>
            <a:r>
              <a:rPr lang="en-US" dirty="0"/>
              <a:t>Discussion  brought up by CT Chair</a:t>
            </a:r>
          </a:p>
          <a:p>
            <a:r>
              <a:rPr lang="en-US" dirty="0"/>
              <a:t>Discussed in CT and SA plenary</a:t>
            </a:r>
          </a:p>
          <a:p>
            <a:endParaRPr lang="de-DE" dirty="0"/>
          </a:p>
          <a:p>
            <a:r>
              <a:rPr lang="de-DE" dirty="0"/>
              <a:t>Summary of the discussion and next steps on the following slides </a:t>
            </a:r>
            <a:br>
              <a:rPr lang="de-DE" dirty="0"/>
            </a:br>
            <a:r>
              <a:rPr lang="de-DE" dirty="0"/>
              <a:t>(extract from the slides presented in CT and SA pleanry)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75223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Out-of-date TSG structure description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/>
              <a:t>Does not really reflect what we are doing</a:t>
            </a:r>
          </a:p>
          <a:p>
            <a:r>
              <a:rPr lang="en-US" dirty="0"/>
              <a:t>Low visibility</a:t>
            </a:r>
          </a:p>
          <a:p>
            <a:pPr lvl="1"/>
            <a:r>
              <a:rPr lang="en-US" dirty="0"/>
              <a:t>for external people</a:t>
            </a:r>
          </a:p>
          <a:p>
            <a:pPr lvl="1"/>
            <a:r>
              <a:rPr lang="en-US" dirty="0"/>
              <a:t>newcomers</a:t>
            </a:r>
          </a:p>
          <a:p>
            <a:pPr lvl="1"/>
            <a:r>
              <a:rPr lang="en-US" dirty="0"/>
              <a:t>even for other 3GPP delegates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5310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Updating the 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Work on a common description form for all working groups</a:t>
            </a:r>
          </a:p>
          <a:p>
            <a:pPr lvl="1"/>
            <a:r>
              <a:rPr lang="en-US" dirty="0"/>
              <a:t>Starting with CT and SA, then RAN</a:t>
            </a:r>
          </a:p>
          <a:p>
            <a:r>
              <a:rPr lang="en-US" dirty="0"/>
              <a:t> Work on a common style for all working groups</a:t>
            </a:r>
          </a:p>
          <a:p>
            <a:r>
              <a:rPr lang="en-US" dirty="0"/>
              <a:t> </a:t>
            </a:r>
            <a:r>
              <a:rPr lang="en-US" dirty="0" err="1"/>
              <a:t>ToR</a:t>
            </a:r>
            <a:r>
              <a:rPr lang="en-US" dirty="0"/>
              <a:t> template provided to the WG Chairs</a:t>
            </a:r>
          </a:p>
          <a:p>
            <a:r>
              <a:rPr lang="en-US" dirty="0"/>
              <a:t> Target for completion: CT/SA#87</a:t>
            </a:r>
          </a:p>
        </p:txBody>
      </p:sp>
    </p:spTree>
    <p:extLst>
      <p:ext uri="{BB962C8B-B14F-4D97-AF65-F5344CB8AC3E}">
        <p14:creationId xmlns:p14="http://schemas.microsoft.com/office/powerpoint/2010/main" val="376199838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ToR</a:t>
            </a:r>
            <a:r>
              <a:rPr lang="en-US" dirty="0"/>
              <a:t> Next steps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4134" y="1834091"/>
            <a:ext cx="10515600" cy="4351338"/>
          </a:xfrm>
        </p:spPr>
        <p:txBody>
          <a:bodyPr/>
          <a:lstStyle/>
          <a:p>
            <a:pPr>
              <a:tabLst>
                <a:tab pos="8161338" algn="l"/>
              </a:tabLst>
            </a:pPr>
            <a:r>
              <a:rPr lang="en-US" dirty="0"/>
              <a:t>Deadline for comments on the template:	2020, Jan </a:t>
            </a:r>
            <a:r>
              <a:rPr lang="fr-FR" dirty="0"/>
              <a:t>17</a:t>
            </a:r>
          </a:p>
          <a:p>
            <a:pPr>
              <a:tabLst>
                <a:tab pos="8161338" algn="l"/>
              </a:tabLst>
            </a:pPr>
            <a:r>
              <a:rPr lang="en-US" dirty="0"/>
              <a:t>Final version of the template: 	2020, Jan </a:t>
            </a:r>
            <a:r>
              <a:rPr lang="fr-FR" dirty="0"/>
              <a:t>24</a:t>
            </a:r>
          </a:p>
          <a:p>
            <a:pPr>
              <a:tabLst>
                <a:tab pos="8161338" algn="l"/>
              </a:tabLst>
            </a:pPr>
            <a:r>
              <a:rPr lang="fr-FR" dirty="0" err="1"/>
              <a:t>Draft</a:t>
            </a:r>
            <a:r>
              <a:rPr lang="fr-FR" dirty="0"/>
              <a:t> version of the WG </a:t>
            </a:r>
            <a:r>
              <a:rPr lang="fr-FR" dirty="0" err="1"/>
              <a:t>ToR</a:t>
            </a:r>
            <a:r>
              <a:rPr lang="fr-FR" dirty="0"/>
              <a:t>:	2020, </a:t>
            </a:r>
            <a:r>
              <a:rPr lang="fr-FR" dirty="0" err="1"/>
              <a:t>Feb</a:t>
            </a:r>
            <a:r>
              <a:rPr lang="fr-FR" dirty="0"/>
              <a:t> 21</a:t>
            </a:r>
          </a:p>
          <a:p>
            <a:pPr>
              <a:tabLst>
                <a:tab pos="8161338" algn="l"/>
              </a:tabLst>
            </a:pPr>
            <a:r>
              <a:rPr lang="fr-FR" dirty="0" err="1"/>
              <a:t>Conference</a:t>
            </a:r>
            <a:r>
              <a:rPr lang="fr-FR" dirty="0"/>
              <a:t> call </a:t>
            </a:r>
            <a:r>
              <a:rPr lang="fr-FR" dirty="0" err="1"/>
              <a:t>btw</a:t>
            </a:r>
            <a:r>
              <a:rPr lang="fr-FR" dirty="0"/>
              <a:t> TSG/WG chairs for consolidation: 	2020, </a:t>
            </a:r>
            <a:r>
              <a:rPr lang="fr-FR" dirty="0" err="1"/>
              <a:t>week</a:t>
            </a:r>
            <a:r>
              <a:rPr lang="fr-FR" dirty="0"/>
              <a:t> 10</a:t>
            </a:r>
          </a:p>
          <a:p>
            <a:pPr>
              <a:tabLst>
                <a:tab pos="8161338" algn="l"/>
              </a:tabLst>
            </a:pPr>
            <a:r>
              <a:rPr lang="fr-FR" dirty="0" err="1"/>
              <a:t>ToR</a:t>
            </a:r>
            <a:r>
              <a:rPr lang="fr-FR" dirty="0"/>
              <a:t> sent to TSG for </a:t>
            </a:r>
            <a:r>
              <a:rPr lang="fr-FR" dirty="0" err="1"/>
              <a:t>approval</a:t>
            </a:r>
            <a:r>
              <a:rPr lang="fr-FR" dirty="0"/>
              <a:t>:	SA/CT#87				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090842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ToR</a:t>
            </a:r>
            <a:r>
              <a:rPr lang="fr-FR" dirty="0"/>
              <a:t> </a:t>
            </a:r>
            <a:r>
              <a:rPr lang="en-US" dirty="0"/>
              <a:t>Recommendations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activity is meant to be done as much as possible offline</a:t>
            </a:r>
          </a:p>
          <a:p>
            <a:r>
              <a:rPr lang="en-US" dirty="0"/>
              <a:t>This activity is NOT meant to consume meeting time</a:t>
            </a:r>
          </a:p>
          <a:p>
            <a:pPr lvl="1"/>
            <a:r>
              <a:rPr lang="en-US" dirty="0"/>
              <a:t>Even if the output of the work as to be agreed by the WG</a:t>
            </a:r>
          </a:p>
          <a:p>
            <a:r>
              <a:rPr lang="en-US" dirty="0"/>
              <a:t>The level of the details to put in the “scope of responsibilities” is left to each WG</a:t>
            </a:r>
          </a:p>
          <a:p>
            <a:pPr lvl="1"/>
            <a:r>
              <a:rPr lang="en-US" dirty="0"/>
              <a:t>But it is not intended to list every single activity done in the group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541166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SA#86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/>
              <a:t>All of the stage 2 CRs which had dependency with CT4 CRs, are approved by SA plenary.</a:t>
            </a:r>
          </a:p>
          <a:p>
            <a:r>
              <a:rPr lang="de-DE" dirty="0"/>
              <a:t>SA has approved new Rel-16 WIDs</a:t>
            </a:r>
          </a:p>
          <a:p>
            <a:pPr marL="541338"/>
            <a:r>
              <a:rPr lang="en-GB" sz="2000" dirty="0"/>
              <a:t>SP‑191190 New WID on Management of MDT in 5G. (SA WG5).</a:t>
            </a:r>
            <a:br>
              <a:rPr lang="en-GB" sz="2000" dirty="0"/>
            </a:br>
            <a:r>
              <a:rPr lang="en-GB" sz="2000" dirty="0"/>
              <a:t>- </a:t>
            </a:r>
            <a:r>
              <a:rPr lang="en-GB" sz="2000" i="1" dirty="0"/>
              <a:t>CT4 impacts expected similar to the introduction of MDT in LTE.</a:t>
            </a:r>
          </a:p>
          <a:p>
            <a:pPr marL="541338"/>
            <a:r>
              <a:rPr lang="en-GB" sz="2000" dirty="0"/>
              <a:t>SP‑191189 New WID on CHF-controlled quota management. (SA WG5).</a:t>
            </a:r>
          </a:p>
          <a:p>
            <a:pPr marL="541338"/>
            <a:r>
              <a:rPr lang="en-GB" sz="2000" dirty="0"/>
              <a:t>SP‑191188 New WID on Charging Aspect for 5WWC. (SA WG5).</a:t>
            </a:r>
          </a:p>
          <a:p>
            <a:pPr marL="541338"/>
            <a:r>
              <a:rPr lang="en-GB" sz="2000" dirty="0"/>
              <a:t>SP‑191123 New WID for User Plane Gateway Function for the Inter-PLMN Security. (SA WG3)</a:t>
            </a:r>
          </a:p>
          <a:p>
            <a:pPr marL="541338"/>
            <a:r>
              <a:rPr lang="en-GB" sz="2000" dirty="0"/>
              <a:t>SP‑190988 New WID on support of Hybrid DASH/HLS over </a:t>
            </a:r>
            <a:r>
              <a:rPr lang="en-GB" sz="2000" dirty="0" err="1"/>
              <a:t>eMBMS</a:t>
            </a:r>
            <a:r>
              <a:rPr lang="en-GB" sz="2000" dirty="0"/>
              <a:t> (DAHOE). (SA WG4).</a:t>
            </a:r>
          </a:p>
          <a:p>
            <a:pPr marL="541338"/>
            <a:r>
              <a:rPr lang="en-GB" sz="2000" dirty="0"/>
              <a:t> SP‑191212 New WID on Handsets Featuring Non-Traditional Earpieces (</a:t>
            </a:r>
            <a:r>
              <a:rPr lang="en-GB" sz="2000" dirty="0" err="1"/>
              <a:t>HaNTE</a:t>
            </a:r>
            <a:r>
              <a:rPr lang="en-GB" sz="2000" dirty="0"/>
              <a:t>). (SA WG4).</a:t>
            </a:r>
            <a:endParaRPr lang="en-US" sz="2000" i="1" dirty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6832817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SA#86 related to CT4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11200" y="1884891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/>
              <a:t>Release 17  timelines</a:t>
            </a:r>
            <a:endParaRPr lang="en-US" sz="2400" dirty="0"/>
          </a:p>
          <a:p>
            <a:pPr marL="538163" indent="-538163"/>
            <a:r>
              <a:rPr lang="en-US" sz="2400" dirty="0"/>
              <a:t>Content March 2020</a:t>
            </a:r>
          </a:p>
          <a:p>
            <a:pPr marL="538163" indent="-538163"/>
            <a:r>
              <a:rPr lang="de-DE" sz="2400" dirty="0"/>
              <a:t>Stage 2 freeze September 2020</a:t>
            </a:r>
            <a:br>
              <a:rPr lang="de-DE" sz="2400" dirty="0"/>
            </a:br>
            <a:r>
              <a:rPr lang="de-DE" sz="2400" i="1" dirty="0"/>
              <a:t>There was a discussion  on SA2 completion in December 2020</a:t>
            </a:r>
            <a:endParaRPr lang="en-US" sz="2400" i="1" dirty="0"/>
          </a:p>
          <a:p>
            <a:pPr marL="538163" indent="-538163"/>
            <a:r>
              <a:rPr lang="de-DE" sz="2400" dirty="0"/>
              <a:t>Stage 3 freeze June 2021</a:t>
            </a:r>
          </a:p>
          <a:p>
            <a:pPr marL="538163" indent="-538163"/>
            <a:r>
              <a:rPr lang="de-DE" sz="2400" dirty="0"/>
              <a:t>ASN.1 open API freeze September 2021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35640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Items for SA/RAN Coordination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38199" y="1602720"/>
          <a:ext cx="8858460" cy="47830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5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15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 </a:t>
                      </a:r>
                      <a:r>
                        <a:rPr lang="en-US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Coord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enh_EC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Edge Computing in 5GC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eNPN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Non-Public Networks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5MBS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Architectural enhancements for 5G multicast-broadcast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eNA_Ph2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Enablers for Network Automation for 5G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5G_ProSe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System enhancement for Proximity based Services in 5GS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eNS_Ph2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Enhancement of Network Slicing Phase 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POTENTIAL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IIoT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Enhanced support of Industrial </a:t>
                      </a:r>
                      <a:r>
                        <a:rPr lang="en-US" sz="1200" u="none" strike="noStrike" dirty="0" err="1">
                          <a:effectLst/>
                        </a:rPr>
                        <a:t>IoT</a:t>
                      </a:r>
                      <a:r>
                        <a:rPr lang="en-US" sz="1200" u="none" strike="noStrike" dirty="0">
                          <a:effectLst/>
                        </a:rPr>
                        <a:t> - TSC/URLLC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POTENTIAL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5G_AIS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5G System Enhancement for Advanced Interactive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MUSIM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 for Multi-USIM Devices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5GSAT_ARCH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Integration of Satellite in 5G Systems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eV2XARC_Ph2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Architecture enhancements for 3GPP support of advanced V2X services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eATSSS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Extended Access Traffic Steering, Switch and Splitting support in the 5G system architecture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UPCAS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UPF enhancement for control and SBA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5GLAN_enh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5G LAN-type service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DROPPED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eLCS_ph2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to the 5GC LoCation Services-Phase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ID-UAS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Supporting Unmanned Aerial Systems Connectivity, Identification, and Tracking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5WWC_enh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Study on enhancement of support for 5WWC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MPS2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Multimedia Priority Service (MPS)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In*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2112" y="660757"/>
            <a:ext cx="2074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Proposal by </a:t>
            </a:r>
            <a:br>
              <a:rPr lang="en-US" dirty="0"/>
            </a:br>
            <a:r>
              <a:rPr lang="en-US" dirty="0"/>
              <a:t>SA &amp; RAN Chairs</a:t>
            </a:r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SA#86 documents for information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sz="2000" dirty="0"/>
              <a:t>3GPP (TSG SA) Introduction (living document) </a:t>
            </a:r>
          </a:p>
          <a:p>
            <a:pPr lvl="1"/>
            <a:r>
              <a:rPr lang="en-US" sz="1600" dirty="0">
                <a:hlinkClick r:id="rId2"/>
              </a:rPr>
              <a:t>https://www.3gpp.org/ftp/tsg_sa/TSG_SA/TSGS_86/Docs/SP-191002.zip</a:t>
            </a:r>
            <a:r>
              <a:rPr lang="en-US" sz="16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3GPP (SA) </a:t>
            </a:r>
            <a:r>
              <a:rPr lang="en-GB" sz="2000" dirty="0"/>
              <a:t>TSG SA Report to TSG RAN </a:t>
            </a:r>
            <a:r>
              <a:rPr lang="en-US" sz="2000" dirty="0"/>
              <a:t>SP‑191305</a:t>
            </a:r>
          </a:p>
          <a:p>
            <a:pPr lvl="1"/>
            <a:r>
              <a:rPr lang="en-US" sz="1600" dirty="0">
                <a:hlinkClick r:id="rId3"/>
              </a:rPr>
              <a:t>https://www.3gpp.org/ftp/tsg_sa/TSG_SA/TSGS_86/Docs/SP-191305.zip</a:t>
            </a:r>
            <a:r>
              <a:rPr lang="en-US" sz="1600" dirty="0"/>
              <a:t> </a:t>
            </a:r>
            <a:r>
              <a:rPr lang="en-US" sz="2000" dirty="0"/>
              <a:t> </a:t>
            </a:r>
          </a:p>
          <a:p>
            <a:pPr lvl="1"/>
            <a:endParaRPr lang="de-DE" altLang="fr-FR" sz="2000" dirty="0"/>
          </a:p>
          <a:p>
            <a:pPr>
              <a:spcBef>
                <a:spcPts val="2400"/>
              </a:spcBef>
            </a:pPr>
            <a:r>
              <a:rPr lang="en-US" sz="2000" dirty="0"/>
              <a:t>3GPP (SA) </a:t>
            </a:r>
            <a:r>
              <a:rPr lang="en-GB" sz="2000" dirty="0" err="1"/>
              <a:t>ToR</a:t>
            </a:r>
            <a:r>
              <a:rPr lang="en-GB" sz="2000" dirty="0"/>
              <a:t> template </a:t>
            </a:r>
            <a:r>
              <a:rPr lang="en-US" sz="2000" dirty="0"/>
              <a:t>SP‑191327</a:t>
            </a:r>
          </a:p>
          <a:p>
            <a:pPr lvl="1"/>
            <a:r>
              <a:rPr lang="en-US" sz="1600" dirty="0">
                <a:hlinkClick r:id="rId4"/>
              </a:rPr>
              <a:t>https</a:t>
            </a:r>
            <a:r>
              <a:rPr lang="en-US" sz="1600">
                <a:hlinkClick r:id="rId4"/>
              </a:rPr>
              <a:t>://www.3gpp.org/ftp/tsg_sa/TSG_SA/TSGS_86/Docs/SP-191327.zip</a:t>
            </a:r>
            <a:r>
              <a:rPr lang="en-US" sz="1600"/>
              <a:t> </a:t>
            </a:r>
            <a:r>
              <a:rPr lang="en-US" sz="2000" dirty="0"/>
              <a:t> </a:t>
            </a:r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408690464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CT#86 was a normal 1.5 day meeting </a:t>
            </a:r>
          </a:p>
          <a:p>
            <a:r>
              <a:rPr lang="de-DE" dirty="0"/>
              <a:t>SA started on Tuesday afternoon</a:t>
            </a:r>
          </a:p>
          <a:p>
            <a:r>
              <a:rPr lang="de-DE" dirty="0"/>
              <a:t>SA also discussed and agreed a number of  Rel-16 topics</a:t>
            </a:r>
          </a:p>
          <a:p>
            <a:r>
              <a:rPr lang="de-DE" dirty="0"/>
              <a:t>In SA Rel-17 work items and time line was a major  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/>
              <a:t>The WIDs are all approved:</a:t>
            </a:r>
            <a:endParaRPr lang="en-US" sz="3600" dirty="0"/>
          </a:p>
          <a:p>
            <a:pPr>
              <a:tabLst>
                <a:tab pos="1795463" algn="l"/>
              </a:tabLst>
            </a:pPr>
            <a:r>
              <a:rPr lang="en-US" dirty="0"/>
              <a:t> </a:t>
            </a:r>
            <a:r>
              <a:rPr lang="en-US" altLang="zh-CN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CP-193270       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New WID on </a:t>
            </a:r>
            <a:r>
              <a:rPr lang="en-US" altLang="zh-CN" sz="20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Nudsf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Service Based Interface</a:t>
            </a:r>
          </a:p>
          <a:p>
            <a:pPr>
              <a:tabLst>
                <a:tab pos="1795463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en-US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CP-193271       New WID on </a:t>
            </a:r>
            <a:r>
              <a:rPr lang="en-US" altLang="en-US" sz="2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Nsoraf</a:t>
            </a:r>
            <a:r>
              <a:rPr lang="en-US" altLang="en-US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Service Based Interface</a:t>
            </a:r>
          </a:p>
          <a:p>
            <a:pPr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01133" y="1791230"/>
            <a:ext cx="10354733" cy="4351338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000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WIDS which are revised and approved:</a:t>
            </a:r>
            <a:endParaRPr lang="en-US" altLang="en-US" sz="1200" dirty="0"/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CP-193014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 CT aspect of single radio voice continuity from 5GS to 3G      CT4</a:t>
            </a:r>
          </a:p>
          <a:p>
            <a:pPr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CP-193015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 Revised WID on CT aspects of support for integrated access and backhaul (IAB)         CT4</a:t>
            </a:r>
          </a:p>
          <a:p>
            <a:pPr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3016      User data interworking, Coexistence and Migration      CT4</a:t>
            </a:r>
          </a:p>
          <a:p>
            <a:pPr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CP-193142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 CT aspects of 5GS enhanced support of vertical and LAN services    CT1</a:t>
            </a:r>
          </a:p>
          <a:p>
            <a:pPr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CP-193143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 Mobile Communication System for Railways (MONASTERY) Phase 2          CT1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CP-193145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 CT aspects on wireless and wireline convergence for the 5G system architecture              CT1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CP-193146</a:t>
            </a: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 CT aspects of Enhancements to Functional architecture and information flows for Mission Critical Data                                                   CT1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CP-193175      Enhancement of 3GPP Northbound APIs CT3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CP-193272      CT aspects of 5GS enhanced support of vertical and LAN services    CT1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CP-193273      Multi-device and multi-identity         CT1</a:t>
            </a:r>
          </a:p>
          <a:p>
            <a:pPr lvl="0">
              <a:tabLst>
                <a:tab pos="179546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CP-193274      CT aspects of Cellular </a:t>
            </a:r>
            <a:r>
              <a:rPr lang="en-US" alt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IoT</a:t>
            </a: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support and evolution for the 5G System   CT1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dirty="0"/>
              <a:t>New TS numbers are assigned for new TSs in CT4 area:</a:t>
            </a:r>
          </a:p>
          <a:p>
            <a:pPr lvl="0">
              <a:tabLst>
                <a:tab pos="1795463" algn="l"/>
              </a:tabLst>
            </a:pPr>
            <a:r>
              <a:rPr lang="en-US" altLang="en-US" sz="20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NUDSF    29.598 5G System; Unstructured Data Storage Services; Stage 3</a:t>
            </a:r>
          </a:p>
          <a:p>
            <a:pPr lvl="0">
              <a:tabLst>
                <a:tab pos="1795463" algn="l"/>
              </a:tabLst>
            </a:pPr>
            <a:r>
              <a:rPr lang="en-US" altLang="en-US" sz="20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NSORAF  29.550 5G System; Steering Of Roaming Application Function Services; Stage 3</a:t>
            </a:r>
            <a:endParaRPr lang="fr-FR" altLang="zh-CN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lvl="0">
              <a:tabLst>
                <a:tab pos="1795463" algn="l"/>
              </a:tabLst>
            </a:pPr>
            <a:r>
              <a:rPr lang="fr-FR" altLang="zh-CN" sz="20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5G_CIoT  </a:t>
            </a:r>
            <a:r>
              <a:rPr lang="en-US" altLang="zh-CN" sz="20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29.542 5G System; Session Management Services for Non-IP </a:t>
            </a:r>
            <a:r>
              <a:rPr lang="en-US" altLang="zh-CN" sz="2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Dat</a:t>
            </a:r>
            <a:r>
              <a:rPr lang="en-US" altLang="zh-CN" sz="20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a Delivery (NIDD); Stage 3 </a:t>
            </a:r>
          </a:p>
          <a:p>
            <a:pPr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CRs send by CT4  to plenary are approved with the following exceptions:</a:t>
            </a:r>
            <a:endParaRPr lang="en-US" altLang="en-US" sz="1050" dirty="0"/>
          </a:p>
          <a:p>
            <a:r>
              <a:rPr lang="en-US" altLang="en-US" sz="1600" dirty="0"/>
              <a:t>C4-195248 in CP-193224 was rejected (inline with the discussion on CT4 reflector)</a:t>
            </a:r>
          </a:p>
          <a:p>
            <a:r>
              <a:rPr lang="de-DE" altLang="en-US" sz="1600" dirty="0"/>
              <a:t>C4-194011 in CP-193054 is refered back to CT4 (</a:t>
            </a:r>
            <a:r>
              <a:rPr lang="en-US" altLang="en-US" sz="1600" dirty="0"/>
              <a:t>inline with the discussion on CT4 reflector</a:t>
            </a:r>
            <a:r>
              <a:rPr lang="de-DE" altLang="en-US" sz="1600" dirty="0"/>
              <a:t>)</a:t>
            </a:r>
          </a:p>
          <a:p>
            <a:endParaRPr lang="en-US" altLang="en-US" sz="1600" dirty="0"/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-Approved  company contributions (all of them were distributed on CT4 reflector):</a:t>
            </a:r>
            <a:endParaRPr lang="en-US" altLang="en-US" sz="1050" dirty="0"/>
          </a:p>
          <a:p>
            <a:pPr lvl="0"/>
            <a:r>
              <a:rPr lang="en-US" altLang="en-US" sz="1600" dirty="0"/>
              <a:t>CP-193079  CR 29.518 0269 Rel-15 Secondary RAT Data Usage Report           Huawei</a:t>
            </a:r>
          </a:p>
          <a:p>
            <a:r>
              <a:rPr lang="en-US" altLang="en-US" sz="1600" dirty="0"/>
              <a:t>CP-193080  CR 29.518 0270 Rel-16 Secondary RAT Data Usage Report           Huawei</a:t>
            </a:r>
          </a:p>
          <a:p>
            <a:r>
              <a:rPr lang="en-US" altLang="en-US" sz="1600" dirty="0"/>
              <a:t>CP-193121  CR 29.511 0024 Rel-16 </a:t>
            </a:r>
            <a:r>
              <a:rPr lang="en-US" altLang="en-US" sz="1600" dirty="0" err="1"/>
              <a:t>ExternalDocs</a:t>
            </a:r>
            <a:r>
              <a:rPr lang="en-US" altLang="en-US" sz="1600" dirty="0"/>
              <a:t> field and API version change in the </a:t>
            </a:r>
            <a:r>
              <a:rPr lang="en-US" altLang="en-US" sz="1600" dirty="0" err="1"/>
              <a:t>OpenAPI</a:t>
            </a:r>
            <a:r>
              <a:rPr lang="en-US" altLang="en-US" sz="1600" dirty="0"/>
              <a:t>          Deutsche Telekom</a:t>
            </a:r>
          </a:p>
          <a:p>
            <a:r>
              <a:rPr lang="en-US" altLang="en-US" sz="1600" dirty="0"/>
              <a:t>CP-193122  CR 29.518 0266 Rel-16 NF/NF Service Set ID in UE Context Transfer       ZTE, Nokia, Nokia Shanghai Bell</a:t>
            </a:r>
          </a:p>
          <a:p>
            <a:r>
              <a:rPr lang="en-US" altLang="en-US" sz="1600" dirty="0"/>
              <a:t>CP-193123  CR 29.505 0264 Rel-15 </a:t>
            </a:r>
            <a:r>
              <a:rPr lang="en-US" altLang="en-US" sz="1600" dirty="0" err="1"/>
              <a:t>externalDocs</a:t>
            </a:r>
            <a:r>
              <a:rPr lang="en-US" altLang="en-US" sz="1600" dirty="0"/>
              <a:t> correction                    China Mobile</a:t>
            </a:r>
          </a:p>
          <a:p>
            <a:r>
              <a:rPr lang="en-US" altLang="en-US" sz="1600" dirty="0"/>
              <a:t>CP-193124  CR 29.505 0265 Rel-16 </a:t>
            </a:r>
            <a:r>
              <a:rPr lang="en-US" altLang="en-US" sz="1600" dirty="0" err="1"/>
              <a:t>externalDocs</a:t>
            </a:r>
            <a:r>
              <a:rPr lang="en-US" altLang="en-US" sz="1600" dirty="0"/>
              <a:t> correction                    China Mobile</a:t>
            </a:r>
          </a:p>
          <a:p>
            <a:r>
              <a:rPr lang="en-US" altLang="en-US" sz="1600" dirty="0"/>
              <a:t>CP-193128  CR 29.502 0223 Rel-16 Adding Rate Control attributes to the Release operations   Huawei</a:t>
            </a:r>
          </a:p>
          <a:p>
            <a:r>
              <a:rPr lang="en-US" altLang="en-US" sz="1600" dirty="0"/>
              <a:t>CP-193129  CR 29.502 0232 Rel-16 SMF derived CN assisted RAN parameters turning           Huawei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7795"/>
            <a:ext cx="293381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send by CT4 for approval to plena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ry: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0886912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-Approved  company contributions (all of them were distributed on CT4 reflector):</a:t>
            </a:r>
            <a:endParaRPr lang="en-US" altLang="en-US" sz="1050" dirty="0"/>
          </a:p>
          <a:p>
            <a:r>
              <a:rPr lang="en-US" altLang="en-US" sz="1600" dirty="0"/>
              <a:t>CP-193130  CR 29.504 0064 Rel-16 </a:t>
            </a:r>
            <a:r>
              <a:rPr lang="en-US" altLang="en-US" sz="1600" dirty="0" err="1"/>
              <a:t>Nudr_GroupIDmap</a:t>
            </a:r>
            <a:r>
              <a:rPr lang="en-US" altLang="en-US" sz="1600" dirty="0"/>
              <a:t> Service              Nokia, Nokia Shanghai Bell</a:t>
            </a:r>
          </a:p>
          <a:p>
            <a:r>
              <a:rPr lang="en-US" altLang="en-US" sz="1600" dirty="0"/>
              <a:t>CP-193131  CR 29.505 0257 Rel-16 Authentication Subscription Data      Nokia, Nokia Shanghai Bell</a:t>
            </a:r>
          </a:p>
          <a:p>
            <a:r>
              <a:rPr lang="en-US" altLang="en-US" sz="1600" dirty="0"/>
              <a:t>CP-193134  CR 29.509 0069 Rel-16 Authentication Indication from W-AGF       Huawei, Orange</a:t>
            </a:r>
          </a:p>
          <a:p>
            <a:r>
              <a:rPr lang="en-US" altLang="en-US" sz="1600" dirty="0"/>
              <a:t>CP-193136  CR 29.503 0261 Rel-16 UE expected </a:t>
            </a:r>
            <a:r>
              <a:rPr lang="en-US" altLang="en-US" sz="1600" dirty="0" err="1"/>
              <a:t>behaviour</a:t>
            </a:r>
            <a:r>
              <a:rPr lang="en-US" altLang="en-US" sz="1600" dirty="0"/>
              <a:t> in SDM       Huawei</a:t>
            </a:r>
          </a:p>
          <a:p>
            <a:r>
              <a:rPr lang="en-US" altLang="en-US" sz="1600" dirty="0"/>
              <a:t>CP-193138  CR 29.503 0297 Rel-16 Frame Routes                                   Huawei</a:t>
            </a:r>
          </a:p>
          <a:p>
            <a:r>
              <a:rPr lang="en-US" altLang="en-US" sz="1600" dirty="0"/>
              <a:t>CP-193164  CR 29.518 0261 Rel-16 Updating support for subscription-based access restriction            Qualcomm Incorporated</a:t>
            </a:r>
          </a:p>
          <a:p>
            <a:r>
              <a:rPr lang="en-US" altLang="en-US" sz="1600" dirty="0"/>
              <a:t>CP-193165  CR 29.572 0042 Rel-16 Addition of the LMF Broadcast Service Operations            Qualcomm Incorporated</a:t>
            </a:r>
          </a:p>
          <a:p>
            <a:r>
              <a:rPr lang="en-US" altLang="en-US" sz="1600" dirty="0"/>
              <a:t>CP-193166  CR 29.518 0262 Rel-16 AMF Location Service Operations for a Commercial and Deferred 5GC-MT-LR     Qualcomm Incorporated</a:t>
            </a:r>
          </a:p>
          <a:p>
            <a:pPr lvl="0"/>
            <a:r>
              <a:rPr lang="en-US" altLang="en-US" sz="1600" dirty="0"/>
              <a:t>CP-193168  CR 29.502 0228 Rel-16 Mobile Originated Data Transfer for Control Plane </a:t>
            </a:r>
            <a:r>
              <a:rPr lang="en-US" altLang="en-US" sz="1600" dirty="0" err="1"/>
              <a:t>CIoT</a:t>
            </a:r>
            <a:r>
              <a:rPr lang="en-US" altLang="en-US" sz="1600" dirty="0"/>
              <a:t> 5GS </a:t>
            </a:r>
            <a:r>
              <a:rPr lang="en-US" altLang="en-US" sz="1600" dirty="0" err="1"/>
              <a:t>Optimisation</a:t>
            </a:r>
            <a:r>
              <a:rPr lang="en-US" altLang="en-US" sz="1600" dirty="0"/>
              <a:t>          Nokia, Nokia Shanghai Bell, Cisco, Ericsson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7795"/>
            <a:ext cx="293381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send by CT4 for approval to plena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ry: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80693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-Approved  company contributions (all of them were distributed on CT4 reflector):</a:t>
            </a:r>
            <a:endParaRPr lang="en-US" altLang="en-US" sz="1050" dirty="0"/>
          </a:p>
          <a:p>
            <a:pPr lvl="0"/>
            <a:r>
              <a:rPr lang="en-US" altLang="en-US" sz="1600" dirty="0"/>
              <a:t>CP-193225  CR 29.571 0159 Rel-16 Wireline Service Area Restrictions   Ericsson, </a:t>
            </a:r>
            <a:r>
              <a:rPr lang="en-US" altLang="en-US" sz="1600" dirty="0" err="1"/>
              <a:t>CableLabs</a:t>
            </a:r>
            <a:endParaRPr lang="en-US" altLang="en-US" sz="1600" dirty="0"/>
          </a:p>
          <a:p>
            <a:r>
              <a:rPr lang="en-US" altLang="en-US" sz="1600" dirty="0"/>
              <a:t>CP-193240  CR 23.003 0553 Rel-16 Global uniqueness of NID                 Ericsson, Nokia, Nokia Shanghai Bell</a:t>
            </a:r>
          </a:p>
          <a:p>
            <a:r>
              <a:rPr lang="en-US" altLang="en-US" sz="1600" dirty="0"/>
              <a:t>CP-193241  CR 29.509 0071 Rel-16 Move </a:t>
            </a:r>
            <a:r>
              <a:rPr lang="en-US" altLang="en-US" sz="1600" dirty="0" err="1"/>
              <a:t>ExternalDocs</a:t>
            </a:r>
            <a:r>
              <a:rPr lang="en-US" altLang="en-US" sz="1600" dirty="0"/>
              <a:t> in </a:t>
            </a:r>
            <a:r>
              <a:rPr lang="en-US" altLang="en-US" sz="1600" dirty="0" err="1"/>
              <a:t>OpenAPI</a:t>
            </a:r>
            <a:r>
              <a:rPr lang="en-US" altLang="en-US" sz="1600" dirty="0"/>
              <a:t> specifications      Orange</a:t>
            </a:r>
          </a:p>
          <a:p>
            <a:r>
              <a:rPr lang="en-US" altLang="en-US" sz="1600" dirty="0"/>
              <a:t>CP-193262  CR 29.518 0268 Rel-16 Definition of </a:t>
            </a:r>
            <a:r>
              <a:rPr lang="en-US" altLang="en-US" sz="1600" dirty="0" err="1"/>
              <a:t>hpcfId</a:t>
            </a:r>
            <a:r>
              <a:rPr lang="en-US" altLang="en-US" sz="1600" dirty="0"/>
              <a:t>                            Huawei</a:t>
            </a:r>
          </a:p>
          <a:p>
            <a:r>
              <a:rPr lang="en-US" altLang="en-US" sz="1600" dirty="0"/>
              <a:t>CP-193275  CR 29.518 0267 Rel-15 Definition of </a:t>
            </a:r>
            <a:r>
              <a:rPr lang="en-US" altLang="en-US" sz="1600" dirty="0" err="1"/>
              <a:t>hpcfId</a:t>
            </a:r>
            <a:r>
              <a:rPr lang="en-US" altLang="en-US" sz="1600" dirty="0"/>
              <a:t>                            Huawei</a:t>
            </a:r>
          </a:p>
          <a:p>
            <a:r>
              <a:rPr lang="en-US" altLang="en-US" sz="1600" dirty="0"/>
              <a:t>CP-193278  CR 29.505 0258 Rel-16 NIDD Authorization Data                   Huawei</a:t>
            </a:r>
          </a:p>
          <a:p>
            <a:r>
              <a:rPr lang="en-US" altLang="en-US" sz="1600" dirty="0"/>
              <a:t>CP-193279  CR 29.503 0261 Rel-16 UE expected </a:t>
            </a:r>
            <a:r>
              <a:rPr lang="en-US" altLang="en-US" sz="1600" dirty="0" err="1"/>
              <a:t>behaviour</a:t>
            </a:r>
            <a:r>
              <a:rPr lang="en-US" altLang="en-US" sz="1600" dirty="0"/>
              <a:t> in SDM       Huawei</a:t>
            </a:r>
          </a:p>
          <a:p>
            <a:r>
              <a:rPr lang="en-US" altLang="en-US" sz="1600" dirty="0"/>
              <a:t>CP-193280  CR 29.503 0289 Rel-16 Expected UE </a:t>
            </a:r>
            <a:r>
              <a:rPr lang="en-US" altLang="en-US" sz="1600" dirty="0" err="1"/>
              <a:t>Behaviour</a:t>
            </a:r>
            <a:r>
              <a:rPr lang="en-US" altLang="en-US" sz="1600" dirty="0"/>
              <a:t> parameters          Huawei</a:t>
            </a:r>
          </a:p>
          <a:p>
            <a:r>
              <a:rPr lang="en-US" altLang="en-US" sz="1600" dirty="0"/>
              <a:t>CP-193281  CR 29.503 0288 Rel-16 SMF Instance Id retrieval                  Huawei</a:t>
            </a:r>
          </a:p>
          <a:p>
            <a:r>
              <a:rPr lang="en-US" altLang="en-US" sz="1600" dirty="0"/>
              <a:t>CP-193282  CR 29.503 0297 Rel-16 Frame Routes                                   Huawei</a:t>
            </a:r>
          </a:p>
          <a:p>
            <a:r>
              <a:rPr lang="en-US" altLang="en-US" sz="1600" dirty="0"/>
              <a:t>CP-193283  CR 29.510 0253 Rel-16 UCMF Registration in NRF               Samsung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7795"/>
            <a:ext cx="293381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send by CT4 for approval to plena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ry: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132555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CT#86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b="1" i="1" dirty="0"/>
              <a:t>CT4 Meeting Locations in 2020</a:t>
            </a:r>
            <a:endParaRPr lang="en-US" sz="3600" dirty="0"/>
          </a:p>
          <a:p>
            <a:r>
              <a:rPr lang="en-US" sz="2000" dirty="0"/>
              <a:t>CT4#97      2020-04-24 - 2020-04-28 EF3 Dubrovnik</a:t>
            </a:r>
          </a:p>
          <a:p>
            <a:r>
              <a:rPr lang="en-US" sz="2000" dirty="0"/>
              <a:t>CT4#98      2020-05-25 - 2020-05-29 CF3 China (collocated with SA2)</a:t>
            </a:r>
          </a:p>
          <a:p>
            <a:r>
              <a:rPr lang="en-US" sz="2000" dirty="0">
                <a:solidFill>
                  <a:srgbClr val="FF0000"/>
                </a:solidFill>
              </a:rPr>
              <a:t>CT4#98bis 2020-07-13 - 2020-07-17 open, Potential meeting</a:t>
            </a:r>
            <a:br>
              <a:rPr lang="en-US" sz="2000" dirty="0">
                <a:solidFill>
                  <a:srgbClr val="FF0000"/>
                </a:solidFill>
              </a:rPr>
            </a:br>
            <a:r>
              <a:rPr lang="en-US" sz="2000" i="1" dirty="0">
                <a:solidFill>
                  <a:srgbClr val="FF0000"/>
                </a:solidFill>
              </a:rPr>
              <a:t>we need to decide on this meeting in CT4#96 </a:t>
            </a:r>
          </a:p>
          <a:p>
            <a:r>
              <a:rPr lang="en-US" sz="2000" dirty="0"/>
              <a:t>CT4#99      2020-08-24 - 2020-08-28 NAF3 US</a:t>
            </a:r>
          </a:p>
          <a:p>
            <a:r>
              <a:rPr lang="en-US" sz="2000" dirty="0"/>
              <a:t>CT4#100    2020-10-12 - 2020-10-16 IF3 India</a:t>
            </a:r>
          </a:p>
          <a:p>
            <a:r>
              <a:rPr lang="en-US" sz="2000" dirty="0"/>
              <a:t>CT4#101    2020-11-16 - 2020-11-20 NAF3 US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16070</TotalTime>
  <Words>765</Words>
  <Application>Microsoft Office PowerPoint</Application>
  <PresentationFormat>Widescreen</PresentationFormat>
  <Paragraphs>209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Times New Roman</vt:lpstr>
      <vt:lpstr>Office Theme</vt:lpstr>
      <vt:lpstr>Plenary #86 report  on CT4 related topics</vt:lpstr>
      <vt:lpstr>Overview</vt:lpstr>
      <vt:lpstr>Report from CT#86 related to CT4 topics</vt:lpstr>
      <vt:lpstr>Report from CT#86 related to CT4 topics</vt:lpstr>
      <vt:lpstr>Report from CT#86 related to CT4 topics</vt:lpstr>
      <vt:lpstr>Report from CT#86 related to CT4 topics</vt:lpstr>
      <vt:lpstr>Report from CT#86 related to CT4 topics</vt:lpstr>
      <vt:lpstr>Report from CT#86 related to CT4 topics</vt:lpstr>
      <vt:lpstr>Report from CT#86 related to CT4 topics</vt:lpstr>
      <vt:lpstr>3GPP homepage representation of WGs</vt:lpstr>
      <vt:lpstr>Out-of-date TSG structure description</vt:lpstr>
      <vt:lpstr>Updating the ToR</vt:lpstr>
      <vt:lpstr>ToR Next steps</vt:lpstr>
      <vt:lpstr>ToR Recommendations </vt:lpstr>
      <vt:lpstr>Report from SA#86 related to CT4 topics</vt:lpstr>
      <vt:lpstr>Report from SA#86 related to CT4</vt:lpstr>
      <vt:lpstr>Items for SA/RAN Coordination </vt:lpstr>
      <vt:lpstr>SA#86 documents for information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Kimmo Kymalainen</cp:lastModifiedBy>
  <cp:revision>727</cp:revision>
  <dcterms:created xsi:type="dcterms:W3CDTF">2010-02-05T13:52:04Z</dcterms:created>
  <dcterms:modified xsi:type="dcterms:W3CDTF">2020-02-04T08:49:53Z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(2)Wfz6oSJII7TWRvngGJgFigc7I9JH9stsbZc9ZYs9KQ0JJ0DEMeSxovshMJaZMpPnjrMhknKd
SRfuSPYwrWItwe2JYpS53DplWm8R83DmnG2f/mkztwi4097aANQYZaAOPxPtRVWTWK6F3Wvl
DKpEmJ+RuGNocvDrL/dOAcjNCNi98oMZMBQ0lkgNsvcjtBlae8OrrzQDgpzrNHZrvmM845gO
gQ8A8KodEOGbrVJPE9</vt:lpwstr>
  </property>
  <property fmtid="{D5CDD505-2E9C-101B-9397-08002B2CF9AE}" pid="3" name="_2015_ms_pID_7253431">
    <vt:lpwstr>OpHiseW1PlmSHpCbxrJ3ycye80bY2VlrkDV0gCmrDK+iVnnQH6HZU4
sg2mN84lop37l1hGrKBqrDAeJXXQIDSCD//7nfPH/pj8NzBgqa4HhILoP1qFj6IGRATYnG+c
MSfKP04S04N4mL2Vs7QM0ykfNqAH/NtoX/KkirUzulEwJUAgSBdUpCrOrI3BzFPzlIIxl/5r
OlKRhDbYMJkYZxDh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1576759298</vt:lpwstr>
  </property>
</Properties>
</file>