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8"/>
  </p:notesMasterIdLst>
  <p:handoutMasterIdLst>
    <p:handoutMasterId r:id="rId19"/>
  </p:handoutMasterIdLst>
  <p:sldIdLst>
    <p:sldId id="341" r:id="rId2"/>
    <p:sldId id="396" r:id="rId3"/>
    <p:sldId id="366" r:id="rId4"/>
    <p:sldId id="385" r:id="rId5"/>
    <p:sldId id="387" r:id="rId6"/>
    <p:sldId id="397" r:id="rId7"/>
    <p:sldId id="388" r:id="rId8"/>
    <p:sldId id="389" r:id="rId9"/>
    <p:sldId id="391" r:id="rId10"/>
    <p:sldId id="390" r:id="rId11"/>
    <p:sldId id="398" r:id="rId12"/>
    <p:sldId id="399" r:id="rId13"/>
    <p:sldId id="401" r:id="rId14"/>
    <p:sldId id="402" r:id="rId15"/>
    <p:sldId id="392" r:id="rId16"/>
    <p:sldId id="379" r:id="rId1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4FC24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9112" autoAdjust="0"/>
  </p:normalViewPr>
  <p:slideViewPr>
    <p:cSldViewPr snapToGrid="0">
      <p:cViewPr varScale="1">
        <p:scale>
          <a:sx n="64" d="100"/>
          <a:sy n="64" d="100"/>
        </p:scale>
        <p:origin x="576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57348"/>
            <a:ext cx="2822501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</a:t>
            </a:r>
            <a:r>
              <a:rPr lang="sv-SE" altLang="en-US" sz="1200" b="1" dirty="0" smtClean="0">
                <a:latin typeface="Arial "/>
              </a:rPr>
              <a:t>CT WG4#96</a:t>
            </a:r>
            <a:endParaRPr lang="sv-SE" altLang="en-US" sz="1200" b="1" dirty="0">
              <a:latin typeface="Arial "/>
            </a:endParaRPr>
          </a:p>
          <a:p>
            <a:pPr eaLnBrk="1" hangingPunct="1">
              <a:defRPr/>
            </a:pPr>
            <a:r>
              <a:rPr lang="en-GB" sz="1000" b="1" kern="1200" dirty="0" err="1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Portoroz</a:t>
            </a:r>
            <a:r>
              <a:rPr lang="en-GB" sz="1000" b="1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, Slovenia; 07</a:t>
            </a:r>
            <a:r>
              <a:rPr lang="en-GB" sz="1000" b="1" kern="1200" baseline="300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th</a:t>
            </a:r>
            <a:r>
              <a:rPr lang="en-GB" sz="1000" b="1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– 11</a:t>
            </a:r>
            <a:r>
              <a:rPr lang="en-GB" sz="1000" b="1" kern="1200" baseline="300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th</a:t>
            </a:r>
            <a:r>
              <a:rPr lang="en-GB" sz="1000" b="1" kern="1200" dirty="0" smtClean="0">
                <a:solidFill>
                  <a:schemeClr val="tx1"/>
                </a:solidFill>
                <a:effectLst/>
                <a:latin typeface="Arial" pitchFamily="34" charset="0"/>
                <a:ea typeface="+mn-ea"/>
                <a:cs typeface="Arial" pitchFamily="34" charset="0"/>
              </a:rPr>
              <a:t> October 2019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 smtClean="0">
                <a:latin typeface="Arial "/>
              </a:rPr>
              <a:t>C4-194005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85/Docs/SP-190844.zip" TargetMode="External"/><Relationship Id="rId2" Type="http://schemas.openxmlformats.org/officeDocument/2006/relationships/hyperlink" Target="https://www.3gpp.org/ftp/tsg_sa/TSG_SA/TSGS_85/Docs/SP-190845.zip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3gpp.org/ftp/tsg_sa/TSG_SA/TSGS_85/Docs/SP-190675.zip" TargetMode="External"/><Relationship Id="rId4" Type="http://schemas.openxmlformats.org/officeDocument/2006/relationships/hyperlink" Target="https://www.3gpp.org/ftp/tsg_sa/TSG_SA/TSGS_85/Docs/SP-190843.zip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Plenary #85 report </a:t>
            </a:r>
            <a:br>
              <a:rPr lang="en-US" altLang="en-US" dirty="0" smtClean="0"/>
            </a:br>
            <a:r>
              <a:rPr lang="en-US" altLang="en-US" dirty="0" smtClean="0"/>
              <a:t>on CT4 related topics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Peter Schmitt</a:t>
            </a:r>
          </a:p>
          <a:p>
            <a:pPr marL="0" indent="0" eaLnBrk="1" hangingPunct="1">
              <a:buFontTx/>
              <a:buNone/>
            </a:pPr>
            <a:r>
              <a:rPr lang="fi-FI" altLang="en-US" sz="2000" dirty="0"/>
              <a:t>3GPP TSG CT WG4 Chairman</a:t>
            </a:r>
            <a:r>
              <a:rPr lang="en-GB" altLang="en-US" sz="2000" dirty="0"/>
              <a:t>, Huawei</a:t>
            </a:r>
            <a:endParaRPr lang="en-GB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Report </a:t>
            </a:r>
            <a:r>
              <a:rPr lang="en-US" b="1" dirty="0"/>
              <a:t>from </a:t>
            </a:r>
            <a:r>
              <a:rPr lang="en-US" b="1" dirty="0" smtClean="0"/>
              <a:t>SA#85 </a:t>
            </a:r>
            <a:r>
              <a:rPr lang="en-US" b="1" dirty="0"/>
              <a:t>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10354733" cy="4351338"/>
          </a:xfrm>
        </p:spPr>
        <p:txBody>
          <a:bodyPr/>
          <a:lstStyle/>
          <a:p>
            <a:pPr marL="0" indent="0">
              <a:buNone/>
            </a:pPr>
            <a:r>
              <a:rPr lang="de-DE" sz="2400" dirty="0" smtClean="0"/>
              <a:t>Workshop on Rel-17 SA agreed  agreed on 3 groups of WI:</a:t>
            </a:r>
          </a:p>
          <a:p>
            <a:r>
              <a:rPr lang="de-DE" sz="2400" dirty="0" smtClean="0"/>
              <a:t>WI which are in Rel-17 </a:t>
            </a:r>
          </a:p>
          <a:p>
            <a:r>
              <a:rPr lang="de-DE" sz="2400" dirty="0" smtClean="0"/>
              <a:t>WI which are out of Rel-17 </a:t>
            </a:r>
          </a:p>
          <a:p>
            <a:r>
              <a:rPr lang="de-DE" sz="2400" dirty="0" smtClean="0"/>
              <a:t>WI which are may be in Rel-17</a:t>
            </a:r>
          </a:p>
          <a:p>
            <a:pPr marL="0" indent="0">
              <a:buNone/>
            </a:pPr>
            <a:r>
              <a:rPr lang="de-DE" sz="2400" dirty="0" smtClean="0"/>
              <a:t>SA2 is  asked to may work only on those Rel-17 WI which are marked as „in“ in Q4.</a:t>
            </a:r>
          </a:p>
          <a:p>
            <a:pPr marL="0" indent="0">
              <a:buNone/>
            </a:pPr>
            <a:r>
              <a:rPr lang="de-DE" sz="2400" dirty="0" smtClean="0"/>
              <a:t>SA2 is asked  to split the WI into work tasks and shall indicate the amount of work on for each task and name the tasks  properly.</a:t>
            </a:r>
          </a:p>
          <a:p>
            <a:pPr marL="0" indent="0">
              <a:buNone/>
            </a:pPr>
            <a:r>
              <a:rPr lang="de-DE" sz="2400" dirty="0" smtClean="0"/>
              <a:t>In SA#86  SA will decide on possible reductions based on progress in SA2 and on the defined work tasks. After SA#86 the WI which are in Rel-17 and their content is expected to be clear.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68202205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Rel-17 SA#85 Prioritized Items List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0181" y="1747076"/>
            <a:ext cx="8757074" cy="286555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0181" y="4612633"/>
            <a:ext cx="8757074" cy="165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92018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Rel-17 SA#85 Out-List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304" y="2434658"/>
            <a:ext cx="10036686" cy="2976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51146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Items for SA/CT Coordination 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3758007"/>
              </p:ext>
            </p:extLst>
          </p:nvPr>
        </p:nvGraphicFramePr>
        <p:xfrm>
          <a:off x="838200" y="1780520"/>
          <a:ext cx="8858460" cy="450512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76139"/>
                <a:gridCol w="5945011"/>
                <a:gridCol w="918655"/>
                <a:gridCol w="918655"/>
              </a:tblGrid>
              <a:tr h="261525"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Acronym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Name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RAN </a:t>
                      </a:r>
                      <a:r>
                        <a:rPr lang="en-US" sz="11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Coord</a:t>
                      </a:r>
                      <a:endParaRPr lang="en-US" sz="11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Status SA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</a:tr>
              <a:tr h="23028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 dirty="0" err="1">
                          <a:effectLst/>
                        </a:rPr>
                        <a:t>enh_EC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>
                          <a:effectLst/>
                        </a:rPr>
                        <a:t>enhancement of support for Edge Computing in 5GC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in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</a:tr>
              <a:tr h="23028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>
                          <a:effectLst/>
                        </a:rPr>
                        <a:t>eNPN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>
                          <a:effectLst/>
                        </a:rPr>
                        <a:t>enhanced support of Non-Public Networks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yes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in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</a:tr>
              <a:tr h="23028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>
                          <a:effectLst/>
                        </a:rPr>
                        <a:t>5MBS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>
                          <a:effectLst/>
                        </a:rPr>
                        <a:t>Architectural enhancements for 5G multicast-broadcast services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yes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in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</a:tr>
              <a:tr h="23028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>
                          <a:effectLst/>
                        </a:rPr>
                        <a:t>eNA_Ph2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>
                          <a:effectLst/>
                        </a:rPr>
                        <a:t>Enablers for Network Automation for 5G - phase 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in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</a:tr>
              <a:tr h="23028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>
                          <a:effectLst/>
                        </a:rPr>
                        <a:t>5G_ProSe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>
                          <a:effectLst/>
                        </a:rPr>
                        <a:t>System enhancement for Proximity based Services in 5GS (see Note 1)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yes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in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</a:tr>
              <a:tr h="23028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>
                          <a:effectLst/>
                        </a:rPr>
                        <a:t>eNS_Ph2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>
                          <a:effectLst/>
                        </a:rPr>
                        <a:t>Enhancement of Network Slicing Phase 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in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</a:tr>
              <a:tr h="23028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>
                          <a:effectLst/>
                        </a:rPr>
                        <a:t>IIoT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>
                          <a:effectLst/>
                        </a:rPr>
                        <a:t>Enhanced support of Industrial IoT - TSC/URLLC enhancements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yes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in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</a:tr>
              <a:tr h="23028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>
                          <a:effectLst/>
                        </a:rPr>
                        <a:t>5G_AIS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>
                          <a:effectLst/>
                        </a:rPr>
                        <a:t>5G System Enhancement for Advanced Interactive Services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in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</a:tr>
              <a:tr h="23028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>
                          <a:effectLst/>
                        </a:rPr>
                        <a:t>MUSIM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>
                          <a:effectLst/>
                        </a:rPr>
                        <a:t>Support for Multi-USIM Devices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yes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in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</a:tr>
              <a:tr h="23028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>
                          <a:effectLst/>
                        </a:rPr>
                        <a:t>5GSAT_ARCH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>
                          <a:effectLst/>
                        </a:rPr>
                        <a:t>Integration of Satellite in 5G Systems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yes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in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</a:tr>
              <a:tr h="23028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>
                          <a:effectLst/>
                        </a:rPr>
                        <a:t>eV2XARC_Ph2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>
                          <a:effectLst/>
                        </a:rPr>
                        <a:t>Architecture enhancements for 3GPP support of advanced V2X services - Phase 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yes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in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</a:tr>
              <a:tr h="284654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 dirty="0" err="1">
                          <a:effectLst/>
                        </a:rPr>
                        <a:t>eATSSS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 dirty="0">
                          <a:effectLst/>
                        </a:rPr>
                        <a:t>Extended Access Traffic Steering, Switch and Splitting support in the 5G system architecture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maybe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</a:tr>
              <a:tr h="23028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>
                          <a:effectLst/>
                        </a:rPr>
                        <a:t>UPCAS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>
                          <a:effectLst/>
                        </a:rPr>
                        <a:t>UPF enhancement for control and SBA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maybe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</a:tr>
              <a:tr h="23028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>
                          <a:effectLst/>
                        </a:rPr>
                        <a:t>5GLAN_enh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>
                          <a:effectLst/>
                        </a:rPr>
                        <a:t>Enhancement of support for 5G LAN-type service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maybe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</a:tr>
              <a:tr h="23028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>
                          <a:effectLst/>
                        </a:rPr>
                        <a:t>eLCS_ph2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>
                          <a:effectLst/>
                        </a:rPr>
                        <a:t>Enhancement to the 5GC LoCation Services-Phase 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yes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maybe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</a:tr>
              <a:tr h="274336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>
                          <a:effectLst/>
                        </a:rPr>
                        <a:t>ID-UAS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 dirty="0">
                          <a:effectLst/>
                        </a:rPr>
                        <a:t>Supporting Unmanned Aerial Systems Connectivity, Identification, and Tracking (see Note 2)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yes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maybe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</a:tr>
              <a:tr h="23028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>
                          <a:effectLst/>
                        </a:rPr>
                        <a:t>5WWC_enh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>
                          <a:effectLst/>
                        </a:rPr>
                        <a:t>Study on enhancement of support for 5WWC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>
                          <a:effectLst/>
                        </a:rPr>
                        <a:t>maybe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</a:tr>
              <a:tr h="230288"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u="none" strike="noStrike">
                          <a:effectLst/>
                        </a:rPr>
                        <a:t>MPS2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u="none" strike="noStrike">
                          <a:effectLst/>
                        </a:rPr>
                        <a:t>Multimedia Priority Service (MPS) Phase 2</a:t>
                      </a:r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yes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u="none" strike="noStrike" dirty="0">
                          <a:effectLst/>
                        </a:rPr>
                        <a:t>maybe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712112" y="660757"/>
            <a:ext cx="20749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/>
              <a:t>Proposal by </a:t>
            </a:r>
            <a:br>
              <a:rPr lang="en-US" dirty="0" smtClean="0"/>
            </a:br>
            <a:r>
              <a:rPr lang="en-US" dirty="0" smtClean="0"/>
              <a:t>SA &amp; RAN Chairs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00531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" name="Straight Connector 30"/>
          <p:cNvCxnSpPr/>
          <p:nvPr/>
        </p:nvCxnSpPr>
        <p:spPr>
          <a:xfrm flipH="1">
            <a:off x="1677988" y="2546350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flipH="1">
            <a:off x="2668588" y="2546350"/>
            <a:ext cx="33337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flipH="1">
            <a:off x="3657600" y="2546350"/>
            <a:ext cx="33338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 flipH="1">
            <a:off x="4646613" y="2546350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flipH="1">
            <a:off x="5635625" y="2546350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flipH="1">
            <a:off x="6624638" y="2546350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 flipH="1">
            <a:off x="7613650" y="2546350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 flipH="1">
            <a:off x="8637588" y="2546350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flipH="1">
            <a:off x="9591675" y="2546350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203" name="Title 1"/>
          <p:cNvSpPr>
            <a:spLocks noGrp="1"/>
          </p:cNvSpPr>
          <p:nvPr>
            <p:ph type="title"/>
          </p:nvPr>
        </p:nvSpPr>
        <p:spPr>
          <a:xfrm>
            <a:off x="20638" y="371475"/>
            <a:ext cx="10958512" cy="1325563"/>
          </a:xfrm>
        </p:spPr>
        <p:txBody>
          <a:bodyPr/>
          <a:lstStyle/>
          <a:p>
            <a:r>
              <a:rPr lang="en-US" altLang="en-US" smtClean="0"/>
              <a:t>Current Release Schedule Overview (SA/CT)</a:t>
            </a:r>
          </a:p>
        </p:txBody>
      </p:sp>
      <p:sp>
        <p:nvSpPr>
          <p:cNvPr id="10252" name="TextBox 7"/>
          <p:cNvSpPr txBox="1">
            <a:spLocks noChangeArrowheads="1"/>
          </p:cNvSpPr>
          <p:nvPr/>
        </p:nvSpPr>
        <p:spPr bwMode="auto">
          <a:xfrm>
            <a:off x="1277938" y="2022475"/>
            <a:ext cx="869950" cy="5238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en-US" sz="1400" dirty="0" smtClean="0">
                <a:latin typeface="Arial" panose="020B0604020202020204" pitchFamily="34" charset="0"/>
              </a:rPr>
              <a:t>SA#84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en-US" altLang="en-US" sz="1400" dirty="0" smtClean="0">
                <a:latin typeface="Arial" panose="020B0604020202020204" pitchFamily="34" charset="0"/>
              </a:rPr>
              <a:t>Q2/2019</a:t>
            </a:r>
          </a:p>
        </p:txBody>
      </p:sp>
      <p:sp>
        <p:nvSpPr>
          <p:cNvPr id="8205" name="TextBox 8"/>
          <p:cNvSpPr txBox="1">
            <a:spLocks noChangeArrowheads="1"/>
          </p:cNvSpPr>
          <p:nvPr/>
        </p:nvSpPr>
        <p:spPr bwMode="auto">
          <a:xfrm>
            <a:off x="2270125" y="2022475"/>
            <a:ext cx="869950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SA#85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Q3/2019</a:t>
            </a:r>
          </a:p>
        </p:txBody>
      </p:sp>
      <p:sp>
        <p:nvSpPr>
          <p:cNvPr id="8206" name="TextBox 9"/>
          <p:cNvSpPr txBox="1">
            <a:spLocks noChangeArrowheads="1"/>
          </p:cNvSpPr>
          <p:nvPr/>
        </p:nvSpPr>
        <p:spPr bwMode="auto">
          <a:xfrm>
            <a:off x="3262313" y="2022475"/>
            <a:ext cx="869950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SA#86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Q4/2019</a:t>
            </a:r>
          </a:p>
        </p:txBody>
      </p:sp>
      <p:sp>
        <p:nvSpPr>
          <p:cNvPr id="8207" name="TextBox 10"/>
          <p:cNvSpPr txBox="1">
            <a:spLocks noChangeArrowheads="1"/>
          </p:cNvSpPr>
          <p:nvPr/>
        </p:nvSpPr>
        <p:spPr bwMode="auto">
          <a:xfrm>
            <a:off x="4254500" y="2022475"/>
            <a:ext cx="869950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SA#87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Q1/2020</a:t>
            </a:r>
          </a:p>
        </p:txBody>
      </p:sp>
      <p:sp>
        <p:nvSpPr>
          <p:cNvPr id="8208" name="TextBox 11"/>
          <p:cNvSpPr txBox="1">
            <a:spLocks noChangeArrowheads="1"/>
          </p:cNvSpPr>
          <p:nvPr/>
        </p:nvSpPr>
        <p:spPr bwMode="auto">
          <a:xfrm>
            <a:off x="5246688" y="2022475"/>
            <a:ext cx="869950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SA#88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Q2/2020</a:t>
            </a:r>
          </a:p>
        </p:txBody>
      </p:sp>
      <p:sp>
        <p:nvSpPr>
          <p:cNvPr id="8209" name="TextBox 12"/>
          <p:cNvSpPr txBox="1">
            <a:spLocks noChangeArrowheads="1"/>
          </p:cNvSpPr>
          <p:nvPr/>
        </p:nvSpPr>
        <p:spPr bwMode="auto">
          <a:xfrm>
            <a:off x="6238875" y="2022475"/>
            <a:ext cx="869950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SA#89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Q3/2020</a:t>
            </a:r>
          </a:p>
        </p:txBody>
      </p:sp>
      <p:sp>
        <p:nvSpPr>
          <p:cNvPr id="8210" name="TextBox 13"/>
          <p:cNvSpPr txBox="1">
            <a:spLocks noChangeArrowheads="1"/>
          </p:cNvSpPr>
          <p:nvPr/>
        </p:nvSpPr>
        <p:spPr bwMode="auto">
          <a:xfrm>
            <a:off x="7229475" y="2022475"/>
            <a:ext cx="871538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SA#90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Q4/2020</a:t>
            </a:r>
          </a:p>
        </p:txBody>
      </p:sp>
      <p:sp>
        <p:nvSpPr>
          <p:cNvPr id="8211" name="TextBox 14"/>
          <p:cNvSpPr txBox="1">
            <a:spLocks noChangeArrowheads="1"/>
          </p:cNvSpPr>
          <p:nvPr/>
        </p:nvSpPr>
        <p:spPr bwMode="auto">
          <a:xfrm>
            <a:off x="8221663" y="2022475"/>
            <a:ext cx="871537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SA#91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Q1/2021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1277938" y="2671763"/>
            <a:ext cx="825500" cy="804862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R16 stage 2</a:t>
            </a:r>
          </a:p>
          <a:p>
            <a:pPr algn="ctr">
              <a:defRPr/>
            </a:pPr>
            <a:r>
              <a:rPr lang="en-US" sz="1200" dirty="0"/>
              <a:t>freeze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4254500" y="2671763"/>
            <a:ext cx="823913" cy="80486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R16 stage 3</a:t>
            </a:r>
          </a:p>
          <a:p>
            <a:pPr algn="ctr">
              <a:defRPr/>
            </a:pPr>
            <a:r>
              <a:rPr lang="en-US" sz="1200" dirty="0"/>
              <a:t>freeze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5246688" y="2671763"/>
            <a:ext cx="823912" cy="80486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R16 code</a:t>
            </a:r>
          </a:p>
          <a:p>
            <a:pPr algn="ctr">
              <a:defRPr/>
            </a:pPr>
            <a:r>
              <a:rPr lang="en-US" sz="1200" dirty="0"/>
              <a:t>freeze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3262313" y="4560888"/>
            <a:ext cx="825500" cy="80327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R17 stage 1</a:t>
            </a:r>
          </a:p>
          <a:p>
            <a:pPr algn="ctr">
              <a:defRPr/>
            </a:pPr>
            <a:r>
              <a:rPr lang="en-US" sz="1200" dirty="0"/>
              <a:t>freeze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6230938" y="4560888"/>
            <a:ext cx="823912" cy="80327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R17 stage 2</a:t>
            </a:r>
          </a:p>
          <a:p>
            <a:pPr algn="ctr">
              <a:defRPr/>
            </a:pPr>
            <a:r>
              <a:rPr lang="en-US" sz="1200" dirty="0"/>
              <a:t>freeze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9180513" y="4560888"/>
            <a:ext cx="823912" cy="80327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R17 stage 3</a:t>
            </a:r>
          </a:p>
          <a:p>
            <a:pPr algn="ctr">
              <a:defRPr/>
            </a:pPr>
            <a:r>
              <a:rPr lang="en-US" sz="1200" dirty="0"/>
              <a:t>freeze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2270125" y="4560888"/>
            <a:ext cx="825500" cy="803275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R17</a:t>
            </a:r>
          </a:p>
          <a:p>
            <a:pPr algn="ctr">
              <a:defRPr/>
            </a:pPr>
            <a:r>
              <a:rPr lang="en-US" sz="1200" dirty="0"/>
              <a:t>stage 1</a:t>
            </a:r>
          </a:p>
          <a:p>
            <a:pPr algn="ctr">
              <a:defRPr/>
            </a:pPr>
            <a:r>
              <a:rPr lang="en-US" sz="1200" dirty="0"/>
              <a:t>~ 80%</a:t>
            </a:r>
          </a:p>
        </p:txBody>
      </p:sp>
      <p:sp>
        <p:nvSpPr>
          <p:cNvPr id="8219" name="TextBox 27"/>
          <p:cNvSpPr txBox="1">
            <a:spLocks noChangeArrowheads="1"/>
          </p:cNvSpPr>
          <p:nvPr/>
        </p:nvSpPr>
        <p:spPr bwMode="auto">
          <a:xfrm>
            <a:off x="9213850" y="2022475"/>
            <a:ext cx="871538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SA#92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Q2/2021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2270125" y="3665538"/>
            <a:ext cx="825500" cy="803275"/>
          </a:xfrm>
          <a:prstGeom prst="roundRect">
            <a:avLst/>
          </a:prstGeom>
          <a:solidFill>
            <a:srgbClr val="FF66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RAN/SA</a:t>
            </a:r>
          </a:p>
          <a:p>
            <a:pPr algn="ctr">
              <a:defRPr/>
            </a:pPr>
            <a:r>
              <a:rPr lang="en-US" sz="1200" dirty="0"/>
              <a:t>Rel-17</a:t>
            </a:r>
          </a:p>
          <a:p>
            <a:pPr algn="ctr">
              <a:defRPr/>
            </a:pPr>
            <a:r>
              <a:rPr lang="en-US" sz="1200" dirty="0"/>
              <a:t>day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1277938" y="3665538"/>
            <a:ext cx="825500" cy="803275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RAN</a:t>
            </a:r>
          </a:p>
          <a:p>
            <a:pPr algn="ctr">
              <a:defRPr/>
            </a:pPr>
            <a:r>
              <a:rPr lang="en-US" sz="1200" dirty="0"/>
              <a:t>Rel-17</a:t>
            </a:r>
          </a:p>
          <a:p>
            <a:pPr algn="ctr">
              <a:defRPr/>
            </a:pPr>
            <a:r>
              <a:rPr lang="en-US" sz="1200" dirty="0"/>
              <a:t>day</a:t>
            </a:r>
          </a:p>
        </p:txBody>
      </p:sp>
      <p:sp>
        <p:nvSpPr>
          <p:cNvPr id="8222" name="TextBox 19"/>
          <p:cNvSpPr txBox="1">
            <a:spLocks noChangeArrowheads="1"/>
          </p:cNvSpPr>
          <p:nvPr/>
        </p:nvSpPr>
        <p:spPr bwMode="auto">
          <a:xfrm>
            <a:off x="17463" y="4559300"/>
            <a:ext cx="10366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Rel-17  </a:t>
            </a:r>
            <a:br>
              <a:rPr lang="en-US" altLang="en-US" sz="1200">
                <a:latin typeface="Arial" panose="020B0604020202020204" pitchFamily="34" charset="0"/>
              </a:rPr>
            </a:br>
            <a:r>
              <a:rPr lang="en-US" altLang="en-US" sz="1200">
                <a:latin typeface="Arial" panose="020B0604020202020204" pitchFamily="34" charset="0"/>
              </a:rPr>
              <a:t>Schedule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(preliminary)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3262313" y="3665538"/>
            <a:ext cx="825500" cy="803275"/>
          </a:xfrm>
          <a:prstGeom prst="roundRect">
            <a:avLst/>
          </a:prstGeom>
          <a:solidFill>
            <a:srgbClr val="FF66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Rel-17</a:t>
            </a:r>
          </a:p>
          <a:p>
            <a:pPr algn="ctr">
              <a:defRPr/>
            </a:pPr>
            <a:r>
              <a:rPr lang="en-US" sz="1200" dirty="0"/>
              <a:t>timeline</a:t>
            </a:r>
          </a:p>
          <a:p>
            <a:pPr algn="ctr">
              <a:defRPr/>
            </a:pPr>
            <a:r>
              <a:rPr lang="en-US" sz="1200" dirty="0"/>
              <a:t>fix</a:t>
            </a:r>
          </a:p>
        </p:txBody>
      </p:sp>
      <p:sp>
        <p:nvSpPr>
          <p:cNvPr id="8224" name="TextBox 32"/>
          <p:cNvSpPr txBox="1">
            <a:spLocks noChangeArrowheads="1"/>
          </p:cNvSpPr>
          <p:nvPr/>
        </p:nvSpPr>
        <p:spPr bwMode="auto">
          <a:xfrm>
            <a:off x="17463" y="2767013"/>
            <a:ext cx="8667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Rel-16 </a:t>
            </a:r>
            <a:br>
              <a:rPr lang="en-US" altLang="en-US" sz="1200">
                <a:latin typeface="Arial" panose="020B0604020202020204" pitchFamily="34" charset="0"/>
              </a:rPr>
            </a:br>
            <a:r>
              <a:rPr lang="en-US" altLang="en-US" sz="1200">
                <a:latin typeface="Arial" panose="020B0604020202020204" pitchFamily="34" charset="0"/>
              </a:rPr>
              <a:t>Schedule 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3497263" y="5621338"/>
            <a:ext cx="1392237" cy="80486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R18</a:t>
            </a:r>
          </a:p>
          <a:p>
            <a:pPr algn="ctr">
              <a:defRPr/>
            </a:pPr>
            <a:r>
              <a:rPr lang="en-US" sz="1200" dirty="0"/>
              <a:t>stage 1</a:t>
            </a:r>
          </a:p>
          <a:p>
            <a:pPr algn="ctr">
              <a:defRPr/>
            </a:pPr>
            <a:r>
              <a:rPr lang="en-US" sz="1200" dirty="0"/>
              <a:t>Initial input</a:t>
            </a:r>
          </a:p>
        </p:txBody>
      </p:sp>
      <p:sp>
        <p:nvSpPr>
          <p:cNvPr id="8226" name="TextBox 37"/>
          <p:cNvSpPr txBox="1">
            <a:spLocks noChangeArrowheads="1"/>
          </p:cNvSpPr>
          <p:nvPr/>
        </p:nvSpPr>
        <p:spPr bwMode="auto">
          <a:xfrm>
            <a:off x="17463" y="5672138"/>
            <a:ext cx="9001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Rel-18 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(unknown)</a:t>
            </a:r>
          </a:p>
        </p:txBody>
      </p:sp>
      <p:cxnSp>
        <p:nvCxnSpPr>
          <p:cNvPr id="40" name="Curved Connector 39"/>
          <p:cNvCxnSpPr>
            <a:stCxn id="32" idx="3"/>
            <a:endCxn id="25" idx="0"/>
          </p:cNvCxnSpPr>
          <p:nvPr/>
        </p:nvCxnSpPr>
        <p:spPr>
          <a:xfrm>
            <a:off x="4087813" y="4067175"/>
            <a:ext cx="2554287" cy="493713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Curved Connector 54"/>
          <p:cNvCxnSpPr>
            <a:stCxn id="32" idx="3"/>
            <a:endCxn id="26" idx="0"/>
          </p:cNvCxnSpPr>
          <p:nvPr/>
        </p:nvCxnSpPr>
        <p:spPr>
          <a:xfrm>
            <a:off x="4087813" y="4067175"/>
            <a:ext cx="5503862" cy="493713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urved Connector 57"/>
          <p:cNvCxnSpPr>
            <a:stCxn id="32" idx="3"/>
            <a:endCxn id="59" idx="0"/>
          </p:cNvCxnSpPr>
          <p:nvPr/>
        </p:nvCxnSpPr>
        <p:spPr>
          <a:xfrm>
            <a:off x="4087813" y="4067175"/>
            <a:ext cx="6456362" cy="493713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30" name="TextBox 61"/>
          <p:cNvSpPr txBox="1">
            <a:spLocks noChangeArrowheads="1"/>
          </p:cNvSpPr>
          <p:nvPr/>
        </p:nvSpPr>
        <p:spPr bwMode="auto">
          <a:xfrm>
            <a:off x="17463" y="3752850"/>
            <a:ext cx="7794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200">
                <a:latin typeface="Arial" panose="020B0604020202020204" pitchFamily="34" charset="0"/>
              </a:rPr>
              <a:t>Rel-17 </a:t>
            </a:r>
            <a:br>
              <a:rPr lang="en-US" altLang="en-US" sz="1200">
                <a:latin typeface="Arial" panose="020B0604020202020204" pitchFamily="34" charset="0"/>
              </a:rPr>
            </a:br>
            <a:r>
              <a:rPr lang="en-US" altLang="en-US" sz="1200">
                <a:latin typeface="Arial" panose="020B0604020202020204" pitchFamily="34" charset="0"/>
              </a:rPr>
              <a:t>Planning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025650" y="2886075"/>
            <a:ext cx="1020763" cy="27622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sz="1200" dirty="0"/>
              <a:t>exceptions</a:t>
            </a:r>
            <a:endParaRPr lang="en-US" sz="2400" dirty="0"/>
          </a:p>
        </p:txBody>
      </p:sp>
      <p:sp>
        <p:nvSpPr>
          <p:cNvPr id="41" name="Rounded Rectangle 40"/>
          <p:cNvSpPr/>
          <p:nvPr/>
        </p:nvSpPr>
        <p:spPr>
          <a:xfrm>
            <a:off x="1074738" y="4560888"/>
            <a:ext cx="1135062" cy="803275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start/ ongoing:</a:t>
            </a:r>
          </a:p>
          <a:p>
            <a:pPr algn="ctr">
              <a:defRPr/>
            </a:pPr>
            <a:r>
              <a:rPr lang="en-US" sz="1200" dirty="0"/>
              <a:t>S1 normative</a:t>
            </a:r>
          </a:p>
          <a:p>
            <a:pPr algn="ctr">
              <a:defRPr/>
            </a:pPr>
            <a:r>
              <a:rPr lang="en-US" sz="1200" dirty="0"/>
              <a:t>S2 studies</a:t>
            </a:r>
          </a:p>
        </p:txBody>
      </p:sp>
      <p:cxnSp>
        <p:nvCxnSpPr>
          <p:cNvPr id="42" name="Straight Connector 41"/>
          <p:cNvCxnSpPr/>
          <p:nvPr/>
        </p:nvCxnSpPr>
        <p:spPr>
          <a:xfrm flipH="1">
            <a:off x="10604500" y="2546350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234" name="TextBox 27"/>
          <p:cNvSpPr txBox="1">
            <a:spLocks noChangeArrowheads="1"/>
          </p:cNvSpPr>
          <p:nvPr/>
        </p:nvSpPr>
        <p:spPr bwMode="auto">
          <a:xfrm>
            <a:off x="10226675" y="2022475"/>
            <a:ext cx="871538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SA#93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Q3/2021</a:t>
            </a:r>
          </a:p>
        </p:txBody>
      </p:sp>
      <p:sp>
        <p:nvSpPr>
          <p:cNvPr id="59" name="Rounded Rectangle 58"/>
          <p:cNvSpPr/>
          <p:nvPr/>
        </p:nvSpPr>
        <p:spPr>
          <a:xfrm>
            <a:off x="10131425" y="4560888"/>
            <a:ext cx="825500" cy="80327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/>
              <a:t>R17 code</a:t>
            </a:r>
          </a:p>
          <a:p>
            <a:pPr algn="ctr">
              <a:defRPr/>
            </a:pPr>
            <a:r>
              <a:rPr lang="en-US" sz="1200" dirty="0"/>
              <a:t>freeze</a:t>
            </a:r>
          </a:p>
        </p:txBody>
      </p:sp>
      <p:sp>
        <p:nvSpPr>
          <p:cNvPr id="8236" name="TextBox 2"/>
          <p:cNvSpPr txBox="1">
            <a:spLocks noChangeArrowheads="1"/>
          </p:cNvSpPr>
          <p:nvPr/>
        </p:nvSpPr>
        <p:spPr bwMode="auto">
          <a:xfrm rot="-1208279">
            <a:off x="2392363" y="1741488"/>
            <a:ext cx="5334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400"/>
              <a:t>9/19</a:t>
            </a:r>
          </a:p>
        </p:txBody>
      </p:sp>
      <p:sp>
        <p:nvSpPr>
          <p:cNvPr id="8237" name="TextBox 44"/>
          <p:cNvSpPr txBox="1">
            <a:spLocks noChangeArrowheads="1"/>
          </p:cNvSpPr>
          <p:nvPr/>
        </p:nvSpPr>
        <p:spPr bwMode="auto">
          <a:xfrm rot="-1208279">
            <a:off x="3341688" y="1752600"/>
            <a:ext cx="6318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400"/>
              <a:t>12/19</a:t>
            </a:r>
          </a:p>
        </p:txBody>
      </p:sp>
      <p:sp>
        <p:nvSpPr>
          <p:cNvPr id="8238" name="TextBox 53"/>
          <p:cNvSpPr txBox="1">
            <a:spLocks noChangeArrowheads="1"/>
          </p:cNvSpPr>
          <p:nvPr/>
        </p:nvSpPr>
        <p:spPr bwMode="auto">
          <a:xfrm rot="-1208279">
            <a:off x="4498975" y="1751013"/>
            <a:ext cx="5318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400"/>
              <a:t>3/20</a:t>
            </a:r>
          </a:p>
        </p:txBody>
      </p:sp>
      <p:sp>
        <p:nvSpPr>
          <p:cNvPr id="8239" name="TextBox 55"/>
          <p:cNvSpPr txBox="1">
            <a:spLocks noChangeArrowheads="1"/>
          </p:cNvSpPr>
          <p:nvPr/>
        </p:nvSpPr>
        <p:spPr bwMode="auto">
          <a:xfrm rot="-1208279">
            <a:off x="5497513" y="1762125"/>
            <a:ext cx="53181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400"/>
              <a:t>6/20</a:t>
            </a:r>
          </a:p>
        </p:txBody>
      </p:sp>
      <p:sp>
        <p:nvSpPr>
          <p:cNvPr id="8240" name="TextBox 59"/>
          <p:cNvSpPr txBox="1">
            <a:spLocks noChangeArrowheads="1"/>
          </p:cNvSpPr>
          <p:nvPr/>
        </p:nvSpPr>
        <p:spPr bwMode="auto">
          <a:xfrm rot="-1208279">
            <a:off x="6361113" y="1738313"/>
            <a:ext cx="5334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400"/>
              <a:t>9/20</a:t>
            </a:r>
          </a:p>
        </p:txBody>
      </p:sp>
      <p:sp>
        <p:nvSpPr>
          <p:cNvPr id="8241" name="TextBox 60"/>
          <p:cNvSpPr txBox="1">
            <a:spLocks noChangeArrowheads="1"/>
          </p:cNvSpPr>
          <p:nvPr/>
        </p:nvSpPr>
        <p:spPr bwMode="auto">
          <a:xfrm rot="-1208279">
            <a:off x="7335838" y="1800225"/>
            <a:ext cx="6318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400"/>
              <a:t>12/20</a:t>
            </a:r>
          </a:p>
        </p:txBody>
      </p:sp>
      <p:sp>
        <p:nvSpPr>
          <p:cNvPr id="8242" name="TextBox 61"/>
          <p:cNvSpPr txBox="1">
            <a:spLocks noChangeArrowheads="1"/>
          </p:cNvSpPr>
          <p:nvPr/>
        </p:nvSpPr>
        <p:spPr bwMode="auto">
          <a:xfrm rot="-1208279">
            <a:off x="8467725" y="1747838"/>
            <a:ext cx="5318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400"/>
              <a:t>3/21</a:t>
            </a:r>
          </a:p>
        </p:txBody>
      </p:sp>
      <p:sp>
        <p:nvSpPr>
          <p:cNvPr id="8243" name="TextBox 62"/>
          <p:cNvSpPr txBox="1">
            <a:spLocks noChangeArrowheads="1"/>
          </p:cNvSpPr>
          <p:nvPr/>
        </p:nvSpPr>
        <p:spPr bwMode="auto">
          <a:xfrm rot="-1208279">
            <a:off x="10414000" y="1770063"/>
            <a:ext cx="5334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400"/>
              <a:t>9/21</a:t>
            </a:r>
          </a:p>
        </p:txBody>
      </p:sp>
      <p:sp>
        <p:nvSpPr>
          <p:cNvPr id="8244" name="TextBox 64"/>
          <p:cNvSpPr txBox="1">
            <a:spLocks noChangeArrowheads="1"/>
          </p:cNvSpPr>
          <p:nvPr/>
        </p:nvSpPr>
        <p:spPr bwMode="auto">
          <a:xfrm rot="-1208279">
            <a:off x="9429750" y="1762125"/>
            <a:ext cx="53181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400"/>
              <a:t>6/21</a:t>
            </a:r>
          </a:p>
        </p:txBody>
      </p:sp>
      <p:sp>
        <p:nvSpPr>
          <p:cNvPr id="8245" name="TextBox 65"/>
          <p:cNvSpPr txBox="1">
            <a:spLocks noChangeArrowheads="1"/>
          </p:cNvSpPr>
          <p:nvPr/>
        </p:nvSpPr>
        <p:spPr bwMode="auto">
          <a:xfrm rot="-1208279">
            <a:off x="1522413" y="1779588"/>
            <a:ext cx="531812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400"/>
              <a:t>6/19</a:t>
            </a:r>
          </a:p>
        </p:txBody>
      </p:sp>
      <p:cxnSp>
        <p:nvCxnSpPr>
          <p:cNvPr id="67" name="Straight Connector 66"/>
          <p:cNvCxnSpPr/>
          <p:nvPr/>
        </p:nvCxnSpPr>
        <p:spPr>
          <a:xfrm flipH="1">
            <a:off x="11625263" y="2555875"/>
            <a:ext cx="34925" cy="37131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247" name="TextBox 27"/>
          <p:cNvSpPr txBox="1">
            <a:spLocks noChangeArrowheads="1"/>
          </p:cNvSpPr>
          <p:nvPr/>
        </p:nvSpPr>
        <p:spPr bwMode="auto">
          <a:xfrm>
            <a:off x="11247438" y="2032000"/>
            <a:ext cx="871537" cy="523875"/>
          </a:xfrm>
          <a:prstGeom prst="rect">
            <a:avLst/>
          </a:prstGeom>
          <a:solidFill>
            <a:srgbClr val="00B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SA#94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</a:rPr>
              <a:t>Q4/2021</a:t>
            </a:r>
          </a:p>
        </p:txBody>
      </p:sp>
      <p:sp>
        <p:nvSpPr>
          <p:cNvPr id="8248" name="TextBox 68"/>
          <p:cNvSpPr txBox="1">
            <a:spLocks noChangeArrowheads="1"/>
          </p:cNvSpPr>
          <p:nvPr/>
        </p:nvSpPr>
        <p:spPr bwMode="auto">
          <a:xfrm rot="-1208279">
            <a:off x="11385550" y="1779588"/>
            <a:ext cx="63182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US" altLang="en-US" sz="1400"/>
              <a:t>12/21</a:t>
            </a:r>
          </a:p>
        </p:txBody>
      </p:sp>
    </p:spTree>
    <p:extLst>
      <p:ext uri="{BB962C8B-B14F-4D97-AF65-F5344CB8AC3E}">
        <p14:creationId xmlns:p14="http://schemas.microsoft.com/office/powerpoint/2010/main" val="85269720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SA#85 documents for information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10354733" cy="4351338"/>
          </a:xfrm>
        </p:spPr>
        <p:txBody>
          <a:bodyPr/>
          <a:lstStyle/>
          <a:p>
            <a:r>
              <a:rPr lang="en-US" sz="2000" dirty="0"/>
              <a:t>3GPP (TSG SA) Introduction (living document) </a:t>
            </a:r>
          </a:p>
          <a:p>
            <a:pPr lvl="1"/>
            <a:r>
              <a:rPr lang="en-US" sz="1600" dirty="0">
                <a:hlinkClick r:id="rId2"/>
              </a:rPr>
              <a:t>https://www.3gpp.org/ftp/tsg_sa/TSG_SA/TSGS_85/Docs/SP-190845.zip</a:t>
            </a:r>
            <a:r>
              <a:rPr lang="en-US" sz="1600" dirty="0"/>
              <a:t> </a:t>
            </a:r>
          </a:p>
          <a:p>
            <a:pPr lvl="1"/>
            <a:r>
              <a:rPr lang="en-US" sz="1600" dirty="0" smtClean="0"/>
              <a:t>3GPP organization and leadership (focus on SA and RAN)</a:t>
            </a:r>
            <a:endParaRPr lang="en-US" sz="1600" dirty="0"/>
          </a:p>
          <a:p>
            <a:pPr>
              <a:spcBef>
                <a:spcPts val="2400"/>
              </a:spcBef>
            </a:pPr>
            <a:r>
              <a:rPr lang="en-US" sz="2000" dirty="0"/>
              <a:t>  Traceability of Work Items and Requirements </a:t>
            </a:r>
          </a:p>
          <a:p>
            <a:pPr lvl="1"/>
            <a:r>
              <a:rPr lang="en-US" sz="1600" dirty="0">
                <a:hlinkClick r:id="rId3"/>
              </a:rPr>
              <a:t>https://www.3gpp.org/ftp/tsg_sa/TSG_SA/TSGS_85/Docs/SP-190844.zip</a:t>
            </a:r>
            <a:r>
              <a:rPr lang="en-US" sz="1600" dirty="0"/>
              <a:t> </a:t>
            </a:r>
          </a:p>
          <a:p>
            <a:pPr lvl="1"/>
            <a:r>
              <a:rPr lang="de-DE" sz="1600" dirty="0"/>
              <a:t>One issue is the new WID template</a:t>
            </a:r>
            <a:endParaRPr lang="en-US" sz="1600" dirty="0"/>
          </a:p>
          <a:p>
            <a:pPr>
              <a:spcBef>
                <a:spcPts val="2400"/>
              </a:spcBef>
            </a:pPr>
            <a:r>
              <a:rPr lang="en-US" sz="2000" dirty="0" smtClean="0"/>
              <a:t>3GPP </a:t>
            </a:r>
            <a:r>
              <a:rPr lang="en-US" sz="2000" dirty="0"/>
              <a:t>Improvement Suggestions (living document) </a:t>
            </a:r>
          </a:p>
          <a:p>
            <a:pPr lvl="1"/>
            <a:r>
              <a:rPr lang="en-US" sz="1600" dirty="0">
                <a:hlinkClick r:id="rId4"/>
              </a:rPr>
              <a:t>https://www.3gpp.org/ftp/tsg_sa/TSG_SA/TSGS_85/Docs/SP-190843.zip</a:t>
            </a:r>
            <a:r>
              <a:rPr lang="en-US" sz="1600" dirty="0"/>
              <a:t> </a:t>
            </a:r>
            <a:endParaRPr lang="en-US" sz="1600" dirty="0" smtClean="0"/>
          </a:p>
          <a:p>
            <a:pPr lvl="1"/>
            <a:r>
              <a:rPr lang="de-DE" sz="1600" dirty="0" smtClean="0"/>
              <a:t>One issue is the new WID template</a:t>
            </a:r>
            <a:endParaRPr lang="en-US" sz="1600" dirty="0"/>
          </a:p>
          <a:p>
            <a:pPr>
              <a:spcBef>
                <a:spcPts val="2400"/>
              </a:spcBef>
            </a:pPr>
            <a:r>
              <a:rPr lang="en-US" sz="2000" dirty="0" smtClean="0"/>
              <a:t>3GPP </a:t>
            </a:r>
            <a:r>
              <a:rPr lang="en-US" sz="2000" dirty="0"/>
              <a:t>(SA) Release Planning (living document)</a:t>
            </a:r>
          </a:p>
          <a:p>
            <a:pPr lvl="1"/>
            <a:r>
              <a:rPr lang="en-US" sz="1600" dirty="0">
                <a:hlinkClick r:id="rId5"/>
              </a:rPr>
              <a:t>https://www.3gpp.org/ftp/tsg_sa/TSG_SA/TSGS_85/Docs/SP-190675.zip</a:t>
            </a:r>
            <a:r>
              <a:rPr lang="en-US" sz="1600" dirty="0"/>
              <a:t> </a:t>
            </a:r>
            <a:r>
              <a:rPr lang="en-US" sz="2000" dirty="0"/>
              <a:t> </a:t>
            </a:r>
            <a:endParaRPr lang="en-US" altLang="fr-FR" dirty="0"/>
          </a:p>
        </p:txBody>
      </p:sp>
    </p:spTree>
    <p:extLst>
      <p:ext uri="{BB962C8B-B14F-4D97-AF65-F5344CB8AC3E}">
        <p14:creationId xmlns:p14="http://schemas.microsoft.com/office/powerpoint/2010/main" val="408690464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Peter Schmitt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WG4 Chairman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Peter.schmitt@huawei.com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CT#85 was only a one day meeting changed schedule of SA</a:t>
            </a:r>
          </a:p>
          <a:p>
            <a:r>
              <a:rPr lang="de-DE" dirty="0" smtClean="0"/>
              <a:t>SA started already on Tuesday morning</a:t>
            </a:r>
            <a:endParaRPr lang="de-DE" dirty="0"/>
          </a:p>
          <a:p>
            <a:r>
              <a:rPr lang="de-DE" dirty="0" smtClean="0"/>
              <a:t>SA, RAN 1 day Workshop on Rel-17 work items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521309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Report </a:t>
            </a:r>
            <a:r>
              <a:rPr lang="en-US" b="1" dirty="0"/>
              <a:t>from </a:t>
            </a:r>
            <a:r>
              <a:rPr lang="en-US" b="1" dirty="0" smtClean="0"/>
              <a:t>CT#85 </a:t>
            </a:r>
            <a:r>
              <a:rPr lang="en-US" b="1" dirty="0"/>
              <a:t>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10354733" cy="4351338"/>
          </a:xfrm>
        </p:spPr>
        <p:txBody>
          <a:bodyPr/>
          <a:lstStyle/>
          <a:p>
            <a:r>
              <a:rPr lang="en-US" dirty="0" smtClean="0"/>
              <a:t>The </a:t>
            </a:r>
            <a:r>
              <a:rPr lang="en-US" dirty="0"/>
              <a:t>WIDs are all approved:</a:t>
            </a:r>
            <a:endParaRPr lang="en-US" sz="3600" dirty="0"/>
          </a:p>
          <a:p>
            <a:r>
              <a:rPr lang="en-US" dirty="0"/>
              <a:t> </a:t>
            </a:r>
            <a:r>
              <a:rPr lang="en-US" sz="2000" dirty="0"/>
              <a:t>CP-192019            Rel-16 New WID on Load and Overload Control of 5GC Service Based Interfaces</a:t>
            </a:r>
          </a:p>
          <a:p>
            <a:r>
              <a:rPr lang="en-US" sz="2000" dirty="0"/>
              <a:t> CP-192256            Rel-16 New WID on CT aspects of support for integrated access and backhaul   (IAB)            </a:t>
            </a:r>
            <a:br>
              <a:rPr lang="en-US" sz="2000" dirty="0"/>
            </a:br>
            <a:r>
              <a:rPr lang="en-US" sz="2000" dirty="0"/>
              <a:t>WID is revised to update the acronym (aligned with stage 2 Acronym): IABARC-CT is the new acronym.</a:t>
            </a:r>
          </a:p>
          <a:p>
            <a:r>
              <a:rPr lang="en-US" sz="2000" dirty="0"/>
              <a:t>CP-192257            Rel-16 New WID on 5GS Enhanced support of OTA mechanism for UICC configuration parameter update         </a:t>
            </a:r>
            <a:br>
              <a:rPr lang="en-US" sz="2000" dirty="0"/>
            </a:br>
            <a:r>
              <a:rPr lang="en-US" sz="2000" dirty="0"/>
              <a:t>New TS number is 29.544</a:t>
            </a:r>
            <a:br>
              <a:rPr lang="en-US" sz="2000" dirty="0"/>
            </a:br>
            <a:r>
              <a:rPr lang="en-US" sz="2000" dirty="0" smtClean="0"/>
              <a:t>-	The </a:t>
            </a:r>
            <a:r>
              <a:rPr lang="en-US" sz="2000" dirty="0"/>
              <a:t>objectives are slightly </a:t>
            </a:r>
            <a:r>
              <a:rPr lang="en-US" sz="2000" dirty="0" smtClean="0"/>
              <a:t>reworded </a:t>
            </a:r>
            <a:br>
              <a:rPr lang="en-US" sz="2000" dirty="0" smtClean="0"/>
            </a:br>
            <a:r>
              <a:rPr lang="en-US" sz="2000" dirty="0" smtClean="0"/>
              <a:t>-	 in </a:t>
            </a:r>
            <a:r>
              <a:rPr lang="en-US" sz="2000" dirty="0"/>
              <a:t>clause 8, "potential impacts to the architecture by SA2" Is added in alignment with the LS we sent to SA2, SA3 and CT6.</a:t>
            </a:r>
            <a:endParaRPr lang="en-US" altLang="fr-FR" sz="20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Report </a:t>
            </a:r>
            <a:r>
              <a:rPr lang="en-US" b="1" dirty="0"/>
              <a:t>from </a:t>
            </a:r>
            <a:r>
              <a:rPr lang="en-US" b="1" dirty="0" smtClean="0"/>
              <a:t>CT#85 </a:t>
            </a:r>
            <a:r>
              <a:rPr lang="en-US" b="1" dirty="0"/>
              <a:t>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753534" y="1833562"/>
            <a:ext cx="10354733" cy="4351338"/>
          </a:xfrm>
        </p:spPr>
        <p:txBody>
          <a:bodyPr/>
          <a:lstStyle/>
          <a:p>
            <a:pPr>
              <a:tabLst>
                <a:tab pos="1795463" algn="l"/>
              </a:tabLst>
            </a:pPr>
            <a:r>
              <a:rPr lang="en-US" sz="2000" dirty="0"/>
              <a:t>CP-192022   </a:t>
            </a:r>
            <a:r>
              <a:rPr lang="en-US" sz="2000" dirty="0" smtClean="0"/>
              <a:t>revised</a:t>
            </a:r>
            <a:r>
              <a:rPr lang="en-US" sz="2000" dirty="0"/>
              <a:t>  Rel-16 WID on CT Aspects of 5G </a:t>
            </a:r>
            <a:r>
              <a:rPr lang="en-US" sz="2000" dirty="0" smtClean="0"/>
              <a:t>URLLC</a:t>
            </a:r>
          </a:p>
          <a:p>
            <a:pPr>
              <a:tabLst>
                <a:tab pos="1795463" algn="l"/>
              </a:tabLst>
            </a:pPr>
            <a:r>
              <a:rPr lang="en-US" sz="2000" dirty="0"/>
              <a:t>CP-192023   </a:t>
            </a:r>
            <a:r>
              <a:rPr lang="en-US" sz="2000" dirty="0" smtClean="0"/>
              <a:t>revised</a:t>
            </a:r>
            <a:r>
              <a:rPr lang="en-US" sz="2000" dirty="0"/>
              <a:t>  Rel-16 WID on CT aspects of SBA interactions between IMS and 5GC</a:t>
            </a:r>
          </a:p>
          <a:p>
            <a:pPr>
              <a:tabLst>
                <a:tab pos="1795463" algn="l"/>
              </a:tabLst>
            </a:pPr>
            <a:r>
              <a:rPr lang="en-US" sz="2000" dirty="0" smtClean="0"/>
              <a:t>CP-192260</a:t>
            </a:r>
            <a:r>
              <a:rPr lang="en-US" sz="2000" dirty="0"/>
              <a:t>   </a:t>
            </a:r>
            <a:r>
              <a:rPr lang="en-US" sz="2000" dirty="0" smtClean="0"/>
              <a:t>revised</a:t>
            </a:r>
            <a:r>
              <a:rPr lang="en-US" sz="2000" dirty="0"/>
              <a:t>  Rel-16 WID on CT aspects of Enhancement to the 5GC </a:t>
            </a:r>
            <a:r>
              <a:rPr lang="en-US" sz="2000" dirty="0" err="1"/>
              <a:t>LoCation</a:t>
            </a:r>
            <a:r>
              <a:rPr lang="en-US" sz="2000" dirty="0"/>
              <a:t> </a:t>
            </a:r>
            <a:r>
              <a:rPr lang="en-US" sz="2000" dirty="0" smtClean="0"/>
              <a:t>Services</a:t>
            </a:r>
            <a:br>
              <a:rPr lang="en-US" sz="2000" dirty="0" smtClean="0"/>
            </a:br>
            <a:r>
              <a:rPr lang="en-US" sz="2000" dirty="0"/>
              <a:t>This WID was updated by CT1 to add a new TS, but it was forgotten to submitted it to CT4 for agreement, to get it approved a Company contribution was submitted to plenary. The only change performed by CT1 was to add a new TS in CT1 area no changes to CT4 and CT3 areas, new TS number was assigned during CT plenary</a:t>
            </a:r>
            <a:r>
              <a:rPr lang="en-US" sz="2000" dirty="0" smtClean="0"/>
              <a:t/>
            </a:r>
            <a:br>
              <a:rPr lang="en-US" sz="2000" dirty="0" smtClean="0"/>
            </a:b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215063" y="1833563"/>
            <a:ext cx="3773487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endParaRPr lang="en-US" altLang="fr-FR" dirty="0"/>
          </a:p>
        </p:txBody>
      </p:sp>
    </p:spTree>
    <p:extLst>
      <p:ext uri="{BB962C8B-B14F-4D97-AF65-F5344CB8AC3E}">
        <p14:creationId xmlns:p14="http://schemas.microsoft.com/office/powerpoint/2010/main" val="63617277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Report </a:t>
            </a:r>
            <a:r>
              <a:rPr lang="en-US" b="1" dirty="0"/>
              <a:t>from </a:t>
            </a:r>
            <a:r>
              <a:rPr lang="en-US" b="1" dirty="0" smtClean="0"/>
              <a:t>CT#85 </a:t>
            </a:r>
            <a:r>
              <a:rPr lang="en-US" b="1" dirty="0"/>
              <a:t>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10354733" cy="4351338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 smtClean="0"/>
              <a:t>All </a:t>
            </a:r>
            <a:r>
              <a:rPr lang="en-US" sz="2000" dirty="0"/>
              <a:t>CRs send by CT4 to plenary were approved, </a:t>
            </a:r>
            <a:r>
              <a:rPr lang="en-US" sz="2000" dirty="0" smtClean="0"/>
              <a:t>with  the following exceptions</a:t>
            </a:r>
            <a:endParaRPr lang="en-US" sz="2000" dirty="0"/>
          </a:p>
          <a:p>
            <a:r>
              <a:rPr lang="en-US" sz="1600" dirty="0"/>
              <a:t>C4-193785 revised in CP-192080 and approved</a:t>
            </a:r>
          </a:p>
          <a:p>
            <a:r>
              <a:rPr lang="en-US" sz="1600" dirty="0"/>
              <a:t>C4-193057 revised in CP-192229 and approved</a:t>
            </a:r>
          </a:p>
          <a:p>
            <a:r>
              <a:rPr lang="en-US" sz="1600" dirty="0"/>
              <a:t>C4-193573 revised in CP-192211 and approved</a:t>
            </a:r>
          </a:p>
          <a:p>
            <a:r>
              <a:rPr lang="en-US" sz="1600" dirty="0"/>
              <a:t>C4-193550 revised in CP-192029 and approved</a:t>
            </a:r>
          </a:p>
          <a:p>
            <a:r>
              <a:rPr lang="en-US" sz="1600" dirty="0"/>
              <a:t>C4-193823 revised in CP-192035 and approved</a:t>
            </a:r>
          </a:p>
          <a:p>
            <a:r>
              <a:rPr lang="en-US" sz="1600" dirty="0"/>
              <a:t>C4-193856 revised in CP-192026 and approved</a:t>
            </a:r>
          </a:p>
          <a:p>
            <a:r>
              <a:rPr lang="en-US" sz="1600" dirty="0"/>
              <a:t>C4-193596 revised in CP-192034 and approved</a:t>
            </a:r>
          </a:p>
          <a:p>
            <a:r>
              <a:rPr lang="en-US" sz="1600" dirty="0"/>
              <a:t>C4-193833 revised in CP-192075 and approved</a:t>
            </a:r>
          </a:p>
          <a:p>
            <a:r>
              <a:rPr lang="en-US" sz="1600" dirty="0"/>
              <a:t>C4-193854 revised in CP-192092 and approved</a:t>
            </a:r>
          </a:p>
          <a:p>
            <a:r>
              <a:rPr lang="en-US" sz="1600" dirty="0"/>
              <a:t>C4-193637 revised in CP-192195 and approved</a:t>
            </a:r>
          </a:p>
          <a:p>
            <a:r>
              <a:rPr lang="en-US" sz="1600" dirty="0"/>
              <a:t>C4-193543 revised in CP-192028 and approved</a:t>
            </a:r>
          </a:p>
          <a:p>
            <a:r>
              <a:rPr lang="en-US" sz="1600" dirty="0"/>
              <a:t>C4-193098 revised in CP-192032 and approved</a:t>
            </a:r>
          </a:p>
          <a:p>
            <a:pPr marL="0" indent="0">
              <a:buNone/>
            </a:pPr>
            <a:endParaRPr lang="en-US" sz="3600" dirty="0"/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215063" y="1833563"/>
            <a:ext cx="3773487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endParaRPr lang="en-US" altLang="fr-FR" dirty="0"/>
          </a:p>
        </p:txBody>
      </p:sp>
    </p:spTree>
    <p:extLst>
      <p:ext uri="{BB962C8B-B14F-4D97-AF65-F5344CB8AC3E}">
        <p14:creationId xmlns:p14="http://schemas.microsoft.com/office/powerpoint/2010/main" val="390886912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Report </a:t>
            </a:r>
            <a:r>
              <a:rPr lang="en-US" b="1" dirty="0"/>
              <a:t>from </a:t>
            </a:r>
            <a:r>
              <a:rPr lang="en-US" b="1" dirty="0" smtClean="0"/>
              <a:t>CT#85 </a:t>
            </a:r>
            <a:r>
              <a:rPr lang="en-US" b="1" dirty="0"/>
              <a:t>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10354733" cy="4351338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 smtClean="0"/>
              <a:t>All </a:t>
            </a:r>
            <a:r>
              <a:rPr lang="en-US" sz="2000" dirty="0"/>
              <a:t>CRs send by CT4 to plenary were approved, </a:t>
            </a:r>
            <a:r>
              <a:rPr lang="en-US" sz="2000" dirty="0" smtClean="0"/>
              <a:t>with  the following exceptions</a:t>
            </a:r>
            <a:endParaRPr lang="en-US" sz="2000" dirty="0"/>
          </a:p>
          <a:p>
            <a:r>
              <a:rPr lang="en-US" sz="1600" dirty="0" smtClean="0"/>
              <a:t>C4-193651 </a:t>
            </a:r>
            <a:r>
              <a:rPr lang="en-US" sz="1600" dirty="0"/>
              <a:t>revised in CP-192025 and approved</a:t>
            </a:r>
          </a:p>
          <a:p>
            <a:r>
              <a:rPr lang="en-US" sz="1600" dirty="0"/>
              <a:t>C4-193802 revised in CP-192033 and approved</a:t>
            </a:r>
          </a:p>
          <a:p>
            <a:r>
              <a:rPr lang="en-US" sz="1600" dirty="0"/>
              <a:t>C4-193775 revised in CP-192232 and approved</a:t>
            </a:r>
          </a:p>
          <a:p>
            <a:r>
              <a:rPr lang="en-US" sz="1600" dirty="0"/>
              <a:t>C4-193056 revised in CP-192228 and approved</a:t>
            </a:r>
          </a:p>
          <a:p>
            <a:r>
              <a:rPr lang="en-US" sz="1600" dirty="0"/>
              <a:t>C4-193820 revised to CP-192248 and approved</a:t>
            </a:r>
          </a:p>
          <a:p>
            <a:r>
              <a:rPr lang="en-US" sz="1600" dirty="0"/>
              <a:t>C4-193821 revised to CP-192249 and approved</a:t>
            </a:r>
          </a:p>
          <a:p>
            <a:pPr marL="0" indent="0">
              <a:buNone/>
            </a:pPr>
            <a:endParaRPr lang="en-US" sz="1600" dirty="0"/>
          </a:p>
          <a:p>
            <a:r>
              <a:rPr lang="en-US" sz="1600" dirty="0"/>
              <a:t>C4-193738 rejected </a:t>
            </a:r>
          </a:p>
          <a:p>
            <a:r>
              <a:rPr lang="en-US" sz="1600" dirty="0"/>
              <a:t>C4-193739 rejected</a:t>
            </a:r>
          </a:p>
          <a:p>
            <a:pPr marL="0" indent="0">
              <a:buNone/>
            </a:pPr>
            <a:endParaRPr lang="en-US" sz="3600" dirty="0"/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215063" y="1833563"/>
            <a:ext cx="3773487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endParaRPr lang="en-US" altLang="fr-FR" dirty="0"/>
          </a:p>
        </p:txBody>
      </p:sp>
    </p:spTree>
    <p:extLst>
      <p:ext uri="{BB962C8B-B14F-4D97-AF65-F5344CB8AC3E}">
        <p14:creationId xmlns:p14="http://schemas.microsoft.com/office/powerpoint/2010/main" val="331119313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Report </a:t>
            </a:r>
            <a:r>
              <a:rPr lang="en-US" b="1" dirty="0"/>
              <a:t>from </a:t>
            </a:r>
            <a:r>
              <a:rPr lang="en-US" b="1" dirty="0" smtClean="0"/>
              <a:t>CT#85 </a:t>
            </a:r>
            <a:r>
              <a:rPr lang="en-US" b="1" dirty="0"/>
              <a:t>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10354733" cy="4351338"/>
          </a:xfrm>
        </p:spPr>
        <p:txBody>
          <a:bodyPr/>
          <a:lstStyle/>
          <a:p>
            <a:r>
              <a:rPr lang="en-US" b="1" i="1" dirty="0" smtClean="0"/>
              <a:t>CT4 </a:t>
            </a:r>
            <a:r>
              <a:rPr lang="en-US" b="1" i="1" dirty="0"/>
              <a:t>Meeting Locations in 2020</a:t>
            </a:r>
            <a:endParaRPr lang="en-US" sz="3600" dirty="0"/>
          </a:p>
          <a:p>
            <a:r>
              <a:rPr lang="en-US" sz="2000" dirty="0">
                <a:solidFill>
                  <a:srgbClr val="FF0000"/>
                </a:solidFill>
              </a:rPr>
              <a:t>CT4#95bis 2020-01-13 - 2020-01-17 </a:t>
            </a:r>
            <a:r>
              <a:rPr lang="en-US" sz="2000" dirty="0" smtClean="0">
                <a:solidFill>
                  <a:srgbClr val="FF0000"/>
                </a:solidFill>
              </a:rPr>
              <a:t>canceled  </a:t>
            </a:r>
            <a:endParaRPr lang="en-US" sz="2000" dirty="0">
              <a:solidFill>
                <a:srgbClr val="FF0000"/>
              </a:solidFill>
            </a:endParaRPr>
          </a:p>
          <a:p>
            <a:r>
              <a:rPr lang="en-US" sz="2000" dirty="0" smtClean="0"/>
              <a:t>CT4#96</a:t>
            </a:r>
            <a:r>
              <a:rPr lang="en-US" sz="2000" dirty="0"/>
              <a:t>      2020-02-24 - 2020-02-28 ETSI Sophia Antipolis</a:t>
            </a:r>
          </a:p>
          <a:p>
            <a:r>
              <a:rPr lang="en-US" sz="2000" dirty="0"/>
              <a:t>CT4#97      2020-04-24 - 2020-04-28 EF3 Dubrovnik</a:t>
            </a:r>
          </a:p>
          <a:p>
            <a:r>
              <a:rPr lang="en-US" sz="2000" dirty="0"/>
              <a:t>CT4#98      2020-05-25 - 2020-05-29 CF3 </a:t>
            </a:r>
            <a:r>
              <a:rPr lang="en-US" sz="2000" dirty="0" smtClean="0"/>
              <a:t>China (collocated with SA2)</a:t>
            </a:r>
            <a:endParaRPr lang="en-US" sz="2000" dirty="0"/>
          </a:p>
          <a:p>
            <a:r>
              <a:rPr lang="en-US" sz="2000" dirty="0"/>
              <a:t>CT4#98bis 2020-07-13 - 2020-07-17 open, Potential meeting </a:t>
            </a:r>
          </a:p>
          <a:p>
            <a:r>
              <a:rPr lang="en-US" sz="2000" dirty="0"/>
              <a:t>CT4#99      2020-08-24 - 2020-08-28 NAF3 US</a:t>
            </a:r>
          </a:p>
          <a:p>
            <a:r>
              <a:rPr lang="en-US" sz="2000" dirty="0"/>
              <a:t>CT4#100    2020-10-12 - 2020-10-16 IF3 India</a:t>
            </a:r>
          </a:p>
          <a:p>
            <a:r>
              <a:rPr lang="en-US" sz="2000" dirty="0"/>
              <a:t>CT4#101    2020-11-16 - 2020-11-20 NAF3 US</a:t>
            </a:r>
          </a:p>
          <a:p>
            <a:pPr marL="0" indent="0">
              <a:buNone/>
            </a:pPr>
            <a:endParaRPr lang="en-US" altLang="fr-FR" dirty="0"/>
          </a:p>
        </p:txBody>
      </p:sp>
    </p:spTree>
    <p:extLst>
      <p:ext uri="{BB962C8B-B14F-4D97-AF65-F5344CB8AC3E}">
        <p14:creationId xmlns:p14="http://schemas.microsoft.com/office/powerpoint/2010/main" val="291438417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Report </a:t>
            </a:r>
            <a:r>
              <a:rPr lang="en-US" b="1" dirty="0"/>
              <a:t>from </a:t>
            </a:r>
            <a:r>
              <a:rPr lang="en-US" b="1" dirty="0" smtClean="0"/>
              <a:t>SA#85 </a:t>
            </a:r>
            <a:r>
              <a:rPr lang="en-US" b="1" dirty="0"/>
              <a:t>related to CT4 topics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10354733" cy="4351338"/>
          </a:xfrm>
        </p:spPr>
        <p:txBody>
          <a:bodyPr/>
          <a:lstStyle/>
          <a:p>
            <a:r>
              <a:rPr lang="en-US" dirty="0" smtClean="0"/>
              <a:t>All </a:t>
            </a:r>
            <a:r>
              <a:rPr lang="en-US" dirty="0"/>
              <a:t>of the </a:t>
            </a:r>
            <a:r>
              <a:rPr lang="en-US" dirty="0" smtClean="0"/>
              <a:t>stage 2 CRs which </a:t>
            </a:r>
            <a:r>
              <a:rPr lang="en-US" dirty="0"/>
              <a:t>had dependency with CT4 </a:t>
            </a:r>
            <a:r>
              <a:rPr lang="en-US" dirty="0" smtClean="0"/>
              <a:t>CRs, </a:t>
            </a:r>
            <a:r>
              <a:rPr lang="en-US" dirty="0"/>
              <a:t>are approved by SA plenary</a:t>
            </a:r>
            <a:r>
              <a:rPr lang="en-US" dirty="0" smtClean="0"/>
              <a:t>.</a:t>
            </a:r>
          </a:p>
          <a:p>
            <a:r>
              <a:rPr lang="en-GB" sz="3600" dirty="0"/>
              <a:t>21.900 CR0061R2: Update of the TS version number in the </a:t>
            </a:r>
            <a:r>
              <a:rPr lang="en-GB" sz="3600" dirty="0" err="1"/>
              <a:t>OpenAPI</a:t>
            </a:r>
            <a:r>
              <a:rPr lang="en-GB" sz="3600" dirty="0"/>
              <a:t> '</a:t>
            </a:r>
            <a:r>
              <a:rPr lang="en-GB" sz="3600" dirty="0" err="1"/>
              <a:t>externalDocs</a:t>
            </a:r>
            <a:r>
              <a:rPr lang="en-GB" sz="3600" dirty="0"/>
              <a:t>' </a:t>
            </a:r>
            <a:r>
              <a:rPr lang="en-GB" sz="3600" smtClean="0"/>
              <a:t>object is agreed as well</a:t>
            </a:r>
            <a:endParaRPr lang="en-US" sz="3600" dirty="0"/>
          </a:p>
          <a:p>
            <a:pPr marL="0" indent="0">
              <a:buNone/>
            </a:pPr>
            <a:endParaRPr lang="en-US" altLang="fr-FR" dirty="0"/>
          </a:p>
        </p:txBody>
      </p:sp>
    </p:spTree>
    <p:extLst>
      <p:ext uri="{BB962C8B-B14F-4D97-AF65-F5344CB8AC3E}">
        <p14:creationId xmlns:p14="http://schemas.microsoft.com/office/powerpoint/2010/main" val="226832817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Report </a:t>
            </a:r>
            <a:r>
              <a:rPr lang="en-US" b="1" dirty="0"/>
              <a:t>from </a:t>
            </a:r>
            <a:r>
              <a:rPr lang="en-US" b="1" dirty="0" smtClean="0"/>
              <a:t>SA#85 </a:t>
            </a:r>
            <a:r>
              <a:rPr lang="en-US" b="1" dirty="0"/>
              <a:t>related to </a:t>
            </a:r>
            <a:r>
              <a:rPr lang="en-US" b="1" dirty="0" smtClean="0"/>
              <a:t>CT4</a:t>
            </a:r>
            <a:endParaRPr lang="en-US" altLang="fr-FR" dirty="0"/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10354733" cy="4351338"/>
          </a:xfrm>
        </p:spPr>
        <p:txBody>
          <a:bodyPr/>
          <a:lstStyle/>
          <a:p>
            <a:pPr marL="0" indent="0">
              <a:buNone/>
            </a:pPr>
            <a:r>
              <a:rPr lang="en-GB" altLang="en-US" dirty="0" smtClean="0"/>
              <a:t>SP-190948 (living document): </a:t>
            </a:r>
            <a:endParaRPr lang="en-US" altLang="en-US" dirty="0"/>
          </a:p>
          <a:p>
            <a:pPr marL="0" indent="0">
              <a:buNone/>
            </a:pPr>
            <a:r>
              <a:rPr lang="de-DE" altLang="fr-FR" dirty="0" smtClean="0"/>
              <a:t>SA is maintaining a list of </a:t>
            </a:r>
            <a:r>
              <a:rPr lang="en-US" altLang="en-US" dirty="0"/>
              <a:t>3GPP Liaison </a:t>
            </a:r>
            <a:r>
              <a:rPr lang="en-US" altLang="en-US" dirty="0" smtClean="0"/>
              <a:t>Persons, persons which are contact persons to other SDOs e.g. :</a:t>
            </a:r>
          </a:p>
          <a:p>
            <a:pPr marL="0" indent="0">
              <a:buNone/>
            </a:pPr>
            <a:r>
              <a:rPr lang="de-DE" altLang="en-US" dirty="0" smtClean="0"/>
              <a:t>IETF: Lionel Morand (CT/SA)</a:t>
            </a:r>
          </a:p>
          <a:p>
            <a:pPr marL="0" indent="0">
              <a:buNone/>
            </a:pPr>
            <a:r>
              <a:rPr lang="de-DE" altLang="en-US" dirty="0" smtClean="0"/>
              <a:t>ITU-R:</a:t>
            </a:r>
            <a:r>
              <a:rPr lang="en-US" altLang="en-US" dirty="0"/>
              <a:t> Giovanni Romano (RAN/SA)</a:t>
            </a:r>
            <a:r>
              <a:rPr lang="de-DE" altLang="en-US" dirty="0" smtClean="0"/>
              <a:t> </a:t>
            </a:r>
          </a:p>
          <a:p>
            <a:pPr marL="0" indent="0">
              <a:buNone/>
            </a:pPr>
            <a:r>
              <a:rPr lang="de-DE" altLang="fr-FR" dirty="0" smtClean="0"/>
              <a:t>NGMN: Kevin Holley</a:t>
            </a:r>
            <a:endParaRPr lang="en-US" altLang="fr-FR" dirty="0"/>
          </a:p>
        </p:txBody>
      </p:sp>
    </p:spTree>
    <p:extLst>
      <p:ext uri="{BB962C8B-B14F-4D97-AF65-F5344CB8AC3E}">
        <p14:creationId xmlns:p14="http://schemas.microsoft.com/office/powerpoint/2010/main" val="414935640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10772</TotalTime>
  <Words>853</Words>
  <Application>Microsoft Office PowerPoint</Application>
  <PresentationFormat>Widescreen</PresentationFormat>
  <Paragraphs>229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Arial </vt:lpstr>
      <vt:lpstr>Arial</vt:lpstr>
      <vt:lpstr>Calibri</vt:lpstr>
      <vt:lpstr>Calibri Light</vt:lpstr>
      <vt:lpstr>Times New Roman</vt:lpstr>
      <vt:lpstr>Office Theme</vt:lpstr>
      <vt:lpstr>Plenary #85 report  on CT4 related topics</vt:lpstr>
      <vt:lpstr>Overview</vt:lpstr>
      <vt:lpstr>Report from CT#85 related to CT4 topics</vt:lpstr>
      <vt:lpstr>Report from CT#85 related to CT4 topics</vt:lpstr>
      <vt:lpstr>Report from CT#85 related to CT4 topics</vt:lpstr>
      <vt:lpstr>Report from CT#85 related to CT4 topics</vt:lpstr>
      <vt:lpstr>Report from CT#85 related to CT4 topics</vt:lpstr>
      <vt:lpstr>Report from SA#85 related to CT4 topics</vt:lpstr>
      <vt:lpstr>Report from SA#85 related to CT4</vt:lpstr>
      <vt:lpstr>Report from SA#85 related to CT4 topics</vt:lpstr>
      <vt:lpstr>Rel-17 SA#85 Prioritized Items List</vt:lpstr>
      <vt:lpstr>Rel-17 SA#85 Out-List</vt:lpstr>
      <vt:lpstr>Items for SA/CT Coordination </vt:lpstr>
      <vt:lpstr>Current Release Schedule Overview (SA/CT)</vt:lpstr>
      <vt:lpstr>SA#85 documents for information</vt:lpstr>
      <vt:lpstr>Thank You!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Huawei-P</cp:lastModifiedBy>
  <cp:revision>704</cp:revision>
  <dcterms:created xsi:type="dcterms:W3CDTF">2010-02-05T13:52:04Z</dcterms:created>
  <dcterms:modified xsi:type="dcterms:W3CDTF">2019-09-27T16:25:37Z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(2)GMVeNT4j3liFR+c/sovXFudU7gGkqlz91/34CaBqnDP7XCAWUy6w6jj4azqvq3h6hnX/fcdn
ZEMhEsKg4ytCl+2gfjESq8j9LIyU9MZroWfxtW5ey2lh+sVRGTsecAyfppkqlbx1TKpU3c++
SzU2+/sLYwzj8EiXJLGEFo1Py5gR12Uvsm8XtlLFqcDM5XwR5npLdiwrq116wppOP5v9ALFP
PiYm64/0bir3l8kJGe</vt:lpwstr>
  </property>
  <property fmtid="{D5CDD505-2E9C-101B-9397-08002B2CF9AE}" pid="3" name="_2015_ms_pID_7253431">
    <vt:lpwstr>5k1oDclUD1a/F2NIim+REsREfI9kpA6CJQvL1/byEbQ9iGt9u9u6Op
F1b0h0uMSCojnroP46WufbdYcuDt2MnM2RXOeQUH7Sg4q0NvV+DW3FZIXvQ1e2q0sXVuBBO1
HQh2g2VIm/RvOdTd9Xt56AsNpCQ5IrRTF6HdmTTeYpcYrXlQiK+zTu4mcVYQhamRwve7HLF/
NnJ3hRRu7ejFscxx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1569218596</vt:lpwstr>
  </property>
</Properties>
</file>