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3" r:id="rId4"/>
    <p:sldId id="258" r:id="rId5"/>
    <p:sldId id="259" r:id="rId6"/>
    <p:sldId id="261" r:id="rId7"/>
    <p:sldId id="265"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223FC2-F149-496F-A6B6-EBEE60A708D1}" v="904" dt="2019-03-29T09:11:22.21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25" autoAdjust="0"/>
    <p:restoredTop sz="94660"/>
  </p:normalViewPr>
  <p:slideViewPr>
    <p:cSldViewPr snapToGrid="0">
      <p:cViewPr varScale="1">
        <p:scale>
          <a:sx n="103" d="100"/>
          <a:sy n="103" d="100"/>
        </p:scale>
        <p:origin x="114"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nes Lu" userId="4cfb224b-aef4-4e53-b247-490a84089aba" providerId="ADAL" clId="{B872402F-53A2-4E7F-8DC9-48F0CAFDEB13}"/>
    <pc:docChg chg="undo custSel addSld delSld modSld">
      <pc:chgData name="Jones Lu" userId="4cfb224b-aef4-4e53-b247-490a84089aba" providerId="ADAL" clId="{B872402F-53A2-4E7F-8DC9-48F0CAFDEB13}" dt="2019-03-22T07:42:37.307" v="758" actId="20577"/>
      <pc:docMkLst>
        <pc:docMk/>
      </pc:docMkLst>
      <pc:sldChg chg="modSp">
        <pc:chgData name="Jones Lu" userId="4cfb224b-aef4-4e53-b247-490a84089aba" providerId="ADAL" clId="{B872402F-53A2-4E7F-8DC9-48F0CAFDEB13}" dt="2019-03-22T07:42:37.307" v="758" actId="20577"/>
        <pc:sldMkLst>
          <pc:docMk/>
          <pc:sldMk cId="3323755203" sldId="261"/>
        </pc:sldMkLst>
        <pc:spChg chg="mod">
          <ac:chgData name="Jones Lu" userId="4cfb224b-aef4-4e53-b247-490a84089aba" providerId="ADAL" clId="{B872402F-53A2-4E7F-8DC9-48F0CAFDEB13}" dt="2019-03-22T07:42:37.307" v="758" actId="20577"/>
          <ac:spMkLst>
            <pc:docMk/>
            <pc:sldMk cId="3323755203" sldId="261"/>
            <ac:spMk id="2" creationId="{98DFA7E6-25CD-4B5C-8FE8-26C69D63EA84}"/>
          </ac:spMkLst>
        </pc:spChg>
        <pc:spChg chg="mod">
          <ac:chgData name="Jones Lu" userId="4cfb224b-aef4-4e53-b247-490a84089aba" providerId="ADAL" clId="{B872402F-53A2-4E7F-8DC9-48F0CAFDEB13}" dt="2019-03-22T07:38:57.279" v="626" actId="27636"/>
          <ac:spMkLst>
            <pc:docMk/>
            <pc:sldMk cId="3323755203" sldId="261"/>
            <ac:spMk id="3" creationId="{F2C71711-0F6A-4C73-B035-AD743843B2A4}"/>
          </ac:spMkLst>
        </pc:spChg>
      </pc:sldChg>
      <pc:sldChg chg="modSp add">
        <pc:chgData name="Jones Lu" userId="4cfb224b-aef4-4e53-b247-490a84089aba" providerId="ADAL" clId="{B872402F-53A2-4E7F-8DC9-48F0CAFDEB13}" dt="2019-03-22T07:41:47.379" v="756" actId="20577"/>
        <pc:sldMkLst>
          <pc:docMk/>
          <pc:sldMk cId="693734534" sldId="265"/>
        </pc:sldMkLst>
        <pc:spChg chg="mod">
          <ac:chgData name="Jones Lu" userId="4cfb224b-aef4-4e53-b247-490a84089aba" providerId="ADAL" clId="{B872402F-53A2-4E7F-8DC9-48F0CAFDEB13}" dt="2019-03-22T07:39:04.867" v="628" actId="20577"/>
          <ac:spMkLst>
            <pc:docMk/>
            <pc:sldMk cId="693734534" sldId="265"/>
            <ac:spMk id="2" creationId="{98DFA7E6-25CD-4B5C-8FE8-26C69D63EA84}"/>
          </ac:spMkLst>
        </pc:spChg>
        <pc:spChg chg="mod">
          <ac:chgData name="Jones Lu" userId="4cfb224b-aef4-4e53-b247-490a84089aba" providerId="ADAL" clId="{B872402F-53A2-4E7F-8DC9-48F0CAFDEB13}" dt="2019-03-22T07:41:47.379" v="756" actId="20577"/>
          <ac:spMkLst>
            <pc:docMk/>
            <pc:sldMk cId="693734534" sldId="265"/>
            <ac:spMk id="3" creationId="{F2C71711-0F6A-4C73-B035-AD743843B2A4}"/>
          </ac:spMkLst>
        </pc:spChg>
      </pc:sldChg>
    </pc:docChg>
  </pc:docChgLst>
  <pc:docChgLst>
    <pc:chgData name="Jones Lu" userId="4cfb224b-aef4-4e53-b247-490a84089aba" providerId="ADAL" clId="{03223FC2-F149-496F-A6B6-EBEE60A708D1}"/>
    <pc:docChg chg="custSel modSld">
      <pc:chgData name="Jones Lu" userId="4cfb224b-aef4-4e53-b247-490a84089aba" providerId="ADAL" clId="{03223FC2-F149-496F-A6B6-EBEE60A708D1}" dt="2019-03-29T09:11:22.210" v="144" actId="20577"/>
      <pc:docMkLst>
        <pc:docMk/>
      </pc:docMkLst>
      <pc:sldChg chg="modSp">
        <pc:chgData name="Jones Lu" userId="4cfb224b-aef4-4e53-b247-490a84089aba" providerId="ADAL" clId="{03223FC2-F149-496F-A6B6-EBEE60A708D1}" dt="2019-03-29T09:09:24.252" v="70" actId="20577"/>
        <pc:sldMkLst>
          <pc:docMk/>
          <pc:sldMk cId="3323755203" sldId="261"/>
        </pc:sldMkLst>
        <pc:spChg chg="mod">
          <ac:chgData name="Jones Lu" userId="4cfb224b-aef4-4e53-b247-490a84089aba" providerId="ADAL" clId="{03223FC2-F149-496F-A6B6-EBEE60A708D1}" dt="2019-03-29T09:09:24.252" v="70" actId="20577"/>
          <ac:spMkLst>
            <pc:docMk/>
            <pc:sldMk cId="3323755203" sldId="261"/>
            <ac:spMk id="3" creationId="{F2C71711-0F6A-4C73-B035-AD743843B2A4}"/>
          </ac:spMkLst>
        </pc:spChg>
      </pc:sldChg>
      <pc:sldChg chg="modSp">
        <pc:chgData name="Jones Lu" userId="4cfb224b-aef4-4e53-b247-490a84089aba" providerId="ADAL" clId="{03223FC2-F149-496F-A6B6-EBEE60A708D1}" dt="2019-03-29T09:11:22.210" v="144" actId="20577"/>
        <pc:sldMkLst>
          <pc:docMk/>
          <pc:sldMk cId="693734534" sldId="265"/>
        </pc:sldMkLst>
        <pc:spChg chg="mod">
          <ac:chgData name="Jones Lu" userId="4cfb224b-aef4-4e53-b247-490a84089aba" providerId="ADAL" clId="{03223FC2-F149-496F-A6B6-EBEE60A708D1}" dt="2019-03-29T09:11:22.210" v="144" actId="20577"/>
          <ac:spMkLst>
            <pc:docMk/>
            <pc:sldMk cId="693734534" sldId="265"/>
            <ac:spMk id="3" creationId="{F2C71711-0F6A-4C73-B035-AD743843B2A4}"/>
          </ac:spMkLst>
        </pc:sp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6ECCDA-86A9-482B-88B5-378602EC077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0FD4943-000D-438A-B569-8B7D2468F48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E3657E0-5B20-4D10-88D4-C82D4DCED9C0}"/>
              </a:ext>
            </a:extLst>
          </p:cNvPr>
          <p:cNvSpPr>
            <a:spLocks noGrp="1"/>
          </p:cNvSpPr>
          <p:nvPr>
            <p:ph type="dt" sz="half" idx="10"/>
          </p:nvPr>
        </p:nvSpPr>
        <p:spPr/>
        <p:txBody>
          <a:bodyPr/>
          <a:lstStyle/>
          <a:p>
            <a:fld id="{1F056973-5BDD-471F-B044-084080AB97C2}" type="datetimeFigureOut">
              <a:rPr lang="en-US" smtClean="0"/>
              <a:t>3/29/2019</a:t>
            </a:fld>
            <a:endParaRPr lang="en-US"/>
          </a:p>
        </p:txBody>
      </p:sp>
      <p:sp>
        <p:nvSpPr>
          <p:cNvPr id="5" name="Footer Placeholder 4">
            <a:extLst>
              <a:ext uri="{FF2B5EF4-FFF2-40B4-BE49-F238E27FC236}">
                <a16:creationId xmlns:a16="http://schemas.microsoft.com/office/drawing/2014/main" id="{41C86C11-5F19-4B92-B9B5-A4D86D5AB6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43B5A7-D09B-4DD1-8F9C-C73988B7A95B}"/>
              </a:ext>
            </a:extLst>
          </p:cNvPr>
          <p:cNvSpPr>
            <a:spLocks noGrp="1"/>
          </p:cNvSpPr>
          <p:nvPr>
            <p:ph type="sldNum" sz="quarter" idx="12"/>
          </p:nvPr>
        </p:nvSpPr>
        <p:spPr/>
        <p:txBody>
          <a:bodyPr/>
          <a:lstStyle/>
          <a:p>
            <a:fld id="{D33EF10E-5239-46C7-A857-D868B97D51A4}" type="slidenum">
              <a:rPr lang="en-US" smtClean="0"/>
              <a:t>‹#›</a:t>
            </a:fld>
            <a:endParaRPr lang="en-US"/>
          </a:p>
        </p:txBody>
      </p:sp>
    </p:spTree>
    <p:extLst>
      <p:ext uri="{BB962C8B-B14F-4D97-AF65-F5344CB8AC3E}">
        <p14:creationId xmlns:p14="http://schemas.microsoft.com/office/powerpoint/2010/main" val="1550232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2208D-E1A7-4783-9ED8-824445DDF8E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CC73C4D-A692-4DB4-8C42-E3A6B3D4752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566CC09-D9D4-4254-A589-F136860C765F}"/>
              </a:ext>
            </a:extLst>
          </p:cNvPr>
          <p:cNvSpPr>
            <a:spLocks noGrp="1"/>
          </p:cNvSpPr>
          <p:nvPr>
            <p:ph type="dt" sz="half" idx="10"/>
          </p:nvPr>
        </p:nvSpPr>
        <p:spPr/>
        <p:txBody>
          <a:bodyPr/>
          <a:lstStyle/>
          <a:p>
            <a:fld id="{1F056973-5BDD-471F-B044-084080AB97C2}" type="datetimeFigureOut">
              <a:rPr lang="en-US" smtClean="0"/>
              <a:t>3/29/2019</a:t>
            </a:fld>
            <a:endParaRPr lang="en-US"/>
          </a:p>
        </p:txBody>
      </p:sp>
      <p:sp>
        <p:nvSpPr>
          <p:cNvPr id="5" name="Footer Placeholder 4">
            <a:extLst>
              <a:ext uri="{FF2B5EF4-FFF2-40B4-BE49-F238E27FC236}">
                <a16:creationId xmlns:a16="http://schemas.microsoft.com/office/drawing/2014/main" id="{7CB967D9-CE2E-4DEF-BA9B-16FDBEBFDF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61FE6A-1B6C-4943-B857-5BBCF7A8C93D}"/>
              </a:ext>
            </a:extLst>
          </p:cNvPr>
          <p:cNvSpPr>
            <a:spLocks noGrp="1"/>
          </p:cNvSpPr>
          <p:nvPr>
            <p:ph type="sldNum" sz="quarter" idx="12"/>
          </p:nvPr>
        </p:nvSpPr>
        <p:spPr/>
        <p:txBody>
          <a:bodyPr/>
          <a:lstStyle/>
          <a:p>
            <a:fld id="{D33EF10E-5239-46C7-A857-D868B97D51A4}" type="slidenum">
              <a:rPr lang="en-US" smtClean="0"/>
              <a:t>‹#›</a:t>
            </a:fld>
            <a:endParaRPr lang="en-US"/>
          </a:p>
        </p:txBody>
      </p:sp>
    </p:spTree>
    <p:extLst>
      <p:ext uri="{BB962C8B-B14F-4D97-AF65-F5344CB8AC3E}">
        <p14:creationId xmlns:p14="http://schemas.microsoft.com/office/powerpoint/2010/main" val="2556414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D89FF92-FF6D-4F6D-9DB3-435B4C72AB4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C36DC4-5ED0-412D-9019-BA7529A57B53}"/>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075685-FF49-4978-A5D6-881DF609AEEC}"/>
              </a:ext>
            </a:extLst>
          </p:cNvPr>
          <p:cNvSpPr>
            <a:spLocks noGrp="1"/>
          </p:cNvSpPr>
          <p:nvPr>
            <p:ph type="dt" sz="half" idx="10"/>
          </p:nvPr>
        </p:nvSpPr>
        <p:spPr/>
        <p:txBody>
          <a:bodyPr/>
          <a:lstStyle/>
          <a:p>
            <a:fld id="{1F056973-5BDD-471F-B044-084080AB97C2}" type="datetimeFigureOut">
              <a:rPr lang="en-US" smtClean="0"/>
              <a:t>3/29/2019</a:t>
            </a:fld>
            <a:endParaRPr lang="en-US"/>
          </a:p>
        </p:txBody>
      </p:sp>
      <p:sp>
        <p:nvSpPr>
          <p:cNvPr id="5" name="Footer Placeholder 4">
            <a:extLst>
              <a:ext uri="{FF2B5EF4-FFF2-40B4-BE49-F238E27FC236}">
                <a16:creationId xmlns:a16="http://schemas.microsoft.com/office/drawing/2014/main" id="{11CCE1D4-F664-4AFD-9C7C-D1BB55E6B2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FDC342E-0637-4F25-9FF7-C7576BD92A46}"/>
              </a:ext>
            </a:extLst>
          </p:cNvPr>
          <p:cNvSpPr>
            <a:spLocks noGrp="1"/>
          </p:cNvSpPr>
          <p:nvPr>
            <p:ph type="sldNum" sz="quarter" idx="12"/>
          </p:nvPr>
        </p:nvSpPr>
        <p:spPr/>
        <p:txBody>
          <a:bodyPr/>
          <a:lstStyle/>
          <a:p>
            <a:fld id="{D33EF10E-5239-46C7-A857-D868B97D51A4}" type="slidenum">
              <a:rPr lang="en-US" smtClean="0"/>
              <a:t>‹#›</a:t>
            </a:fld>
            <a:endParaRPr lang="en-US"/>
          </a:p>
        </p:txBody>
      </p:sp>
    </p:spTree>
    <p:extLst>
      <p:ext uri="{BB962C8B-B14F-4D97-AF65-F5344CB8AC3E}">
        <p14:creationId xmlns:p14="http://schemas.microsoft.com/office/powerpoint/2010/main" val="35502948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07CD5E-0E80-4BE0-9FDE-96F42E5E42E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4256BE7-8935-4AFC-B589-D6DF8D284B7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C5CD681-95AF-4842-8B3A-D2230ED0CD3F}"/>
              </a:ext>
            </a:extLst>
          </p:cNvPr>
          <p:cNvSpPr>
            <a:spLocks noGrp="1"/>
          </p:cNvSpPr>
          <p:nvPr>
            <p:ph type="dt" sz="half" idx="10"/>
          </p:nvPr>
        </p:nvSpPr>
        <p:spPr/>
        <p:txBody>
          <a:bodyPr/>
          <a:lstStyle/>
          <a:p>
            <a:fld id="{1F056973-5BDD-471F-B044-084080AB97C2}" type="datetimeFigureOut">
              <a:rPr lang="en-US" smtClean="0"/>
              <a:t>3/29/2019</a:t>
            </a:fld>
            <a:endParaRPr lang="en-US"/>
          </a:p>
        </p:txBody>
      </p:sp>
      <p:sp>
        <p:nvSpPr>
          <p:cNvPr id="5" name="Footer Placeholder 4">
            <a:extLst>
              <a:ext uri="{FF2B5EF4-FFF2-40B4-BE49-F238E27FC236}">
                <a16:creationId xmlns:a16="http://schemas.microsoft.com/office/drawing/2014/main" id="{B73A8233-5FA6-414B-B486-44E6D630CD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AF0A1D-CC54-4507-B1EA-EB78650EBE70}"/>
              </a:ext>
            </a:extLst>
          </p:cNvPr>
          <p:cNvSpPr>
            <a:spLocks noGrp="1"/>
          </p:cNvSpPr>
          <p:nvPr>
            <p:ph type="sldNum" sz="quarter" idx="12"/>
          </p:nvPr>
        </p:nvSpPr>
        <p:spPr/>
        <p:txBody>
          <a:bodyPr/>
          <a:lstStyle/>
          <a:p>
            <a:fld id="{D33EF10E-5239-46C7-A857-D868B97D51A4}" type="slidenum">
              <a:rPr lang="en-US" smtClean="0"/>
              <a:t>‹#›</a:t>
            </a:fld>
            <a:endParaRPr lang="en-US"/>
          </a:p>
        </p:txBody>
      </p:sp>
    </p:spTree>
    <p:extLst>
      <p:ext uri="{BB962C8B-B14F-4D97-AF65-F5344CB8AC3E}">
        <p14:creationId xmlns:p14="http://schemas.microsoft.com/office/powerpoint/2010/main" val="2966103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0B793-6F4D-4CBA-BE71-A03BF22EE89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A5D8311-9205-4710-AB6C-DDA115056B3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DA773055-E084-4FC5-A2CA-BC0672E5290A}"/>
              </a:ext>
            </a:extLst>
          </p:cNvPr>
          <p:cNvSpPr>
            <a:spLocks noGrp="1"/>
          </p:cNvSpPr>
          <p:nvPr>
            <p:ph type="dt" sz="half" idx="10"/>
          </p:nvPr>
        </p:nvSpPr>
        <p:spPr/>
        <p:txBody>
          <a:bodyPr/>
          <a:lstStyle/>
          <a:p>
            <a:fld id="{1F056973-5BDD-471F-B044-084080AB97C2}" type="datetimeFigureOut">
              <a:rPr lang="en-US" smtClean="0"/>
              <a:t>3/29/2019</a:t>
            </a:fld>
            <a:endParaRPr lang="en-US"/>
          </a:p>
        </p:txBody>
      </p:sp>
      <p:sp>
        <p:nvSpPr>
          <p:cNvPr id="5" name="Footer Placeholder 4">
            <a:extLst>
              <a:ext uri="{FF2B5EF4-FFF2-40B4-BE49-F238E27FC236}">
                <a16:creationId xmlns:a16="http://schemas.microsoft.com/office/drawing/2014/main" id="{B22AACEF-CEE9-4E20-9879-4484E85E61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8F1822-03BA-46D6-9288-3A59500C149B}"/>
              </a:ext>
            </a:extLst>
          </p:cNvPr>
          <p:cNvSpPr>
            <a:spLocks noGrp="1"/>
          </p:cNvSpPr>
          <p:nvPr>
            <p:ph type="sldNum" sz="quarter" idx="12"/>
          </p:nvPr>
        </p:nvSpPr>
        <p:spPr/>
        <p:txBody>
          <a:bodyPr/>
          <a:lstStyle/>
          <a:p>
            <a:fld id="{D33EF10E-5239-46C7-A857-D868B97D51A4}" type="slidenum">
              <a:rPr lang="en-US" smtClean="0"/>
              <a:t>‹#›</a:t>
            </a:fld>
            <a:endParaRPr lang="en-US"/>
          </a:p>
        </p:txBody>
      </p:sp>
    </p:spTree>
    <p:extLst>
      <p:ext uri="{BB962C8B-B14F-4D97-AF65-F5344CB8AC3E}">
        <p14:creationId xmlns:p14="http://schemas.microsoft.com/office/powerpoint/2010/main" val="30078880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FD963-DC90-4AF2-8DDB-288D68CC558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0C8E65-B770-4C86-B78A-0EFF9A5D9EEB}"/>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F9E7C3A-6DB8-4731-BDA6-7E751B592F24}"/>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C420631-B153-49FD-B810-7F1C2A3E86D8}"/>
              </a:ext>
            </a:extLst>
          </p:cNvPr>
          <p:cNvSpPr>
            <a:spLocks noGrp="1"/>
          </p:cNvSpPr>
          <p:nvPr>
            <p:ph type="dt" sz="half" idx="10"/>
          </p:nvPr>
        </p:nvSpPr>
        <p:spPr/>
        <p:txBody>
          <a:bodyPr/>
          <a:lstStyle/>
          <a:p>
            <a:fld id="{1F056973-5BDD-471F-B044-084080AB97C2}" type="datetimeFigureOut">
              <a:rPr lang="en-US" smtClean="0"/>
              <a:t>3/29/2019</a:t>
            </a:fld>
            <a:endParaRPr lang="en-US"/>
          </a:p>
        </p:txBody>
      </p:sp>
      <p:sp>
        <p:nvSpPr>
          <p:cNvPr id="6" name="Footer Placeholder 5">
            <a:extLst>
              <a:ext uri="{FF2B5EF4-FFF2-40B4-BE49-F238E27FC236}">
                <a16:creationId xmlns:a16="http://schemas.microsoft.com/office/drawing/2014/main" id="{B03F070C-3A2E-4DEF-A6EA-C97E36DA98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B86E50-1E63-4798-B6AC-878B2720D7C2}"/>
              </a:ext>
            </a:extLst>
          </p:cNvPr>
          <p:cNvSpPr>
            <a:spLocks noGrp="1"/>
          </p:cNvSpPr>
          <p:nvPr>
            <p:ph type="sldNum" sz="quarter" idx="12"/>
          </p:nvPr>
        </p:nvSpPr>
        <p:spPr/>
        <p:txBody>
          <a:bodyPr/>
          <a:lstStyle/>
          <a:p>
            <a:fld id="{D33EF10E-5239-46C7-A857-D868B97D51A4}" type="slidenum">
              <a:rPr lang="en-US" smtClean="0"/>
              <a:t>‹#›</a:t>
            </a:fld>
            <a:endParaRPr lang="en-US"/>
          </a:p>
        </p:txBody>
      </p:sp>
    </p:spTree>
    <p:extLst>
      <p:ext uri="{BB962C8B-B14F-4D97-AF65-F5344CB8AC3E}">
        <p14:creationId xmlns:p14="http://schemas.microsoft.com/office/powerpoint/2010/main" val="1551878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59A99-DE9F-42E2-B6A1-F94694112A6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C552D3A-CEB7-46EC-BA9B-6219238FB67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8CF3A8B9-B5B8-4AA7-95B4-E21CD2E04106}"/>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99B1B50-926D-4779-912D-79544279AEE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4169011-5784-408D-BC27-97D28E84727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3BE1D5D-A966-4ECE-AB0C-A6C0AF8B480F}"/>
              </a:ext>
            </a:extLst>
          </p:cNvPr>
          <p:cNvSpPr>
            <a:spLocks noGrp="1"/>
          </p:cNvSpPr>
          <p:nvPr>
            <p:ph type="dt" sz="half" idx="10"/>
          </p:nvPr>
        </p:nvSpPr>
        <p:spPr/>
        <p:txBody>
          <a:bodyPr/>
          <a:lstStyle/>
          <a:p>
            <a:fld id="{1F056973-5BDD-471F-B044-084080AB97C2}" type="datetimeFigureOut">
              <a:rPr lang="en-US" smtClean="0"/>
              <a:t>3/29/2019</a:t>
            </a:fld>
            <a:endParaRPr lang="en-US"/>
          </a:p>
        </p:txBody>
      </p:sp>
      <p:sp>
        <p:nvSpPr>
          <p:cNvPr id="8" name="Footer Placeholder 7">
            <a:extLst>
              <a:ext uri="{FF2B5EF4-FFF2-40B4-BE49-F238E27FC236}">
                <a16:creationId xmlns:a16="http://schemas.microsoft.com/office/drawing/2014/main" id="{075E58B4-1A1B-47F8-8C6A-1ACF7E0D1F3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C7FEF1-DAD0-4EFA-952C-EBF456CD675D}"/>
              </a:ext>
            </a:extLst>
          </p:cNvPr>
          <p:cNvSpPr>
            <a:spLocks noGrp="1"/>
          </p:cNvSpPr>
          <p:nvPr>
            <p:ph type="sldNum" sz="quarter" idx="12"/>
          </p:nvPr>
        </p:nvSpPr>
        <p:spPr/>
        <p:txBody>
          <a:bodyPr/>
          <a:lstStyle/>
          <a:p>
            <a:fld id="{D33EF10E-5239-46C7-A857-D868B97D51A4}" type="slidenum">
              <a:rPr lang="en-US" smtClean="0"/>
              <a:t>‹#›</a:t>
            </a:fld>
            <a:endParaRPr lang="en-US"/>
          </a:p>
        </p:txBody>
      </p:sp>
    </p:spTree>
    <p:extLst>
      <p:ext uri="{BB962C8B-B14F-4D97-AF65-F5344CB8AC3E}">
        <p14:creationId xmlns:p14="http://schemas.microsoft.com/office/powerpoint/2010/main" val="25539501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63CE1A-1B88-4771-8C69-7C45AA68280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E7DF793-171C-4496-AB58-93E4B4CA6233}"/>
              </a:ext>
            </a:extLst>
          </p:cNvPr>
          <p:cNvSpPr>
            <a:spLocks noGrp="1"/>
          </p:cNvSpPr>
          <p:nvPr>
            <p:ph type="dt" sz="half" idx="10"/>
          </p:nvPr>
        </p:nvSpPr>
        <p:spPr/>
        <p:txBody>
          <a:bodyPr/>
          <a:lstStyle/>
          <a:p>
            <a:fld id="{1F056973-5BDD-471F-B044-084080AB97C2}" type="datetimeFigureOut">
              <a:rPr lang="en-US" smtClean="0"/>
              <a:t>3/29/2019</a:t>
            </a:fld>
            <a:endParaRPr lang="en-US"/>
          </a:p>
        </p:txBody>
      </p:sp>
      <p:sp>
        <p:nvSpPr>
          <p:cNvPr id="4" name="Footer Placeholder 3">
            <a:extLst>
              <a:ext uri="{FF2B5EF4-FFF2-40B4-BE49-F238E27FC236}">
                <a16:creationId xmlns:a16="http://schemas.microsoft.com/office/drawing/2014/main" id="{5BD106CA-702C-431D-BD1D-A4A316B90B7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68FFE76-4F53-4949-8B53-2875CADC7662}"/>
              </a:ext>
            </a:extLst>
          </p:cNvPr>
          <p:cNvSpPr>
            <a:spLocks noGrp="1"/>
          </p:cNvSpPr>
          <p:nvPr>
            <p:ph type="sldNum" sz="quarter" idx="12"/>
          </p:nvPr>
        </p:nvSpPr>
        <p:spPr/>
        <p:txBody>
          <a:bodyPr/>
          <a:lstStyle/>
          <a:p>
            <a:fld id="{D33EF10E-5239-46C7-A857-D868B97D51A4}" type="slidenum">
              <a:rPr lang="en-US" smtClean="0"/>
              <a:t>‹#›</a:t>
            </a:fld>
            <a:endParaRPr lang="en-US"/>
          </a:p>
        </p:txBody>
      </p:sp>
    </p:spTree>
    <p:extLst>
      <p:ext uri="{BB962C8B-B14F-4D97-AF65-F5344CB8AC3E}">
        <p14:creationId xmlns:p14="http://schemas.microsoft.com/office/powerpoint/2010/main" val="4153549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1BD5544-0567-43A3-8C91-6EAAF48E7F2D}"/>
              </a:ext>
            </a:extLst>
          </p:cNvPr>
          <p:cNvSpPr>
            <a:spLocks noGrp="1"/>
          </p:cNvSpPr>
          <p:nvPr>
            <p:ph type="dt" sz="half" idx="10"/>
          </p:nvPr>
        </p:nvSpPr>
        <p:spPr/>
        <p:txBody>
          <a:bodyPr/>
          <a:lstStyle/>
          <a:p>
            <a:fld id="{1F056973-5BDD-471F-B044-084080AB97C2}" type="datetimeFigureOut">
              <a:rPr lang="en-US" smtClean="0"/>
              <a:t>3/29/2019</a:t>
            </a:fld>
            <a:endParaRPr lang="en-US"/>
          </a:p>
        </p:txBody>
      </p:sp>
      <p:sp>
        <p:nvSpPr>
          <p:cNvPr id="3" name="Footer Placeholder 2">
            <a:extLst>
              <a:ext uri="{FF2B5EF4-FFF2-40B4-BE49-F238E27FC236}">
                <a16:creationId xmlns:a16="http://schemas.microsoft.com/office/drawing/2014/main" id="{B8315A5B-096F-4364-985E-97C09ED5377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0937C72-936B-43C0-B6CE-818D5B38A10B}"/>
              </a:ext>
            </a:extLst>
          </p:cNvPr>
          <p:cNvSpPr>
            <a:spLocks noGrp="1"/>
          </p:cNvSpPr>
          <p:nvPr>
            <p:ph type="sldNum" sz="quarter" idx="12"/>
          </p:nvPr>
        </p:nvSpPr>
        <p:spPr/>
        <p:txBody>
          <a:bodyPr/>
          <a:lstStyle/>
          <a:p>
            <a:fld id="{D33EF10E-5239-46C7-A857-D868B97D51A4}" type="slidenum">
              <a:rPr lang="en-US" smtClean="0"/>
              <a:t>‹#›</a:t>
            </a:fld>
            <a:endParaRPr lang="en-US"/>
          </a:p>
        </p:txBody>
      </p:sp>
    </p:spTree>
    <p:extLst>
      <p:ext uri="{BB962C8B-B14F-4D97-AF65-F5344CB8AC3E}">
        <p14:creationId xmlns:p14="http://schemas.microsoft.com/office/powerpoint/2010/main" val="6296851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375990-95EC-46E7-A25E-20E8FCDCD00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9612523-2B13-48A0-A4E9-994F0BBAE5A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82AC735-38C4-47F3-AC88-0976A11AD0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7070B51-EF75-4E5F-8D41-7BB8571741B3}"/>
              </a:ext>
            </a:extLst>
          </p:cNvPr>
          <p:cNvSpPr>
            <a:spLocks noGrp="1"/>
          </p:cNvSpPr>
          <p:nvPr>
            <p:ph type="dt" sz="half" idx="10"/>
          </p:nvPr>
        </p:nvSpPr>
        <p:spPr/>
        <p:txBody>
          <a:bodyPr/>
          <a:lstStyle/>
          <a:p>
            <a:fld id="{1F056973-5BDD-471F-B044-084080AB97C2}" type="datetimeFigureOut">
              <a:rPr lang="en-US" smtClean="0"/>
              <a:t>3/29/2019</a:t>
            </a:fld>
            <a:endParaRPr lang="en-US"/>
          </a:p>
        </p:txBody>
      </p:sp>
      <p:sp>
        <p:nvSpPr>
          <p:cNvPr id="6" name="Footer Placeholder 5">
            <a:extLst>
              <a:ext uri="{FF2B5EF4-FFF2-40B4-BE49-F238E27FC236}">
                <a16:creationId xmlns:a16="http://schemas.microsoft.com/office/drawing/2014/main" id="{4D129C67-2D5D-4266-AB99-76F09A2850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03AC7E-8A20-4D7B-AD96-9C977F211931}"/>
              </a:ext>
            </a:extLst>
          </p:cNvPr>
          <p:cNvSpPr>
            <a:spLocks noGrp="1"/>
          </p:cNvSpPr>
          <p:nvPr>
            <p:ph type="sldNum" sz="quarter" idx="12"/>
          </p:nvPr>
        </p:nvSpPr>
        <p:spPr/>
        <p:txBody>
          <a:bodyPr/>
          <a:lstStyle/>
          <a:p>
            <a:fld id="{D33EF10E-5239-46C7-A857-D868B97D51A4}" type="slidenum">
              <a:rPr lang="en-US" smtClean="0"/>
              <a:t>‹#›</a:t>
            </a:fld>
            <a:endParaRPr lang="en-US"/>
          </a:p>
        </p:txBody>
      </p:sp>
    </p:spTree>
    <p:extLst>
      <p:ext uri="{BB962C8B-B14F-4D97-AF65-F5344CB8AC3E}">
        <p14:creationId xmlns:p14="http://schemas.microsoft.com/office/powerpoint/2010/main" val="2236529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7B3F1-0133-441F-9122-B7521F5B895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C0CC360-F037-4E5B-87E6-281F68D2E52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7F64F5C-EE50-4481-8381-4A138BA624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1CEB5B6-7B7E-47EE-B7F5-01CEC1E537A0}"/>
              </a:ext>
            </a:extLst>
          </p:cNvPr>
          <p:cNvSpPr>
            <a:spLocks noGrp="1"/>
          </p:cNvSpPr>
          <p:nvPr>
            <p:ph type="dt" sz="half" idx="10"/>
          </p:nvPr>
        </p:nvSpPr>
        <p:spPr/>
        <p:txBody>
          <a:bodyPr/>
          <a:lstStyle/>
          <a:p>
            <a:fld id="{1F056973-5BDD-471F-B044-084080AB97C2}" type="datetimeFigureOut">
              <a:rPr lang="en-US" smtClean="0"/>
              <a:t>3/29/2019</a:t>
            </a:fld>
            <a:endParaRPr lang="en-US"/>
          </a:p>
        </p:txBody>
      </p:sp>
      <p:sp>
        <p:nvSpPr>
          <p:cNvPr id="6" name="Footer Placeholder 5">
            <a:extLst>
              <a:ext uri="{FF2B5EF4-FFF2-40B4-BE49-F238E27FC236}">
                <a16:creationId xmlns:a16="http://schemas.microsoft.com/office/drawing/2014/main" id="{BFE0EB6E-683B-4A6D-9DA7-133EDA23BBC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433E9F6-41C4-4C75-B813-A20F13E21B1B}"/>
              </a:ext>
            </a:extLst>
          </p:cNvPr>
          <p:cNvSpPr>
            <a:spLocks noGrp="1"/>
          </p:cNvSpPr>
          <p:nvPr>
            <p:ph type="sldNum" sz="quarter" idx="12"/>
          </p:nvPr>
        </p:nvSpPr>
        <p:spPr/>
        <p:txBody>
          <a:bodyPr/>
          <a:lstStyle/>
          <a:p>
            <a:fld id="{D33EF10E-5239-46C7-A857-D868B97D51A4}" type="slidenum">
              <a:rPr lang="en-US" smtClean="0"/>
              <a:t>‹#›</a:t>
            </a:fld>
            <a:endParaRPr lang="en-US"/>
          </a:p>
        </p:txBody>
      </p:sp>
    </p:spTree>
    <p:extLst>
      <p:ext uri="{BB962C8B-B14F-4D97-AF65-F5344CB8AC3E}">
        <p14:creationId xmlns:p14="http://schemas.microsoft.com/office/powerpoint/2010/main" val="29102843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5A73F0F-399C-496F-BE7A-673AB076E2C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A843851-3269-48A4-86BB-3BBEF92EA5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F0EAE1-48CF-40B7-AA7A-F47766F677E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056973-5BDD-471F-B044-084080AB97C2}" type="datetimeFigureOut">
              <a:rPr lang="en-US" smtClean="0"/>
              <a:t>3/29/2019</a:t>
            </a:fld>
            <a:endParaRPr lang="en-US"/>
          </a:p>
        </p:txBody>
      </p:sp>
      <p:sp>
        <p:nvSpPr>
          <p:cNvPr id="5" name="Footer Placeholder 4">
            <a:extLst>
              <a:ext uri="{FF2B5EF4-FFF2-40B4-BE49-F238E27FC236}">
                <a16:creationId xmlns:a16="http://schemas.microsoft.com/office/drawing/2014/main" id="{45094ADE-5383-4D2A-AA30-5D411872236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64D11B6-B1C5-4CA1-A109-AFE5484BA7A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3EF10E-5239-46C7-A857-D868B97D51A4}" type="slidenum">
              <a:rPr lang="en-US" smtClean="0"/>
              <a:t>‹#›</a:t>
            </a:fld>
            <a:endParaRPr lang="en-US"/>
          </a:p>
        </p:txBody>
      </p:sp>
    </p:spTree>
    <p:extLst>
      <p:ext uri="{BB962C8B-B14F-4D97-AF65-F5344CB8AC3E}">
        <p14:creationId xmlns:p14="http://schemas.microsoft.com/office/powerpoint/2010/main" val="1461603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7458FF-880D-4D21-B63B-96E182D3E425}"/>
              </a:ext>
            </a:extLst>
          </p:cNvPr>
          <p:cNvSpPr>
            <a:spLocks noGrp="1"/>
          </p:cNvSpPr>
          <p:nvPr>
            <p:ph type="ctrTitle"/>
          </p:nvPr>
        </p:nvSpPr>
        <p:spPr/>
        <p:txBody>
          <a:bodyPr/>
          <a:lstStyle/>
          <a:p>
            <a:r>
              <a:rPr lang="en-US" dirty="0"/>
              <a:t>Event Exposure Alignment</a:t>
            </a:r>
          </a:p>
        </p:txBody>
      </p:sp>
      <p:sp>
        <p:nvSpPr>
          <p:cNvPr id="3" name="Subtitle 2">
            <a:extLst>
              <a:ext uri="{FF2B5EF4-FFF2-40B4-BE49-F238E27FC236}">
                <a16:creationId xmlns:a16="http://schemas.microsoft.com/office/drawing/2014/main" id="{02A4C13D-794C-44CB-AF06-3DB65025D093}"/>
              </a:ext>
            </a:extLst>
          </p:cNvPr>
          <p:cNvSpPr>
            <a:spLocks noGrp="1"/>
          </p:cNvSpPr>
          <p:nvPr>
            <p:ph type="subTitle" idx="1"/>
          </p:nvPr>
        </p:nvSpPr>
        <p:spPr/>
        <p:txBody>
          <a:bodyPr/>
          <a:lstStyle/>
          <a:p>
            <a:r>
              <a:rPr lang="en-US" dirty="0"/>
              <a:t>AMF-UDM-NEF</a:t>
            </a:r>
          </a:p>
        </p:txBody>
      </p:sp>
    </p:spTree>
    <p:extLst>
      <p:ext uri="{BB962C8B-B14F-4D97-AF65-F5344CB8AC3E}">
        <p14:creationId xmlns:p14="http://schemas.microsoft.com/office/powerpoint/2010/main" val="18043808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6D2F3-950A-4C59-96B9-6B114EEA19D8}"/>
              </a:ext>
            </a:extLst>
          </p:cNvPr>
          <p:cNvSpPr>
            <a:spLocks noGrp="1"/>
          </p:cNvSpPr>
          <p:nvPr>
            <p:ph type="title"/>
          </p:nvPr>
        </p:nvSpPr>
        <p:spPr/>
        <p:txBody>
          <a:bodyPr/>
          <a:lstStyle/>
          <a:p>
            <a:r>
              <a:rPr lang="en-US" dirty="0"/>
              <a:t>NEF Event Exposure (TS 23.502 v15.4.1)</a:t>
            </a:r>
          </a:p>
        </p:txBody>
      </p:sp>
      <p:graphicFrame>
        <p:nvGraphicFramePr>
          <p:cNvPr id="4" name="Table 3">
            <a:extLst>
              <a:ext uri="{FF2B5EF4-FFF2-40B4-BE49-F238E27FC236}">
                <a16:creationId xmlns:a16="http://schemas.microsoft.com/office/drawing/2014/main" id="{A219941D-AE3C-4789-A2B9-585221BAAEC7}"/>
              </a:ext>
            </a:extLst>
          </p:cNvPr>
          <p:cNvGraphicFramePr>
            <a:graphicFrameLocks noGrp="1"/>
          </p:cNvGraphicFramePr>
          <p:nvPr>
            <p:extLst>
              <p:ext uri="{D42A27DB-BD31-4B8C-83A1-F6EECF244321}">
                <p14:modId xmlns:p14="http://schemas.microsoft.com/office/powerpoint/2010/main" val="2498125029"/>
              </p:ext>
            </p:extLst>
          </p:nvPr>
        </p:nvGraphicFramePr>
        <p:xfrm>
          <a:off x="768096" y="1436341"/>
          <a:ext cx="10899648" cy="5056534"/>
        </p:xfrm>
        <a:graphic>
          <a:graphicData uri="http://schemas.openxmlformats.org/drawingml/2006/table">
            <a:tbl>
              <a:tblPr firstRow="1" firstCol="1" bandRow="1">
                <a:tableStyleId>{7DF18680-E054-41AD-8BC1-D1AEF772440D}</a:tableStyleId>
              </a:tblPr>
              <a:tblGrid>
                <a:gridCol w="2193981">
                  <a:extLst>
                    <a:ext uri="{9D8B030D-6E8A-4147-A177-3AD203B41FA5}">
                      <a16:colId xmlns:a16="http://schemas.microsoft.com/office/drawing/2014/main" val="2804714179"/>
                    </a:ext>
                  </a:extLst>
                </a:gridCol>
                <a:gridCol w="6409491">
                  <a:extLst>
                    <a:ext uri="{9D8B030D-6E8A-4147-A177-3AD203B41FA5}">
                      <a16:colId xmlns:a16="http://schemas.microsoft.com/office/drawing/2014/main" val="812374973"/>
                    </a:ext>
                  </a:extLst>
                </a:gridCol>
                <a:gridCol w="2296176">
                  <a:extLst>
                    <a:ext uri="{9D8B030D-6E8A-4147-A177-3AD203B41FA5}">
                      <a16:colId xmlns:a16="http://schemas.microsoft.com/office/drawing/2014/main" val="3820974555"/>
                    </a:ext>
                  </a:extLst>
                </a:gridCol>
              </a:tblGrid>
              <a:tr h="202266">
                <a:tc>
                  <a:txBody>
                    <a:bodyPr/>
                    <a:lstStyle/>
                    <a:p>
                      <a:pPr marL="0" marR="0" algn="ctr">
                        <a:spcBef>
                          <a:spcPts val="0"/>
                        </a:spcBef>
                        <a:spcAft>
                          <a:spcPts val="0"/>
                        </a:spcAft>
                      </a:pPr>
                      <a:r>
                        <a:rPr lang="en-US" sz="1200" dirty="0">
                          <a:effectLst/>
                        </a:rPr>
                        <a:t>Event</a:t>
                      </a:r>
                      <a:endParaRPr lang="en-US" sz="1200" b="1" dirty="0">
                        <a:effectLst/>
                        <a:latin typeface="Arial" panose="020B0604020202020204" pitchFamily="34" charset="0"/>
                        <a:ea typeface="Times New Roman" panose="02020603050405020304" pitchFamily="18" charset="0"/>
                      </a:endParaRPr>
                    </a:p>
                  </a:txBody>
                  <a:tcPr marL="34054" marR="34054" marT="0" marB="0"/>
                </a:tc>
                <a:tc>
                  <a:txBody>
                    <a:bodyPr/>
                    <a:lstStyle/>
                    <a:p>
                      <a:pPr marL="0" marR="0" algn="ctr">
                        <a:spcBef>
                          <a:spcPts val="0"/>
                        </a:spcBef>
                        <a:spcAft>
                          <a:spcPts val="0"/>
                        </a:spcAft>
                      </a:pPr>
                      <a:r>
                        <a:rPr lang="en-US" sz="1200" dirty="0">
                          <a:effectLst/>
                        </a:rPr>
                        <a:t>Description</a:t>
                      </a:r>
                      <a:endParaRPr lang="en-US" sz="1200" b="1" dirty="0">
                        <a:effectLst/>
                        <a:latin typeface="Arial" panose="020B0604020202020204" pitchFamily="34" charset="0"/>
                        <a:ea typeface="Times New Roman" panose="02020603050405020304" pitchFamily="18" charset="0"/>
                      </a:endParaRPr>
                    </a:p>
                  </a:txBody>
                  <a:tcPr marL="34054" marR="34054" marT="0" marB="0"/>
                </a:tc>
                <a:tc>
                  <a:txBody>
                    <a:bodyPr/>
                    <a:lstStyle/>
                    <a:p>
                      <a:pPr marL="0" marR="0" algn="ctr">
                        <a:spcBef>
                          <a:spcPts val="0"/>
                        </a:spcBef>
                        <a:spcAft>
                          <a:spcPts val="0"/>
                        </a:spcAft>
                      </a:pPr>
                      <a:r>
                        <a:rPr lang="en-US" sz="1200">
                          <a:effectLst/>
                        </a:rPr>
                        <a:t>Which NF detects the event</a:t>
                      </a:r>
                      <a:endParaRPr lang="en-US" sz="1200" b="1">
                        <a:effectLst/>
                        <a:latin typeface="Arial" panose="020B0604020202020204" pitchFamily="34" charset="0"/>
                        <a:ea typeface="Times New Roman" panose="02020603050405020304" pitchFamily="18" charset="0"/>
                      </a:endParaRPr>
                    </a:p>
                  </a:txBody>
                  <a:tcPr marL="34054" marR="34054" marT="0" marB="0"/>
                </a:tc>
                <a:extLst>
                  <a:ext uri="{0D108BD9-81ED-4DB2-BD59-A6C34878D82A}">
                    <a16:rowId xmlns:a16="http://schemas.microsoft.com/office/drawing/2014/main" val="3853474003"/>
                  </a:ext>
                </a:extLst>
              </a:tr>
              <a:tr h="315669">
                <a:tc>
                  <a:txBody>
                    <a:bodyPr/>
                    <a:lstStyle/>
                    <a:p>
                      <a:pPr marL="0" marR="0">
                        <a:spcBef>
                          <a:spcPts val="0"/>
                        </a:spcBef>
                        <a:spcAft>
                          <a:spcPts val="0"/>
                        </a:spcAft>
                      </a:pPr>
                      <a:r>
                        <a:rPr lang="en-US" sz="1200" dirty="0">
                          <a:effectLst/>
                        </a:rPr>
                        <a:t>Loss of Connectivity</a:t>
                      </a:r>
                      <a:endParaRPr lang="en-US" sz="1200" dirty="0">
                        <a:effectLst/>
                        <a:latin typeface="Arial" panose="020B0604020202020204" pitchFamily="34" charset="0"/>
                        <a:ea typeface="Times New Roman" panose="02020603050405020304" pitchFamily="18" charset="0"/>
                      </a:endParaRPr>
                    </a:p>
                  </a:txBody>
                  <a:tcPr marL="34054" marR="34054" marT="0" marB="0"/>
                </a:tc>
                <a:tc>
                  <a:txBody>
                    <a:bodyPr/>
                    <a:lstStyle/>
                    <a:p>
                      <a:pPr marL="0" marR="0">
                        <a:spcBef>
                          <a:spcPts val="0"/>
                        </a:spcBef>
                        <a:spcAft>
                          <a:spcPts val="0"/>
                        </a:spcAft>
                      </a:pPr>
                      <a:r>
                        <a:rPr lang="en-US" sz="1200">
                          <a:effectLst/>
                        </a:rPr>
                        <a:t>Network detects that the UE is no longer reachable for either signalling or user plane communication.</a:t>
                      </a:r>
                      <a:endParaRPr lang="en-US" sz="1200">
                        <a:effectLst/>
                        <a:latin typeface="Arial" panose="020B0604020202020204" pitchFamily="34" charset="0"/>
                        <a:ea typeface="Times New Roman" panose="02020603050405020304" pitchFamily="18" charset="0"/>
                      </a:endParaRPr>
                    </a:p>
                  </a:txBody>
                  <a:tcPr marL="34054" marR="34054" marT="0" marB="0"/>
                </a:tc>
                <a:tc>
                  <a:txBody>
                    <a:bodyPr/>
                    <a:lstStyle/>
                    <a:p>
                      <a:pPr marL="0" marR="0">
                        <a:spcBef>
                          <a:spcPts val="0"/>
                        </a:spcBef>
                        <a:spcAft>
                          <a:spcPts val="0"/>
                        </a:spcAft>
                      </a:pPr>
                      <a:r>
                        <a:rPr lang="en-US" sz="1200">
                          <a:effectLst/>
                        </a:rPr>
                        <a:t>AMF</a:t>
                      </a:r>
                      <a:endParaRPr lang="en-US" sz="1200">
                        <a:effectLst/>
                        <a:latin typeface="Arial" panose="020B0604020202020204" pitchFamily="34" charset="0"/>
                        <a:ea typeface="Times New Roman" panose="02020603050405020304" pitchFamily="18" charset="0"/>
                      </a:endParaRPr>
                    </a:p>
                  </a:txBody>
                  <a:tcPr marL="34054" marR="34054" marT="0" marB="0"/>
                </a:tc>
                <a:extLst>
                  <a:ext uri="{0D108BD9-81ED-4DB2-BD59-A6C34878D82A}">
                    <a16:rowId xmlns:a16="http://schemas.microsoft.com/office/drawing/2014/main" val="4032820741"/>
                  </a:ext>
                </a:extLst>
              </a:tr>
              <a:tr h="710253">
                <a:tc>
                  <a:txBody>
                    <a:bodyPr/>
                    <a:lstStyle/>
                    <a:p>
                      <a:pPr marL="0" marR="0">
                        <a:spcBef>
                          <a:spcPts val="0"/>
                        </a:spcBef>
                        <a:spcAft>
                          <a:spcPts val="0"/>
                        </a:spcAft>
                      </a:pPr>
                      <a:r>
                        <a:rPr lang="en-US" sz="1200" dirty="0">
                          <a:effectLst/>
                        </a:rPr>
                        <a:t>UE reachability</a:t>
                      </a:r>
                      <a:endParaRPr lang="en-US" sz="1200" dirty="0">
                        <a:effectLst/>
                        <a:latin typeface="Arial" panose="020B0604020202020204" pitchFamily="34" charset="0"/>
                        <a:ea typeface="Times New Roman" panose="02020603050405020304" pitchFamily="18" charset="0"/>
                      </a:endParaRPr>
                    </a:p>
                  </a:txBody>
                  <a:tcPr marL="34054" marR="34054" marT="0" marB="0"/>
                </a:tc>
                <a:tc>
                  <a:txBody>
                    <a:bodyPr/>
                    <a:lstStyle/>
                    <a:p>
                      <a:pPr marL="0" marR="0">
                        <a:spcBef>
                          <a:spcPts val="0"/>
                        </a:spcBef>
                        <a:spcAft>
                          <a:spcPts val="0"/>
                        </a:spcAft>
                      </a:pPr>
                      <a:r>
                        <a:rPr lang="en-US" sz="1200" dirty="0">
                          <a:effectLst/>
                        </a:rPr>
                        <a:t>It indicates when the UE becomes reachable for sending either SMS or downlink data to the UE, which is detected when the UE transitions to </a:t>
                      </a:r>
                      <a:r>
                        <a:rPr lang="en-GB" sz="1200" dirty="0">
                          <a:effectLst/>
                        </a:rPr>
                        <a:t>CM-</a:t>
                      </a:r>
                      <a:r>
                        <a:rPr lang="en-US" sz="1200" dirty="0">
                          <a:effectLst/>
                        </a:rPr>
                        <a:t>CONNECTED state or when the UE will become reachable for paging, e.g., Periodic Registration Update timer.</a:t>
                      </a:r>
                      <a:endParaRPr lang="en-US" sz="1200" dirty="0">
                        <a:effectLst/>
                        <a:latin typeface="Arial" panose="020B0604020202020204" pitchFamily="34" charset="0"/>
                        <a:ea typeface="Times New Roman" panose="02020603050405020304" pitchFamily="18" charset="0"/>
                      </a:endParaRPr>
                    </a:p>
                  </a:txBody>
                  <a:tcPr marL="34054" marR="34054" marT="0" marB="0"/>
                </a:tc>
                <a:tc>
                  <a:txBody>
                    <a:bodyPr/>
                    <a:lstStyle/>
                    <a:p>
                      <a:pPr marL="0" marR="0">
                        <a:spcBef>
                          <a:spcPts val="0"/>
                        </a:spcBef>
                        <a:spcAft>
                          <a:spcPts val="0"/>
                        </a:spcAft>
                      </a:pPr>
                      <a:r>
                        <a:rPr lang="en-US" sz="1200">
                          <a:effectLst/>
                        </a:rPr>
                        <a:t>AMF</a:t>
                      </a:r>
                    </a:p>
                    <a:p>
                      <a:pPr marL="0" marR="0">
                        <a:spcBef>
                          <a:spcPts val="0"/>
                        </a:spcBef>
                        <a:spcAft>
                          <a:spcPts val="0"/>
                        </a:spcAft>
                      </a:pPr>
                      <a:r>
                        <a:rPr lang="en-US" sz="1200">
                          <a:effectLst/>
                        </a:rPr>
                        <a:t>UDM: reachability for SMS</a:t>
                      </a:r>
                      <a:endParaRPr lang="en-US" sz="1200">
                        <a:effectLst/>
                        <a:latin typeface="Arial" panose="020B0604020202020204" pitchFamily="34" charset="0"/>
                        <a:ea typeface="Times New Roman" panose="02020603050405020304" pitchFamily="18" charset="0"/>
                      </a:endParaRPr>
                    </a:p>
                  </a:txBody>
                  <a:tcPr marL="34054" marR="34054" marT="0" marB="0"/>
                </a:tc>
                <a:extLst>
                  <a:ext uri="{0D108BD9-81ED-4DB2-BD59-A6C34878D82A}">
                    <a16:rowId xmlns:a16="http://schemas.microsoft.com/office/drawing/2014/main" val="4139432997"/>
                  </a:ext>
                </a:extLst>
              </a:tr>
              <a:tr h="1087755">
                <a:tc>
                  <a:txBody>
                    <a:bodyPr/>
                    <a:lstStyle/>
                    <a:p>
                      <a:pPr marL="0" marR="0">
                        <a:spcBef>
                          <a:spcPts val="0"/>
                        </a:spcBef>
                        <a:spcAft>
                          <a:spcPts val="0"/>
                        </a:spcAft>
                      </a:pPr>
                      <a:r>
                        <a:rPr lang="en-US" sz="1200" dirty="0">
                          <a:effectLst/>
                        </a:rPr>
                        <a:t>Location Reporting</a:t>
                      </a:r>
                      <a:endParaRPr lang="en-US" sz="1200" dirty="0">
                        <a:effectLst/>
                        <a:latin typeface="Arial" panose="020B0604020202020204" pitchFamily="34" charset="0"/>
                        <a:ea typeface="Times New Roman" panose="02020603050405020304" pitchFamily="18" charset="0"/>
                      </a:endParaRPr>
                    </a:p>
                  </a:txBody>
                  <a:tcPr marL="34054" marR="34054" marT="0" marB="0"/>
                </a:tc>
                <a:tc>
                  <a:txBody>
                    <a:bodyPr/>
                    <a:lstStyle/>
                    <a:p>
                      <a:pPr marL="0" marR="0">
                        <a:spcBef>
                          <a:spcPts val="0"/>
                        </a:spcBef>
                        <a:spcAft>
                          <a:spcPts val="0"/>
                        </a:spcAft>
                      </a:pPr>
                      <a:r>
                        <a:rPr lang="en-US" sz="1200" dirty="0">
                          <a:effectLst/>
                        </a:rPr>
                        <a:t>It indicates either the Current Location or the Last Known Location of a UE. One-time and Continuous Location Reporting are supported for the Current Location. For Continuous Location Reporting the serving node(s) sends a notification every time it becomes aware of a location change, with the granularity depending on the accepted accuracy of location. (see NOTE 1) For One-time Reporting is supported only for the Last Known Location.</a:t>
                      </a:r>
                      <a:endParaRPr lang="en-US" sz="1200" dirty="0">
                        <a:effectLst/>
                        <a:latin typeface="Arial" panose="020B0604020202020204" pitchFamily="34" charset="0"/>
                        <a:ea typeface="Times New Roman" panose="02020603050405020304" pitchFamily="18" charset="0"/>
                      </a:endParaRPr>
                    </a:p>
                  </a:txBody>
                  <a:tcPr marL="34054" marR="34054" marT="0" marB="0"/>
                </a:tc>
                <a:tc>
                  <a:txBody>
                    <a:bodyPr/>
                    <a:lstStyle/>
                    <a:p>
                      <a:pPr marL="0" marR="0">
                        <a:spcBef>
                          <a:spcPts val="0"/>
                        </a:spcBef>
                        <a:spcAft>
                          <a:spcPts val="0"/>
                        </a:spcAft>
                      </a:pPr>
                      <a:r>
                        <a:rPr lang="en-US" sz="1200" dirty="0">
                          <a:effectLst/>
                        </a:rPr>
                        <a:t>AMF</a:t>
                      </a:r>
                      <a:endParaRPr lang="en-US" sz="1200" dirty="0">
                        <a:effectLst/>
                        <a:latin typeface="Arial" panose="020B0604020202020204" pitchFamily="34" charset="0"/>
                        <a:ea typeface="Times New Roman" panose="02020603050405020304" pitchFamily="18" charset="0"/>
                      </a:endParaRPr>
                    </a:p>
                  </a:txBody>
                  <a:tcPr marL="34054" marR="34054" marT="0" marB="0"/>
                </a:tc>
                <a:extLst>
                  <a:ext uri="{0D108BD9-81ED-4DB2-BD59-A6C34878D82A}">
                    <a16:rowId xmlns:a16="http://schemas.microsoft.com/office/drawing/2014/main" val="688816122"/>
                  </a:ext>
                </a:extLst>
              </a:tr>
              <a:tr h="236750">
                <a:tc>
                  <a:txBody>
                    <a:bodyPr/>
                    <a:lstStyle/>
                    <a:p>
                      <a:pPr marL="0" marR="0">
                        <a:spcBef>
                          <a:spcPts val="0"/>
                        </a:spcBef>
                        <a:spcAft>
                          <a:spcPts val="0"/>
                        </a:spcAft>
                      </a:pPr>
                      <a:r>
                        <a:rPr lang="en-US" sz="1200">
                          <a:effectLst/>
                        </a:rPr>
                        <a:t>Change of SUPI-PEI association</a:t>
                      </a:r>
                      <a:endParaRPr lang="en-US" sz="1200">
                        <a:effectLst/>
                        <a:latin typeface="Arial" panose="020B0604020202020204" pitchFamily="34" charset="0"/>
                        <a:ea typeface="Times New Roman" panose="02020603050405020304" pitchFamily="18" charset="0"/>
                      </a:endParaRPr>
                    </a:p>
                  </a:txBody>
                  <a:tcPr marL="34054" marR="34054" marT="0" marB="0"/>
                </a:tc>
                <a:tc>
                  <a:txBody>
                    <a:bodyPr/>
                    <a:lstStyle/>
                    <a:p>
                      <a:pPr marL="0" marR="0">
                        <a:spcBef>
                          <a:spcPts val="0"/>
                        </a:spcBef>
                        <a:spcAft>
                          <a:spcPts val="0"/>
                        </a:spcAft>
                      </a:pPr>
                      <a:r>
                        <a:rPr lang="en-US" sz="1200" dirty="0">
                          <a:effectLst/>
                        </a:rPr>
                        <a:t>It indicates a change of the ME's PEI (IMEI(SV)) that uses a specific subscription (SUPI)</a:t>
                      </a:r>
                      <a:endParaRPr lang="en-US" sz="1200" dirty="0">
                        <a:effectLst/>
                        <a:latin typeface="Arial" panose="020B0604020202020204" pitchFamily="34" charset="0"/>
                        <a:ea typeface="Times New Roman" panose="02020603050405020304" pitchFamily="18" charset="0"/>
                      </a:endParaRPr>
                    </a:p>
                  </a:txBody>
                  <a:tcPr marL="34054" marR="34054" marT="0" marB="0"/>
                </a:tc>
                <a:tc>
                  <a:txBody>
                    <a:bodyPr/>
                    <a:lstStyle/>
                    <a:p>
                      <a:pPr marL="0" marR="0">
                        <a:spcBef>
                          <a:spcPts val="0"/>
                        </a:spcBef>
                        <a:spcAft>
                          <a:spcPts val="0"/>
                        </a:spcAft>
                      </a:pPr>
                      <a:r>
                        <a:rPr lang="en-US" sz="1200">
                          <a:effectLst/>
                        </a:rPr>
                        <a:t>UDM</a:t>
                      </a:r>
                      <a:endParaRPr lang="en-US" sz="1200">
                        <a:effectLst/>
                        <a:latin typeface="Arial" panose="020B0604020202020204" pitchFamily="34" charset="0"/>
                        <a:ea typeface="Times New Roman" panose="02020603050405020304" pitchFamily="18" charset="0"/>
                      </a:endParaRPr>
                    </a:p>
                  </a:txBody>
                  <a:tcPr marL="34054" marR="34054" marT="0" marB="0"/>
                </a:tc>
                <a:extLst>
                  <a:ext uri="{0D108BD9-81ED-4DB2-BD59-A6C34878D82A}">
                    <a16:rowId xmlns:a16="http://schemas.microsoft.com/office/drawing/2014/main" val="45214916"/>
                  </a:ext>
                </a:extLst>
              </a:tr>
              <a:tr h="404531">
                <a:tc>
                  <a:txBody>
                    <a:bodyPr/>
                    <a:lstStyle/>
                    <a:p>
                      <a:pPr marL="0" marR="0">
                        <a:spcBef>
                          <a:spcPts val="0"/>
                        </a:spcBef>
                        <a:spcAft>
                          <a:spcPts val="0"/>
                        </a:spcAft>
                      </a:pPr>
                      <a:r>
                        <a:rPr lang="en-US" sz="1200">
                          <a:effectLst/>
                        </a:rPr>
                        <a:t>Roaming status</a:t>
                      </a:r>
                      <a:endParaRPr lang="en-US" sz="1200">
                        <a:effectLst/>
                        <a:latin typeface="Arial" panose="020B0604020202020204" pitchFamily="34" charset="0"/>
                        <a:ea typeface="Times New Roman" panose="02020603050405020304" pitchFamily="18" charset="0"/>
                      </a:endParaRPr>
                    </a:p>
                  </a:txBody>
                  <a:tcPr marL="34054" marR="34054" marT="0" marB="0"/>
                </a:tc>
                <a:tc>
                  <a:txBody>
                    <a:bodyPr/>
                    <a:lstStyle/>
                    <a:p>
                      <a:pPr marL="0" marR="0">
                        <a:spcBef>
                          <a:spcPts val="0"/>
                        </a:spcBef>
                        <a:spcAft>
                          <a:spcPts val="0"/>
                        </a:spcAft>
                      </a:pPr>
                      <a:r>
                        <a:rPr lang="en-US" sz="1200" dirty="0">
                          <a:effectLst/>
                        </a:rPr>
                        <a:t>It indicates UE's current roaming status (the serving PLMN and/or whether the UE is in its HPLMN) and notification when that status changes. (see NOTE 2)</a:t>
                      </a:r>
                      <a:endParaRPr lang="en-US" sz="1200" dirty="0">
                        <a:effectLst/>
                        <a:latin typeface="Arial" panose="020B0604020202020204" pitchFamily="34" charset="0"/>
                        <a:ea typeface="Times New Roman" panose="02020603050405020304" pitchFamily="18" charset="0"/>
                      </a:endParaRPr>
                    </a:p>
                  </a:txBody>
                  <a:tcPr marL="34054" marR="34054" marT="0" marB="0"/>
                </a:tc>
                <a:tc>
                  <a:txBody>
                    <a:bodyPr/>
                    <a:lstStyle/>
                    <a:p>
                      <a:pPr marL="0" marR="0">
                        <a:spcBef>
                          <a:spcPts val="0"/>
                        </a:spcBef>
                        <a:spcAft>
                          <a:spcPts val="0"/>
                        </a:spcAft>
                      </a:pPr>
                      <a:r>
                        <a:rPr lang="en-US" sz="1200">
                          <a:effectLst/>
                        </a:rPr>
                        <a:t>UDM</a:t>
                      </a:r>
                      <a:endParaRPr lang="en-US" sz="1200">
                        <a:effectLst/>
                        <a:latin typeface="Arial" panose="020B0604020202020204" pitchFamily="34" charset="0"/>
                        <a:ea typeface="Times New Roman" panose="02020603050405020304" pitchFamily="18" charset="0"/>
                      </a:endParaRPr>
                    </a:p>
                  </a:txBody>
                  <a:tcPr marL="34054" marR="34054" marT="0" marB="0"/>
                </a:tc>
                <a:extLst>
                  <a:ext uri="{0D108BD9-81ED-4DB2-BD59-A6C34878D82A}">
                    <a16:rowId xmlns:a16="http://schemas.microsoft.com/office/drawing/2014/main" val="113303811"/>
                  </a:ext>
                </a:extLst>
              </a:tr>
              <a:tr h="202266">
                <a:tc>
                  <a:txBody>
                    <a:bodyPr/>
                    <a:lstStyle/>
                    <a:p>
                      <a:pPr marL="0" marR="0">
                        <a:spcBef>
                          <a:spcPts val="0"/>
                        </a:spcBef>
                        <a:spcAft>
                          <a:spcPts val="0"/>
                        </a:spcAft>
                      </a:pPr>
                      <a:r>
                        <a:rPr lang="en-US" sz="1200">
                          <a:effectLst/>
                        </a:rPr>
                        <a:t>Communication failure</a:t>
                      </a:r>
                      <a:endParaRPr lang="en-US" sz="1200">
                        <a:effectLst/>
                        <a:latin typeface="Arial" panose="020B0604020202020204" pitchFamily="34" charset="0"/>
                        <a:ea typeface="Times New Roman" panose="02020603050405020304" pitchFamily="18" charset="0"/>
                      </a:endParaRPr>
                    </a:p>
                  </a:txBody>
                  <a:tcPr marL="34054" marR="34054" marT="0" marB="0"/>
                </a:tc>
                <a:tc>
                  <a:txBody>
                    <a:bodyPr/>
                    <a:lstStyle/>
                    <a:p>
                      <a:pPr marL="0" marR="0">
                        <a:spcBef>
                          <a:spcPts val="0"/>
                        </a:spcBef>
                        <a:spcAft>
                          <a:spcPts val="0"/>
                        </a:spcAft>
                      </a:pPr>
                      <a:r>
                        <a:rPr lang="en-US" sz="1200" dirty="0">
                          <a:effectLst/>
                        </a:rPr>
                        <a:t>It is identified by RAN/NAS release code</a:t>
                      </a:r>
                      <a:endParaRPr lang="en-US" sz="1200" dirty="0">
                        <a:effectLst/>
                        <a:latin typeface="Arial" panose="020B0604020202020204" pitchFamily="34" charset="0"/>
                        <a:ea typeface="Times New Roman" panose="02020603050405020304" pitchFamily="18" charset="0"/>
                      </a:endParaRPr>
                    </a:p>
                  </a:txBody>
                  <a:tcPr marL="34054" marR="34054" marT="0" marB="0"/>
                </a:tc>
                <a:tc>
                  <a:txBody>
                    <a:bodyPr/>
                    <a:lstStyle/>
                    <a:p>
                      <a:pPr marL="0" marR="0">
                        <a:spcBef>
                          <a:spcPts val="0"/>
                        </a:spcBef>
                        <a:spcAft>
                          <a:spcPts val="0"/>
                        </a:spcAft>
                      </a:pPr>
                      <a:r>
                        <a:rPr lang="en-US" sz="1200">
                          <a:effectLst/>
                        </a:rPr>
                        <a:t>AMF</a:t>
                      </a:r>
                      <a:endParaRPr lang="en-US" sz="1200">
                        <a:effectLst/>
                        <a:latin typeface="Arial" panose="020B0604020202020204" pitchFamily="34" charset="0"/>
                        <a:ea typeface="Times New Roman" panose="02020603050405020304" pitchFamily="18" charset="0"/>
                      </a:endParaRPr>
                    </a:p>
                  </a:txBody>
                  <a:tcPr marL="34054" marR="34054" marT="0" marB="0"/>
                </a:tc>
                <a:extLst>
                  <a:ext uri="{0D108BD9-81ED-4DB2-BD59-A6C34878D82A}">
                    <a16:rowId xmlns:a16="http://schemas.microsoft.com/office/drawing/2014/main" val="452612396"/>
                  </a:ext>
                </a:extLst>
              </a:tr>
              <a:tr h="315669">
                <a:tc>
                  <a:txBody>
                    <a:bodyPr/>
                    <a:lstStyle/>
                    <a:p>
                      <a:pPr marL="0" marR="0">
                        <a:spcBef>
                          <a:spcPts val="0"/>
                        </a:spcBef>
                        <a:spcAft>
                          <a:spcPts val="0"/>
                        </a:spcAft>
                      </a:pPr>
                      <a:r>
                        <a:rPr lang="en-US" sz="1200" dirty="0">
                          <a:effectLst/>
                        </a:rPr>
                        <a:t>Availability after DNN failure</a:t>
                      </a:r>
                      <a:endParaRPr lang="en-US" sz="1200" dirty="0">
                        <a:effectLst/>
                        <a:latin typeface="Arial" panose="020B0604020202020204" pitchFamily="34" charset="0"/>
                        <a:ea typeface="Times New Roman" panose="02020603050405020304" pitchFamily="18" charset="0"/>
                      </a:endParaRPr>
                    </a:p>
                  </a:txBody>
                  <a:tcPr marL="34054" marR="34054" marT="0" marB="0"/>
                </a:tc>
                <a:tc>
                  <a:txBody>
                    <a:bodyPr/>
                    <a:lstStyle/>
                    <a:p>
                      <a:pPr marL="0" marR="0">
                        <a:spcBef>
                          <a:spcPts val="0"/>
                        </a:spcBef>
                        <a:spcAft>
                          <a:spcPts val="0"/>
                        </a:spcAft>
                      </a:pPr>
                      <a:r>
                        <a:rPr lang="en-US" sz="1200">
                          <a:effectLst/>
                        </a:rPr>
                        <a:t>It indicates when there has been some data delivery failure followed by the UE becoming reachable.</a:t>
                      </a:r>
                      <a:endParaRPr lang="en-US" sz="1200">
                        <a:effectLst/>
                        <a:latin typeface="Arial" panose="020B0604020202020204" pitchFamily="34" charset="0"/>
                        <a:ea typeface="Times New Roman" panose="02020603050405020304" pitchFamily="18" charset="0"/>
                      </a:endParaRPr>
                    </a:p>
                  </a:txBody>
                  <a:tcPr marL="34054" marR="34054" marT="0" marB="0"/>
                </a:tc>
                <a:tc>
                  <a:txBody>
                    <a:bodyPr/>
                    <a:lstStyle/>
                    <a:p>
                      <a:pPr marL="0" marR="0">
                        <a:spcBef>
                          <a:spcPts val="0"/>
                        </a:spcBef>
                        <a:spcAft>
                          <a:spcPts val="0"/>
                        </a:spcAft>
                      </a:pPr>
                      <a:r>
                        <a:rPr lang="en-US" sz="1200" dirty="0">
                          <a:effectLst/>
                        </a:rPr>
                        <a:t>AMF</a:t>
                      </a:r>
                      <a:endParaRPr lang="en-US" sz="1200" dirty="0">
                        <a:effectLst/>
                        <a:latin typeface="Arial" panose="020B0604020202020204" pitchFamily="34" charset="0"/>
                        <a:ea typeface="Times New Roman" panose="02020603050405020304" pitchFamily="18" charset="0"/>
                      </a:endParaRPr>
                    </a:p>
                  </a:txBody>
                  <a:tcPr marL="34054" marR="34054" marT="0" marB="0"/>
                </a:tc>
                <a:extLst>
                  <a:ext uri="{0D108BD9-81ED-4DB2-BD59-A6C34878D82A}">
                    <a16:rowId xmlns:a16="http://schemas.microsoft.com/office/drawing/2014/main" val="3588081857"/>
                  </a:ext>
                </a:extLst>
              </a:tr>
              <a:tr h="789168">
                <a:tc>
                  <a:txBody>
                    <a:bodyPr/>
                    <a:lstStyle/>
                    <a:p>
                      <a:pPr marL="0" marR="0">
                        <a:spcBef>
                          <a:spcPts val="0"/>
                        </a:spcBef>
                        <a:spcAft>
                          <a:spcPts val="0"/>
                        </a:spcAft>
                      </a:pPr>
                      <a:r>
                        <a:rPr lang="en-US" sz="1200" dirty="0">
                          <a:effectLst/>
                        </a:rPr>
                        <a:t>Number of UEs present in a geographical area</a:t>
                      </a:r>
                      <a:endParaRPr lang="en-US" sz="1200" dirty="0">
                        <a:effectLst/>
                        <a:latin typeface="Arial" panose="020B0604020202020204" pitchFamily="34" charset="0"/>
                        <a:ea typeface="Times New Roman" panose="02020603050405020304" pitchFamily="18" charset="0"/>
                      </a:endParaRPr>
                    </a:p>
                  </a:txBody>
                  <a:tcPr marL="34054" marR="34054" marT="0" marB="0"/>
                </a:tc>
                <a:tc>
                  <a:txBody>
                    <a:bodyPr/>
                    <a:lstStyle/>
                    <a:p>
                      <a:pPr marL="0" marR="0">
                        <a:spcBef>
                          <a:spcPts val="0"/>
                        </a:spcBef>
                        <a:spcAft>
                          <a:spcPts val="0"/>
                        </a:spcAft>
                      </a:pPr>
                      <a:r>
                        <a:rPr lang="en-US" sz="1200">
                          <a:effectLst/>
                        </a:rPr>
                        <a:t>It indicates the number of UEs that are in the geographic area described by the AF. The AF may ask for the UEs that the system knows by its normal operation to be within the area (Last Known Location) or the AF may request the system to also actively look for the UEs within the area (Current Location).</a:t>
                      </a:r>
                      <a:endParaRPr lang="en-US" sz="1200">
                        <a:effectLst/>
                        <a:latin typeface="Arial" panose="020B0604020202020204" pitchFamily="34" charset="0"/>
                        <a:ea typeface="Times New Roman" panose="02020603050405020304" pitchFamily="18" charset="0"/>
                      </a:endParaRPr>
                    </a:p>
                  </a:txBody>
                  <a:tcPr marL="34054" marR="34054" marT="0" marB="0"/>
                </a:tc>
                <a:tc>
                  <a:txBody>
                    <a:bodyPr/>
                    <a:lstStyle/>
                    <a:p>
                      <a:pPr marL="0" marR="0">
                        <a:spcBef>
                          <a:spcPts val="0"/>
                        </a:spcBef>
                        <a:spcAft>
                          <a:spcPts val="0"/>
                        </a:spcAft>
                      </a:pPr>
                      <a:r>
                        <a:rPr lang="en-US" sz="1200" dirty="0">
                          <a:effectLst/>
                        </a:rPr>
                        <a:t>AMF</a:t>
                      </a:r>
                      <a:endParaRPr lang="en-US" sz="1200" dirty="0">
                        <a:effectLst/>
                        <a:latin typeface="Arial" panose="020B0604020202020204" pitchFamily="34" charset="0"/>
                        <a:ea typeface="Times New Roman" panose="02020603050405020304" pitchFamily="18" charset="0"/>
                      </a:endParaRPr>
                    </a:p>
                  </a:txBody>
                  <a:tcPr marL="34054" marR="34054" marT="0" marB="0"/>
                </a:tc>
                <a:extLst>
                  <a:ext uri="{0D108BD9-81ED-4DB2-BD59-A6C34878D82A}">
                    <a16:rowId xmlns:a16="http://schemas.microsoft.com/office/drawing/2014/main" val="1087200638"/>
                  </a:ext>
                </a:extLst>
              </a:tr>
              <a:tr h="792207">
                <a:tc gridSpan="3">
                  <a:txBody>
                    <a:bodyPr/>
                    <a:lstStyle/>
                    <a:p>
                      <a:pPr marL="540385" marR="0" indent="-540385">
                        <a:spcBef>
                          <a:spcPts val="0"/>
                        </a:spcBef>
                        <a:spcAft>
                          <a:spcPts val="0"/>
                        </a:spcAft>
                      </a:pPr>
                      <a:r>
                        <a:rPr lang="x-none" sz="1200" dirty="0">
                          <a:effectLst/>
                        </a:rPr>
                        <a:t>NOTE 1:   Location granularity for event request, or event report, or both could be at cell level (Cell ID), TA level or other formats e.g. shapes (e.g. polygons, circles, etc.) or civic addresses (e.g. streets, districts, etc.) which can be mapped by NEF.</a:t>
                      </a:r>
                      <a:endParaRPr lang="en-US" sz="1200" dirty="0">
                        <a:effectLst/>
                      </a:endParaRPr>
                    </a:p>
                    <a:p>
                      <a:pPr marL="540385" marR="0" indent="-540385">
                        <a:spcBef>
                          <a:spcPts val="0"/>
                        </a:spcBef>
                        <a:spcAft>
                          <a:spcPts val="0"/>
                        </a:spcAft>
                      </a:pPr>
                      <a:r>
                        <a:rPr lang="x-none" sz="1200" dirty="0">
                          <a:effectLst/>
                        </a:rPr>
                        <a:t>NOTE 2:   Roaming status means whether the UE is in HPLMN or VPLMN.</a:t>
                      </a:r>
                      <a:endParaRPr lang="en-US" sz="1200" dirty="0">
                        <a:effectLst/>
                      </a:endParaRPr>
                    </a:p>
                    <a:p>
                      <a:pPr marL="540385" marR="0" indent="-540385">
                        <a:spcBef>
                          <a:spcPts val="0"/>
                        </a:spcBef>
                        <a:spcAft>
                          <a:spcPts val="0"/>
                        </a:spcAft>
                      </a:pPr>
                      <a:r>
                        <a:rPr lang="x-none" sz="1100" dirty="0">
                          <a:effectLst/>
                        </a:rPr>
                        <a:t> </a:t>
                      </a:r>
                      <a:endParaRPr lang="en-US" sz="1100" dirty="0">
                        <a:effectLst/>
                        <a:latin typeface="Arial" panose="020B0604020202020204" pitchFamily="34" charset="0"/>
                        <a:ea typeface="DengXian" panose="02010600030101010101" pitchFamily="2" charset="-122"/>
                      </a:endParaRPr>
                    </a:p>
                  </a:txBody>
                  <a:tcPr marL="34054" marR="34054"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88840719"/>
                  </a:ext>
                </a:extLst>
              </a:tr>
            </a:tbl>
          </a:graphicData>
        </a:graphic>
      </p:graphicFrame>
    </p:spTree>
    <p:extLst>
      <p:ext uri="{BB962C8B-B14F-4D97-AF65-F5344CB8AC3E}">
        <p14:creationId xmlns:p14="http://schemas.microsoft.com/office/powerpoint/2010/main" val="20948333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E9AD86-3574-4F31-923B-FB7C59DB0517}"/>
              </a:ext>
            </a:extLst>
          </p:cNvPr>
          <p:cNvSpPr>
            <a:spLocks noGrp="1"/>
          </p:cNvSpPr>
          <p:nvPr>
            <p:ph type="title"/>
          </p:nvPr>
        </p:nvSpPr>
        <p:spPr/>
        <p:txBody>
          <a:bodyPr/>
          <a:lstStyle/>
          <a:p>
            <a:r>
              <a:rPr lang="en-GB" dirty="0"/>
              <a:t>NEF service operations information flow</a:t>
            </a:r>
            <a:endParaRPr lang="en-US" dirty="0"/>
          </a:p>
        </p:txBody>
      </p:sp>
      <p:sp>
        <p:nvSpPr>
          <p:cNvPr id="3" name="Content Placeholder 2">
            <a:extLst>
              <a:ext uri="{FF2B5EF4-FFF2-40B4-BE49-F238E27FC236}">
                <a16:creationId xmlns:a16="http://schemas.microsoft.com/office/drawing/2014/main" id="{7CC15AD1-2B8F-4BFC-BF01-033BD680C32E}"/>
              </a:ext>
            </a:extLst>
          </p:cNvPr>
          <p:cNvSpPr>
            <a:spLocks noGrp="1"/>
          </p:cNvSpPr>
          <p:nvPr>
            <p:ph idx="1"/>
          </p:nvPr>
        </p:nvSpPr>
        <p:spPr>
          <a:xfrm>
            <a:off x="8649478" y="1838130"/>
            <a:ext cx="3256383" cy="4343603"/>
          </a:xfrm>
        </p:spPr>
        <p:style>
          <a:lnRef idx="2">
            <a:schemeClr val="dk1"/>
          </a:lnRef>
          <a:fillRef idx="1">
            <a:schemeClr val="lt1"/>
          </a:fillRef>
          <a:effectRef idx="0">
            <a:schemeClr val="dk1"/>
          </a:effectRef>
          <a:fontRef idx="minor">
            <a:schemeClr val="dk1"/>
          </a:fontRef>
        </p:style>
        <p:txBody>
          <a:bodyPr>
            <a:normAutofit/>
          </a:bodyPr>
          <a:lstStyle/>
          <a:p>
            <a:r>
              <a:rPr lang="en-US" sz="1800" dirty="0"/>
              <a:t>AF subscribe external event to UDM</a:t>
            </a:r>
          </a:p>
          <a:p>
            <a:r>
              <a:rPr lang="en-US" sz="1800" dirty="0"/>
              <a:t>NEF subscribe UDM events to UDM</a:t>
            </a:r>
          </a:p>
          <a:p>
            <a:r>
              <a:rPr lang="en-US" sz="1800" dirty="0"/>
              <a:t>UDM subscribe AMF events to AMF</a:t>
            </a:r>
          </a:p>
          <a:p>
            <a:pPr lvl="1"/>
            <a:r>
              <a:rPr lang="en-US" sz="1600" dirty="0"/>
              <a:t>AMF event subscriptions will be maintained during AMF changes.</a:t>
            </a:r>
          </a:p>
          <a:p>
            <a:r>
              <a:rPr lang="en-US" sz="1800" dirty="0"/>
              <a:t>UDM event report notified by UDM to NEF</a:t>
            </a:r>
          </a:p>
          <a:p>
            <a:r>
              <a:rPr lang="en-US" sz="1800" dirty="0"/>
              <a:t>AMF event report notified by AMF directly to NEF</a:t>
            </a:r>
          </a:p>
        </p:txBody>
      </p:sp>
      <p:sp>
        <p:nvSpPr>
          <p:cNvPr id="6" name="Rectangle 4">
            <a:extLst>
              <a:ext uri="{FF2B5EF4-FFF2-40B4-BE49-F238E27FC236}">
                <a16:creationId xmlns:a16="http://schemas.microsoft.com/office/drawing/2014/main" id="{51390337-668E-46BB-8E0D-D3184DE0D11E}"/>
              </a:ext>
            </a:extLst>
          </p:cNvPr>
          <p:cNvSpPr>
            <a:spLocks noChangeArrowheads="1"/>
          </p:cNvSpPr>
          <p:nvPr/>
        </p:nvSpPr>
        <p:spPr bwMode="auto">
          <a:xfrm>
            <a:off x="765111" y="224867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46A6D6D3-9727-49E9-8138-66BCB238939E}"/>
              </a:ext>
            </a:extLst>
          </p:cNvPr>
          <p:cNvGraphicFramePr>
            <a:graphicFrameLocks noChangeAspect="1"/>
          </p:cNvGraphicFramePr>
          <p:nvPr>
            <p:extLst>
              <p:ext uri="{D42A27DB-BD31-4B8C-83A1-F6EECF244321}">
                <p14:modId xmlns:p14="http://schemas.microsoft.com/office/powerpoint/2010/main" val="2634856642"/>
              </p:ext>
            </p:extLst>
          </p:nvPr>
        </p:nvGraphicFramePr>
        <p:xfrm>
          <a:off x="562947" y="1768508"/>
          <a:ext cx="7884367" cy="4512436"/>
        </p:xfrm>
        <a:graphic>
          <a:graphicData uri="http://schemas.openxmlformats.org/presentationml/2006/ole">
            <mc:AlternateContent xmlns:mc="http://schemas.openxmlformats.org/markup-compatibility/2006">
              <mc:Choice xmlns:v="urn:schemas-microsoft-com:vml" Requires="v">
                <p:oleObj spid="_x0000_s1026" name="Picture" r:id="rId3" imgW="6080179" imgH="3463396" progId="Word.Picture.8">
                  <p:embed/>
                </p:oleObj>
              </mc:Choice>
              <mc:Fallback>
                <p:oleObj name="Picture" r:id="rId3" imgW="6080179" imgH="3463396" progId="Word.Picture.8">
                  <p:embed/>
                  <p:pic>
                    <p:nvPicPr>
                      <p:cNvPr id="7" name="Object 6">
                        <a:extLst>
                          <a:ext uri="{FF2B5EF4-FFF2-40B4-BE49-F238E27FC236}">
                            <a16:creationId xmlns:a16="http://schemas.microsoft.com/office/drawing/2014/main" id="{46A6D6D3-9727-49E9-8138-66BCB23893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2947" y="1768508"/>
                        <a:ext cx="7884367" cy="4512436"/>
                      </a:xfrm>
                      <a:prstGeom prst="rect">
                        <a:avLst/>
                      </a:prstGeom>
                      <a:noFill/>
                    </p:spPr>
                  </p:pic>
                </p:oleObj>
              </mc:Fallback>
            </mc:AlternateContent>
          </a:graphicData>
        </a:graphic>
      </p:graphicFrame>
    </p:spTree>
    <p:extLst>
      <p:ext uri="{BB962C8B-B14F-4D97-AF65-F5344CB8AC3E}">
        <p14:creationId xmlns:p14="http://schemas.microsoft.com/office/powerpoint/2010/main" val="38465980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FF2D73-86F1-46AA-BF2A-369E48605C5F}"/>
              </a:ext>
            </a:extLst>
          </p:cNvPr>
          <p:cNvSpPr>
            <a:spLocks noGrp="1"/>
          </p:cNvSpPr>
          <p:nvPr>
            <p:ph type="title"/>
          </p:nvPr>
        </p:nvSpPr>
        <p:spPr/>
        <p:txBody>
          <a:bodyPr/>
          <a:lstStyle/>
          <a:p>
            <a:r>
              <a:rPr lang="en-US" dirty="0"/>
              <a:t>UDM Event Exposure (TS 29.503 v15.2.0)</a:t>
            </a:r>
          </a:p>
        </p:txBody>
      </p:sp>
      <p:graphicFrame>
        <p:nvGraphicFramePr>
          <p:cNvPr id="4" name="Content Placeholder 3">
            <a:extLst>
              <a:ext uri="{FF2B5EF4-FFF2-40B4-BE49-F238E27FC236}">
                <a16:creationId xmlns:a16="http://schemas.microsoft.com/office/drawing/2014/main" id="{CD0B87FE-21C0-4D15-B5C5-6B3BE2DD7737}"/>
              </a:ext>
            </a:extLst>
          </p:cNvPr>
          <p:cNvGraphicFramePr>
            <a:graphicFrameLocks noGrp="1"/>
          </p:cNvGraphicFramePr>
          <p:nvPr>
            <p:ph idx="1"/>
            <p:extLst>
              <p:ext uri="{D42A27DB-BD31-4B8C-83A1-F6EECF244321}">
                <p14:modId xmlns:p14="http://schemas.microsoft.com/office/powerpoint/2010/main" val="3525049648"/>
              </p:ext>
            </p:extLst>
          </p:nvPr>
        </p:nvGraphicFramePr>
        <p:xfrm>
          <a:off x="838200" y="1426464"/>
          <a:ext cx="9779508" cy="1645920"/>
        </p:xfrm>
        <a:graphic>
          <a:graphicData uri="http://schemas.openxmlformats.org/drawingml/2006/table">
            <a:tbl>
              <a:tblPr firstRow="1" firstCol="1" bandRow="1">
                <a:tableStyleId>{5C22544A-7EE6-4342-B048-85BDC9FD1C3A}</a:tableStyleId>
              </a:tblPr>
              <a:tblGrid>
                <a:gridCol w="3422904">
                  <a:extLst>
                    <a:ext uri="{9D8B030D-6E8A-4147-A177-3AD203B41FA5}">
                      <a16:colId xmlns:a16="http://schemas.microsoft.com/office/drawing/2014/main" val="3916991153"/>
                    </a:ext>
                  </a:extLst>
                </a:gridCol>
                <a:gridCol w="6356604">
                  <a:extLst>
                    <a:ext uri="{9D8B030D-6E8A-4147-A177-3AD203B41FA5}">
                      <a16:colId xmlns:a16="http://schemas.microsoft.com/office/drawing/2014/main" val="3708724054"/>
                    </a:ext>
                  </a:extLst>
                </a:gridCol>
              </a:tblGrid>
              <a:tr h="147285">
                <a:tc>
                  <a:txBody>
                    <a:bodyPr/>
                    <a:lstStyle/>
                    <a:p>
                      <a:pPr marL="0" marR="0" algn="ctr">
                        <a:spcBef>
                          <a:spcPts val="0"/>
                        </a:spcBef>
                        <a:spcAft>
                          <a:spcPts val="0"/>
                        </a:spcAft>
                      </a:pPr>
                      <a:r>
                        <a:rPr lang="en-GB" sz="1200">
                          <a:effectLst/>
                        </a:rPr>
                        <a:t>Enumeration value</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200" dirty="0">
                          <a:effectLst/>
                        </a:rPr>
                        <a:t>Description</a:t>
                      </a:r>
                      <a:endParaRPr lang="en-US" sz="12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432191674"/>
                  </a:ext>
                </a:extLst>
              </a:tr>
              <a:tr h="147285">
                <a:tc>
                  <a:txBody>
                    <a:bodyPr/>
                    <a:lstStyle/>
                    <a:p>
                      <a:pPr marL="0" marR="0">
                        <a:spcBef>
                          <a:spcPts val="0"/>
                        </a:spcBef>
                        <a:spcAft>
                          <a:spcPts val="0"/>
                        </a:spcAft>
                      </a:pPr>
                      <a:r>
                        <a:rPr lang="en-GB" sz="1200">
                          <a:effectLst/>
                        </a:rPr>
                        <a:t>"LOSS_OF_CONNECTIVITY"</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GB" sz="1200">
                          <a:effectLst/>
                        </a:rPr>
                        <a:t>Loss of connectivity</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770106868"/>
                  </a:ext>
                </a:extLst>
              </a:tr>
              <a:tr h="147285">
                <a:tc>
                  <a:txBody>
                    <a:bodyPr/>
                    <a:lstStyle/>
                    <a:p>
                      <a:pPr marL="0" marR="0">
                        <a:spcBef>
                          <a:spcPts val="0"/>
                        </a:spcBef>
                        <a:spcAft>
                          <a:spcPts val="0"/>
                        </a:spcAft>
                      </a:pPr>
                      <a:r>
                        <a:rPr lang="en-GB" sz="1200" dirty="0">
                          <a:effectLst/>
                        </a:rPr>
                        <a:t>"UE_REACHABILITY_FOR_DATA"</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GB" sz="1200">
                          <a:effectLst/>
                        </a:rPr>
                        <a:t>UE reachability for data</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849114067"/>
                  </a:ext>
                </a:extLst>
              </a:tr>
              <a:tr h="147285">
                <a:tc>
                  <a:txBody>
                    <a:bodyPr/>
                    <a:lstStyle/>
                    <a:p>
                      <a:pPr marL="0" marR="0">
                        <a:spcBef>
                          <a:spcPts val="0"/>
                        </a:spcBef>
                        <a:spcAft>
                          <a:spcPts val="0"/>
                        </a:spcAft>
                      </a:pPr>
                      <a:r>
                        <a:rPr lang="en-GB" sz="1200" dirty="0">
                          <a:effectLst/>
                        </a:rPr>
                        <a:t>"UE_REACHABILITY_FOR_SMS"</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chemeClr val="accent2"/>
                    </a:solidFill>
                  </a:tcPr>
                </a:tc>
                <a:tc>
                  <a:txBody>
                    <a:bodyPr/>
                    <a:lstStyle/>
                    <a:p>
                      <a:pPr marL="0" marR="0">
                        <a:spcBef>
                          <a:spcPts val="0"/>
                        </a:spcBef>
                        <a:spcAft>
                          <a:spcPts val="0"/>
                        </a:spcAft>
                      </a:pPr>
                      <a:r>
                        <a:rPr lang="en-GB" sz="1200" dirty="0">
                          <a:effectLst/>
                        </a:rPr>
                        <a:t>UE reachability for SMS</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039264353"/>
                  </a:ext>
                </a:extLst>
              </a:tr>
              <a:tr h="147285">
                <a:tc>
                  <a:txBody>
                    <a:bodyPr/>
                    <a:lstStyle/>
                    <a:p>
                      <a:pPr marL="0" marR="0">
                        <a:spcBef>
                          <a:spcPts val="0"/>
                        </a:spcBef>
                        <a:spcAft>
                          <a:spcPts val="0"/>
                        </a:spcAft>
                      </a:pPr>
                      <a:r>
                        <a:rPr lang="en-GB" sz="1200">
                          <a:effectLst/>
                        </a:rPr>
                        <a:t>"LOCATION_REPORTING"</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GB" sz="1200" dirty="0">
                          <a:effectLst/>
                        </a:rPr>
                        <a:t>Location Reporting</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422566330"/>
                  </a:ext>
                </a:extLst>
              </a:tr>
              <a:tr h="147285">
                <a:tc>
                  <a:txBody>
                    <a:bodyPr/>
                    <a:lstStyle/>
                    <a:p>
                      <a:pPr marL="0" marR="0">
                        <a:spcBef>
                          <a:spcPts val="0"/>
                        </a:spcBef>
                        <a:spcAft>
                          <a:spcPts val="0"/>
                        </a:spcAft>
                      </a:pPr>
                      <a:r>
                        <a:rPr lang="en-GB" sz="1200" dirty="0">
                          <a:effectLst/>
                        </a:rPr>
                        <a:t>"CHANGE_OF_SUPI_PEI_ASSOCIATION"</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chemeClr val="accent2"/>
                    </a:solidFill>
                  </a:tcPr>
                </a:tc>
                <a:tc>
                  <a:txBody>
                    <a:bodyPr/>
                    <a:lstStyle/>
                    <a:p>
                      <a:pPr marL="0" marR="0">
                        <a:spcBef>
                          <a:spcPts val="0"/>
                        </a:spcBef>
                        <a:spcAft>
                          <a:spcPts val="0"/>
                        </a:spcAft>
                      </a:pPr>
                      <a:r>
                        <a:rPr lang="en-GB" sz="1200">
                          <a:effectLst/>
                        </a:rPr>
                        <a:t>Change of SUPI-PEI association</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985551083"/>
                  </a:ext>
                </a:extLst>
              </a:tr>
              <a:tr h="147285">
                <a:tc>
                  <a:txBody>
                    <a:bodyPr/>
                    <a:lstStyle/>
                    <a:p>
                      <a:pPr marL="0" marR="0">
                        <a:spcBef>
                          <a:spcPts val="0"/>
                        </a:spcBef>
                        <a:spcAft>
                          <a:spcPts val="0"/>
                        </a:spcAft>
                      </a:pPr>
                      <a:r>
                        <a:rPr lang="en-GB" sz="1200" dirty="0">
                          <a:effectLst/>
                        </a:rPr>
                        <a:t>"ROAMING_STATUS"</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chemeClr val="accent2"/>
                    </a:solidFill>
                  </a:tcPr>
                </a:tc>
                <a:tc>
                  <a:txBody>
                    <a:bodyPr/>
                    <a:lstStyle/>
                    <a:p>
                      <a:pPr marL="0" marR="0">
                        <a:spcBef>
                          <a:spcPts val="0"/>
                        </a:spcBef>
                        <a:spcAft>
                          <a:spcPts val="0"/>
                        </a:spcAft>
                      </a:pPr>
                      <a:r>
                        <a:rPr lang="en-GB" sz="1200" dirty="0">
                          <a:effectLst/>
                        </a:rPr>
                        <a:t>Roaming Status</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825717139"/>
                  </a:ext>
                </a:extLst>
              </a:tr>
              <a:tr h="147285">
                <a:tc>
                  <a:txBody>
                    <a:bodyPr/>
                    <a:lstStyle/>
                    <a:p>
                      <a:pPr marL="0" marR="0">
                        <a:spcBef>
                          <a:spcPts val="0"/>
                        </a:spcBef>
                        <a:spcAft>
                          <a:spcPts val="0"/>
                        </a:spcAft>
                      </a:pPr>
                      <a:r>
                        <a:rPr lang="en-GB" sz="1200">
                          <a:effectLst/>
                        </a:rPr>
                        <a:t>"COMMUNICATION_FAILURE"</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GB" sz="1200" dirty="0">
                          <a:effectLst/>
                        </a:rPr>
                        <a:t>Communication Failure</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052361860"/>
                  </a:ext>
                </a:extLst>
              </a:tr>
              <a:tr h="147285">
                <a:tc>
                  <a:txBody>
                    <a:bodyPr/>
                    <a:lstStyle/>
                    <a:p>
                      <a:pPr marL="0" marR="0">
                        <a:spcBef>
                          <a:spcPts val="0"/>
                        </a:spcBef>
                        <a:spcAft>
                          <a:spcPts val="0"/>
                        </a:spcAft>
                      </a:pPr>
                      <a:r>
                        <a:rPr lang="en-GB" sz="1200">
                          <a:effectLst/>
                        </a:rPr>
                        <a:t>"AVAILABILITY_AFTER_DNN_FAILURE"</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GB" sz="1200" dirty="0">
                          <a:effectLst/>
                        </a:rPr>
                        <a:t>Availability after DNN failure</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283064271"/>
                  </a:ext>
                </a:extLst>
              </a:tr>
            </a:tbl>
          </a:graphicData>
        </a:graphic>
      </p:graphicFrame>
      <p:graphicFrame>
        <p:nvGraphicFramePr>
          <p:cNvPr id="5" name="Table 4">
            <a:extLst>
              <a:ext uri="{FF2B5EF4-FFF2-40B4-BE49-F238E27FC236}">
                <a16:creationId xmlns:a16="http://schemas.microsoft.com/office/drawing/2014/main" id="{D1CF37A8-C283-4863-A83F-99196AAFAD8B}"/>
              </a:ext>
            </a:extLst>
          </p:cNvPr>
          <p:cNvGraphicFramePr>
            <a:graphicFrameLocks noGrp="1"/>
          </p:cNvGraphicFramePr>
          <p:nvPr>
            <p:extLst>
              <p:ext uri="{D42A27DB-BD31-4B8C-83A1-F6EECF244321}">
                <p14:modId xmlns:p14="http://schemas.microsoft.com/office/powerpoint/2010/main" val="1055342281"/>
              </p:ext>
            </p:extLst>
          </p:nvPr>
        </p:nvGraphicFramePr>
        <p:xfrm>
          <a:off x="837564" y="3684557"/>
          <a:ext cx="7702932" cy="2377440"/>
        </p:xfrm>
        <a:graphic>
          <a:graphicData uri="http://schemas.openxmlformats.org/drawingml/2006/table">
            <a:tbl>
              <a:tblPr firstRow="1" firstCol="1" bandRow="1">
                <a:tableStyleId>{5C22544A-7EE6-4342-B048-85BDC9FD1C3A}</a:tableStyleId>
              </a:tblPr>
              <a:tblGrid>
                <a:gridCol w="1682777">
                  <a:extLst>
                    <a:ext uri="{9D8B030D-6E8A-4147-A177-3AD203B41FA5}">
                      <a16:colId xmlns:a16="http://schemas.microsoft.com/office/drawing/2014/main" val="1769210811"/>
                    </a:ext>
                  </a:extLst>
                </a:gridCol>
                <a:gridCol w="1255239">
                  <a:extLst>
                    <a:ext uri="{9D8B030D-6E8A-4147-A177-3AD203B41FA5}">
                      <a16:colId xmlns:a16="http://schemas.microsoft.com/office/drawing/2014/main" val="4090525586"/>
                    </a:ext>
                  </a:extLst>
                </a:gridCol>
                <a:gridCol w="342191">
                  <a:extLst>
                    <a:ext uri="{9D8B030D-6E8A-4147-A177-3AD203B41FA5}">
                      <a16:colId xmlns:a16="http://schemas.microsoft.com/office/drawing/2014/main" val="1980858395"/>
                    </a:ext>
                  </a:extLst>
                </a:gridCol>
                <a:gridCol w="874853">
                  <a:extLst>
                    <a:ext uri="{9D8B030D-6E8A-4147-A177-3AD203B41FA5}">
                      <a16:colId xmlns:a16="http://schemas.microsoft.com/office/drawing/2014/main" val="4222999747"/>
                    </a:ext>
                  </a:extLst>
                </a:gridCol>
                <a:gridCol w="3547872">
                  <a:extLst>
                    <a:ext uri="{9D8B030D-6E8A-4147-A177-3AD203B41FA5}">
                      <a16:colId xmlns:a16="http://schemas.microsoft.com/office/drawing/2014/main" val="1826810819"/>
                    </a:ext>
                  </a:extLst>
                </a:gridCol>
              </a:tblGrid>
              <a:tr h="0">
                <a:tc>
                  <a:txBody>
                    <a:bodyPr/>
                    <a:lstStyle/>
                    <a:p>
                      <a:pPr marL="0" marR="0" algn="ctr">
                        <a:spcBef>
                          <a:spcPts val="0"/>
                        </a:spcBef>
                        <a:spcAft>
                          <a:spcPts val="0"/>
                        </a:spcAft>
                      </a:pPr>
                      <a:r>
                        <a:rPr lang="en-GB" sz="1200">
                          <a:effectLst/>
                        </a:rPr>
                        <a:t>Attribute name</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200">
                          <a:effectLst/>
                        </a:rPr>
                        <a:t>Data type</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200">
                          <a:effectLst/>
                        </a:rPr>
                        <a:t>P</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algn="l">
                        <a:spcBef>
                          <a:spcPts val="0"/>
                        </a:spcBef>
                        <a:spcAft>
                          <a:spcPts val="0"/>
                        </a:spcAft>
                      </a:pPr>
                      <a:r>
                        <a:rPr lang="en-GB" sz="1200">
                          <a:effectLst/>
                        </a:rPr>
                        <a:t>Cardinality</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200">
                          <a:effectLst/>
                        </a:rPr>
                        <a:t>Description</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extLst>
                  <a:ext uri="{0D108BD9-81ED-4DB2-BD59-A6C34878D82A}">
                    <a16:rowId xmlns:a16="http://schemas.microsoft.com/office/drawing/2014/main" val="2756516286"/>
                  </a:ext>
                </a:extLst>
              </a:tr>
              <a:tr h="0">
                <a:tc>
                  <a:txBody>
                    <a:bodyPr/>
                    <a:lstStyle/>
                    <a:p>
                      <a:pPr marL="0" marR="0">
                        <a:spcBef>
                          <a:spcPts val="0"/>
                        </a:spcBef>
                        <a:spcAft>
                          <a:spcPts val="0"/>
                        </a:spcAft>
                      </a:pPr>
                      <a:r>
                        <a:rPr lang="en-GB" sz="1200">
                          <a:effectLst/>
                        </a:rPr>
                        <a:t>referenceId</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a:spcBef>
                          <a:spcPts val="0"/>
                        </a:spcBef>
                        <a:spcAft>
                          <a:spcPts val="0"/>
                        </a:spcAft>
                      </a:pPr>
                      <a:r>
                        <a:rPr lang="en-GB" sz="1200">
                          <a:effectLst/>
                        </a:rPr>
                        <a:t>ReferenceId</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200">
                          <a:effectLst/>
                        </a:rPr>
                        <a:t>M</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a:spcBef>
                          <a:spcPts val="0"/>
                        </a:spcBef>
                        <a:spcAft>
                          <a:spcPts val="0"/>
                        </a:spcAft>
                      </a:pPr>
                      <a:r>
                        <a:rPr lang="en-GB" sz="1200">
                          <a:effectLst/>
                        </a:rPr>
                        <a:t>1</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a:spcBef>
                          <a:spcPts val="0"/>
                        </a:spcBef>
                        <a:spcAft>
                          <a:spcPts val="0"/>
                        </a:spcAft>
                      </a:pPr>
                      <a:r>
                        <a:rPr lang="en-GB" sz="1200">
                          <a:effectLst/>
                        </a:rPr>
                        <a:t> </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extLst>
                  <a:ext uri="{0D108BD9-81ED-4DB2-BD59-A6C34878D82A}">
                    <a16:rowId xmlns:a16="http://schemas.microsoft.com/office/drawing/2014/main" val="1108233554"/>
                  </a:ext>
                </a:extLst>
              </a:tr>
              <a:tr h="0">
                <a:tc>
                  <a:txBody>
                    <a:bodyPr/>
                    <a:lstStyle/>
                    <a:p>
                      <a:pPr marL="0" marR="0">
                        <a:spcBef>
                          <a:spcPts val="0"/>
                        </a:spcBef>
                        <a:spcAft>
                          <a:spcPts val="0"/>
                        </a:spcAft>
                      </a:pPr>
                      <a:r>
                        <a:rPr lang="en-GB" sz="1200">
                          <a:effectLst/>
                        </a:rPr>
                        <a:t>eventType</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a:spcBef>
                          <a:spcPts val="0"/>
                        </a:spcBef>
                        <a:spcAft>
                          <a:spcPts val="0"/>
                        </a:spcAft>
                      </a:pPr>
                      <a:r>
                        <a:rPr lang="en-GB" sz="1200">
                          <a:effectLst/>
                        </a:rPr>
                        <a:t>EventType</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200">
                          <a:effectLst/>
                        </a:rPr>
                        <a:t>M</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a:spcBef>
                          <a:spcPts val="0"/>
                        </a:spcBef>
                        <a:spcAft>
                          <a:spcPts val="0"/>
                        </a:spcAft>
                      </a:pPr>
                      <a:r>
                        <a:rPr lang="en-GB" sz="1200">
                          <a:effectLst/>
                        </a:rPr>
                        <a:t>1</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a:spcBef>
                          <a:spcPts val="0"/>
                        </a:spcBef>
                        <a:spcAft>
                          <a:spcPts val="0"/>
                        </a:spcAft>
                      </a:pPr>
                      <a:r>
                        <a:rPr lang="en-GB" sz="1200" dirty="0">
                          <a:effectLst/>
                        </a:rPr>
                        <a:t>String; see subclause 6.4.6.3.3</a:t>
                      </a:r>
                      <a:endParaRPr lang="en-US" sz="1200" dirty="0">
                        <a:effectLst/>
                      </a:endParaRPr>
                    </a:p>
                    <a:p>
                      <a:pPr marL="0" marR="0">
                        <a:spcBef>
                          <a:spcPts val="0"/>
                        </a:spcBef>
                        <a:spcAft>
                          <a:spcPts val="0"/>
                        </a:spcAft>
                      </a:pPr>
                      <a:r>
                        <a:rPr lang="en-GB" sz="1200" dirty="0">
                          <a:effectLst/>
                        </a:rPr>
                        <a:t>only the following values are allowed:</a:t>
                      </a:r>
                      <a:endParaRPr lang="en-US" sz="1200" dirty="0">
                        <a:effectLst/>
                      </a:endParaRPr>
                    </a:p>
                    <a:p>
                      <a:pPr marL="0" marR="0">
                        <a:spcBef>
                          <a:spcPts val="0"/>
                        </a:spcBef>
                        <a:spcAft>
                          <a:spcPts val="0"/>
                        </a:spcAft>
                      </a:pPr>
                      <a:r>
                        <a:rPr lang="en-GB" sz="1200" dirty="0">
                          <a:effectLst/>
                          <a:highlight>
                            <a:srgbClr val="FFFF00"/>
                          </a:highlight>
                        </a:rPr>
                        <a:t>"UE_REACHABILITY_FOR_SMS"</a:t>
                      </a:r>
                      <a:br>
                        <a:rPr lang="en-GB" sz="1200" dirty="0">
                          <a:effectLst/>
                          <a:highlight>
                            <a:srgbClr val="FFFF00"/>
                          </a:highlight>
                        </a:rPr>
                      </a:br>
                      <a:r>
                        <a:rPr lang="en-GB" sz="1200" dirty="0">
                          <a:effectLst/>
                          <a:highlight>
                            <a:srgbClr val="FFFF00"/>
                          </a:highlight>
                        </a:rPr>
                        <a:t>"CHANGE_OF_SUPI_PEI_ASSOCIATION"</a:t>
                      </a:r>
                      <a:br>
                        <a:rPr lang="en-GB" sz="1200" dirty="0">
                          <a:effectLst/>
                          <a:highlight>
                            <a:srgbClr val="FFFF00"/>
                          </a:highlight>
                        </a:rPr>
                      </a:br>
                      <a:r>
                        <a:rPr lang="en-GB" sz="1200" dirty="0">
                          <a:effectLst/>
                          <a:highlight>
                            <a:srgbClr val="FFFF00"/>
                          </a:highlight>
                        </a:rPr>
                        <a:t>"ROAMING_STATUS"</a:t>
                      </a:r>
                      <a:endParaRPr lang="en-US" sz="12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extLst>
                  <a:ext uri="{0D108BD9-81ED-4DB2-BD59-A6C34878D82A}">
                    <a16:rowId xmlns:a16="http://schemas.microsoft.com/office/drawing/2014/main" val="3442436381"/>
                  </a:ext>
                </a:extLst>
              </a:tr>
              <a:tr h="0">
                <a:tc>
                  <a:txBody>
                    <a:bodyPr/>
                    <a:lstStyle/>
                    <a:p>
                      <a:pPr marL="0" marR="0">
                        <a:spcBef>
                          <a:spcPts val="0"/>
                        </a:spcBef>
                        <a:spcAft>
                          <a:spcPts val="0"/>
                        </a:spcAft>
                      </a:pPr>
                      <a:r>
                        <a:rPr lang="en-GB" sz="1200">
                          <a:effectLst/>
                        </a:rPr>
                        <a:t>report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a:spcBef>
                          <a:spcPts val="0"/>
                        </a:spcBef>
                        <a:spcAft>
                          <a:spcPts val="0"/>
                        </a:spcAft>
                      </a:pPr>
                      <a:r>
                        <a:rPr lang="en-GB" sz="1200">
                          <a:effectLst/>
                        </a:rPr>
                        <a:t>Report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200">
                          <a:effectLst/>
                        </a:rPr>
                        <a:t>C</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a:spcBef>
                          <a:spcPts val="0"/>
                        </a:spcBef>
                        <a:spcAft>
                          <a:spcPts val="0"/>
                        </a:spcAft>
                      </a:pPr>
                      <a:r>
                        <a:rPr lang="en-GB" sz="1200">
                          <a:effectLst/>
                        </a:rPr>
                        <a:t>0..1</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a:spcBef>
                          <a:spcPts val="0"/>
                        </a:spcBef>
                        <a:spcAft>
                          <a:spcPts val="0"/>
                        </a:spcAft>
                      </a:pPr>
                      <a:r>
                        <a:rPr lang="en-GB" sz="1200">
                          <a:effectLst/>
                        </a:rPr>
                        <a:t>Shall be present if eventType is "CHANGE_OF_SUPI_PEI_ASSOCIATION" or "ROAMING_STATUS"</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extLst>
                  <a:ext uri="{0D108BD9-81ED-4DB2-BD59-A6C34878D82A}">
                    <a16:rowId xmlns:a16="http://schemas.microsoft.com/office/drawing/2014/main" val="541176149"/>
                  </a:ext>
                </a:extLst>
              </a:tr>
              <a:tr h="0">
                <a:tc>
                  <a:txBody>
                    <a:bodyPr/>
                    <a:lstStyle/>
                    <a:p>
                      <a:pPr marL="0" marR="0">
                        <a:spcBef>
                          <a:spcPts val="0"/>
                        </a:spcBef>
                        <a:spcAft>
                          <a:spcPts val="0"/>
                        </a:spcAft>
                      </a:pPr>
                      <a:r>
                        <a:rPr lang="en-GB" sz="1200">
                          <a:effectLst/>
                        </a:rPr>
                        <a:t>gpsi</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a:spcBef>
                          <a:spcPts val="0"/>
                        </a:spcBef>
                        <a:spcAft>
                          <a:spcPts val="0"/>
                        </a:spcAft>
                      </a:pPr>
                      <a:r>
                        <a:rPr lang="en-GB" sz="1200">
                          <a:effectLst/>
                        </a:rPr>
                        <a:t>Gpsi</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200">
                          <a:effectLst/>
                        </a:rPr>
                        <a:t>C</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a:spcBef>
                          <a:spcPts val="0"/>
                        </a:spcBef>
                        <a:spcAft>
                          <a:spcPts val="0"/>
                        </a:spcAft>
                      </a:pPr>
                      <a:r>
                        <a:rPr lang="en-GB" sz="1200">
                          <a:effectLst/>
                        </a:rPr>
                        <a:t>0..1</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a:spcBef>
                          <a:spcPts val="0"/>
                        </a:spcBef>
                        <a:spcAft>
                          <a:spcPts val="0"/>
                        </a:spcAft>
                      </a:pPr>
                      <a:r>
                        <a:rPr lang="en-GB" sz="1200">
                          <a:effectLst/>
                        </a:rPr>
                        <a:t>shall be present if the report is associated to exposure subscriptions for a group of UEs or any UE.</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extLst>
                  <a:ext uri="{0D108BD9-81ED-4DB2-BD59-A6C34878D82A}">
                    <a16:rowId xmlns:a16="http://schemas.microsoft.com/office/drawing/2014/main" val="2037725467"/>
                  </a:ext>
                </a:extLst>
              </a:tr>
              <a:tr h="0">
                <a:tc>
                  <a:txBody>
                    <a:bodyPr/>
                    <a:lstStyle/>
                    <a:p>
                      <a:pPr marL="0" marR="0">
                        <a:spcBef>
                          <a:spcPts val="0"/>
                        </a:spcBef>
                        <a:spcAft>
                          <a:spcPts val="0"/>
                        </a:spcAft>
                      </a:pPr>
                      <a:r>
                        <a:rPr lang="en-GB" sz="1200">
                          <a:effectLst/>
                        </a:rPr>
                        <a:t>timeStamp</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a:spcBef>
                          <a:spcPts val="0"/>
                        </a:spcBef>
                        <a:spcAft>
                          <a:spcPts val="0"/>
                        </a:spcAft>
                      </a:pPr>
                      <a:r>
                        <a:rPr lang="en-GB" sz="1200">
                          <a:effectLst/>
                        </a:rPr>
                        <a:t>DateTime</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200">
                          <a:effectLst/>
                        </a:rPr>
                        <a:t>M</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a:spcBef>
                          <a:spcPts val="0"/>
                        </a:spcBef>
                        <a:spcAft>
                          <a:spcPts val="0"/>
                        </a:spcAft>
                      </a:pPr>
                      <a:r>
                        <a:rPr lang="en-GB" sz="1200">
                          <a:effectLst/>
                        </a:rPr>
                        <a:t>1</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a:spcBef>
                          <a:spcPts val="0"/>
                        </a:spcBef>
                        <a:spcAft>
                          <a:spcPts val="0"/>
                        </a:spcAft>
                      </a:pPr>
                      <a:r>
                        <a:rPr lang="en-GB" sz="1200" dirty="0">
                          <a:effectLst/>
                        </a:rPr>
                        <a:t>Point in time at which the event </a:t>
                      </a:r>
                      <a:r>
                        <a:rPr lang="en-GB" sz="1200" dirty="0" err="1">
                          <a:effectLst/>
                        </a:rPr>
                        <a:t>occured</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extLst>
                  <a:ext uri="{0D108BD9-81ED-4DB2-BD59-A6C34878D82A}">
                    <a16:rowId xmlns:a16="http://schemas.microsoft.com/office/drawing/2014/main" val="4070932453"/>
                  </a:ext>
                </a:extLst>
              </a:tr>
            </a:tbl>
          </a:graphicData>
        </a:graphic>
      </p:graphicFrame>
      <p:sp>
        <p:nvSpPr>
          <p:cNvPr id="6" name="Rectangle 1">
            <a:extLst>
              <a:ext uri="{FF2B5EF4-FFF2-40B4-BE49-F238E27FC236}">
                <a16:creationId xmlns:a16="http://schemas.microsoft.com/office/drawing/2014/main" id="{5A20C4F6-0BB8-40ED-AFDE-907EA57871EB}"/>
              </a:ext>
            </a:extLst>
          </p:cNvPr>
          <p:cNvSpPr>
            <a:spLocks noChangeArrowheads="1"/>
          </p:cNvSpPr>
          <p:nvPr/>
        </p:nvSpPr>
        <p:spPr bwMode="auto">
          <a:xfrm>
            <a:off x="816609" y="3331093"/>
            <a:ext cx="4044505"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Table 6.4.6.2.4-1: Definition of type </a:t>
            </a:r>
            <a:r>
              <a:rPr kumimoji="0" lang="en-GB" altLang="en-US" sz="1200" b="1"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MonitoringReport</a:t>
            </a:r>
            <a:endParaRPr kumimoji="0" lang="en-US"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800" b="0" i="0" u="none" strike="noStrike" cap="none" normalizeH="0" baseline="0" dirty="0">
              <a:ln>
                <a:noFill/>
              </a:ln>
              <a:solidFill>
                <a:schemeClr val="tx1"/>
              </a:solidFill>
              <a:effectLst/>
              <a:latin typeface="Arial" panose="020B0604020202020204" pitchFamily="34" charset="0"/>
            </a:endParaRPr>
          </a:p>
        </p:txBody>
      </p:sp>
      <p:sp>
        <p:nvSpPr>
          <p:cNvPr id="7" name="TextBox 6">
            <a:extLst>
              <a:ext uri="{FF2B5EF4-FFF2-40B4-BE49-F238E27FC236}">
                <a16:creationId xmlns:a16="http://schemas.microsoft.com/office/drawing/2014/main" id="{8A5BFF36-4576-4336-8793-C18094CD6059}"/>
              </a:ext>
            </a:extLst>
          </p:cNvPr>
          <p:cNvSpPr txBox="1"/>
          <p:nvPr/>
        </p:nvSpPr>
        <p:spPr>
          <a:xfrm>
            <a:off x="8686801" y="3684557"/>
            <a:ext cx="3291840" cy="2808317"/>
          </a:xfrm>
          <a:prstGeom prst="rect">
            <a:avLst/>
          </a:prstGeom>
        </p:spPr>
        <p:style>
          <a:lnRef idx="2">
            <a:schemeClr val="accent3"/>
          </a:lnRef>
          <a:fillRef idx="1">
            <a:schemeClr val="lt1"/>
          </a:fillRef>
          <a:effectRef idx="0">
            <a:schemeClr val="accent3"/>
          </a:effectRef>
          <a:fontRef idx="minor">
            <a:schemeClr val="dk1"/>
          </a:fontRef>
        </p:style>
        <p:txBody>
          <a:bodyPr wrap="square" rtlCol="0">
            <a:normAutofit fontScale="92500" lnSpcReduction="20000"/>
          </a:bodyPr>
          <a:lstStyle/>
          <a:p>
            <a:r>
              <a:rPr lang="en-US" b="1" u="sng" dirty="0"/>
              <a:t>Observations:</a:t>
            </a:r>
          </a:p>
          <a:p>
            <a:pPr marL="342900" indent="-342900">
              <a:buFontTx/>
              <a:buAutoNum type="arabicPeriod"/>
            </a:pPr>
            <a:r>
              <a:rPr lang="en-US" dirty="0"/>
              <a:t>Aligned with Stage 2 events </a:t>
            </a:r>
          </a:p>
          <a:p>
            <a:pPr marL="342900" indent="-342900">
              <a:buFontTx/>
              <a:buAutoNum type="arabicPeriod"/>
            </a:pPr>
            <a:endParaRPr lang="en-US" dirty="0"/>
          </a:p>
          <a:p>
            <a:pPr marL="342900" indent="-342900">
              <a:buFontTx/>
              <a:buAutoNum type="arabicPeriod"/>
            </a:pPr>
            <a:r>
              <a:rPr lang="en-US" dirty="0"/>
              <a:t>“Number of UEs present in a geographical area</a:t>
            </a:r>
            <a:r>
              <a:rPr lang="en-US" dirty="0">
                <a:latin typeface="Arial" panose="020B0604020202020204" pitchFamily="34" charset="0"/>
              </a:rPr>
              <a:t>” is expected to be directly subscribed to AMF, aligned with 4G.</a:t>
            </a:r>
          </a:p>
          <a:p>
            <a:pPr marL="342900" indent="-342900">
              <a:buFontTx/>
              <a:buAutoNum type="arabicPeriod"/>
            </a:pPr>
            <a:endParaRPr lang="en-US" dirty="0"/>
          </a:p>
          <a:p>
            <a:pPr marL="342900" indent="-342900">
              <a:buAutoNum type="arabicPeriod"/>
            </a:pPr>
            <a:r>
              <a:rPr lang="en-US" dirty="0"/>
              <a:t>Events detected by AMF are expected to be delivered directly by AMF to NEF</a:t>
            </a:r>
          </a:p>
        </p:txBody>
      </p:sp>
    </p:spTree>
    <p:extLst>
      <p:ext uri="{BB962C8B-B14F-4D97-AF65-F5344CB8AC3E}">
        <p14:creationId xmlns:p14="http://schemas.microsoft.com/office/powerpoint/2010/main" val="32475083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31D7F-6CB4-4B0F-A9A1-409AC7D78D8A}"/>
              </a:ext>
            </a:extLst>
          </p:cNvPr>
          <p:cNvSpPr>
            <a:spLocks noGrp="1"/>
          </p:cNvSpPr>
          <p:nvPr>
            <p:ph type="title"/>
          </p:nvPr>
        </p:nvSpPr>
        <p:spPr/>
        <p:txBody>
          <a:bodyPr/>
          <a:lstStyle/>
          <a:p>
            <a:r>
              <a:rPr lang="en-US" dirty="0"/>
              <a:t>AMF Event Exposure (TS 29.518 v15.2.0)</a:t>
            </a:r>
          </a:p>
        </p:txBody>
      </p:sp>
      <p:graphicFrame>
        <p:nvGraphicFramePr>
          <p:cNvPr id="4" name="Table 3">
            <a:extLst>
              <a:ext uri="{FF2B5EF4-FFF2-40B4-BE49-F238E27FC236}">
                <a16:creationId xmlns:a16="http://schemas.microsoft.com/office/drawing/2014/main" id="{0C5C91B0-ED6E-4C2D-92C3-6440B04DB5CB}"/>
              </a:ext>
            </a:extLst>
          </p:cNvPr>
          <p:cNvGraphicFramePr>
            <a:graphicFrameLocks noGrp="1"/>
          </p:cNvGraphicFramePr>
          <p:nvPr>
            <p:extLst>
              <p:ext uri="{D42A27DB-BD31-4B8C-83A1-F6EECF244321}">
                <p14:modId xmlns:p14="http://schemas.microsoft.com/office/powerpoint/2010/main" val="745639339"/>
              </p:ext>
            </p:extLst>
          </p:nvPr>
        </p:nvGraphicFramePr>
        <p:xfrm>
          <a:off x="639896" y="1449820"/>
          <a:ext cx="8206648" cy="5120640"/>
        </p:xfrm>
        <a:graphic>
          <a:graphicData uri="http://schemas.openxmlformats.org/drawingml/2006/table">
            <a:tbl>
              <a:tblPr firstRow="1" firstCol="1" bandRow="1">
                <a:tableStyleId>{5C22544A-7EE6-4342-B048-85BDC9FD1C3A}</a:tableStyleId>
              </a:tblPr>
              <a:tblGrid>
                <a:gridCol w="2235506">
                  <a:extLst>
                    <a:ext uri="{9D8B030D-6E8A-4147-A177-3AD203B41FA5}">
                      <a16:colId xmlns:a16="http://schemas.microsoft.com/office/drawing/2014/main" val="3628681563"/>
                    </a:ext>
                  </a:extLst>
                </a:gridCol>
                <a:gridCol w="5971142">
                  <a:extLst>
                    <a:ext uri="{9D8B030D-6E8A-4147-A177-3AD203B41FA5}">
                      <a16:colId xmlns:a16="http://schemas.microsoft.com/office/drawing/2014/main" val="2632744415"/>
                    </a:ext>
                  </a:extLst>
                </a:gridCol>
              </a:tblGrid>
              <a:tr h="68822">
                <a:tc>
                  <a:txBody>
                    <a:bodyPr/>
                    <a:lstStyle/>
                    <a:p>
                      <a:pPr marL="0" marR="0" algn="ctr">
                        <a:spcBef>
                          <a:spcPts val="0"/>
                        </a:spcBef>
                        <a:spcAft>
                          <a:spcPts val="0"/>
                        </a:spcAft>
                      </a:pPr>
                      <a:r>
                        <a:rPr lang="en-GB" sz="1200">
                          <a:effectLst/>
                        </a:rPr>
                        <a:t>Enumeration value</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200">
                          <a:effectLst/>
                        </a:rPr>
                        <a:t>Description</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220617056"/>
                  </a:ext>
                </a:extLst>
              </a:tr>
              <a:tr h="0">
                <a:tc>
                  <a:txBody>
                    <a:bodyPr/>
                    <a:lstStyle/>
                    <a:p>
                      <a:pPr marL="0" marR="0">
                        <a:spcBef>
                          <a:spcPts val="0"/>
                        </a:spcBef>
                        <a:spcAft>
                          <a:spcPts val="0"/>
                        </a:spcAft>
                      </a:pPr>
                      <a:r>
                        <a:rPr lang="en-GB" sz="1200">
                          <a:effectLst/>
                        </a:rPr>
                        <a:t>"LOCATION_REPORT"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GB" sz="1200">
                          <a:effectLst/>
                        </a:rPr>
                        <a:t>A NF subscribes to this event to receive the Last Known Location of a UE or a group of UEs, and Updated Location of the UE or any UE in the group when AMF becomes aware of a location change of the UE.</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490271261"/>
                  </a:ext>
                </a:extLst>
              </a:tr>
              <a:tr h="0">
                <a:tc>
                  <a:txBody>
                    <a:bodyPr/>
                    <a:lstStyle/>
                    <a:p>
                      <a:pPr marL="0" marR="0">
                        <a:spcBef>
                          <a:spcPts val="0"/>
                        </a:spcBef>
                        <a:spcAft>
                          <a:spcPts val="0"/>
                        </a:spcAft>
                      </a:pPr>
                      <a:r>
                        <a:rPr lang="en-GB" sz="1200" dirty="0">
                          <a:effectLst/>
                        </a:rPr>
                        <a:t>"PRESENCE_IN_AOI_REPORT"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chemeClr val="accent2"/>
                    </a:solidFill>
                  </a:tcPr>
                </a:tc>
                <a:tc>
                  <a:txBody>
                    <a:bodyPr/>
                    <a:lstStyle/>
                    <a:p>
                      <a:pPr marL="0" marR="0">
                        <a:spcBef>
                          <a:spcPts val="0"/>
                        </a:spcBef>
                        <a:spcAft>
                          <a:spcPts val="0"/>
                        </a:spcAft>
                      </a:pPr>
                      <a:r>
                        <a:rPr lang="en-GB" sz="1200">
                          <a:effectLst/>
                        </a:rPr>
                        <a:t>A NF subscribes to this event to receive the current present state of a UE in a specific Area of Interest (AOI), and notification when a specified UE enters or leaves the specified area. The area could be identified by a TA list, an area ID or specific interest area name like "LADN".</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89468764"/>
                  </a:ext>
                </a:extLst>
              </a:tr>
              <a:tr h="0">
                <a:tc>
                  <a:txBody>
                    <a:bodyPr/>
                    <a:lstStyle/>
                    <a:p>
                      <a:pPr marL="0" marR="0">
                        <a:spcBef>
                          <a:spcPts val="0"/>
                        </a:spcBef>
                        <a:spcAft>
                          <a:spcPts val="0"/>
                        </a:spcAft>
                      </a:pPr>
                      <a:r>
                        <a:rPr lang="en-GB" sz="1200" dirty="0">
                          <a:effectLst/>
                        </a:rPr>
                        <a:t>"TIMEZONE_REPORT"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chemeClr val="accent2"/>
                    </a:solidFill>
                  </a:tcPr>
                </a:tc>
                <a:tc>
                  <a:txBody>
                    <a:bodyPr/>
                    <a:lstStyle/>
                    <a:p>
                      <a:pPr marL="0" marR="0">
                        <a:spcBef>
                          <a:spcPts val="0"/>
                        </a:spcBef>
                        <a:spcAft>
                          <a:spcPts val="0"/>
                        </a:spcAft>
                      </a:pPr>
                      <a:r>
                        <a:rPr lang="en-GB" sz="1200">
                          <a:effectLst/>
                        </a:rPr>
                        <a:t>A NF subscribes to this event to receive the current time zone of a UE or a group of UEs, and updated time zone of the UE or any UE in the group when AMF becomes aware of a time zone change of the UE.</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839192228"/>
                  </a:ext>
                </a:extLst>
              </a:tr>
              <a:tr h="0">
                <a:tc>
                  <a:txBody>
                    <a:bodyPr/>
                    <a:lstStyle/>
                    <a:p>
                      <a:pPr marL="0" marR="0">
                        <a:spcBef>
                          <a:spcPts val="0"/>
                        </a:spcBef>
                        <a:spcAft>
                          <a:spcPts val="0"/>
                        </a:spcAft>
                      </a:pPr>
                      <a:r>
                        <a:rPr lang="en-GB" sz="1200" dirty="0">
                          <a:effectLst/>
                        </a:rPr>
                        <a:t>"ACCESS_TYPE_REPORT"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chemeClr val="accent2"/>
                    </a:solidFill>
                  </a:tcPr>
                </a:tc>
                <a:tc>
                  <a:txBody>
                    <a:bodyPr/>
                    <a:lstStyle/>
                    <a:p>
                      <a:pPr marL="0" marR="0">
                        <a:spcBef>
                          <a:spcPts val="0"/>
                        </a:spcBef>
                        <a:spcAft>
                          <a:spcPts val="0"/>
                        </a:spcAft>
                      </a:pPr>
                      <a:r>
                        <a:rPr lang="en-GB" sz="1200" dirty="0">
                          <a:effectLst/>
                        </a:rPr>
                        <a:t>A NF subscribes to this event to receive the current access type(s) of a UE or a group of UEs, and updated access type(s) of the UE or any UE in the group when AMF becomes aware of the access type change of the UE.</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839748833"/>
                  </a:ext>
                </a:extLst>
              </a:tr>
              <a:tr h="0">
                <a:tc>
                  <a:txBody>
                    <a:bodyPr/>
                    <a:lstStyle/>
                    <a:p>
                      <a:pPr marL="0" marR="0">
                        <a:spcBef>
                          <a:spcPts val="0"/>
                        </a:spcBef>
                        <a:spcAft>
                          <a:spcPts val="0"/>
                        </a:spcAft>
                      </a:pPr>
                      <a:r>
                        <a:rPr lang="en-GB" sz="1200" dirty="0">
                          <a:effectLst/>
                        </a:rPr>
                        <a:t>"REGISTRATION_STATE_REPORT"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chemeClr val="accent2"/>
                    </a:solidFill>
                  </a:tcPr>
                </a:tc>
                <a:tc>
                  <a:txBody>
                    <a:bodyPr/>
                    <a:lstStyle/>
                    <a:p>
                      <a:pPr marL="0" marR="0">
                        <a:spcBef>
                          <a:spcPts val="0"/>
                        </a:spcBef>
                        <a:spcAft>
                          <a:spcPts val="0"/>
                        </a:spcAft>
                      </a:pPr>
                      <a:r>
                        <a:rPr lang="en-GB" sz="1200" dirty="0">
                          <a:effectLst/>
                        </a:rPr>
                        <a:t>A NF subscribes to this event to receive the current registration state of a UE or a group of UEs, and report for updated registration state of a UE or any UE in the group when AMF becomes aware of a registration state change of the UE.</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34421807"/>
                  </a:ext>
                </a:extLst>
              </a:tr>
              <a:tr h="0">
                <a:tc>
                  <a:txBody>
                    <a:bodyPr/>
                    <a:lstStyle/>
                    <a:p>
                      <a:pPr marL="0" marR="0">
                        <a:spcBef>
                          <a:spcPts val="0"/>
                        </a:spcBef>
                        <a:spcAft>
                          <a:spcPts val="0"/>
                        </a:spcAft>
                      </a:pPr>
                      <a:r>
                        <a:rPr lang="en-GB" sz="1200" dirty="0">
                          <a:effectLst/>
                        </a:rPr>
                        <a:t>"CONNECTIVITY_STATE_REPORT"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chemeClr val="accent2"/>
                    </a:solidFill>
                  </a:tcPr>
                </a:tc>
                <a:tc>
                  <a:txBody>
                    <a:bodyPr/>
                    <a:lstStyle/>
                    <a:p>
                      <a:pPr marL="0" marR="0">
                        <a:spcBef>
                          <a:spcPts val="0"/>
                        </a:spcBef>
                        <a:spcAft>
                          <a:spcPts val="0"/>
                        </a:spcAft>
                      </a:pPr>
                      <a:r>
                        <a:rPr lang="en-GB" sz="1200">
                          <a:effectLst/>
                        </a:rPr>
                        <a:t>A NF subscribes to this event to receive the current connectivity state of a UE or a group of UEs, and report for updated connectivity state of a UE or any UE in the group when AMF becomes aware of a connectivity state change of the UE.</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227421836"/>
                  </a:ext>
                </a:extLst>
              </a:tr>
              <a:tr h="0">
                <a:tc>
                  <a:txBody>
                    <a:bodyPr/>
                    <a:lstStyle/>
                    <a:p>
                      <a:pPr marL="0" marR="0">
                        <a:spcBef>
                          <a:spcPts val="0"/>
                        </a:spcBef>
                        <a:spcAft>
                          <a:spcPts val="0"/>
                        </a:spcAft>
                      </a:pPr>
                      <a:r>
                        <a:rPr lang="en-GB" sz="1200" dirty="0">
                          <a:effectLst/>
                        </a:rPr>
                        <a:t>"REACHABILITY_REPORT"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chemeClr val="accent2"/>
                    </a:solidFill>
                  </a:tcPr>
                </a:tc>
                <a:tc>
                  <a:txBody>
                    <a:bodyPr/>
                    <a:lstStyle/>
                    <a:p>
                      <a:pPr marL="0" marR="0">
                        <a:spcBef>
                          <a:spcPts val="0"/>
                        </a:spcBef>
                        <a:spcAft>
                          <a:spcPts val="0"/>
                        </a:spcAft>
                      </a:pPr>
                      <a:r>
                        <a:rPr lang="en-GB" sz="1200" dirty="0">
                          <a:effectLst/>
                        </a:rPr>
                        <a:t>A NF subscribes to this event to receive the current reachability of a UE or a group of UEs, and report for updated reachability of a UE or any UE in the group when AMF becomes aware of a reachability change of the UE.</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58226157"/>
                  </a:ext>
                </a:extLst>
              </a:tr>
              <a:tr h="0">
                <a:tc>
                  <a:txBody>
                    <a:bodyPr/>
                    <a:lstStyle/>
                    <a:p>
                      <a:pPr marL="0" marR="0">
                        <a:spcBef>
                          <a:spcPts val="0"/>
                        </a:spcBef>
                        <a:spcAft>
                          <a:spcPts val="0"/>
                        </a:spcAft>
                      </a:pPr>
                      <a:r>
                        <a:rPr lang="en-GB" sz="1200" dirty="0">
                          <a:effectLst/>
                        </a:rPr>
                        <a:t>"SUBSCRIBED_DATA_REPORT"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chemeClr val="accent2"/>
                    </a:solidFill>
                  </a:tcPr>
                </a:tc>
                <a:tc>
                  <a:txBody>
                    <a:bodyPr/>
                    <a:lstStyle/>
                    <a:p>
                      <a:pPr marL="0" marR="0">
                        <a:spcBef>
                          <a:spcPts val="0"/>
                        </a:spcBef>
                        <a:spcAft>
                          <a:spcPts val="0"/>
                        </a:spcAft>
                      </a:pPr>
                      <a:r>
                        <a:rPr lang="en-GB" sz="1200">
                          <a:effectLst/>
                        </a:rPr>
                        <a:t>A NF subscribes to this event to receive the current Subscribed Data for the UE(s) received from UDM, and notification when AMF received updated subscribed data for the UE(s) from UDM.</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803354078"/>
                  </a:ext>
                </a:extLst>
              </a:tr>
              <a:tr h="0">
                <a:tc>
                  <a:txBody>
                    <a:bodyPr/>
                    <a:lstStyle/>
                    <a:p>
                      <a:pPr marL="0" marR="0">
                        <a:spcBef>
                          <a:spcPts val="0"/>
                        </a:spcBef>
                        <a:spcAft>
                          <a:spcPts val="0"/>
                        </a:spcAft>
                      </a:pPr>
                      <a:r>
                        <a:rPr lang="en-GB" sz="1200">
                          <a:effectLst/>
                        </a:rPr>
                        <a:t>"COMMUNICATION_FAILURE_REPORT"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GB" sz="1200">
                          <a:effectLst/>
                        </a:rPr>
                        <a:t>A NF subscribes to this event to receive the Communication failure report of a UE or group of UEs or any UE.</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971901748"/>
                  </a:ext>
                </a:extLst>
              </a:tr>
              <a:tr h="0">
                <a:tc>
                  <a:txBody>
                    <a:bodyPr/>
                    <a:lstStyle/>
                    <a:p>
                      <a:pPr marL="0" marR="0">
                        <a:spcBef>
                          <a:spcPts val="0"/>
                        </a:spcBef>
                        <a:spcAft>
                          <a:spcPts val="0"/>
                        </a:spcAft>
                      </a:pPr>
                      <a:r>
                        <a:rPr lang="en-GB" sz="1200">
                          <a:effectLst/>
                        </a:rPr>
                        <a:t>"UES_IN_AREA_REPORT"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GB" sz="1200" dirty="0">
                          <a:effectLst/>
                        </a:rPr>
                        <a:t>A NF subscribes to this event to receive the number of UEs in a specific area.</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687002297"/>
                  </a:ext>
                </a:extLst>
              </a:tr>
            </a:tbl>
          </a:graphicData>
        </a:graphic>
      </p:graphicFrame>
      <p:sp>
        <p:nvSpPr>
          <p:cNvPr id="5" name="TextBox 4">
            <a:extLst>
              <a:ext uri="{FF2B5EF4-FFF2-40B4-BE49-F238E27FC236}">
                <a16:creationId xmlns:a16="http://schemas.microsoft.com/office/drawing/2014/main" id="{5CBF4DCE-E4E9-4CBE-83C8-83D7ACFFC481}"/>
              </a:ext>
            </a:extLst>
          </p:cNvPr>
          <p:cNvSpPr txBox="1"/>
          <p:nvPr/>
        </p:nvSpPr>
        <p:spPr>
          <a:xfrm>
            <a:off x="9044847" y="1555115"/>
            <a:ext cx="2933793" cy="4937759"/>
          </a:xfrm>
          <a:prstGeom prst="rect">
            <a:avLst/>
          </a:prstGeom>
        </p:spPr>
        <p:style>
          <a:lnRef idx="2">
            <a:schemeClr val="accent3"/>
          </a:lnRef>
          <a:fillRef idx="1">
            <a:schemeClr val="lt1"/>
          </a:fillRef>
          <a:effectRef idx="0">
            <a:schemeClr val="accent3"/>
          </a:effectRef>
          <a:fontRef idx="minor">
            <a:schemeClr val="dk1"/>
          </a:fontRef>
        </p:style>
        <p:txBody>
          <a:bodyPr wrap="square" rtlCol="0">
            <a:normAutofit lnSpcReduction="10000"/>
          </a:bodyPr>
          <a:lstStyle/>
          <a:p>
            <a:r>
              <a:rPr lang="en-US" b="1" u="sng" dirty="0"/>
              <a:t>Observations:</a:t>
            </a:r>
          </a:p>
          <a:p>
            <a:pPr marL="342900" indent="-342900">
              <a:buAutoNum type="arabicPeriod"/>
            </a:pPr>
            <a:r>
              <a:rPr lang="en-US" dirty="0"/>
              <a:t>AMF Event exposure includes internal network exposure event (marked), and parts of the NEF exposure events, missing:</a:t>
            </a:r>
          </a:p>
          <a:p>
            <a:pPr marL="800100" lvl="1" indent="-342900">
              <a:buFontTx/>
              <a:buAutoNum type="arabicPeriod"/>
            </a:pPr>
            <a:r>
              <a:rPr lang="en-US" dirty="0"/>
              <a:t>Availability after DNN failure</a:t>
            </a:r>
            <a:endParaRPr lang="en-US" dirty="0">
              <a:latin typeface="Arial" panose="020B0604020202020204" pitchFamily="34" charset="0"/>
              <a:ea typeface="Times New Roman" panose="02020603050405020304" pitchFamily="18" charset="0"/>
            </a:endParaRPr>
          </a:p>
          <a:p>
            <a:pPr marL="800100" lvl="1" indent="-342900">
              <a:buAutoNum type="arabicPeriod"/>
            </a:pPr>
            <a:r>
              <a:rPr lang="en-US" dirty="0"/>
              <a:t>Lost of Connectivity</a:t>
            </a:r>
          </a:p>
          <a:p>
            <a:pPr marL="800100" lvl="1" indent="-342900">
              <a:buAutoNum type="arabicPeriod"/>
            </a:pPr>
            <a:r>
              <a:rPr lang="en-US" dirty="0"/>
              <a:t>UE Reachability for Data and UE Reachability for SMS (also detected on AMF but notified by UDM)</a:t>
            </a:r>
          </a:p>
          <a:p>
            <a:pPr marL="342900" indent="-342900">
              <a:buAutoNum type="arabicPeriod"/>
            </a:pPr>
            <a:endParaRPr lang="en-US" dirty="0"/>
          </a:p>
          <a:p>
            <a:pPr marL="342900" indent="-342900">
              <a:buFontTx/>
              <a:buAutoNum type="arabicPeriod"/>
            </a:pPr>
            <a:r>
              <a:rPr lang="en-US" dirty="0"/>
              <a:t>AMF Event names are different from UDM events</a:t>
            </a:r>
          </a:p>
        </p:txBody>
      </p:sp>
    </p:spTree>
    <p:extLst>
      <p:ext uri="{BB962C8B-B14F-4D97-AF65-F5344CB8AC3E}">
        <p14:creationId xmlns:p14="http://schemas.microsoft.com/office/powerpoint/2010/main" val="30807842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FA7E6-25CD-4B5C-8FE8-26C69D63EA84}"/>
              </a:ext>
            </a:extLst>
          </p:cNvPr>
          <p:cNvSpPr>
            <a:spLocks noGrp="1"/>
          </p:cNvSpPr>
          <p:nvPr>
            <p:ph type="title"/>
          </p:nvPr>
        </p:nvSpPr>
        <p:spPr>
          <a:xfrm>
            <a:off x="838199" y="365126"/>
            <a:ext cx="11123645" cy="1323716"/>
          </a:xfrm>
        </p:spPr>
        <p:txBody>
          <a:bodyPr>
            <a:noAutofit/>
          </a:bodyPr>
          <a:lstStyle/>
          <a:p>
            <a:pPr marL="288925" indent="-288925">
              <a:tabLst>
                <a:tab pos="858838" algn="l"/>
              </a:tabLst>
            </a:pPr>
            <a:r>
              <a:rPr lang="en-US" sz="3600" dirty="0"/>
              <a:t>ISSUE-1: </a:t>
            </a:r>
            <a:br>
              <a:rPr lang="en-US" sz="3600" dirty="0"/>
            </a:br>
            <a:r>
              <a:rPr lang="en-US" sz="3600" dirty="0"/>
              <a:t>Subscribe to </a:t>
            </a:r>
            <a:r>
              <a:rPr lang="en-US" sz="3600"/>
              <a:t>UDM Event </a:t>
            </a:r>
            <a:r>
              <a:rPr lang="en-US" sz="3600" dirty="0"/>
              <a:t>and receive AMF Event in Notification</a:t>
            </a:r>
          </a:p>
        </p:txBody>
      </p:sp>
      <p:sp>
        <p:nvSpPr>
          <p:cNvPr id="3" name="Content Placeholder 2">
            <a:extLst>
              <a:ext uri="{FF2B5EF4-FFF2-40B4-BE49-F238E27FC236}">
                <a16:creationId xmlns:a16="http://schemas.microsoft.com/office/drawing/2014/main" id="{F2C71711-0F6A-4C73-B035-AD743843B2A4}"/>
              </a:ext>
            </a:extLst>
          </p:cNvPr>
          <p:cNvSpPr>
            <a:spLocks noGrp="1"/>
          </p:cNvSpPr>
          <p:nvPr>
            <p:ph idx="1"/>
          </p:nvPr>
        </p:nvSpPr>
        <p:spPr>
          <a:xfrm>
            <a:off x="838200" y="1847461"/>
            <a:ext cx="10515600" cy="4645414"/>
          </a:xfrm>
        </p:spPr>
        <p:txBody>
          <a:bodyPr>
            <a:normAutofit fontScale="92500" lnSpcReduction="10000"/>
          </a:bodyPr>
          <a:lstStyle/>
          <a:p>
            <a:pPr marL="288925" indent="-288925">
              <a:tabLst>
                <a:tab pos="858838" algn="l"/>
              </a:tabLst>
            </a:pPr>
            <a:r>
              <a:rPr lang="en-US" dirty="0"/>
              <a:t>When NEF creates monitoring configuration on UDM with UDM event type, UDM will relay the subscription to AMF with mapping UDM event type to AMF event type;</a:t>
            </a:r>
          </a:p>
          <a:p>
            <a:pPr marL="288925" indent="-288925">
              <a:tabLst>
                <a:tab pos="858838" algn="l"/>
              </a:tabLst>
            </a:pPr>
            <a:r>
              <a:rPr lang="en-US" dirty="0"/>
              <a:t>The notification sent by AMF only contains AMF event type, which is different to the UDM event type in monitoring configuration set by NEF</a:t>
            </a:r>
          </a:p>
          <a:p>
            <a:pPr marL="0" indent="0">
              <a:buNone/>
              <a:tabLst>
                <a:tab pos="858838" algn="l"/>
              </a:tabLst>
            </a:pPr>
            <a:endParaRPr lang="en-US" dirty="0"/>
          </a:p>
          <a:p>
            <a:pPr marL="0" indent="0">
              <a:buNone/>
              <a:tabLst>
                <a:tab pos="858838" algn="l"/>
              </a:tabLst>
            </a:pPr>
            <a:r>
              <a:rPr lang="en-US" u="sng" dirty="0"/>
              <a:t>Recommendation:</a:t>
            </a:r>
          </a:p>
          <a:p>
            <a:pPr marL="288925" indent="-288925">
              <a:tabLst>
                <a:tab pos="858838" algn="l"/>
              </a:tabLst>
            </a:pPr>
            <a:r>
              <a:rPr lang="en-US" b="1" dirty="0">
                <a:solidFill>
                  <a:srgbClr val="FF0000"/>
                </a:solidFill>
              </a:rPr>
              <a:t>Option-1: Define External Events as common Data type and used by both AMF/UDM (Best approach, but maybe too later for Rel-15?)</a:t>
            </a:r>
          </a:p>
          <a:p>
            <a:pPr marL="288925" indent="-288925">
              <a:tabLst>
                <a:tab pos="858838" algn="l"/>
              </a:tabLst>
            </a:pPr>
            <a:r>
              <a:rPr lang="en-US" dirty="0">
                <a:solidFill>
                  <a:srgbClr val="00B050"/>
                </a:solidFill>
              </a:rPr>
              <a:t>Option-2: NEF use AMF event in Notifications from AMF, with aligning AMF event names to UDM EE API event names (Preferred)</a:t>
            </a:r>
          </a:p>
          <a:p>
            <a:pPr marL="457200" lvl="1" indent="0">
              <a:buNone/>
              <a:tabLst>
                <a:tab pos="858838" algn="l"/>
              </a:tabLst>
            </a:pPr>
            <a:r>
              <a:rPr lang="en-US" dirty="0"/>
              <a:t>Proposed in C4-191156 (CR0165 TS 29.518)</a:t>
            </a:r>
          </a:p>
        </p:txBody>
      </p:sp>
    </p:spTree>
    <p:extLst>
      <p:ext uri="{BB962C8B-B14F-4D97-AF65-F5344CB8AC3E}">
        <p14:creationId xmlns:p14="http://schemas.microsoft.com/office/powerpoint/2010/main" val="33237552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FA7E6-25CD-4B5C-8FE8-26C69D63EA84}"/>
              </a:ext>
            </a:extLst>
          </p:cNvPr>
          <p:cNvSpPr>
            <a:spLocks noGrp="1"/>
          </p:cNvSpPr>
          <p:nvPr>
            <p:ph type="title"/>
          </p:nvPr>
        </p:nvSpPr>
        <p:spPr>
          <a:xfrm>
            <a:off x="838200" y="365126"/>
            <a:ext cx="10515600" cy="1323716"/>
          </a:xfrm>
        </p:spPr>
        <p:txBody>
          <a:bodyPr>
            <a:normAutofit/>
          </a:bodyPr>
          <a:lstStyle/>
          <a:p>
            <a:pPr marL="288925" indent="-288925">
              <a:tabLst>
                <a:tab pos="858838" algn="l"/>
              </a:tabLst>
            </a:pPr>
            <a:r>
              <a:rPr lang="en-US" sz="3600" dirty="0"/>
              <a:t>ISSUE-2: </a:t>
            </a:r>
            <a:br>
              <a:rPr lang="en-US" sz="3600" dirty="0"/>
            </a:br>
            <a:r>
              <a:rPr lang="en-US" sz="3600" dirty="0"/>
              <a:t>NEF events are missing on AMF event exposure</a:t>
            </a:r>
          </a:p>
        </p:txBody>
      </p:sp>
      <p:sp>
        <p:nvSpPr>
          <p:cNvPr id="3" name="Content Placeholder 2">
            <a:extLst>
              <a:ext uri="{FF2B5EF4-FFF2-40B4-BE49-F238E27FC236}">
                <a16:creationId xmlns:a16="http://schemas.microsoft.com/office/drawing/2014/main" id="{F2C71711-0F6A-4C73-B035-AD743843B2A4}"/>
              </a:ext>
            </a:extLst>
          </p:cNvPr>
          <p:cNvSpPr>
            <a:spLocks noGrp="1"/>
          </p:cNvSpPr>
          <p:nvPr>
            <p:ph idx="1"/>
          </p:nvPr>
        </p:nvSpPr>
        <p:spPr>
          <a:xfrm>
            <a:off x="838200" y="1819470"/>
            <a:ext cx="10515600" cy="4673406"/>
          </a:xfrm>
        </p:spPr>
        <p:txBody>
          <a:bodyPr>
            <a:normAutofit fontScale="62500" lnSpcReduction="20000"/>
          </a:bodyPr>
          <a:lstStyle/>
          <a:p>
            <a:r>
              <a:rPr lang="en-US" dirty="0"/>
              <a:t>Following NEF events are missing on AMF EE API</a:t>
            </a:r>
          </a:p>
          <a:p>
            <a:pPr lvl="1"/>
            <a:r>
              <a:rPr lang="en-US" dirty="0"/>
              <a:t>Loss of Connectivity</a:t>
            </a:r>
          </a:p>
          <a:p>
            <a:pPr lvl="1"/>
            <a:r>
              <a:rPr lang="en-US" dirty="0"/>
              <a:t>UE reachable for SMS/Data</a:t>
            </a:r>
          </a:p>
          <a:p>
            <a:pPr lvl="1"/>
            <a:r>
              <a:rPr lang="en-US" dirty="0"/>
              <a:t>Availability after DNN failure</a:t>
            </a:r>
          </a:p>
          <a:p>
            <a:pPr marL="288925" indent="-288925">
              <a:tabLst>
                <a:tab pos="858838" algn="l"/>
              </a:tabLst>
            </a:pPr>
            <a:endParaRPr lang="en-GB" dirty="0"/>
          </a:p>
          <a:p>
            <a:pPr marL="288925" indent="-288925">
              <a:tabLst>
                <a:tab pos="858838" algn="l"/>
              </a:tabLst>
            </a:pPr>
            <a:r>
              <a:rPr lang="en-US" dirty="0"/>
              <a:t>Possibility for NEF to implement NEF Events based on current AMF event reports</a:t>
            </a:r>
            <a:endParaRPr lang="en-GB" dirty="0"/>
          </a:p>
          <a:p>
            <a:pPr lvl="1"/>
            <a:r>
              <a:rPr lang="en-US" dirty="0"/>
              <a:t>Map AMF “UE Reachability”(REGULARTOY_ONLY/UNREACHABLE) to “Lost of connectivity” and ignore “UE Reachability”(REACHABLE)</a:t>
            </a:r>
          </a:p>
          <a:p>
            <a:pPr lvl="1"/>
            <a:r>
              <a:rPr lang="en-US" dirty="0"/>
              <a:t>Map “UE Reachability”(REACHABLE) to “UE reachability for SMS/Data” (</a:t>
            </a:r>
            <a:r>
              <a:rPr lang="en-US" dirty="0">
                <a:solidFill>
                  <a:schemeClr val="accent2"/>
                </a:solidFill>
              </a:rPr>
              <a:t>Partly</a:t>
            </a:r>
            <a:r>
              <a:rPr lang="en-US" dirty="0"/>
              <a:t>)</a:t>
            </a:r>
          </a:p>
          <a:p>
            <a:pPr lvl="2"/>
            <a:r>
              <a:rPr lang="en-US" dirty="0"/>
              <a:t>Needs additional information from AMF, e.g. when UE can become available (periodic registration timer)</a:t>
            </a:r>
          </a:p>
          <a:p>
            <a:pPr lvl="1"/>
            <a:r>
              <a:rPr lang="en-US" dirty="0"/>
              <a:t>Implement “Availability after DNN failure” with existing AMF event (</a:t>
            </a:r>
            <a:r>
              <a:rPr lang="en-US" dirty="0">
                <a:solidFill>
                  <a:srgbClr val="FF0000"/>
                </a:solidFill>
              </a:rPr>
              <a:t>Not possible</a:t>
            </a:r>
            <a:r>
              <a:rPr lang="en-US" dirty="0"/>
              <a:t>)</a:t>
            </a:r>
          </a:p>
          <a:p>
            <a:pPr lvl="2"/>
            <a:r>
              <a:rPr lang="en-US" dirty="0"/>
              <a:t>Need to get “DDN delivery failure” and “UE activities” which are very low level information only AMF aware</a:t>
            </a:r>
          </a:p>
          <a:p>
            <a:pPr lvl="1"/>
            <a:r>
              <a:rPr lang="en-US" dirty="0"/>
              <a:t>Difficult to synchronize report options. E.g. Total number of reports NEF events cannot be mapped to total number of reports on AMF</a:t>
            </a:r>
          </a:p>
          <a:p>
            <a:pPr lvl="2"/>
            <a:endParaRPr lang="en-US" dirty="0"/>
          </a:p>
          <a:p>
            <a:pPr marL="0" indent="0">
              <a:buNone/>
              <a:tabLst>
                <a:tab pos="858838" algn="l"/>
              </a:tabLst>
            </a:pPr>
            <a:r>
              <a:rPr lang="en-US" u="sng" dirty="0"/>
              <a:t>Recommendation:</a:t>
            </a:r>
          </a:p>
          <a:p>
            <a:pPr marL="288925" indent="-288925">
              <a:tabLst>
                <a:tab pos="858838" algn="l"/>
              </a:tabLst>
            </a:pPr>
            <a:r>
              <a:rPr lang="en-US" b="1" dirty="0">
                <a:solidFill>
                  <a:srgbClr val="00B050"/>
                </a:solidFill>
              </a:rPr>
              <a:t>Support the missing NEF external events on AMF EE API (Preferred)</a:t>
            </a:r>
          </a:p>
          <a:p>
            <a:pPr marL="457200" lvl="1" indent="0">
              <a:buNone/>
              <a:tabLst>
                <a:tab pos="858838" algn="l"/>
              </a:tabLst>
            </a:pPr>
            <a:r>
              <a:rPr lang="en-US" dirty="0"/>
              <a:t>Proposed in C4-191157 (CR0166 TS 29.518) for Loss of Connectivity Event</a:t>
            </a:r>
          </a:p>
          <a:p>
            <a:pPr marL="457200" lvl="1" indent="0">
              <a:buNone/>
              <a:tabLst>
                <a:tab pos="858838" algn="l"/>
              </a:tabLst>
            </a:pPr>
            <a:r>
              <a:rPr lang="en-US" dirty="0"/>
              <a:t>Proposed in C4-191158 </a:t>
            </a:r>
            <a:r>
              <a:rPr lang="en-US"/>
              <a:t>(CR0167 </a:t>
            </a:r>
            <a:r>
              <a:rPr lang="en-US" dirty="0"/>
              <a:t>TS 29.518) for UE Reachability Event</a:t>
            </a:r>
          </a:p>
        </p:txBody>
      </p:sp>
    </p:spTree>
    <p:extLst>
      <p:ext uri="{BB962C8B-B14F-4D97-AF65-F5344CB8AC3E}">
        <p14:creationId xmlns:p14="http://schemas.microsoft.com/office/powerpoint/2010/main" val="6937345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4100</TotalTime>
  <Words>1526</Words>
  <Application>Microsoft Office PowerPoint</Application>
  <PresentationFormat>Widescreen</PresentationFormat>
  <Paragraphs>155</Paragraphs>
  <Slides>7</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7</vt:i4>
      </vt:variant>
    </vt:vector>
  </HeadingPairs>
  <TitlesOfParts>
    <vt:vector size="14" baseType="lpstr">
      <vt:lpstr>DengXian</vt:lpstr>
      <vt:lpstr>Arial</vt:lpstr>
      <vt:lpstr>Calibri</vt:lpstr>
      <vt:lpstr>Calibri Light</vt:lpstr>
      <vt:lpstr>Times New Roman</vt:lpstr>
      <vt:lpstr>Office Theme</vt:lpstr>
      <vt:lpstr>Picture</vt:lpstr>
      <vt:lpstr>Event Exposure Alignment</vt:lpstr>
      <vt:lpstr>NEF Event Exposure (TS 23.502 v15.4.1)</vt:lpstr>
      <vt:lpstr>NEF service operations information flow</vt:lpstr>
      <vt:lpstr>UDM Event Exposure (TS 29.503 v15.2.0)</vt:lpstr>
      <vt:lpstr>AMF Event Exposure (TS 29.518 v15.2.0)</vt:lpstr>
      <vt:lpstr>ISSUE-1:  Subscribe to UDM Event and receive AMF Event in Notification</vt:lpstr>
      <vt:lpstr>ISSUE-2:  NEF events are missing on AMF event exposure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Event Exposure Alignment</dc:title>
  <dc:creator>Lu Yunjie - CT4#90</dc:creator>
  <cp:lastModifiedBy>Lu Yunjie - CT4#90</cp:lastModifiedBy>
  <cp:revision>1</cp:revision>
  <dcterms:created xsi:type="dcterms:W3CDTF">2019-03-15T07:54:28Z</dcterms:created>
  <dcterms:modified xsi:type="dcterms:W3CDTF">2019-03-29T09:11:23Z</dcterms:modified>
</cp:coreProperties>
</file>