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19"/>
  </p:notesMasterIdLst>
  <p:handoutMasterIdLst>
    <p:handoutMasterId r:id="rId20"/>
  </p:handoutMasterIdLst>
  <p:sldIdLst>
    <p:sldId id="337" r:id="rId3"/>
    <p:sldId id="583" r:id="rId4"/>
    <p:sldId id="585" r:id="rId5"/>
    <p:sldId id="586" r:id="rId6"/>
    <p:sldId id="588" r:id="rId7"/>
    <p:sldId id="597" r:id="rId8"/>
    <p:sldId id="589" r:id="rId9"/>
    <p:sldId id="595" r:id="rId10"/>
    <p:sldId id="591" r:id="rId11"/>
    <p:sldId id="592" r:id="rId12"/>
    <p:sldId id="590" r:id="rId13"/>
    <p:sldId id="593" r:id="rId14"/>
    <p:sldId id="587" r:id="rId15"/>
    <p:sldId id="598" r:id="rId16"/>
    <p:sldId id="596" r:id="rId17"/>
    <p:sldId id="534" r:id="rId18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00FF"/>
    <a:srgbClr val="FF0000"/>
    <a:srgbClr val="72AF2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6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‹N°›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76350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2" y="6470650"/>
            <a:ext cx="48593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CT</a:t>
            </a:r>
            <a:r>
              <a:rPr lang="de-DE" altLang="de-DE" dirty="0" smtClean="0">
                <a:solidFill>
                  <a:schemeClr val="bg1"/>
                </a:solidFill>
              </a:rPr>
              <a:t>4 Chairman's</a:t>
            </a:r>
            <a:r>
              <a:rPr lang="en-US" altLang="de-DE" dirty="0" smtClean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en-US" altLang="de-DE" dirty="0" smtClean="0">
                <a:solidFill>
                  <a:schemeClr val="bg1"/>
                </a:solidFill>
              </a:rPr>
              <a:t>of </a:t>
            </a:r>
            <a:r>
              <a:rPr lang="en-US" altLang="de-DE" dirty="0">
                <a:solidFill>
                  <a:schemeClr val="bg1"/>
                </a:solidFill>
              </a:rPr>
              <a:t>TSG </a:t>
            </a:r>
            <a:r>
              <a:rPr lang="en-US" altLang="de-DE" dirty="0" smtClean="0">
                <a:solidFill>
                  <a:schemeClr val="bg1"/>
                </a:solidFill>
              </a:rPr>
              <a:t>CT/#</a:t>
            </a:r>
            <a:r>
              <a:rPr lang="en-US" altLang="de-DE" dirty="0" smtClean="0">
                <a:solidFill>
                  <a:schemeClr val="bg1"/>
                </a:solidFill>
              </a:rPr>
              <a:t>81 September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0/Docs/SP-180621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1_Gold_Coast/Docs/CP-182225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1_Gold_Coast/Docs/CP-18221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33.zip" TargetMode="External"/><Relationship Id="rId2" Type="http://schemas.openxmlformats.org/officeDocument/2006/relationships/hyperlink" Target="http://www.3gpp.org/ftp/tsg_ct/TSG_CT/TSGC_81_Gold_Coast/Docs/CP-182082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052.zip" TargetMode="External"/><Relationship Id="rId2" Type="http://schemas.openxmlformats.org/officeDocument/2006/relationships/hyperlink" Target="http://www.3gpp.org/ftp/tsg_ct/TSG_CT/TSGC_81_Gold_Coast/Docs/CP-18205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1_Gold_Coast/Docs/CP-182226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39.zip" TargetMode="External"/><Relationship Id="rId2" Type="http://schemas.openxmlformats.org/officeDocument/2006/relationships/hyperlink" Target="http://www.3gpp.org/ftp/tsg_ct/TSG_CT/TSGC_81_Gold_Coast/Docs/CP-182196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0_La_Jolla/Docs/CP-181083.zip" TargetMode="External"/><Relationship Id="rId2" Type="http://schemas.openxmlformats.org/officeDocument/2006/relationships/hyperlink" Target="http://www.3gpp.org/ftp/tsg_ct/TSG_CT/TSGC_80_La_Jolla/Docs/CP-181082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0_La_Jolla/Docs/CP-181199.zip" TargetMode="External"/><Relationship Id="rId4" Type="http://schemas.openxmlformats.org/officeDocument/2006/relationships/hyperlink" Target="http://www.3gpp.org/ftp/tsg_ct/TSG_CT/TSGC_80_La_Jolla/Docs/CP-18108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27.zip" TargetMode="External"/><Relationship Id="rId2" Type="http://schemas.openxmlformats.org/officeDocument/2006/relationships/hyperlink" Target="http://www.3gpp.org/ftp/tsg_ct/TSG_CT/TSGC_81_Gold_Coast/Docs/CP-18211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1_Gold_Coast/Docs/CP-182228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234.zip" TargetMode="External"/><Relationship Id="rId2" Type="http://schemas.openxmlformats.org/officeDocument/2006/relationships/hyperlink" Target="http://www.3gpp.org/ftp/tsg_ct/TSG_CT/TSGC_81_Gold_Coast/Docs/CP-18220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2400" dirty="0" smtClean="0">
                <a:latin typeface="+mn-lt"/>
                <a:cs typeface="Arial" charset="0"/>
              </a:rPr>
              <a:t>(</a:t>
            </a:r>
            <a:r>
              <a:rPr lang="de-DE" altLang="de-DE" sz="2400" dirty="0" smtClean="0">
                <a:latin typeface="+mn-lt"/>
                <a:cs typeface="Arial" charset="0"/>
              </a:rPr>
              <a:t>Orange</a:t>
            </a:r>
            <a:r>
              <a:rPr lang="en-GB" altLang="de-DE" sz="2400" dirty="0" smtClean="0">
                <a:latin typeface="+mn-lt"/>
                <a:cs typeface="Arial" charset="0"/>
              </a:rPr>
              <a:t>)</a:t>
            </a:r>
            <a:endParaRPr lang="en-GB" altLang="de-DE" sz="2400" dirty="0">
              <a:latin typeface="+mn-lt"/>
              <a:cs typeface="Arial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210020" y="2011363"/>
            <a:ext cx="64556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CT4 Chairman's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of TSG 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CT/SA#81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WG4 Meeting #86bis	</a:t>
            </a:r>
            <a:r>
              <a:rPr lang="en-GB" sz="1600" b="1" dirty="0" smtClean="0"/>
              <a:t>		C4-187005</a:t>
            </a:r>
            <a:endParaRPr lang="fr-FR" sz="1600" dirty="0"/>
          </a:p>
          <a:p>
            <a:r>
              <a:rPr lang="en-GB" sz="1600" b="1" dirty="0"/>
              <a:t>Vilnius, LT 15</a:t>
            </a:r>
            <a:r>
              <a:rPr lang="en-GB" sz="1600" b="1" baseline="30000" dirty="0"/>
              <a:t>th</a:t>
            </a:r>
            <a:r>
              <a:rPr lang="en-GB" sz="1600" b="1" dirty="0"/>
              <a:t> – 19</a:t>
            </a:r>
            <a:r>
              <a:rPr lang="en-GB" sz="1600" b="1" baseline="30000" dirty="0"/>
              <a:t>th</a:t>
            </a:r>
            <a:r>
              <a:rPr lang="en-GB" sz="1600" b="1" dirty="0"/>
              <a:t> October 2018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9816"/>
            <a:ext cx="8229600" cy="4525963"/>
          </a:xfrm>
        </p:spPr>
        <p:txBody>
          <a:bodyPr/>
          <a:lstStyle/>
          <a:p>
            <a:r>
              <a:rPr lang="en-US" dirty="0" smtClean="0"/>
              <a:t>Mission Critical Services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following WI are not completed yet for Rel-15:</a:t>
            </a:r>
            <a:endParaRPr lang="fr-FR" dirty="0"/>
          </a:p>
          <a:p>
            <a:pPr lvl="2"/>
            <a:r>
              <a:rPr lang="en-US" dirty="0" err="1"/>
              <a:t>enhMCPTT</a:t>
            </a:r>
            <a:r>
              <a:rPr lang="en-US" dirty="0"/>
              <a:t>-CT  80% completed</a:t>
            </a:r>
            <a:endParaRPr lang="fr-FR" dirty="0"/>
          </a:p>
          <a:p>
            <a:pPr lvl="2"/>
            <a:r>
              <a:rPr lang="en-US" dirty="0" err="1"/>
              <a:t>eMCDATA</a:t>
            </a:r>
            <a:r>
              <a:rPr lang="en-US" dirty="0"/>
              <a:t>-CT 85% completed </a:t>
            </a:r>
            <a:endParaRPr lang="fr-FR" dirty="0"/>
          </a:p>
          <a:p>
            <a:pPr lvl="2"/>
            <a:r>
              <a:rPr lang="en-US" dirty="0" err="1"/>
              <a:t>MBMS_Mcservices</a:t>
            </a:r>
            <a:r>
              <a:rPr lang="en-US" dirty="0"/>
              <a:t> 7% completed</a:t>
            </a:r>
            <a:endParaRPr lang="fr-FR" dirty="0"/>
          </a:p>
          <a:p>
            <a:pPr lvl="1"/>
            <a:r>
              <a:rPr lang="en-US" dirty="0"/>
              <a:t>CT agreed to give these 3 WIs time to complete till to CT#82, with no need of exception sheet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618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SA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SA2 work and study item priority </a:t>
            </a:r>
            <a:r>
              <a:rPr lang="en-US" dirty="0" smtClean="0"/>
              <a:t>recommendations</a:t>
            </a:r>
          </a:p>
          <a:p>
            <a:pPr lvl="1"/>
            <a:r>
              <a:rPr lang="en-GB" dirty="0"/>
              <a:t>Maintenance work is the highest priority. </a:t>
            </a:r>
            <a:endParaRPr lang="en-GB" dirty="0" smtClean="0"/>
          </a:p>
          <a:p>
            <a:pPr lvl="1"/>
            <a:r>
              <a:rPr lang="en-GB" dirty="0" smtClean="0"/>
              <a:t>Following other items in the list to be </a:t>
            </a:r>
            <a:r>
              <a:rPr lang="en-GB" dirty="0"/>
              <a:t>prioritized in the third quarter of 2018. No other work or study items </a:t>
            </a:r>
            <a:r>
              <a:rPr lang="en-GB" dirty="0" smtClean="0"/>
              <a:t>during </a:t>
            </a:r>
            <a:r>
              <a:rPr lang="en-GB" dirty="0"/>
              <a:t>that time.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031424"/>
              </p:ext>
            </p:extLst>
          </p:nvPr>
        </p:nvGraphicFramePr>
        <p:xfrm>
          <a:off x="5177335" y="3594776"/>
          <a:ext cx="3238500" cy="3048000"/>
        </p:xfrm>
        <a:graphic>
          <a:graphicData uri="http://schemas.openxmlformats.org/drawingml/2006/table">
            <a:tbl>
              <a:tblPr firstRow="1" firstCol="1" bandRow="1"/>
              <a:tblGrid>
                <a:gridCol w="2162175"/>
                <a:gridCol w="107632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RAN impacts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5GS_Ph1 maintenance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Previous release maintenance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TEI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FS_eSBA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FS_5G_URLLC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FS_eNA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FS_5WWC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FS_CIoT_5G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FS_Vertical_LAN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FS_eNS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FS_eV2XARC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FS_ATSSS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FS_ETSUN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FS_eLCS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FS_RACS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FS_SAT_ARCH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FS_UDICoM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FS_PARLOS_SA2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FS_5G-SRVCC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Y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8735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SA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Steering of Roaming (</a:t>
            </a:r>
            <a:r>
              <a:rPr lang="en-US" dirty="0" err="1"/>
              <a:t>SoR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solution defined by SA3 </a:t>
            </a:r>
            <a:r>
              <a:rPr lang="en-US" dirty="0" smtClean="0"/>
              <a:t>was challenged</a:t>
            </a:r>
          </a:p>
          <a:p>
            <a:pPr lvl="1"/>
            <a:r>
              <a:rPr lang="en-US" dirty="0" smtClean="0"/>
              <a:t>Finally, it was decided to approve this solution but to consider impacts on other working groups</a:t>
            </a:r>
          </a:p>
          <a:p>
            <a:pPr lvl="1"/>
            <a:r>
              <a:rPr lang="en-US" dirty="0" smtClean="0"/>
              <a:t>An </a:t>
            </a:r>
            <a:r>
              <a:rPr lang="en-US" dirty="0"/>
              <a:t>LS has been sent to CT4 and other groups to complete any related outstanding work within Release 15 (</a:t>
            </a:r>
            <a:r>
              <a:rPr lang="en-US" b="1" u="sng" dirty="0">
                <a:hlinkClick r:id="rId2"/>
              </a:rPr>
              <a:t>SP-180621</a:t>
            </a:r>
            <a:r>
              <a:rPr lang="en-US" dirty="0"/>
              <a:t>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0944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For Information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Other </a:t>
            </a:r>
            <a:r>
              <a:rPr lang="en-US" dirty="0"/>
              <a:t>information:</a:t>
            </a:r>
            <a:endParaRPr lang="fr-FR" dirty="0"/>
          </a:p>
          <a:p>
            <a:pPr lvl="1"/>
            <a:r>
              <a:rPr lang="en-US" b="1" u="sng" dirty="0">
                <a:hlinkClick r:id="rId2"/>
              </a:rPr>
              <a:t>CP-182225</a:t>
            </a:r>
            <a:r>
              <a:rPr lang="en-US" dirty="0"/>
              <a:t>: An updated version of the 3GPP TR 21.915 “Summary of rel-15 features” has been presented for information. Same method than for the Rel-14 document will be used to complete this document (summary provided by rapporteurs for main features/WI</a:t>
            </a:r>
            <a:r>
              <a:rPr lang="en-US" dirty="0" smtClean="0"/>
              <a:t>)</a:t>
            </a:r>
            <a:r>
              <a:rPr lang="en-US" dirty="0" smtClean="0"/>
              <a:t>.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246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(aka "5G phase 1") </a:t>
            </a:r>
            <a:r>
              <a:rPr lang="en-US" dirty="0" err="1"/>
              <a:t>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2830" y="1422776"/>
            <a:ext cx="9021170" cy="4525963"/>
          </a:xfrm>
        </p:spPr>
        <p:txBody>
          <a:bodyPr/>
          <a:lstStyle/>
          <a:p>
            <a:pPr lvl="0"/>
            <a:r>
              <a:rPr lang="en-US" dirty="0"/>
              <a:t>Rel-15 (aka "5G phase 1"): </a:t>
            </a:r>
            <a:endParaRPr lang="fr-FR" dirty="0"/>
          </a:p>
          <a:p>
            <a:pPr lvl="1"/>
            <a:r>
              <a:rPr lang="en-US" dirty="0"/>
              <a:t>Stage 1 freeze: June 2017</a:t>
            </a:r>
            <a:endParaRPr lang="fr-FR" dirty="0"/>
          </a:p>
          <a:p>
            <a:pPr lvl="1"/>
            <a:r>
              <a:rPr lang="en-US" dirty="0"/>
              <a:t>Stage 2 freeze: December 2017</a:t>
            </a:r>
            <a:endParaRPr lang="fr-FR" dirty="0"/>
          </a:p>
          <a:p>
            <a:pPr lvl="1"/>
            <a:r>
              <a:rPr lang="en-US" dirty="0"/>
              <a:t>Stage 3 RAN’s “early drop” (Non-Stand Alone (NSA)) and CT’s EDCE5 freeze: December 2017</a:t>
            </a:r>
            <a:endParaRPr lang="fr-FR" dirty="0"/>
          </a:p>
          <a:p>
            <a:pPr lvl="1"/>
            <a:r>
              <a:rPr lang="en-US" dirty="0"/>
              <a:t>ASN-1 freeze for 5G RAN’s “early drop” (NR NSA): March 2018</a:t>
            </a:r>
            <a:endParaRPr lang="fr-FR" dirty="0"/>
          </a:p>
          <a:p>
            <a:pPr lvl="1"/>
            <a:r>
              <a:rPr lang="en-US" dirty="0"/>
              <a:t>Rel-15 Stage 3 and RAN ‘s “normal drop” freeze: June 2018</a:t>
            </a:r>
            <a:endParaRPr lang="fr-FR" dirty="0"/>
          </a:p>
          <a:p>
            <a:pPr lvl="1"/>
            <a:r>
              <a:rPr lang="en-US" dirty="0"/>
              <a:t>ASN-1 freeze for RAN ‘s “normal drop”: September 2018</a:t>
            </a:r>
            <a:endParaRPr lang="fr-FR" dirty="0"/>
          </a:p>
          <a:p>
            <a:pPr lvl="1"/>
            <a:r>
              <a:rPr lang="en-US" dirty="0"/>
              <a:t>Completion of Stage 3 for late items: September 2018</a:t>
            </a:r>
            <a:endParaRPr lang="fr-FR" dirty="0"/>
          </a:p>
          <a:p>
            <a:pPr lvl="1"/>
            <a:r>
              <a:rPr lang="en-US" dirty="0"/>
              <a:t>RAN’s “late drop” freeze: December 2018</a:t>
            </a:r>
            <a:endParaRPr lang="fr-FR" dirty="0"/>
          </a:p>
          <a:p>
            <a:pPr lvl="1"/>
            <a:r>
              <a:rPr lang="en-US" dirty="0"/>
              <a:t>ASN-1 freeze for 5G RAN’s “late drop” aspects: March 2019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995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Rel-16 (aka "5G phase 2</a:t>
            </a:r>
            <a:r>
              <a:rPr lang="en-US" dirty="0" smtClean="0"/>
              <a:t>") </a:t>
            </a:r>
            <a:r>
              <a:rPr lang="en-US" dirty="0" err="1" smtClean="0"/>
              <a:t>timeplan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Rel-16 (aka "5G phase 2") tentative dates:</a:t>
            </a:r>
            <a:endParaRPr lang="fr-FR" dirty="0"/>
          </a:p>
          <a:p>
            <a:pPr lvl="1"/>
            <a:r>
              <a:rPr lang="en-US" dirty="0"/>
              <a:t>Stage 1 freeze: Dec 2018</a:t>
            </a:r>
            <a:endParaRPr lang="fr-FR" dirty="0"/>
          </a:p>
          <a:p>
            <a:pPr lvl="1"/>
            <a:r>
              <a:rPr lang="en-US" dirty="0"/>
              <a:t>Stage 2 freeze: June 2019</a:t>
            </a:r>
            <a:endParaRPr lang="fr-FR" dirty="0"/>
          </a:p>
          <a:p>
            <a:pPr lvl="1"/>
            <a:r>
              <a:rPr lang="en-US" dirty="0"/>
              <a:t>Stage 3 freeze: Dec 2019</a:t>
            </a:r>
            <a:endParaRPr lang="fr-FR" dirty="0"/>
          </a:p>
          <a:p>
            <a:pPr lvl="1"/>
            <a:r>
              <a:rPr lang="en-US" dirty="0"/>
              <a:t>ASN-1 freeze: Mar 2020</a:t>
            </a:r>
            <a:endParaRPr lang="fr-FR" dirty="0"/>
          </a:p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1258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Lionel Morand</a:t>
            </a:r>
          </a:p>
          <a:p>
            <a:pPr algn="ctr">
              <a:lnSpc>
                <a:spcPct val="100000"/>
              </a:lnSpc>
            </a:pPr>
            <a:r>
              <a:rPr lang="en-US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</a:t>
            </a:r>
            <a:r>
              <a:rPr lang="en-US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CT4 </a:t>
            </a: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 dirty="0" smtClean="0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+33 6 07 75 89 36</a:t>
            </a:r>
          </a:p>
          <a:p>
            <a:pPr algn="ctr">
              <a:lnSpc>
                <a:spcPct val="100000"/>
              </a:lnSpc>
            </a:pPr>
            <a:r>
              <a:rPr lang="en-US" sz="1400" b="0" strike="noStrike" spc="-1" dirty="0" smtClean="0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lionel.morand@orange.com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3499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355499"/>
            <a:ext cx="8229600" cy="4525963"/>
          </a:xfrm>
        </p:spPr>
        <p:txBody>
          <a:bodyPr/>
          <a:lstStyle/>
          <a:p>
            <a:r>
              <a:rPr lang="en-US" dirty="0"/>
              <a:t>CT4 chair </a:t>
            </a:r>
            <a:r>
              <a:rPr lang="en-US" dirty="0" smtClean="0"/>
              <a:t>report to CT plenary</a:t>
            </a:r>
          </a:p>
          <a:p>
            <a:pPr lvl="1"/>
            <a:r>
              <a:rPr lang="en-US" dirty="0"/>
              <a:t>The CT4 report was presented (</a:t>
            </a:r>
            <a:r>
              <a:rPr lang="en-US" b="1" u="sng" dirty="0">
                <a:hlinkClick r:id="rId2"/>
              </a:rPr>
              <a:t>CP-182215</a:t>
            </a:r>
            <a:r>
              <a:rPr lang="en-US" dirty="0"/>
              <a:t>). No specific comment.</a:t>
            </a:r>
            <a:endParaRPr lang="fr-FR" dirty="0"/>
          </a:p>
          <a:p>
            <a:pPr lvl="1"/>
            <a:r>
              <a:rPr lang="en-US" dirty="0"/>
              <a:t>Special thanks to Sridhar, Peter and the CT4 delegates for the work done on the two new TSs in a narrow time frame.</a:t>
            </a:r>
            <a:endParaRPr lang="fr-FR" dirty="0"/>
          </a:p>
          <a:p>
            <a:pPr lvl="1"/>
            <a:r>
              <a:rPr lang="en-US" dirty="0"/>
              <a:t>The report was noted. </a:t>
            </a:r>
            <a:endParaRPr lang="en-US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46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355499"/>
            <a:ext cx="8229600" cy="4525963"/>
          </a:xfrm>
        </p:spPr>
        <p:txBody>
          <a:bodyPr/>
          <a:lstStyle/>
          <a:p>
            <a:r>
              <a:rPr lang="en-US" dirty="0"/>
              <a:t> </a:t>
            </a:r>
            <a:r>
              <a:rPr lang="en-US" dirty="0" smtClean="0"/>
              <a:t>CR Packs sent to CT</a:t>
            </a:r>
            <a:endParaRPr lang="fr-FR" dirty="0"/>
          </a:p>
          <a:p>
            <a:pPr lvl="1"/>
            <a:r>
              <a:rPr lang="en-US" dirty="0"/>
              <a:t>All the CT4 agreed CRs and the set of revised CRs directly sent to the plenary have been approved</a:t>
            </a:r>
            <a:r>
              <a:rPr lang="en-US" dirty="0" smtClean="0"/>
              <a:t>.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964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355499"/>
            <a:ext cx="8229600" cy="4525963"/>
          </a:xfrm>
        </p:spPr>
        <p:txBody>
          <a:bodyPr/>
          <a:lstStyle/>
          <a:p>
            <a:r>
              <a:rPr lang="en-US" dirty="0"/>
              <a:t>  </a:t>
            </a:r>
            <a:r>
              <a:rPr lang="en-US" dirty="0" smtClean="0"/>
              <a:t>All TSs </a:t>
            </a:r>
            <a:r>
              <a:rPr lang="en-US" dirty="0"/>
              <a:t>sent for </a:t>
            </a:r>
            <a:r>
              <a:rPr lang="en-US" dirty="0" smtClean="0"/>
              <a:t>approval have been </a:t>
            </a:r>
            <a:r>
              <a:rPr lang="en-US" dirty="0" smtClean="0"/>
              <a:t>approved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For </a:t>
            </a:r>
            <a:r>
              <a:rPr lang="en-US" dirty="0"/>
              <a:t>these two TSs and all the 5GS specifications, all the remaining editor’s notes will have to be removed for CT#82. </a:t>
            </a:r>
            <a:endParaRPr lang="fr-FR" dirty="0"/>
          </a:p>
          <a:p>
            <a:pPr marL="457200" lvl="1" indent="0">
              <a:buNone/>
            </a:pPr>
            <a:endParaRPr lang="fr-FR" dirty="0" smtClean="0"/>
          </a:p>
          <a:p>
            <a:pPr marL="457200" lvl="1" indent="0">
              <a:buNone/>
            </a:pPr>
            <a:endParaRPr lang="fr-FR" dirty="0"/>
          </a:p>
          <a:p>
            <a:pPr lvl="1"/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86254"/>
              </p:ext>
            </p:extLst>
          </p:nvPr>
        </p:nvGraphicFramePr>
        <p:xfrm>
          <a:off x="1172244" y="2084813"/>
          <a:ext cx="6606980" cy="9904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919"/>
                <a:gridCol w="5722061"/>
              </a:tblGrid>
              <a:tr h="4285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  <a:hlinkClick r:id="rId2"/>
                        </a:rPr>
                        <a:t>CP-182082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3GPP TS 23.527 v1.0.0 on 5G System; Restoration Procedures; Stage 2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502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3"/>
                        </a:rPr>
                        <a:t>CP-182233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effectLst/>
                        </a:rPr>
                        <a:t>3GPP TS 29.573 v1.0.0 on 5G System; Public Land Mobile Network (PLMN) Interconnection; Stage 3</a:t>
                      </a:r>
                      <a:endParaRPr lang="fr-FR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31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CT4 Aspects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new or revised WID/SID have been approved w/o any comment</a:t>
            </a:r>
            <a:r>
              <a:rPr lang="en-US" dirty="0" smtClean="0"/>
              <a:t>:</a:t>
            </a:r>
          </a:p>
          <a:p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361093"/>
              </p:ext>
            </p:extLst>
          </p:nvPr>
        </p:nvGraphicFramePr>
        <p:xfrm>
          <a:off x="1051208" y="2817208"/>
          <a:ext cx="6482355" cy="1437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5955"/>
                <a:gridCol w="5486400"/>
              </a:tblGrid>
              <a:tr h="477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 dirty="0">
                          <a:effectLst/>
                          <a:hlinkClick r:id="rId2"/>
                        </a:rPr>
                        <a:t>CP-182051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New WID on CT aspects of 5G Trace management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71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3"/>
                        </a:rPr>
                        <a:t>CP-182052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Revised SID on User Plane Protocol Study in 5GC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779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4"/>
                        </a:rPr>
                        <a:t>CP-182226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Revised WID on CT aspects on 5G System - Phase 1 (including N32 spec)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6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itchFamily="34" charset="0"/>
                <a:cs typeface="Arial" pitchFamily="34" charset="0"/>
              </a:rPr>
              <a:t>CT4 Aspects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LS on </a:t>
            </a:r>
            <a:r>
              <a:rPr lang="en-GB" dirty="0"/>
              <a:t>API specification and API version number maintenance</a:t>
            </a:r>
            <a:endParaRPr lang="fr-FR" dirty="0"/>
          </a:p>
          <a:p>
            <a:pPr lvl="1"/>
            <a:r>
              <a:rPr lang="fr-FR" dirty="0" smtClean="0"/>
              <a:t>the LS</a:t>
            </a:r>
            <a:r>
              <a:rPr lang="en-GB" dirty="0" smtClean="0"/>
              <a:t> </a:t>
            </a:r>
            <a:r>
              <a:rPr lang="en-GB" dirty="0"/>
              <a:t>(</a:t>
            </a:r>
            <a:r>
              <a:rPr lang="en-GB" b="1" u="sng" dirty="0">
                <a:hlinkClick r:id="rId2"/>
              </a:rPr>
              <a:t>CP-182196</a:t>
            </a:r>
            <a:r>
              <a:rPr lang="en-GB" dirty="0"/>
              <a:t>) has been presented and lengthy discussed in CT plenary.</a:t>
            </a:r>
            <a:endParaRPr lang="fr-FR" dirty="0"/>
          </a:p>
          <a:p>
            <a:pPr lvl="1"/>
            <a:r>
              <a:rPr lang="en-US" dirty="0"/>
              <a:t>The feedback from CT is captured in the following Reply LS (</a:t>
            </a:r>
            <a:r>
              <a:rPr lang="en-US" b="1" u="sng" dirty="0">
                <a:hlinkClick r:id="rId3"/>
              </a:rPr>
              <a:t>CP-182239</a:t>
            </a:r>
            <a:r>
              <a:rPr lang="en-US" dirty="0"/>
              <a:t>).</a:t>
            </a:r>
            <a:endParaRPr lang="fr-FR" dirty="0"/>
          </a:p>
          <a:p>
            <a:pPr lvl="1"/>
            <a:r>
              <a:rPr lang="en-GB" dirty="0" smtClean="0"/>
              <a:t>The </a:t>
            </a:r>
            <a:r>
              <a:rPr lang="en-GB" dirty="0"/>
              <a:t>LS has been presented in SA as well as the Reply LS from CT. SA feedback is on the same line than CT.</a:t>
            </a:r>
            <a:endParaRPr lang="fr-FR" dirty="0"/>
          </a:p>
          <a:p>
            <a:r>
              <a:rPr lang="en-GB" dirty="0"/>
              <a:t>These points will have to be discussed at the next </a:t>
            </a:r>
            <a:r>
              <a:rPr lang="en-GB" dirty="0" err="1"/>
              <a:t>CTx</a:t>
            </a:r>
            <a:r>
              <a:rPr lang="en-GB" dirty="0"/>
              <a:t> WG meeting.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415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Revised </a:t>
            </a:r>
            <a:r>
              <a:rPr lang="en-US" dirty="0" smtClean="0"/>
              <a:t>WI</a:t>
            </a:r>
            <a:endParaRPr lang="fr-FR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following revised WID have been approved:</a:t>
            </a:r>
            <a:endParaRPr lang="fr-FR" dirty="0"/>
          </a:p>
          <a:p>
            <a:pPr lvl="1"/>
            <a:r>
              <a:rPr lang="en-US" dirty="0"/>
              <a:t>Revised WID on CT aspects of 3GPP PS data off function – Phase 2 (</a:t>
            </a:r>
            <a:r>
              <a:rPr lang="en-US" b="1" u="sng" dirty="0">
                <a:hlinkClick r:id="rId2"/>
              </a:rPr>
              <a:t>CP-181082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/>
              <a:t>Revised WID on CT aspects of Complementary Features for voice services over WLAN (</a:t>
            </a:r>
            <a:r>
              <a:rPr lang="en-US" b="1" u="sng" dirty="0">
                <a:hlinkClick r:id="rId3"/>
              </a:rPr>
              <a:t>CP-181083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/>
              <a:t>Revised WID on Enhancements to Mission Critical Video – CT aspects (</a:t>
            </a:r>
            <a:r>
              <a:rPr lang="en-US" b="1" u="sng" dirty="0">
                <a:hlinkClick r:id="rId4"/>
              </a:rPr>
              <a:t>CP-181084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en-US" dirty="0"/>
              <a:t>Revised WID on CT aspects on 5G System - Phase 1 (</a:t>
            </a:r>
            <a:r>
              <a:rPr lang="en-US" b="1" u="sng" dirty="0">
                <a:hlinkClick r:id="rId5"/>
              </a:rPr>
              <a:t>CP-181199</a:t>
            </a:r>
            <a:r>
              <a:rPr lang="en-US" dirty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4720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 New WIDs:</a:t>
            </a:r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 smtClean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44158"/>
              </p:ext>
            </p:extLst>
          </p:nvPr>
        </p:nvGraphicFramePr>
        <p:xfrm>
          <a:off x="1128953" y="2588396"/>
          <a:ext cx="6254485" cy="14922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0098"/>
                <a:gridCol w="4742210"/>
                <a:gridCol w="512177"/>
              </a:tblGrid>
              <a:tr h="497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2"/>
                        </a:rPr>
                        <a:t>CP-182110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New WID on Protocol enhancements for Mission Critical Services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0" dirty="0">
                          <a:solidFill>
                            <a:schemeClr val="tx1"/>
                          </a:solidFill>
                          <a:effectLst/>
                        </a:rPr>
                        <a:t>CT1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97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3"/>
                        </a:rPr>
                        <a:t>CP-182227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New WID on multi-device and multi-identity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CT1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  <a:tr h="497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u="sng">
                          <a:effectLst/>
                          <a:hlinkClick r:id="rId4"/>
                        </a:rPr>
                        <a:t>CP-182228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New WID on CT aspects of enhancements of Public Warning System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CT1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25625" y="34337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550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Highlights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Steering of Roaming (</a:t>
            </a:r>
            <a:r>
              <a:rPr lang="en-US" dirty="0" err="1"/>
              <a:t>SoR</a:t>
            </a:r>
            <a:r>
              <a:rPr lang="en-US" dirty="0" smtClean="0"/>
              <a:t>)</a:t>
            </a:r>
            <a:endParaRPr lang="fr-FR" dirty="0"/>
          </a:p>
          <a:p>
            <a:pPr lvl="1"/>
            <a:r>
              <a:rPr lang="en-US" dirty="0"/>
              <a:t>The LS from GSMA has been presented (</a:t>
            </a:r>
            <a:r>
              <a:rPr lang="en-US" b="1" u="sng" dirty="0">
                <a:hlinkClick r:id="rId2"/>
              </a:rPr>
              <a:t>CP-182200</a:t>
            </a:r>
            <a:r>
              <a:rPr lang="en-US" dirty="0"/>
              <a:t>) in CT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was considered that CT was not able to answer before collecting the feedback of the CT1, CT4 and CT6 </a:t>
            </a:r>
            <a:r>
              <a:rPr lang="en-US" dirty="0" smtClean="0"/>
              <a:t>WGs.</a:t>
            </a:r>
          </a:p>
          <a:p>
            <a:pPr lvl="1"/>
            <a:r>
              <a:rPr lang="en-US" dirty="0" smtClean="0"/>
              <a:t>CT </a:t>
            </a:r>
            <a:r>
              <a:rPr lang="en-US" dirty="0"/>
              <a:t>asks therefore CT1, CT4 and CT6 to provide their answers for CT#82. The request is contained in the Reply LS sent to the relevant WGs (</a:t>
            </a:r>
            <a:r>
              <a:rPr lang="en-US" b="1" u="sng" dirty="0">
                <a:hlinkClick r:id="rId3"/>
              </a:rPr>
              <a:t>CP-182234</a:t>
            </a:r>
            <a:r>
              <a:rPr lang="en-US" dirty="0"/>
              <a:t>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5233703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41546</TotalTime>
  <Words>814</Words>
  <Application>Microsoft Office PowerPoint</Application>
  <PresentationFormat>Affichage à l'écran (4:3)</PresentationFormat>
  <Paragraphs>144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16</vt:i4>
      </vt:variant>
    </vt:vector>
  </HeadingPairs>
  <TitlesOfParts>
    <vt:vector size="18" baseType="lpstr">
      <vt:lpstr>3gpp</vt:lpstr>
      <vt:lpstr>Custom Design</vt:lpstr>
      <vt:lpstr>Présentation PowerPoint</vt:lpstr>
      <vt:lpstr>CT4 Aspects</vt:lpstr>
      <vt:lpstr>CT4 Aspects</vt:lpstr>
      <vt:lpstr>CT4 Aspects</vt:lpstr>
      <vt:lpstr>CT4 Aspects</vt:lpstr>
      <vt:lpstr>CT4 Aspects</vt:lpstr>
      <vt:lpstr>CT Highlights</vt:lpstr>
      <vt:lpstr>CT Highlights</vt:lpstr>
      <vt:lpstr>CT Highlights</vt:lpstr>
      <vt:lpstr>CT Highlights</vt:lpstr>
      <vt:lpstr>SA Highlights</vt:lpstr>
      <vt:lpstr>SA Highlights</vt:lpstr>
      <vt:lpstr>For Information</vt:lpstr>
      <vt:lpstr>Rel-15 (aka "5G phase 1") timeplan</vt:lpstr>
      <vt:lpstr>Rel-16 (aka "5G phase 2") timeplan</vt:lpstr>
      <vt:lpstr>Présentation PowerPoint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Lionel</cp:lastModifiedBy>
  <cp:revision>995</cp:revision>
  <dcterms:created xsi:type="dcterms:W3CDTF">2009-10-13T12:22:16Z</dcterms:created>
  <dcterms:modified xsi:type="dcterms:W3CDTF">2018-10-14T22:55:51Z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