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10"/>
  </p:notesMasterIdLst>
  <p:handoutMasterIdLst>
    <p:handoutMasterId r:id="rId11"/>
  </p:handoutMasterIdLst>
  <p:sldIdLst>
    <p:sldId id="733" r:id="rId2"/>
    <p:sldId id="705" r:id="rId3"/>
    <p:sldId id="740" r:id="rId4"/>
    <p:sldId id="741" r:id="rId5"/>
    <p:sldId id="742" r:id="rId6"/>
    <p:sldId id="743" r:id="rId7"/>
    <p:sldId id="744" r:id="rId8"/>
    <p:sldId id="739" r:id="rId9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Patrice Hédé 2" initials="PH2" lastIdx="1" clrIdx="0">
    <p:extLst>
      <p:ext uri="{19B8F6BF-5375-455C-9EA6-DF929625EA0E}">
        <p15:presenceInfo xmlns:p15="http://schemas.microsoft.com/office/powerpoint/2012/main" userId="Patrice Hédé 2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FF"/>
    <a:srgbClr val="C6D254"/>
    <a:srgbClr val="2A6EA8"/>
    <a:srgbClr val="72AF2F"/>
    <a:srgbClr val="000000"/>
    <a:srgbClr val="5C88D0"/>
    <a:srgbClr val="B1D254"/>
    <a:srgbClr val="72732F"/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091" autoAdjust="0"/>
    <p:restoredTop sz="95405" autoAdjust="0"/>
  </p:normalViewPr>
  <p:slideViewPr>
    <p:cSldViewPr snapToGrid="0">
      <p:cViewPr varScale="1">
        <p:scale>
          <a:sx n="85" d="100"/>
          <a:sy n="85" d="100"/>
        </p:scale>
        <p:origin x="638" y="5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 varScale="1">
        <p:scale>
          <a:sx n="73" d="100"/>
          <a:sy n="73" d="100"/>
        </p:scale>
        <p:origin x="-2280" y="-102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568DE484-B179-4D52-B248-3C0E5DC70013}" type="datetime1">
              <a:rPr lang="en-US"/>
              <a:pPr>
                <a:defRPr/>
              </a:pPr>
              <a:t>8/10/2018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028D6899-9636-4798-859A-E5C94AD3033B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4129339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B8F9F552-ADCF-4D87-AE92-2F77E9A08534}" type="datetime1">
              <a:rPr lang="en-US"/>
              <a:pPr>
                <a:defRPr/>
              </a:pPr>
              <a:t>8/10/2018</a:t>
            </a:fld>
            <a:endParaRPr lang="en-US" dirty="0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9EA58B4-3876-456F-91A4-166A36D493B5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0866704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323850" y="73025"/>
            <a:ext cx="58102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 smtClean="0">
                <a:latin typeface="Arial "/>
              </a:rPr>
              <a:t>3GPP SA2#122</a:t>
            </a:r>
          </a:p>
          <a:p>
            <a:pPr eaLnBrk="1" hangingPunct="1">
              <a:defRPr/>
            </a:pPr>
            <a:r>
              <a:rPr lang="sv-SE" altLang="en-US" sz="1200" b="1" dirty="0" smtClean="0">
                <a:latin typeface="Arial "/>
              </a:rPr>
              <a:t>Los Cabos – June 2017</a:t>
            </a: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821363" y="177800"/>
            <a:ext cx="146367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en-GB" altLang="en-US" sz="1200" b="1" dirty="0" smtClean="0"/>
              <a:t>S2-174438</a:t>
            </a:r>
            <a:r>
              <a:rPr lang="en-GB" altLang="en-US" sz="1200" dirty="0" smtClean="0"/>
              <a:t> </a:t>
            </a:r>
            <a:endParaRPr lang="en-GB" altLang="en-US" sz="1200" dirty="0" smtClean="0">
              <a:solidFill>
                <a:schemeClr val="bg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 smtClean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4337521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49671806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9088022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smtClean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  <a:endParaRPr lang="en-GB" altLang="en-US" smtClean="0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 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  <a:endParaRPr lang="en-GB" altLang="en-US" smtClean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394450"/>
            <a:ext cx="3630612" cy="311150"/>
          </a:xfrm>
          <a:prstGeom prst="rect">
            <a:avLst/>
          </a:prstGeom>
          <a:noFill/>
        </p:spPr>
        <p:txBody>
          <a:bodyPr anchor="ctr">
            <a:normAutofit/>
          </a:bodyPr>
          <a:lstStyle/>
          <a:p>
            <a:pPr>
              <a:defRPr/>
            </a:pPr>
            <a:r>
              <a:rPr lang="en-GB" spc="300" dirty="0" smtClean="0">
                <a:solidFill>
                  <a:schemeClr val="bg1"/>
                </a:solidFill>
              </a:rPr>
              <a:t>CT4#86, West Palm Beach, USA</a:t>
            </a:r>
            <a:endParaRPr lang="en-GB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EDC540E0-ECD6-4F73-A60D-E9809BAB7254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smtClean="0"/>
          </a:p>
          <a:p>
            <a:pPr>
              <a:defRPr/>
            </a:pPr>
            <a:endParaRPr lang="en-GB" altLang="en-US" smtClean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mtClean="0">
                <a:solidFill>
                  <a:schemeClr val="bg1"/>
                </a:solidFill>
              </a:rPr>
              <a:t>© 3GPP 2012</a:t>
            </a:r>
            <a:endParaRPr lang="en-GB" altLang="en-US" smtClean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3913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 smtClean="0"/>
              <a:t>© 3GPP 2016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52" r:id="rId1"/>
    <p:sldLayoutId id="2147483750" r:id="rId2"/>
    <p:sldLayoutId id="2147483751" r:id="rId3"/>
  </p:sldLayoutIdLst>
  <p:transition spd="slow"/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>
          <a:xfrm>
            <a:off x="1101426" y="1828800"/>
            <a:ext cx="6827838" cy="2872596"/>
          </a:xfrm>
        </p:spPr>
        <p:txBody>
          <a:bodyPr/>
          <a:lstStyle/>
          <a:p>
            <a:r>
              <a:rPr lang="en-US" b="1" i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C4-186303</a:t>
            </a:r>
            <a:br>
              <a:rPr lang="en-US" b="1" i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en-US" b="1" i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Huawei</a:t>
            </a:r>
            <a:br>
              <a:rPr lang="en-US" b="1" i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en-US" b="1" i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N32-f Message Forwarding Procedure and Encoding</a:t>
            </a:r>
            <a:br>
              <a:rPr lang="en-US" b="1" i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en-US" b="1" i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Key Highlights</a:t>
            </a:r>
            <a:br>
              <a:rPr lang="en-US" b="1" i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en-US" b="1" i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For Information</a:t>
            </a:r>
            <a:endParaRPr lang="en-GB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66919377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 smtClean="0"/>
              <a:t>Overall Encoding Process at SEPP</a:t>
            </a:r>
          </a:p>
        </p:txBody>
      </p:sp>
      <p:sp>
        <p:nvSpPr>
          <p:cNvPr id="3" name="Rounded Rectangle 2"/>
          <p:cNvSpPr/>
          <p:nvPr/>
        </p:nvSpPr>
        <p:spPr bwMode="auto">
          <a:xfrm>
            <a:off x="750498" y="2018581"/>
            <a:ext cx="1690777" cy="2113472"/>
          </a:xfrm>
          <a:prstGeom prst="roundRect">
            <a:avLst/>
          </a:prstGeom>
          <a:solidFill>
            <a:schemeClr val="accent3">
              <a:lumMod val="60000"/>
              <a:lumOff val="4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R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zh-CN" altLang="en-US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cxnSp>
        <p:nvCxnSpPr>
          <p:cNvPr id="5" name="Straight Connector 4"/>
          <p:cNvCxnSpPr/>
          <p:nvPr/>
        </p:nvCxnSpPr>
        <p:spPr bwMode="auto">
          <a:xfrm>
            <a:off x="750498" y="2656936"/>
            <a:ext cx="1699404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1" name="Straight Connector 10"/>
          <p:cNvCxnSpPr/>
          <p:nvPr/>
        </p:nvCxnSpPr>
        <p:spPr bwMode="auto">
          <a:xfrm>
            <a:off x="738992" y="3525326"/>
            <a:ext cx="1699404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9" name="TextBox 8"/>
          <p:cNvSpPr txBox="1"/>
          <p:nvPr/>
        </p:nvSpPr>
        <p:spPr>
          <a:xfrm>
            <a:off x="776377" y="2214111"/>
            <a:ext cx="16620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HTTP Authority, Path, Method</a:t>
            </a:r>
            <a:r>
              <a:rPr lang="en-US" altLang="zh-CN" dirty="0"/>
              <a:t> </a:t>
            </a:r>
            <a:r>
              <a:rPr lang="en-US" altLang="zh-CN" dirty="0" smtClean="0"/>
              <a:t>and  Headers</a:t>
            </a:r>
            <a:endParaRPr lang="zh-CN" alt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997791" y="2944476"/>
            <a:ext cx="114156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JSON Payload</a:t>
            </a:r>
            <a:endParaRPr lang="zh-CN" alt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986293" y="3692097"/>
            <a:ext cx="114156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Multipart Binary</a:t>
            </a:r>
            <a:endParaRPr lang="zh-CN" alt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776377" y="1397964"/>
            <a:ext cx="1725283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Original HTTP/2 Message From NF Service Consumer / Producer</a:t>
            </a:r>
            <a:endParaRPr lang="zh-CN" altLang="en-US" dirty="0"/>
          </a:p>
        </p:txBody>
      </p:sp>
      <p:grpSp>
        <p:nvGrpSpPr>
          <p:cNvPr id="36" name="Group 35"/>
          <p:cNvGrpSpPr/>
          <p:nvPr/>
        </p:nvGrpSpPr>
        <p:grpSpPr>
          <a:xfrm>
            <a:off x="5926347" y="1483743"/>
            <a:ext cx="1604513" cy="730368"/>
            <a:chOff x="5926347" y="1483743"/>
            <a:chExt cx="1604513" cy="730368"/>
          </a:xfrm>
        </p:grpSpPr>
        <p:sp>
          <p:nvSpPr>
            <p:cNvPr id="2" name="Rounded Rectangle 1"/>
            <p:cNvSpPr/>
            <p:nvPr/>
          </p:nvSpPr>
          <p:spPr bwMode="auto">
            <a:xfrm>
              <a:off x="5926347" y="1483743"/>
              <a:ext cx="1604513" cy="730368"/>
            </a:xfrm>
            <a:prstGeom prst="roundRect">
              <a:avLst/>
            </a:prstGeom>
            <a:solidFill>
              <a:srgbClr val="FFC00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cxnSp>
          <p:nvCxnSpPr>
            <p:cNvPr id="6" name="Straight Connector 5"/>
            <p:cNvCxnSpPr>
              <a:stCxn id="2" idx="1"/>
              <a:endCxn id="2" idx="3"/>
            </p:cNvCxnSpPr>
            <p:nvPr/>
          </p:nvCxnSpPr>
          <p:spPr bwMode="auto">
            <a:xfrm>
              <a:off x="5926347" y="1848927"/>
              <a:ext cx="1604513" cy="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23" name="TextBox 22"/>
            <p:cNvSpPr txBox="1"/>
            <p:nvPr/>
          </p:nvSpPr>
          <p:spPr>
            <a:xfrm>
              <a:off x="6337540" y="1546996"/>
              <a:ext cx="701615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/>
                <a:t>header</a:t>
              </a:r>
              <a:endParaRPr lang="zh-CN" altLang="en-US" dirty="0"/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6343293" y="1889173"/>
              <a:ext cx="701615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/>
                <a:t>value</a:t>
              </a:r>
              <a:endParaRPr lang="zh-CN" altLang="en-US" dirty="0"/>
            </a:p>
          </p:txBody>
        </p:sp>
      </p:grpSp>
      <p:cxnSp>
        <p:nvCxnSpPr>
          <p:cNvPr id="8" name="Straight Arrow Connector 7"/>
          <p:cNvCxnSpPr>
            <a:stCxn id="16" idx="3"/>
            <a:endCxn id="2" idx="1"/>
          </p:cNvCxnSpPr>
          <p:nvPr/>
        </p:nvCxnSpPr>
        <p:spPr bwMode="auto">
          <a:xfrm flipV="1">
            <a:off x="4991818" y="1848927"/>
            <a:ext cx="934529" cy="619663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grpSp>
        <p:nvGrpSpPr>
          <p:cNvPr id="37" name="Group 36"/>
          <p:cNvGrpSpPr/>
          <p:nvPr/>
        </p:nvGrpSpPr>
        <p:grpSpPr>
          <a:xfrm>
            <a:off x="5903342" y="2867202"/>
            <a:ext cx="1696530" cy="1420126"/>
            <a:chOff x="5903342" y="2867202"/>
            <a:chExt cx="1696530" cy="1420126"/>
          </a:xfrm>
        </p:grpSpPr>
        <p:sp>
          <p:nvSpPr>
            <p:cNvPr id="28" name="Rounded Rectangle 27"/>
            <p:cNvSpPr/>
            <p:nvPr/>
          </p:nvSpPr>
          <p:spPr bwMode="auto">
            <a:xfrm>
              <a:off x="5903342" y="2867202"/>
              <a:ext cx="1604513" cy="1420126"/>
            </a:xfrm>
            <a:prstGeom prst="roundRect">
              <a:avLst/>
            </a:prstGeom>
            <a:solidFill>
              <a:srgbClr val="FFC00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cxnSp>
          <p:nvCxnSpPr>
            <p:cNvPr id="29" name="Straight Connector 28"/>
            <p:cNvCxnSpPr/>
            <p:nvPr/>
          </p:nvCxnSpPr>
          <p:spPr bwMode="auto">
            <a:xfrm>
              <a:off x="5903342" y="3663525"/>
              <a:ext cx="1604513" cy="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30" name="TextBox 29"/>
            <p:cNvSpPr txBox="1"/>
            <p:nvPr/>
          </p:nvSpPr>
          <p:spPr>
            <a:xfrm>
              <a:off x="5926347" y="2930455"/>
              <a:ext cx="1673525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/>
                <a:t>IE Path = JSON Pointer</a:t>
              </a:r>
              <a:endParaRPr lang="zh-CN" altLang="en-US" dirty="0"/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6107500" y="3347394"/>
              <a:ext cx="1190444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/>
                <a:t>IE Value = Object</a:t>
              </a:r>
              <a:endParaRPr lang="zh-CN" altLang="en-US" dirty="0"/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6074582" y="3660821"/>
              <a:ext cx="1190444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/>
                <a:t>IE Location = BODY/MULTIPART_BINARY</a:t>
              </a:r>
              <a:endParaRPr lang="zh-CN" altLang="en-US" dirty="0"/>
            </a:p>
          </p:txBody>
        </p:sp>
        <p:cxnSp>
          <p:nvCxnSpPr>
            <p:cNvPr id="34" name="Straight Connector 33"/>
            <p:cNvCxnSpPr/>
            <p:nvPr/>
          </p:nvCxnSpPr>
          <p:spPr bwMode="auto">
            <a:xfrm>
              <a:off x="5903342" y="3222513"/>
              <a:ext cx="1604513" cy="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cxnSp>
        <p:nvCxnSpPr>
          <p:cNvPr id="35" name="Straight Arrow Connector 34"/>
          <p:cNvCxnSpPr>
            <a:endCxn id="28" idx="1"/>
          </p:cNvCxnSpPr>
          <p:nvPr/>
        </p:nvCxnSpPr>
        <p:spPr bwMode="auto">
          <a:xfrm>
            <a:off x="4974566" y="3071004"/>
            <a:ext cx="928776" cy="506261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grpSp>
        <p:nvGrpSpPr>
          <p:cNvPr id="39" name="Group 38"/>
          <p:cNvGrpSpPr/>
          <p:nvPr/>
        </p:nvGrpSpPr>
        <p:grpSpPr>
          <a:xfrm>
            <a:off x="6009739" y="1558509"/>
            <a:ext cx="1604513" cy="730368"/>
            <a:chOff x="5926347" y="1483743"/>
            <a:chExt cx="1604513" cy="730368"/>
          </a:xfrm>
        </p:grpSpPr>
        <p:sp>
          <p:nvSpPr>
            <p:cNvPr id="40" name="Rounded Rectangle 39"/>
            <p:cNvSpPr/>
            <p:nvPr/>
          </p:nvSpPr>
          <p:spPr bwMode="auto">
            <a:xfrm>
              <a:off x="5926347" y="1483743"/>
              <a:ext cx="1604513" cy="730368"/>
            </a:xfrm>
            <a:prstGeom prst="roundRect">
              <a:avLst/>
            </a:prstGeom>
            <a:solidFill>
              <a:srgbClr val="FFC00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cxnSp>
          <p:nvCxnSpPr>
            <p:cNvPr id="41" name="Straight Connector 40"/>
            <p:cNvCxnSpPr>
              <a:stCxn id="40" idx="1"/>
              <a:endCxn id="40" idx="3"/>
            </p:cNvCxnSpPr>
            <p:nvPr/>
          </p:nvCxnSpPr>
          <p:spPr bwMode="auto">
            <a:xfrm>
              <a:off x="5926347" y="1848927"/>
              <a:ext cx="1604513" cy="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42" name="TextBox 41"/>
            <p:cNvSpPr txBox="1"/>
            <p:nvPr/>
          </p:nvSpPr>
          <p:spPr>
            <a:xfrm>
              <a:off x="6337540" y="1546996"/>
              <a:ext cx="701615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/>
                <a:t>header</a:t>
              </a:r>
              <a:endParaRPr lang="zh-CN" altLang="en-US" dirty="0"/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6343293" y="1889173"/>
              <a:ext cx="701615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/>
                <a:t>value</a:t>
              </a:r>
              <a:endParaRPr lang="zh-CN" altLang="en-US" dirty="0"/>
            </a:p>
          </p:txBody>
        </p:sp>
      </p:grpSp>
      <p:grpSp>
        <p:nvGrpSpPr>
          <p:cNvPr id="44" name="Group 43"/>
          <p:cNvGrpSpPr/>
          <p:nvPr/>
        </p:nvGrpSpPr>
        <p:grpSpPr>
          <a:xfrm>
            <a:off x="6119009" y="1650527"/>
            <a:ext cx="1604513" cy="730368"/>
            <a:chOff x="5926347" y="1483743"/>
            <a:chExt cx="1604513" cy="730368"/>
          </a:xfrm>
        </p:grpSpPr>
        <p:sp>
          <p:nvSpPr>
            <p:cNvPr id="45" name="Rounded Rectangle 44"/>
            <p:cNvSpPr/>
            <p:nvPr/>
          </p:nvSpPr>
          <p:spPr bwMode="auto">
            <a:xfrm>
              <a:off x="5926347" y="1483743"/>
              <a:ext cx="1604513" cy="730368"/>
            </a:xfrm>
            <a:prstGeom prst="roundRect">
              <a:avLst/>
            </a:prstGeom>
            <a:solidFill>
              <a:srgbClr val="FFC00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cxnSp>
          <p:nvCxnSpPr>
            <p:cNvPr id="46" name="Straight Connector 45"/>
            <p:cNvCxnSpPr>
              <a:stCxn id="45" idx="1"/>
              <a:endCxn id="45" idx="3"/>
            </p:cNvCxnSpPr>
            <p:nvPr/>
          </p:nvCxnSpPr>
          <p:spPr bwMode="auto">
            <a:xfrm>
              <a:off x="5926347" y="1848927"/>
              <a:ext cx="1604513" cy="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47" name="TextBox 46"/>
            <p:cNvSpPr txBox="1"/>
            <p:nvPr/>
          </p:nvSpPr>
          <p:spPr>
            <a:xfrm>
              <a:off x="6337540" y="1546996"/>
              <a:ext cx="701615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/>
                <a:t>header</a:t>
              </a:r>
              <a:endParaRPr lang="zh-CN" altLang="en-US" dirty="0"/>
            </a:p>
          </p:txBody>
        </p:sp>
        <p:sp>
          <p:nvSpPr>
            <p:cNvPr id="48" name="TextBox 47"/>
            <p:cNvSpPr txBox="1"/>
            <p:nvPr/>
          </p:nvSpPr>
          <p:spPr>
            <a:xfrm>
              <a:off x="6343293" y="1889173"/>
              <a:ext cx="701615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/>
                <a:t>value</a:t>
              </a:r>
              <a:endParaRPr lang="zh-CN" altLang="en-US" dirty="0"/>
            </a:p>
          </p:txBody>
        </p:sp>
      </p:grpSp>
      <p:grpSp>
        <p:nvGrpSpPr>
          <p:cNvPr id="49" name="Group 48"/>
          <p:cNvGrpSpPr/>
          <p:nvPr/>
        </p:nvGrpSpPr>
        <p:grpSpPr>
          <a:xfrm>
            <a:off x="5978108" y="2916089"/>
            <a:ext cx="1696530" cy="1420126"/>
            <a:chOff x="5903342" y="2867202"/>
            <a:chExt cx="1696530" cy="1420126"/>
          </a:xfrm>
        </p:grpSpPr>
        <p:sp>
          <p:nvSpPr>
            <p:cNvPr id="50" name="Rounded Rectangle 49"/>
            <p:cNvSpPr/>
            <p:nvPr/>
          </p:nvSpPr>
          <p:spPr bwMode="auto">
            <a:xfrm>
              <a:off x="5903342" y="2867202"/>
              <a:ext cx="1604513" cy="1420126"/>
            </a:xfrm>
            <a:prstGeom prst="roundRect">
              <a:avLst/>
            </a:prstGeom>
            <a:solidFill>
              <a:srgbClr val="FFC00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cxnSp>
          <p:nvCxnSpPr>
            <p:cNvPr id="51" name="Straight Connector 50"/>
            <p:cNvCxnSpPr/>
            <p:nvPr/>
          </p:nvCxnSpPr>
          <p:spPr bwMode="auto">
            <a:xfrm>
              <a:off x="5903342" y="3663525"/>
              <a:ext cx="1604513" cy="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52" name="TextBox 51"/>
            <p:cNvSpPr txBox="1"/>
            <p:nvPr/>
          </p:nvSpPr>
          <p:spPr>
            <a:xfrm>
              <a:off x="5926347" y="2930455"/>
              <a:ext cx="1673525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/>
                <a:t>IE Path = JSON Pointer</a:t>
              </a:r>
              <a:endParaRPr lang="zh-CN" altLang="en-US" dirty="0"/>
            </a:p>
          </p:txBody>
        </p:sp>
        <p:sp>
          <p:nvSpPr>
            <p:cNvPr id="53" name="TextBox 52"/>
            <p:cNvSpPr txBox="1"/>
            <p:nvPr/>
          </p:nvSpPr>
          <p:spPr>
            <a:xfrm>
              <a:off x="6107500" y="3347394"/>
              <a:ext cx="1190444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/>
                <a:t>IE Value = Object</a:t>
              </a:r>
              <a:endParaRPr lang="zh-CN" altLang="en-US" dirty="0"/>
            </a:p>
          </p:txBody>
        </p:sp>
        <p:sp>
          <p:nvSpPr>
            <p:cNvPr id="54" name="TextBox 53"/>
            <p:cNvSpPr txBox="1"/>
            <p:nvPr/>
          </p:nvSpPr>
          <p:spPr>
            <a:xfrm>
              <a:off x="6074582" y="3660821"/>
              <a:ext cx="1190444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/>
                <a:t>IE Location = BODY/MULTIPART_BINARY</a:t>
              </a:r>
              <a:endParaRPr lang="zh-CN" altLang="en-US" dirty="0"/>
            </a:p>
          </p:txBody>
        </p:sp>
        <p:cxnSp>
          <p:nvCxnSpPr>
            <p:cNvPr id="55" name="Straight Connector 54"/>
            <p:cNvCxnSpPr/>
            <p:nvPr/>
          </p:nvCxnSpPr>
          <p:spPr bwMode="auto">
            <a:xfrm>
              <a:off x="5903342" y="3222513"/>
              <a:ext cx="1604513" cy="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grpSp>
        <p:nvGrpSpPr>
          <p:cNvPr id="56" name="Group 55"/>
          <p:cNvGrpSpPr/>
          <p:nvPr/>
        </p:nvGrpSpPr>
        <p:grpSpPr>
          <a:xfrm>
            <a:off x="6052872" y="2947724"/>
            <a:ext cx="1696530" cy="1420126"/>
            <a:chOff x="5903342" y="2867202"/>
            <a:chExt cx="1696530" cy="1420126"/>
          </a:xfrm>
        </p:grpSpPr>
        <p:sp>
          <p:nvSpPr>
            <p:cNvPr id="57" name="Rounded Rectangle 56"/>
            <p:cNvSpPr/>
            <p:nvPr/>
          </p:nvSpPr>
          <p:spPr bwMode="auto">
            <a:xfrm>
              <a:off x="5903342" y="2867202"/>
              <a:ext cx="1604513" cy="1420126"/>
            </a:xfrm>
            <a:prstGeom prst="roundRect">
              <a:avLst/>
            </a:prstGeom>
            <a:solidFill>
              <a:srgbClr val="FFC00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cxnSp>
          <p:nvCxnSpPr>
            <p:cNvPr id="58" name="Straight Connector 57"/>
            <p:cNvCxnSpPr/>
            <p:nvPr/>
          </p:nvCxnSpPr>
          <p:spPr bwMode="auto">
            <a:xfrm>
              <a:off x="5903342" y="3663525"/>
              <a:ext cx="1604513" cy="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59" name="TextBox 58"/>
            <p:cNvSpPr txBox="1"/>
            <p:nvPr/>
          </p:nvSpPr>
          <p:spPr>
            <a:xfrm>
              <a:off x="5926347" y="2930455"/>
              <a:ext cx="1673525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/>
                <a:t>IE Path = JSON Pointer</a:t>
              </a:r>
              <a:endParaRPr lang="zh-CN" altLang="en-US" dirty="0"/>
            </a:p>
          </p:txBody>
        </p:sp>
        <p:sp>
          <p:nvSpPr>
            <p:cNvPr id="60" name="TextBox 59"/>
            <p:cNvSpPr txBox="1"/>
            <p:nvPr/>
          </p:nvSpPr>
          <p:spPr>
            <a:xfrm>
              <a:off x="6107500" y="3347394"/>
              <a:ext cx="1190444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/>
                <a:t>IE Value = Object</a:t>
              </a:r>
              <a:endParaRPr lang="zh-CN" altLang="en-US" dirty="0"/>
            </a:p>
          </p:txBody>
        </p:sp>
        <p:sp>
          <p:nvSpPr>
            <p:cNvPr id="61" name="TextBox 60"/>
            <p:cNvSpPr txBox="1"/>
            <p:nvPr/>
          </p:nvSpPr>
          <p:spPr>
            <a:xfrm>
              <a:off x="6074582" y="3660821"/>
              <a:ext cx="1190444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/>
                <a:t>IE Location = BODY/MULTIPART_BINARY</a:t>
              </a:r>
              <a:endParaRPr lang="zh-CN" altLang="en-US" dirty="0"/>
            </a:p>
          </p:txBody>
        </p:sp>
        <p:cxnSp>
          <p:nvCxnSpPr>
            <p:cNvPr id="62" name="Straight Connector 61"/>
            <p:cNvCxnSpPr/>
            <p:nvPr/>
          </p:nvCxnSpPr>
          <p:spPr bwMode="auto">
            <a:xfrm>
              <a:off x="5903342" y="3222513"/>
              <a:ext cx="1604513" cy="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grpSp>
        <p:nvGrpSpPr>
          <p:cNvPr id="7173" name="Group 7172"/>
          <p:cNvGrpSpPr/>
          <p:nvPr/>
        </p:nvGrpSpPr>
        <p:grpSpPr>
          <a:xfrm>
            <a:off x="3301040" y="1161943"/>
            <a:ext cx="1857557" cy="2363383"/>
            <a:chOff x="3301040" y="1161943"/>
            <a:chExt cx="1857557" cy="2363383"/>
          </a:xfrm>
        </p:grpSpPr>
        <p:sp>
          <p:nvSpPr>
            <p:cNvPr id="16" name="Rounded Rectangle 15"/>
            <p:cNvSpPr/>
            <p:nvPr/>
          </p:nvSpPr>
          <p:spPr bwMode="auto">
            <a:xfrm>
              <a:off x="3301041" y="1411854"/>
              <a:ext cx="1690777" cy="2113472"/>
            </a:xfrm>
            <a:prstGeom prst="roundRect">
              <a:avLst/>
            </a:prstGeom>
            <a:solidFill>
              <a:schemeClr val="accent6">
                <a:lumMod val="60000"/>
                <a:lumOff val="40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R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tabLst/>
              </a:pPr>
              <a:endParaRPr kumimoji="0" lang="zh-CN" altLang="en-US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cxnSp>
          <p:nvCxnSpPr>
            <p:cNvPr id="18" name="Straight Connector 17"/>
            <p:cNvCxnSpPr/>
            <p:nvPr/>
          </p:nvCxnSpPr>
          <p:spPr bwMode="auto">
            <a:xfrm>
              <a:off x="3301041" y="1998453"/>
              <a:ext cx="1699404" cy="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19" name="TextBox 18"/>
            <p:cNvSpPr txBox="1"/>
            <p:nvPr/>
          </p:nvSpPr>
          <p:spPr>
            <a:xfrm>
              <a:off x="3344174" y="1546996"/>
              <a:ext cx="163039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/>
                <a:t>metadata = n32fContextId, </a:t>
              </a:r>
              <a:r>
                <a:rPr lang="en-US" altLang="zh-CN" dirty="0" err="1" smtClean="0"/>
                <a:t>nexthopId</a:t>
              </a:r>
              <a:endParaRPr lang="zh-CN" altLang="en-US" dirty="0"/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3358554" y="2078958"/>
              <a:ext cx="1630392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err="1" smtClean="0"/>
                <a:t>RequestLine</a:t>
              </a:r>
              <a:r>
                <a:rPr lang="en-US" altLang="zh-CN" dirty="0" smtClean="0"/>
                <a:t> / </a:t>
              </a:r>
              <a:r>
                <a:rPr lang="en-US" altLang="zh-CN" dirty="0" err="1" smtClean="0"/>
                <a:t>StatusLine</a:t>
              </a:r>
              <a:endParaRPr lang="zh-CN" altLang="en-US" dirty="0"/>
            </a:p>
          </p:txBody>
        </p:sp>
        <p:cxnSp>
          <p:nvCxnSpPr>
            <p:cNvPr id="21" name="Straight Connector 20"/>
            <p:cNvCxnSpPr/>
            <p:nvPr/>
          </p:nvCxnSpPr>
          <p:spPr bwMode="auto">
            <a:xfrm>
              <a:off x="3306798" y="2409649"/>
              <a:ext cx="1699404" cy="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22" name="TextBox 21"/>
            <p:cNvSpPr txBox="1"/>
            <p:nvPr/>
          </p:nvSpPr>
          <p:spPr>
            <a:xfrm>
              <a:off x="3752492" y="2449904"/>
              <a:ext cx="785003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/>
                <a:t>Headers</a:t>
              </a:r>
              <a:endParaRPr lang="zh-CN" altLang="en-US" dirty="0"/>
            </a:p>
          </p:txBody>
        </p:sp>
        <p:cxnSp>
          <p:nvCxnSpPr>
            <p:cNvPr id="26" name="Straight Connector 25"/>
            <p:cNvCxnSpPr/>
            <p:nvPr/>
          </p:nvCxnSpPr>
          <p:spPr bwMode="auto">
            <a:xfrm>
              <a:off x="3303927" y="2725947"/>
              <a:ext cx="1699404" cy="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27" name="TextBox 26"/>
            <p:cNvSpPr txBox="1"/>
            <p:nvPr/>
          </p:nvSpPr>
          <p:spPr>
            <a:xfrm>
              <a:off x="3749616" y="2964612"/>
              <a:ext cx="785003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/>
                <a:t>Payload</a:t>
              </a:r>
              <a:endParaRPr lang="zh-CN" altLang="en-US" dirty="0"/>
            </a:p>
          </p:txBody>
        </p:sp>
        <p:sp>
          <p:nvSpPr>
            <p:cNvPr id="63" name="TextBox 62"/>
            <p:cNvSpPr txBox="1"/>
            <p:nvPr/>
          </p:nvSpPr>
          <p:spPr>
            <a:xfrm>
              <a:off x="3301040" y="1161943"/>
              <a:ext cx="1857557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altLang="zh-CN" dirty="0" err="1"/>
                <a:t>DataToIntegrityProtectBlock</a:t>
              </a:r>
              <a:endParaRPr lang="zh-CN" altLang="en-US" dirty="0"/>
            </a:p>
          </p:txBody>
        </p:sp>
      </p:grpSp>
      <p:grpSp>
        <p:nvGrpSpPr>
          <p:cNvPr id="7174" name="Group 7173"/>
          <p:cNvGrpSpPr/>
          <p:nvPr/>
        </p:nvGrpSpPr>
        <p:grpSpPr>
          <a:xfrm>
            <a:off x="3082512" y="3781067"/>
            <a:ext cx="2444147" cy="2533469"/>
            <a:chOff x="3082512" y="3781067"/>
            <a:chExt cx="2444147" cy="2533469"/>
          </a:xfrm>
        </p:grpSpPr>
        <p:sp>
          <p:nvSpPr>
            <p:cNvPr id="17" name="Rounded Rectangle 16"/>
            <p:cNvSpPr/>
            <p:nvPr/>
          </p:nvSpPr>
          <p:spPr bwMode="auto">
            <a:xfrm>
              <a:off x="3301041" y="4051544"/>
              <a:ext cx="1690777" cy="2262992"/>
            </a:xfrm>
            <a:prstGeom prst="round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R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tabLst/>
              </a:pPr>
              <a:endParaRPr kumimoji="0" lang="zh-CN" altLang="en-US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64" name="TextBox 63"/>
            <p:cNvSpPr txBox="1"/>
            <p:nvPr/>
          </p:nvSpPr>
          <p:spPr>
            <a:xfrm>
              <a:off x="3082512" y="3781067"/>
              <a:ext cx="2444147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altLang="zh-CN" dirty="0" err="1" smtClean="0"/>
                <a:t>DataToIntegrityProtectAndCipherBlock</a:t>
              </a:r>
              <a:endParaRPr lang="zh-CN" altLang="en-US" dirty="0"/>
            </a:p>
          </p:txBody>
        </p:sp>
        <p:cxnSp>
          <p:nvCxnSpPr>
            <p:cNvPr id="65" name="Straight Connector 64"/>
            <p:cNvCxnSpPr/>
            <p:nvPr/>
          </p:nvCxnSpPr>
          <p:spPr bwMode="auto">
            <a:xfrm>
              <a:off x="3306794" y="4548996"/>
              <a:ext cx="1699404" cy="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66" name="Straight Connector 65"/>
            <p:cNvCxnSpPr/>
            <p:nvPr/>
          </p:nvCxnSpPr>
          <p:spPr bwMode="auto">
            <a:xfrm>
              <a:off x="3295299" y="4986072"/>
              <a:ext cx="1699404" cy="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67" name="TextBox 66"/>
            <p:cNvSpPr txBox="1"/>
            <p:nvPr/>
          </p:nvSpPr>
          <p:spPr>
            <a:xfrm>
              <a:off x="3418938" y="4160989"/>
              <a:ext cx="152399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/>
                <a:t>Header Value 1 = Object</a:t>
              </a:r>
              <a:endParaRPr lang="zh-CN" altLang="en-US" dirty="0"/>
            </a:p>
          </p:txBody>
        </p:sp>
        <p:sp>
          <p:nvSpPr>
            <p:cNvPr id="68" name="TextBox 67"/>
            <p:cNvSpPr txBox="1"/>
            <p:nvPr/>
          </p:nvSpPr>
          <p:spPr>
            <a:xfrm>
              <a:off x="3416062" y="4580804"/>
              <a:ext cx="152399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/>
                <a:t>Header Value 2 = Object</a:t>
              </a:r>
              <a:endParaRPr lang="zh-CN" altLang="en-US" dirty="0"/>
            </a:p>
          </p:txBody>
        </p:sp>
        <p:sp>
          <p:nvSpPr>
            <p:cNvPr id="69" name="TextBox 68"/>
            <p:cNvSpPr txBox="1"/>
            <p:nvPr/>
          </p:nvSpPr>
          <p:spPr>
            <a:xfrm>
              <a:off x="3418938" y="4998172"/>
              <a:ext cx="152399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/>
                <a:t>Payload Attribute Value 1 = Object</a:t>
              </a:r>
              <a:endParaRPr lang="zh-CN" altLang="en-US" dirty="0"/>
            </a:p>
          </p:txBody>
        </p:sp>
        <p:sp>
          <p:nvSpPr>
            <p:cNvPr id="70" name="TextBox 69"/>
            <p:cNvSpPr txBox="1"/>
            <p:nvPr/>
          </p:nvSpPr>
          <p:spPr>
            <a:xfrm>
              <a:off x="3416061" y="5400742"/>
              <a:ext cx="152399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/>
                <a:t>Payload Attribute Value 2 = Object</a:t>
              </a:r>
              <a:endParaRPr lang="zh-CN" altLang="en-US" dirty="0"/>
            </a:p>
          </p:txBody>
        </p:sp>
        <p:cxnSp>
          <p:nvCxnSpPr>
            <p:cNvPr id="71" name="Straight Connector 70"/>
            <p:cNvCxnSpPr/>
            <p:nvPr/>
          </p:nvCxnSpPr>
          <p:spPr bwMode="auto">
            <a:xfrm>
              <a:off x="3309680" y="5397256"/>
              <a:ext cx="1699404" cy="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72" name="TextBox 71"/>
            <p:cNvSpPr txBox="1"/>
            <p:nvPr/>
          </p:nvSpPr>
          <p:spPr>
            <a:xfrm>
              <a:off x="3413185" y="5863694"/>
              <a:ext cx="152399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/>
                <a:t>Multipart Binary Payload 1</a:t>
              </a:r>
              <a:endParaRPr lang="zh-CN" altLang="en-US" dirty="0"/>
            </a:p>
          </p:txBody>
        </p:sp>
        <p:cxnSp>
          <p:nvCxnSpPr>
            <p:cNvPr id="73" name="Straight Connector 72"/>
            <p:cNvCxnSpPr/>
            <p:nvPr/>
          </p:nvCxnSpPr>
          <p:spPr bwMode="auto">
            <a:xfrm>
              <a:off x="3309680" y="5857939"/>
              <a:ext cx="1699404" cy="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grpSp>
        <p:nvGrpSpPr>
          <p:cNvPr id="74" name="Group 73"/>
          <p:cNvGrpSpPr/>
          <p:nvPr/>
        </p:nvGrpSpPr>
        <p:grpSpPr>
          <a:xfrm>
            <a:off x="7372710" y="4736352"/>
            <a:ext cx="1604513" cy="710063"/>
            <a:chOff x="5903342" y="2867202"/>
            <a:chExt cx="1604513" cy="1420126"/>
          </a:xfrm>
        </p:grpSpPr>
        <p:sp>
          <p:nvSpPr>
            <p:cNvPr id="75" name="Rounded Rectangle 74"/>
            <p:cNvSpPr/>
            <p:nvPr/>
          </p:nvSpPr>
          <p:spPr bwMode="auto">
            <a:xfrm>
              <a:off x="5903342" y="2867202"/>
              <a:ext cx="1604513" cy="1420126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79" name="TextBox 78"/>
            <p:cNvSpPr txBox="1"/>
            <p:nvPr/>
          </p:nvSpPr>
          <p:spPr>
            <a:xfrm>
              <a:off x="6024115" y="2900942"/>
              <a:ext cx="1190444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/>
                <a:t>Actual attribute value or </a:t>
              </a:r>
            </a:p>
            <a:p>
              <a:r>
                <a:rPr lang="en-US" altLang="zh-CN" dirty="0" smtClean="0"/>
                <a:t>{</a:t>
              </a:r>
              <a:r>
                <a:rPr lang="en-US" altLang="zh-CN" dirty="0" err="1" smtClean="0"/>
                <a:t>encBlockIdx</a:t>
              </a:r>
              <a:r>
                <a:rPr lang="en-US" altLang="zh-CN" dirty="0" smtClean="0"/>
                <a:t>: index}</a:t>
              </a:r>
              <a:endParaRPr lang="zh-CN" altLang="en-US" dirty="0"/>
            </a:p>
          </p:txBody>
        </p:sp>
      </p:grpSp>
      <p:cxnSp>
        <p:nvCxnSpPr>
          <p:cNvPr id="7168" name="Elbow Connector 7167"/>
          <p:cNvCxnSpPr>
            <a:endCxn id="75" idx="0"/>
          </p:cNvCxnSpPr>
          <p:nvPr/>
        </p:nvCxnSpPr>
        <p:spPr bwMode="auto">
          <a:xfrm rot="16200000" flipH="1">
            <a:off x="7307696" y="3869080"/>
            <a:ext cx="1216961" cy="517582"/>
          </a:xfrm>
          <a:prstGeom prst="bentConnector3">
            <a:avLst>
              <a:gd name="adj1" fmla="val -328"/>
            </a:avLst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7172" name="Straight Arrow Connector 7171"/>
          <p:cNvCxnSpPr>
            <a:stCxn id="75" idx="1"/>
          </p:cNvCxnSpPr>
          <p:nvPr/>
        </p:nvCxnSpPr>
        <p:spPr bwMode="auto">
          <a:xfrm flipH="1" flipV="1">
            <a:off x="5009084" y="5091383"/>
            <a:ext cx="2363626" cy="1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dash"/>
            <a:round/>
            <a:headEnd type="none" w="med" len="med"/>
            <a:tailEnd type="triangle"/>
          </a:ln>
          <a:effectLst/>
        </p:spPr>
      </p:cxnSp>
      <p:sp>
        <p:nvSpPr>
          <p:cNvPr id="7175" name="Right Brace 7174"/>
          <p:cNvSpPr/>
          <p:nvPr/>
        </p:nvSpPr>
        <p:spPr bwMode="auto">
          <a:xfrm>
            <a:off x="2475784" y="1984069"/>
            <a:ext cx="189781" cy="2208370"/>
          </a:xfrm>
          <a:prstGeom prst="rightBrace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cxnSp>
        <p:nvCxnSpPr>
          <p:cNvPr id="7177" name="Straight Arrow Connector 7176"/>
          <p:cNvCxnSpPr>
            <a:stCxn id="7175" idx="1"/>
          </p:cNvCxnSpPr>
          <p:nvPr/>
        </p:nvCxnSpPr>
        <p:spPr bwMode="auto">
          <a:xfrm flipV="1">
            <a:off x="2665565" y="2409649"/>
            <a:ext cx="508956" cy="678605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7179" name="Straight Arrow Connector 7178"/>
          <p:cNvCxnSpPr>
            <a:stCxn id="7175" idx="1"/>
          </p:cNvCxnSpPr>
          <p:nvPr/>
        </p:nvCxnSpPr>
        <p:spPr bwMode="auto">
          <a:xfrm>
            <a:off x="2665565" y="3088254"/>
            <a:ext cx="508956" cy="1279596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Overall Encoding Process at SEPP</a:t>
            </a:r>
            <a:endParaRPr lang="zh-CN" altLang="en-US" dirty="0"/>
          </a:p>
        </p:txBody>
      </p:sp>
      <p:grpSp>
        <p:nvGrpSpPr>
          <p:cNvPr id="4" name="Group 3"/>
          <p:cNvGrpSpPr/>
          <p:nvPr/>
        </p:nvGrpSpPr>
        <p:grpSpPr>
          <a:xfrm>
            <a:off x="928776" y="1213702"/>
            <a:ext cx="1857557" cy="2363383"/>
            <a:chOff x="3301040" y="1161943"/>
            <a:chExt cx="1857557" cy="2363383"/>
          </a:xfrm>
        </p:grpSpPr>
        <p:sp>
          <p:nvSpPr>
            <p:cNvPr id="5" name="Rounded Rectangle 4"/>
            <p:cNvSpPr/>
            <p:nvPr/>
          </p:nvSpPr>
          <p:spPr bwMode="auto">
            <a:xfrm>
              <a:off x="3301041" y="1411854"/>
              <a:ext cx="1690777" cy="2113472"/>
            </a:xfrm>
            <a:prstGeom prst="roundRect">
              <a:avLst/>
            </a:prstGeom>
            <a:solidFill>
              <a:schemeClr val="accent6">
                <a:lumMod val="60000"/>
                <a:lumOff val="40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R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tabLst/>
              </a:pPr>
              <a:endParaRPr kumimoji="0" lang="zh-CN" altLang="en-US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cxnSp>
          <p:nvCxnSpPr>
            <p:cNvPr id="6" name="Straight Connector 5"/>
            <p:cNvCxnSpPr/>
            <p:nvPr/>
          </p:nvCxnSpPr>
          <p:spPr bwMode="auto">
            <a:xfrm>
              <a:off x="3301041" y="1998453"/>
              <a:ext cx="1699404" cy="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7" name="TextBox 6"/>
            <p:cNvSpPr txBox="1"/>
            <p:nvPr/>
          </p:nvSpPr>
          <p:spPr>
            <a:xfrm>
              <a:off x="3344174" y="1546996"/>
              <a:ext cx="163039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/>
                <a:t>metadata = n32fContextId, </a:t>
              </a:r>
              <a:r>
                <a:rPr lang="en-US" altLang="zh-CN" dirty="0" err="1" smtClean="0"/>
                <a:t>nexthopId</a:t>
              </a:r>
              <a:endParaRPr lang="zh-CN" altLang="en-US" dirty="0"/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3358554" y="2078958"/>
              <a:ext cx="1630392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err="1" smtClean="0"/>
                <a:t>RequestLine</a:t>
              </a:r>
              <a:r>
                <a:rPr lang="en-US" altLang="zh-CN" dirty="0" smtClean="0"/>
                <a:t> / </a:t>
              </a:r>
              <a:r>
                <a:rPr lang="en-US" altLang="zh-CN" dirty="0" err="1" smtClean="0"/>
                <a:t>StatusLine</a:t>
              </a:r>
              <a:endParaRPr lang="zh-CN" altLang="en-US" dirty="0"/>
            </a:p>
          </p:txBody>
        </p:sp>
        <p:cxnSp>
          <p:nvCxnSpPr>
            <p:cNvPr id="9" name="Straight Connector 8"/>
            <p:cNvCxnSpPr/>
            <p:nvPr/>
          </p:nvCxnSpPr>
          <p:spPr bwMode="auto">
            <a:xfrm>
              <a:off x="3306798" y="2409649"/>
              <a:ext cx="1699404" cy="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10" name="TextBox 9"/>
            <p:cNvSpPr txBox="1"/>
            <p:nvPr/>
          </p:nvSpPr>
          <p:spPr>
            <a:xfrm>
              <a:off x="3752492" y="2449904"/>
              <a:ext cx="785003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/>
                <a:t>Headers</a:t>
              </a:r>
              <a:endParaRPr lang="zh-CN" altLang="en-US" dirty="0"/>
            </a:p>
          </p:txBody>
        </p:sp>
        <p:cxnSp>
          <p:nvCxnSpPr>
            <p:cNvPr id="11" name="Straight Connector 10"/>
            <p:cNvCxnSpPr/>
            <p:nvPr/>
          </p:nvCxnSpPr>
          <p:spPr bwMode="auto">
            <a:xfrm>
              <a:off x="3303927" y="2725947"/>
              <a:ext cx="1699404" cy="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12" name="TextBox 11"/>
            <p:cNvSpPr txBox="1"/>
            <p:nvPr/>
          </p:nvSpPr>
          <p:spPr>
            <a:xfrm>
              <a:off x="3749616" y="2964612"/>
              <a:ext cx="785003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/>
                <a:t>Payload</a:t>
              </a:r>
              <a:endParaRPr lang="zh-CN" altLang="en-US" dirty="0"/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3301040" y="1161943"/>
              <a:ext cx="1857557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altLang="zh-CN" dirty="0" err="1"/>
                <a:t>DataToIntegrityProtectBlock</a:t>
              </a:r>
              <a:endParaRPr lang="zh-CN" altLang="en-US" dirty="0"/>
            </a:p>
          </p:txBody>
        </p:sp>
      </p:grpSp>
      <p:sp>
        <p:nvSpPr>
          <p:cNvPr id="14" name="Right Arrow 13"/>
          <p:cNvSpPr/>
          <p:nvPr/>
        </p:nvSpPr>
        <p:spPr bwMode="auto">
          <a:xfrm>
            <a:off x="2898476" y="2268748"/>
            <a:ext cx="1147313" cy="319177"/>
          </a:xfrm>
          <a:prstGeom prst="righ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5" name="Rounded Rectangle 14"/>
          <p:cNvSpPr/>
          <p:nvPr/>
        </p:nvSpPr>
        <p:spPr bwMode="auto">
          <a:xfrm>
            <a:off x="4114801" y="2072138"/>
            <a:ext cx="1915064" cy="646989"/>
          </a:xfrm>
          <a:prstGeom prst="roundRect">
            <a:avLst/>
          </a:prstGeom>
          <a:solidFill>
            <a:srgbClr val="FFFF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BASE64URL Encoding</a:t>
            </a:r>
            <a:endParaRPr kumimoji="0" lang="zh-CN" altLang="en-US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6" name="Right Brace 15"/>
          <p:cNvSpPr/>
          <p:nvPr/>
        </p:nvSpPr>
        <p:spPr bwMode="auto">
          <a:xfrm>
            <a:off x="2628181" y="1459923"/>
            <a:ext cx="270295" cy="2223557"/>
          </a:xfrm>
          <a:prstGeom prst="rightBrace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cxnSp>
        <p:nvCxnSpPr>
          <p:cNvPr id="28" name="Straight Arrow Connector 27"/>
          <p:cNvCxnSpPr>
            <a:stCxn id="15" idx="3"/>
          </p:cNvCxnSpPr>
          <p:nvPr/>
        </p:nvCxnSpPr>
        <p:spPr bwMode="auto">
          <a:xfrm>
            <a:off x="6029865" y="2395633"/>
            <a:ext cx="1128771" cy="1549699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grpSp>
        <p:nvGrpSpPr>
          <p:cNvPr id="29" name="Group 28"/>
          <p:cNvGrpSpPr/>
          <p:nvPr/>
        </p:nvGrpSpPr>
        <p:grpSpPr>
          <a:xfrm>
            <a:off x="635480" y="3674855"/>
            <a:ext cx="2444147" cy="2533469"/>
            <a:chOff x="3082512" y="3781067"/>
            <a:chExt cx="2444147" cy="2533469"/>
          </a:xfrm>
        </p:grpSpPr>
        <p:sp>
          <p:nvSpPr>
            <p:cNvPr id="30" name="Rounded Rectangle 29"/>
            <p:cNvSpPr/>
            <p:nvPr/>
          </p:nvSpPr>
          <p:spPr bwMode="auto">
            <a:xfrm>
              <a:off x="3301041" y="4051544"/>
              <a:ext cx="1690777" cy="2262992"/>
            </a:xfrm>
            <a:prstGeom prst="round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R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tabLst/>
              </a:pPr>
              <a:endParaRPr kumimoji="0" lang="zh-CN" altLang="en-US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3082512" y="3781067"/>
              <a:ext cx="2444147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altLang="zh-CN" dirty="0" err="1" smtClean="0"/>
                <a:t>DataToIntegrityProtectAndCipherBlock</a:t>
              </a:r>
              <a:endParaRPr lang="zh-CN" altLang="en-US" dirty="0"/>
            </a:p>
          </p:txBody>
        </p:sp>
        <p:cxnSp>
          <p:nvCxnSpPr>
            <p:cNvPr id="32" name="Straight Connector 31"/>
            <p:cNvCxnSpPr/>
            <p:nvPr/>
          </p:nvCxnSpPr>
          <p:spPr bwMode="auto">
            <a:xfrm>
              <a:off x="3306794" y="4548996"/>
              <a:ext cx="1699404" cy="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33" name="Straight Connector 32"/>
            <p:cNvCxnSpPr/>
            <p:nvPr/>
          </p:nvCxnSpPr>
          <p:spPr bwMode="auto">
            <a:xfrm>
              <a:off x="3295299" y="4986072"/>
              <a:ext cx="1699404" cy="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34" name="TextBox 33"/>
            <p:cNvSpPr txBox="1"/>
            <p:nvPr/>
          </p:nvSpPr>
          <p:spPr>
            <a:xfrm>
              <a:off x="3418938" y="4160989"/>
              <a:ext cx="152399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/>
                <a:t>Header Value 1 = Object</a:t>
              </a:r>
              <a:endParaRPr lang="zh-CN" altLang="en-US" dirty="0"/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3416062" y="4580804"/>
              <a:ext cx="152399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/>
                <a:t>Header Value 2 = Object</a:t>
              </a:r>
              <a:endParaRPr lang="zh-CN" altLang="en-US" dirty="0"/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3418938" y="4998172"/>
              <a:ext cx="152399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/>
                <a:t>Payload Attribute Value 1 = Object</a:t>
              </a:r>
              <a:endParaRPr lang="zh-CN" altLang="en-US" dirty="0"/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3416061" y="5400742"/>
              <a:ext cx="152399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/>
                <a:t>Payload Attribute Value 2 = Object</a:t>
              </a:r>
              <a:endParaRPr lang="zh-CN" altLang="en-US" dirty="0"/>
            </a:p>
          </p:txBody>
        </p:sp>
        <p:cxnSp>
          <p:nvCxnSpPr>
            <p:cNvPr id="38" name="Straight Connector 37"/>
            <p:cNvCxnSpPr/>
            <p:nvPr/>
          </p:nvCxnSpPr>
          <p:spPr bwMode="auto">
            <a:xfrm>
              <a:off x="3309680" y="5397256"/>
              <a:ext cx="1699404" cy="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39" name="TextBox 38"/>
            <p:cNvSpPr txBox="1"/>
            <p:nvPr/>
          </p:nvSpPr>
          <p:spPr>
            <a:xfrm>
              <a:off x="3413185" y="5863694"/>
              <a:ext cx="152399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/>
                <a:t>Multipart Binary Payload 1</a:t>
              </a:r>
              <a:endParaRPr lang="zh-CN" altLang="en-US" dirty="0"/>
            </a:p>
          </p:txBody>
        </p:sp>
        <p:cxnSp>
          <p:nvCxnSpPr>
            <p:cNvPr id="40" name="Straight Connector 39"/>
            <p:cNvCxnSpPr/>
            <p:nvPr/>
          </p:nvCxnSpPr>
          <p:spPr bwMode="auto">
            <a:xfrm>
              <a:off x="3309680" y="5857939"/>
              <a:ext cx="1699404" cy="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sp>
        <p:nvSpPr>
          <p:cNvPr id="42" name="Right Brace 41"/>
          <p:cNvSpPr/>
          <p:nvPr/>
        </p:nvSpPr>
        <p:spPr bwMode="auto">
          <a:xfrm>
            <a:off x="2628180" y="3932785"/>
            <a:ext cx="270295" cy="2223557"/>
          </a:xfrm>
          <a:prstGeom prst="rightBrace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3" name="Right Arrow 42"/>
          <p:cNvSpPr/>
          <p:nvPr/>
        </p:nvSpPr>
        <p:spPr bwMode="auto">
          <a:xfrm>
            <a:off x="2960296" y="4874702"/>
            <a:ext cx="542030" cy="319177"/>
          </a:xfrm>
          <a:prstGeom prst="righ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4" name="Rounded Rectangle 43"/>
          <p:cNvSpPr/>
          <p:nvPr/>
        </p:nvSpPr>
        <p:spPr bwMode="auto">
          <a:xfrm>
            <a:off x="3528205" y="4674647"/>
            <a:ext cx="1293961" cy="646989"/>
          </a:xfrm>
          <a:prstGeom prst="roundRect">
            <a:avLst/>
          </a:prstGeom>
          <a:solidFill>
            <a:srgbClr val="FFFF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JWE Ciphering</a:t>
            </a:r>
            <a:endParaRPr kumimoji="0" lang="zh-CN" altLang="en-US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5" name="Rounded Rectangle 44"/>
          <p:cNvSpPr/>
          <p:nvPr/>
        </p:nvSpPr>
        <p:spPr bwMode="auto">
          <a:xfrm>
            <a:off x="5382884" y="4674646"/>
            <a:ext cx="1293961" cy="646989"/>
          </a:xfrm>
          <a:prstGeom prst="roundRect">
            <a:avLst/>
          </a:prstGeom>
          <a:solidFill>
            <a:srgbClr val="FFFF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altLang="zh-CN" dirty="0">
                <a:latin typeface="Arial" charset="0"/>
              </a:rPr>
              <a:t>BASE64URL Encoding</a:t>
            </a:r>
            <a:endParaRPr lang="zh-CN" altLang="en-US" dirty="0">
              <a:latin typeface="Arial" charset="0"/>
            </a:endParaRPr>
          </a:p>
        </p:txBody>
      </p:sp>
      <p:sp>
        <p:nvSpPr>
          <p:cNvPr id="46" name="Right Arrow 45"/>
          <p:cNvSpPr/>
          <p:nvPr/>
        </p:nvSpPr>
        <p:spPr bwMode="auto">
          <a:xfrm>
            <a:off x="4848045" y="4838551"/>
            <a:ext cx="542030" cy="319177"/>
          </a:xfrm>
          <a:prstGeom prst="righ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7150010" y="1336812"/>
            <a:ext cx="1866183" cy="3954233"/>
            <a:chOff x="7150010" y="1336812"/>
            <a:chExt cx="1866183" cy="3954233"/>
          </a:xfrm>
        </p:grpSpPr>
        <p:sp>
          <p:nvSpPr>
            <p:cNvPr id="18" name="Rounded Rectangle 17"/>
            <p:cNvSpPr/>
            <p:nvPr/>
          </p:nvSpPr>
          <p:spPr bwMode="auto">
            <a:xfrm>
              <a:off x="7158637" y="1825083"/>
              <a:ext cx="1690777" cy="3465962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R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tabLst/>
              </a:pPr>
              <a:endParaRPr kumimoji="0" lang="zh-CN" altLang="en-US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cxnSp>
          <p:nvCxnSpPr>
            <p:cNvPr id="19" name="Straight Connector 18"/>
            <p:cNvCxnSpPr/>
            <p:nvPr/>
          </p:nvCxnSpPr>
          <p:spPr bwMode="auto">
            <a:xfrm>
              <a:off x="7158637" y="2522595"/>
              <a:ext cx="1699404" cy="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20" name="TextBox 19"/>
            <p:cNvSpPr txBox="1"/>
            <p:nvPr/>
          </p:nvSpPr>
          <p:spPr>
            <a:xfrm>
              <a:off x="7607212" y="2072138"/>
              <a:ext cx="872554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/>
                <a:t>protected</a:t>
              </a:r>
              <a:endParaRPr lang="zh-CN" altLang="en-US" dirty="0"/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7669181" y="3061913"/>
              <a:ext cx="783416" cy="2557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/>
                <a:t>header</a:t>
              </a:r>
              <a:endParaRPr lang="zh-CN" altLang="en-US" dirty="0"/>
            </a:p>
          </p:txBody>
        </p:sp>
        <p:cxnSp>
          <p:nvCxnSpPr>
            <p:cNvPr id="22" name="Straight Connector 21"/>
            <p:cNvCxnSpPr/>
            <p:nvPr/>
          </p:nvCxnSpPr>
          <p:spPr bwMode="auto">
            <a:xfrm>
              <a:off x="7164394" y="3774548"/>
              <a:ext cx="1699404" cy="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23" name="TextBox 22"/>
            <p:cNvSpPr txBox="1"/>
            <p:nvPr/>
          </p:nvSpPr>
          <p:spPr>
            <a:xfrm>
              <a:off x="7610088" y="3853197"/>
              <a:ext cx="785003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err="1" smtClean="0"/>
                <a:t>aad</a:t>
              </a:r>
              <a:endParaRPr lang="zh-CN" altLang="en-US" dirty="0"/>
            </a:p>
          </p:txBody>
        </p:sp>
        <p:cxnSp>
          <p:nvCxnSpPr>
            <p:cNvPr id="24" name="Straight Connector 23"/>
            <p:cNvCxnSpPr/>
            <p:nvPr/>
          </p:nvCxnSpPr>
          <p:spPr bwMode="auto">
            <a:xfrm>
              <a:off x="7161523" y="4159609"/>
              <a:ext cx="1699404" cy="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25" name="TextBox 24"/>
            <p:cNvSpPr txBox="1"/>
            <p:nvPr/>
          </p:nvSpPr>
          <p:spPr>
            <a:xfrm>
              <a:off x="7607212" y="4858820"/>
              <a:ext cx="785003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/>
                <a:t>tag</a:t>
              </a:r>
              <a:endParaRPr lang="zh-CN" altLang="en-US" dirty="0"/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7158636" y="1336812"/>
              <a:ext cx="1857557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altLang="zh-CN" dirty="0" err="1" smtClean="0"/>
                <a:t>FlatJweJson</a:t>
              </a:r>
              <a:endParaRPr lang="zh-CN" altLang="en-US" dirty="0"/>
            </a:p>
          </p:txBody>
        </p:sp>
        <p:cxnSp>
          <p:nvCxnSpPr>
            <p:cNvPr id="58" name="Straight Connector 57"/>
            <p:cNvCxnSpPr/>
            <p:nvPr/>
          </p:nvCxnSpPr>
          <p:spPr bwMode="auto">
            <a:xfrm>
              <a:off x="7155766" y="2968286"/>
              <a:ext cx="1699404" cy="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59" name="TextBox 58"/>
            <p:cNvSpPr txBox="1"/>
            <p:nvPr/>
          </p:nvSpPr>
          <p:spPr>
            <a:xfrm>
              <a:off x="7528287" y="2596016"/>
              <a:ext cx="872554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/>
                <a:t>unprotected</a:t>
              </a:r>
              <a:endParaRPr lang="zh-CN" altLang="en-US" dirty="0"/>
            </a:p>
          </p:txBody>
        </p:sp>
        <p:cxnSp>
          <p:nvCxnSpPr>
            <p:cNvPr id="60" name="Straight Connector 59"/>
            <p:cNvCxnSpPr/>
            <p:nvPr/>
          </p:nvCxnSpPr>
          <p:spPr bwMode="auto">
            <a:xfrm>
              <a:off x="7164394" y="3409363"/>
              <a:ext cx="1699404" cy="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61" name="TextBox 60"/>
            <p:cNvSpPr txBox="1"/>
            <p:nvPr/>
          </p:nvSpPr>
          <p:spPr>
            <a:xfrm>
              <a:off x="7528287" y="3463150"/>
              <a:ext cx="1095409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err="1"/>
                <a:t>e</a:t>
              </a:r>
              <a:r>
                <a:rPr lang="en-US" altLang="zh-CN" dirty="0" err="1" smtClean="0"/>
                <a:t>ncrypted_key</a:t>
              </a:r>
              <a:endParaRPr lang="zh-CN" altLang="en-US" dirty="0"/>
            </a:p>
          </p:txBody>
        </p:sp>
        <p:sp>
          <p:nvSpPr>
            <p:cNvPr id="62" name="TextBox 61"/>
            <p:cNvSpPr txBox="1"/>
            <p:nvPr/>
          </p:nvSpPr>
          <p:spPr>
            <a:xfrm>
              <a:off x="7615838" y="4203981"/>
              <a:ext cx="785003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/>
                <a:t>iv</a:t>
              </a:r>
              <a:endParaRPr lang="zh-CN" altLang="en-US" dirty="0"/>
            </a:p>
          </p:txBody>
        </p:sp>
        <p:sp>
          <p:nvSpPr>
            <p:cNvPr id="63" name="TextBox 62"/>
            <p:cNvSpPr txBox="1"/>
            <p:nvPr/>
          </p:nvSpPr>
          <p:spPr>
            <a:xfrm>
              <a:off x="7486443" y="4511205"/>
              <a:ext cx="785003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err="1" smtClean="0"/>
                <a:t>ciphertext</a:t>
              </a:r>
              <a:endParaRPr lang="zh-CN" altLang="en-US" dirty="0"/>
            </a:p>
          </p:txBody>
        </p:sp>
        <p:cxnSp>
          <p:nvCxnSpPr>
            <p:cNvPr id="64" name="Straight Connector 63"/>
            <p:cNvCxnSpPr/>
            <p:nvPr/>
          </p:nvCxnSpPr>
          <p:spPr bwMode="auto">
            <a:xfrm>
              <a:off x="7150010" y="4511205"/>
              <a:ext cx="1699404" cy="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65" name="Straight Connector 64"/>
            <p:cNvCxnSpPr/>
            <p:nvPr/>
          </p:nvCxnSpPr>
          <p:spPr bwMode="auto">
            <a:xfrm>
              <a:off x="7150010" y="4874702"/>
              <a:ext cx="1699404" cy="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cxnSp>
        <p:nvCxnSpPr>
          <p:cNvPr id="68" name="Straight Arrow Connector 67"/>
          <p:cNvCxnSpPr>
            <a:stCxn id="45" idx="3"/>
          </p:cNvCxnSpPr>
          <p:nvPr/>
        </p:nvCxnSpPr>
        <p:spPr bwMode="auto">
          <a:xfrm flipV="1">
            <a:off x="6676845" y="4722638"/>
            <a:ext cx="473165" cy="275503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</p:spTree>
    <p:extLst>
      <p:ext uri="{BB962C8B-B14F-4D97-AF65-F5344CB8AC3E}">
        <p14:creationId xmlns:p14="http://schemas.microsoft.com/office/powerpoint/2010/main" val="837768375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 smtClean="0"/>
              <a:t>Encoding of Integrity Protected Binary Data</a:t>
            </a:r>
          </a:p>
        </p:txBody>
      </p:sp>
      <p:sp>
        <p:nvSpPr>
          <p:cNvPr id="3" name="Rounded Rectangle 2"/>
          <p:cNvSpPr/>
          <p:nvPr/>
        </p:nvSpPr>
        <p:spPr bwMode="auto">
          <a:xfrm>
            <a:off x="750498" y="2018581"/>
            <a:ext cx="1690777" cy="2113472"/>
          </a:xfrm>
          <a:prstGeom prst="roundRect">
            <a:avLst/>
          </a:prstGeom>
          <a:solidFill>
            <a:schemeClr val="accent3">
              <a:lumMod val="60000"/>
              <a:lumOff val="4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R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zh-CN" altLang="en-US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cxnSp>
        <p:nvCxnSpPr>
          <p:cNvPr id="5" name="Straight Connector 4"/>
          <p:cNvCxnSpPr/>
          <p:nvPr/>
        </p:nvCxnSpPr>
        <p:spPr bwMode="auto">
          <a:xfrm>
            <a:off x="750498" y="2656936"/>
            <a:ext cx="1699404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1" name="Straight Connector 10"/>
          <p:cNvCxnSpPr/>
          <p:nvPr/>
        </p:nvCxnSpPr>
        <p:spPr bwMode="auto">
          <a:xfrm>
            <a:off x="738992" y="3525326"/>
            <a:ext cx="1699404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9" name="TextBox 8"/>
          <p:cNvSpPr txBox="1"/>
          <p:nvPr/>
        </p:nvSpPr>
        <p:spPr>
          <a:xfrm>
            <a:off x="776377" y="2214111"/>
            <a:ext cx="16620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HTTP Authority, Path, Method</a:t>
            </a:r>
            <a:r>
              <a:rPr lang="en-US" altLang="zh-CN" dirty="0"/>
              <a:t> </a:t>
            </a:r>
            <a:r>
              <a:rPr lang="en-US" altLang="zh-CN" dirty="0" smtClean="0"/>
              <a:t>and  Headers</a:t>
            </a:r>
            <a:endParaRPr lang="zh-CN" alt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997791" y="2944476"/>
            <a:ext cx="114156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JSON Payload</a:t>
            </a:r>
            <a:endParaRPr lang="zh-CN" alt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986293" y="3692097"/>
            <a:ext cx="114156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Multipart Binary</a:t>
            </a:r>
            <a:endParaRPr lang="zh-CN" alt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776377" y="1397964"/>
            <a:ext cx="1725283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Original HTTP/2 Message From NF Service Consumer / Producer</a:t>
            </a:r>
            <a:endParaRPr lang="zh-CN" altLang="en-US" dirty="0"/>
          </a:p>
        </p:txBody>
      </p:sp>
      <p:grpSp>
        <p:nvGrpSpPr>
          <p:cNvPr id="36" name="Group 35"/>
          <p:cNvGrpSpPr/>
          <p:nvPr/>
        </p:nvGrpSpPr>
        <p:grpSpPr>
          <a:xfrm>
            <a:off x="5926347" y="871270"/>
            <a:ext cx="1604513" cy="730368"/>
            <a:chOff x="5926347" y="1483743"/>
            <a:chExt cx="1604513" cy="730368"/>
          </a:xfrm>
        </p:grpSpPr>
        <p:sp>
          <p:nvSpPr>
            <p:cNvPr id="2" name="Rounded Rectangle 1"/>
            <p:cNvSpPr/>
            <p:nvPr/>
          </p:nvSpPr>
          <p:spPr bwMode="auto">
            <a:xfrm>
              <a:off x="5926347" y="1483743"/>
              <a:ext cx="1604513" cy="730368"/>
            </a:xfrm>
            <a:prstGeom prst="roundRect">
              <a:avLst/>
            </a:prstGeom>
            <a:solidFill>
              <a:srgbClr val="FFC00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cxnSp>
          <p:nvCxnSpPr>
            <p:cNvPr id="6" name="Straight Connector 5"/>
            <p:cNvCxnSpPr>
              <a:stCxn id="2" idx="1"/>
              <a:endCxn id="2" idx="3"/>
            </p:cNvCxnSpPr>
            <p:nvPr/>
          </p:nvCxnSpPr>
          <p:spPr bwMode="auto">
            <a:xfrm>
              <a:off x="5926347" y="1848927"/>
              <a:ext cx="1604513" cy="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23" name="TextBox 22"/>
            <p:cNvSpPr txBox="1"/>
            <p:nvPr/>
          </p:nvSpPr>
          <p:spPr>
            <a:xfrm>
              <a:off x="6337540" y="1546996"/>
              <a:ext cx="701615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/>
                <a:t>header</a:t>
              </a:r>
              <a:endParaRPr lang="zh-CN" altLang="en-US" dirty="0"/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6343293" y="1889173"/>
              <a:ext cx="701615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/>
                <a:t>value</a:t>
              </a:r>
              <a:endParaRPr lang="zh-CN" altLang="en-US" dirty="0"/>
            </a:p>
          </p:txBody>
        </p:sp>
      </p:grpSp>
      <p:cxnSp>
        <p:nvCxnSpPr>
          <p:cNvPr id="8" name="Straight Arrow Connector 7"/>
          <p:cNvCxnSpPr>
            <a:stCxn id="16" idx="3"/>
            <a:endCxn id="2" idx="1"/>
          </p:cNvCxnSpPr>
          <p:nvPr/>
        </p:nvCxnSpPr>
        <p:spPr bwMode="auto">
          <a:xfrm flipV="1">
            <a:off x="4991818" y="1236454"/>
            <a:ext cx="934529" cy="1232136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28" name="Rounded Rectangle 27"/>
          <p:cNvSpPr/>
          <p:nvPr/>
        </p:nvSpPr>
        <p:spPr bwMode="auto">
          <a:xfrm>
            <a:off x="5999816" y="1971033"/>
            <a:ext cx="1604513" cy="1336118"/>
          </a:xfrm>
          <a:prstGeom prst="roundRect">
            <a:avLst/>
          </a:prstGeom>
          <a:solidFill>
            <a:srgbClr val="FFC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cxnSp>
        <p:nvCxnSpPr>
          <p:cNvPr id="29" name="Straight Connector 28"/>
          <p:cNvCxnSpPr/>
          <p:nvPr/>
        </p:nvCxnSpPr>
        <p:spPr bwMode="auto">
          <a:xfrm>
            <a:off x="5999816" y="2810074"/>
            <a:ext cx="1604513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30" name="TextBox 29"/>
          <p:cNvSpPr txBox="1"/>
          <p:nvPr/>
        </p:nvSpPr>
        <p:spPr>
          <a:xfrm>
            <a:off x="6022821" y="2037679"/>
            <a:ext cx="1673525" cy="4215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IE Path = JSON Pointer to </a:t>
            </a:r>
            <a:r>
              <a:rPr lang="en-US" altLang="zh-CN" dirty="0" err="1" smtClean="0"/>
              <a:t>RefToBinary</a:t>
            </a:r>
            <a:r>
              <a:rPr lang="en-US" altLang="zh-CN" dirty="0" smtClean="0"/>
              <a:t> attribute</a:t>
            </a:r>
            <a:endParaRPr lang="zh-CN" altLang="en-US" dirty="0"/>
          </a:p>
        </p:txBody>
      </p:sp>
      <p:sp>
        <p:nvSpPr>
          <p:cNvPr id="31" name="TextBox 30"/>
          <p:cNvSpPr txBox="1"/>
          <p:nvPr/>
        </p:nvSpPr>
        <p:spPr>
          <a:xfrm>
            <a:off x="6203974" y="2404273"/>
            <a:ext cx="1190444" cy="4215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IE Value = Content-ID value</a:t>
            </a:r>
            <a:endParaRPr lang="zh-CN" altLang="en-US" dirty="0"/>
          </a:p>
        </p:txBody>
      </p:sp>
      <p:sp>
        <p:nvSpPr>
          <p:cNvPr id="32" name="TextBox 31"/>
          <p:cNvSpPr txBox="1"/>
          <p:nvPr/>
        </p:nvSpPr>
        <p:spPr>
          <a:xfrm>
            <a:off x="6216773" y="2853280"/>
            <a:ext cx="1190444" cy="4215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IE Location = BODY</a:t>
            </a:r>
            <a:endParaRPr lang="zh-CN" altLang="en-US" dirty="0"/>
          </a:p>
        </p:txBody>
      </p:sp>
      <p:cxnSp>
        <p:nvCxnSpPr>
          <p:cNvPr id="34" name="Straight Connector 33"/>
          <p:cNvCxnSpPr/>
          <p:nvPr/>
        </p:nvCxnSpPr>
        <p:spPr bwMode="auto">
          <a:xfrm>
            <a:off x="5999816" y="2427203"/>
            <a:ext cx="1604513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35" name="Straight Arrow Connector 34"/>
          <p:cNvCxnSpPr/>
          <p:nvPr/>
        </p:nvCxnSpPr>
        <p:spPr bwMode="auto">
          <a:xfrm>
            <a:off x="4951562" y="3114688"/>
            <a:ext cx="482431" cy="2952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grpSp>
        <p:nvGrpSpPr>
          <p:cNvPr id="39" name="Group 38"/>
          <p:cNvGrpSpPr/>
          <p:nvPr/>
        </p:nvGrpSpPr>
        <p:grpSpPr>
          <a:xfrm>
            <a:off x="6009739" y="946036"/>
            <a:ext cx="1604513" cy="730368"/>
            <a:chOff x="5926347" y="1483743"/>
            <a:chExt cx="1604513" cy="730368"/>
          </a:xfrm>
        </p:grpSpPr>
        <p:sp>
          <p:nvSpPr>
            <p:cNvPr id="40" name="Rounded Rectangle 39"/>
            <p:cNvSpPr/>
            <p:nvPr/>
          </p:nvSpPr>
          <p:spPr bwMode="auto">
            <a:xfrm>
              <a:off x="5926347" y="1483743"/>
              <a:ext cx="1604513" cy="730368"/>
            </a:xfrm>
            <a:prstGeom prst="roundRect">
              <a:avLst/>
            </a:prstGeom>
            <a:solidFill>
              <a:srgbClr val="FFC00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cxnSp>
          <p:nvCxnSpPr>
            <p:cNvPr id="41" name="Straight Connector 40"/>
            <p:cNvCxnSpPr>
              <a:stCxn id="40" idx="1"/>
              <a:endCxn id="40" idx="3"/>
            </p:cNvCxnSpPr>
            <p:nvPr/>
          </p:nvCxnSpPr>
          <p:spPr bwMode="auto">
            <a:xfrm>
              <a:off x="5926347" y="1848927"/>
              <a:ext cx="1604513" cy="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42" name="TextBox 41"/>
            <p:cNvSpPr txBox="1"/>
            <p:nvPr/>
          </p:nvSpPr>
          <p:spPr>
            <a:xfrm>
              <a:off x="6337540" y="1546996"/>
              <a:ext cx="701615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/>
                <a:t>header</a:t>
              </a:r>
              <a:endParaRPr lang="zh-CN" altLang="en-US" dirty="0"/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6343293" y="1889173"/>
              <a:ext cx="701615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/>
                <a:t>value</a:t>
              </a:r>
              <a:endParaRPr lang="zh-CN" altLang="en-US" dirty="0"/>
            </a:p>
          </p:txBody>
        </p:sp>
      </p:grpSp>
      <p:grpSp>
        <p:nvGrpSpPr>
          <p:cNvPr id="44" name="Group 43"/>
          <p:cNvGrpSpPr/>
          <p:nvPr/>
        </p:nvGrpSpPr>
        <p:grpSpPr>
          <a:xfrm>
            <a:off x="6119009" y="1038054"/>
            <a:ext cx="1604513" cy="730368"/>
            <a:chOff x="5926347" y="1483743"/>
            <a:chExt cx="1604513" cy="730368"/>
          </a:xfrm>
        </p:grpSpPr>
        <p:sp>
          <p:nvSpPr>
            <p:cNvPr id="45" name="Rounded Rectangle 44"/>
            <p:cNvSpPr/>
            <p:nvPr/>
          </p:nvSpPr>
          <p:spPr bwMode="auto">
            <a:xfrm>
              <a:off x="5926347" y="1483743"/>
              <a:ext cx="1604513" cy="730368"/>
            </a:xfrm>
            <a:prstGeom prst="roundRect">
              <a:avLst/>
            </a:prstGeom>
            <a:solidFill>
              <a:srgbClr val="FFC00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cxnSp>
          <p:nvCxnSpPr>
            <p:cNvPr id="46" name="Straight Connector 45"/>
            <p:cNvCxnSpPr>
              <a:stCxn id="45" idx="1"/>
              <a:endCxn id="45" idx="3"/>
            </p:cNvCxnSpPr>
            <p:nvPr/>
          </p:nvCxnSpPr>
          <p:spPr bwMode="auto">
            <a:xfrm>
              <a:off x="5926347" y="1848927"/>
              <a:ext cx="1604513" cy="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47" name="TextBox 46"/>
            <p:cNvSpPr txBox="1"/>
            <p:nvPr/>
          </p:nvSpPr>
          <p:spPr>
            <a:xfrm>
              <a:off x="6337540" y="1546996"/>
              <a:ext cx="701615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/>
                <a:t>header</a:t>
              </a:r>
              <a:endParaRPr lang="zh-CN" altLang="en-US" dirty="0"/>
            </a:p>
          </p:txBody>
        </p:sp>
        <p:sp>
          <p:nvSpPr>
            <p:cNvPr id="48" name="TextBox 47"/>
            <p:cNvSpPr txBox="1"/>
            <p:nvPr/>
          </p:nvSpPr>
          <p:spPr>
            <a:xfrm>
              <a:off x="6343293" y="1889173"/>
              <a:ext cx="701615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/>
                <a:t>value</a:t>
              </a:r>
              <a:endParaRPr lang="zh-CN" altLang="en-US" dirty="0"/>
            </a:p>
          </p:txBody>
        </p:sp>
      </p:grpSp>
      <p:grpSp>
        <p:nvGrpSpPr>
          <p:cNvPr id="56" name="Group 55"/>
          <p:cNvGrpSpPr/>
          <p:nvPr/>
        </p:nvGrpSpPr>
        <p:grpSpPr>
          <a:xfrm>
            <a:off x="5985443" y="3311114"/>
            <a:ext cx="1751162" cy="1433880"/>
            <a:chOff x="5903342" y="2867202"/>
            <a:chExt cx="1751162" cy="1433880"/>
          </a:xfrm>
        </p:grpSpPr>
        <p:sp>
          <p:nvSpPr>
            <p:cNvPr id="57" name="Rounded Rectangle 56"/>
            <p:cNvSpPr/>
            <p:nvPr/>
          </p:nvSpPr>
          <p:spPr bwMode="auto">
            <a:xfrm>
              <a:off x="5903342" y="2867202"/>
              <a:ext cx="1604513" cy="1420126"/>
            </a:xfrm>
            <a:prstGeom prst="roundRect">
              <a:avLst/>
            </a:prstGeom>
            <a:solidFill>
              <a:srgbClr val="FFC00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cxnSp>
          <p:nvCxnSpPr>
            <p:cNvPr id="58" name="Straight Connector 57"/>
            <p:cNvCxnSpPr/>
            <p:nvPr/>
          </p:nvCxnSpPr>
          <p:spPr bwMode="auto">
            <a:xfrm>
              <a:off x="5903342" y="3758411"/>
              <a:ext cx="1604513" cy="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59" name="TextBox 58"/>
            <p:cNvSpPr txBox="1"/>
            <p:nvPr/>
          </p:nvSpPr>
          <p:spPr>
            <a:xfrm>
              <a:off x="5926347" y="2930455"/>
              <a:ext cx="1673525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/>
                <a:t>IE Path = JSON Pointer to </a:t>
              </a:r>
              <a:r>
                <a:rPr lang="en-US" altLang="zh-CN" dirty="0" err="1" smtClean="0"/>
                <a:t>RefToBinary</a:t>
              </a:r>
              <a:r>
                <a:rPr lang="en-US" altLang="zh-CN" dirty="0" smtClean="0"/>
                <a:t> attribute/</a:t>
              </a:r>
              <a:r>
                <a:rPr lang="en-US" altLang="zh-CN" dirty="0" err="1" smtClean="0"/>
                <a:t>contenttype</a:t>
              </a:r>
              <a:endParaRPr lang="zh-CN" altLang="en-US" dirty="0"/>
            </a:p>
          </p:txBody>
        </p:sp>
        <p:sp>
          <p:nvSpPr>
            <p:cNvPr id="60" name="TextBox 59"/>
            <p:cNvSpPr txBox="1"/>
            <p:nvPr/>
          </p:nvSpPr>
          <p:spPr>
            <a:xfrm>
              <a:off x="5959558" y="3425030"/>
              <a:ext cx="169494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/>
                <a:t>IE Value = Value of content type</a:t>
              </a:r>
              <a:endParaRPr lang="zh-CN" altLang="en-US" dirty="0"/>
            </a:p>
          </p:txBody>
        </p:sp>
        <p:sp>
          <p:nvSpPr>
            <p:cNvPr id="61" name="TextBox 60"/>
            <p:cNvSpPr txBox="1"/>
            <p:nvPr/>
          </p:nvSpPr>
          <p:spPr>
            <a:xfrm>
              <a:off x="6126339" y="3747084"/>
              <a:ext cx="1190444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/>
                <a:t>IE Location = MULTIPART_BINARY</a:t>
              </a:r>
              <a:endParaRPr lang="zh-CN" altLang="en-US" dirty="0"/>
            </a:p>
          </p:txBody>
        </p:sp>
        <p:cxnSp>
          <p:nvCxnSpPr>
            <p:cNvPr id="62" name="Straight Connector 61"/>
            <p:cNvCxnSpPr/>
            <p:nvPr/>
          </p:nvCxnSpPr>
          <p:spPr bwMode="auto">
            <a:xfrm>
              <a:off x="5903342" y="3455420"/>
              <a:ext cx="1604513" cy="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grpSp>
        <p:nvGrpSpPr>
          <p:cNvPr id="7173" name="Group 7172"/>
          <p:cNvGrpSpPr/>
          <p:nvPr/>
        </p:nvGrpSpPr>
        <p:grpSpPr>
          <a:xfrm>
            <a:off x="3301040" y="1161943"/>
            <a:ext cx="1857557" cy="2363383"/>
            <a:chOff x="3301040" y="1161943"/>
            <a:chExt cx="1857557" cy="2363383"/>
          </a:xfrm>
        </p:grpSpPr>
        <p:sp>
          <p:nvSpPr>
            <p:cNvPr id="16" name="Rounded Rectangle 15"/>
            <p:cNvSpPr/>
            <p:nvPr/>
          </p:nvSpPr>
          <p:spPr bwMode="auto">
            <a:xfrm>
              <a:off x="3301041" y="1411854"/>
              <a:ext cx="1690777" cy="2113472"/>
            </a:xfrm>
            <a:prstGeom prst="roundRect">
              <a:avLst/>
            </a:prstGeom>
            <a:solidFill>
              <a:schemeClr val="accent6">
                <a:lumMod val="60000"/>
                <a:lumOff val="40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R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tabLst/>
              </a:pPr>
              <a:endParaRPr kumimoji="0" lang="zh-CN" altLang="en-US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cxnSp>
          <p:nvCxnSpPr>
            <p:cNvPr id="18" name="Straight Connector 17"/>
            <p:cNvCxnSpPr/>
            <p:nvPr/>
          </p:nvCxnSpPr>
          <p:spPr bwMode="auto">
            <a:xfrm>
              <a:off x="3301041" y="1998453"/>
              <a:ext cx="1699404" cy="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19" name="TextBox 18"/>
            <p:cNvSpPr txBox="1"/>
            <p:nvPr/>
          </p:nvSpPr>
          <p:spPr>
            <a:xfrm>
              <a:off x="3344174" y="1546996"/>
              <a:ext cx="163039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/>
                <a:t>metadata = n32fContextId, </a:t>
              </a:r>
              <a:r>
                <a:rPr lang="en-US" altLang="zh-CN" dirty="0" err="1" smtClean="0"/>
                <a:t>nexthopId</a:t>
              </a:r>
              <a:endParaRPr lang="zh-CN" altLang="en-US" dirty="0"/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3358554" y="2078958"/>
              <a:ext cx="1630392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err="1" smtClean="0"/>
                <a:t>RequestLine</a:t>
              </a:r>
              <a:r>
                <a:rPr lang="en-US" altLang="zh-CN" dirty="0" smtClean="0"/>
                <a:t> / </a:t>
              </a:r>
              <a:r>
                <a:rPr lang="en-US" altLang="zh-CN" dirty="0" err="1" smtClean="0"/>
                <a:t>StatusLine</a:t>
              </a:r>
              <a:endParaRPr lang="zh-CN" altLang="en-US" dirty="0"/>
            </a:p>
          </p:txBody>
        </p:sp>
        <p:cxnSp>
          <p:nvCxnSpPr>
            <p:cNvPr id="21" name="Straight Connector 20"/>
            <p:cNvCxnSpPr/>
            <p:nvPr/>
          </p:nvCxnSpPr>
          <p:spPr bwMode="auto">
            <a:xfrm>
              <a:off x="3306798" y="2409649"/>
              <a:ext cx="1699404" cy="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22" name="TextBox 21"/>
            <p:cNvSpPr txBox="1"/>
            <p:nvPr/>
          </p:nvSpPr>
          <p:spPr>
            <a:xfrm>
              <a:off x="3752492" y="2449904"/>
              <a:ext cx="785003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/>
                <a:t>Headers</a:t>
              </a:r>
              <a:endParaRPr lang="zh-CN" altLang="en-US" dirty="0"/>
            </a:p>
          </p:txBody>
        </p:sp>
        <p:cxnSp>
          <p:nvCxnSpPr>
            <p:cNvPr id="26" name="Straight Connector 25"/>
            <p:cNvCxnSpPr/>
            <p:nvPr/>
          </p:nvCxnSpPr>
          <p:spPr bwMode="auto">
            <a:xfrm>
              <a:off x="3303927" y="2725947"/>
              <a:ext cx="1699404" cy="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27" name="TextBox 26"/>
            <p:cNvSpPr txBox="1"/>
            <p:nvPr/>
          </p:nvSpPr>
          <p:spPr>
            <a:xfrm>
              <a:off x="3749616" y="2964612"/>
              <a:ext cx="785003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/>
                <a:t>Payload</a:t>
              </a:r>
              <a:endParaRPr lang="zh-CN" altLang="en-US" dirty="0"/>
            </a:p>
          </p:txBody>
        </p:sp>
        <p:sp>
          <p:nvSpPr>
            <p:cNvPr id="63" name="TextBox 62"/>
            <p:cNvSpPr txBox="1"/>
            <p:nvPr/>
          </p:nvSpPr>
          <p:spPr>
            <a:xfrm>
              <a:off x="3301040" y="1161943"/>
              <a:ext cx="1857557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altLang="zh-CN" dirty="0" err="1"/>
                <a:t>DataToIntegrityProtectBlock</a:t>
              </a:r>
              <a:endParaRPr lang="zh-CN" altLang="en-US" dirty="0"/>
            </a:p>
          </p:txBody>
        </p:sp>
      </p:grpSp>
      <p:grpSp>
        <p:nvGrpSpPr>
          <p:cNvPr id="76" name="Group 75"/>
          <p:cNvGrpSpPr/>
          <p:nvPr/>
        </p:nvGrpSpPr>
        <p:grpSpPr>
          <a:xfrm>
            <a:off x="5969629" y="4724818"/>
            <a:ext cx="1751162" cy="1433880"/>
            <a:chOff x="5903342" y="2867202"/>
            <a:chExt cx="1751162" cy="1433880"/>
          </a:xfrm>
        </p:grpSpPr>
        <p:sp>
          <p:nvSpPr>
            <p:cNvPr id="77" name="Rounded Rectangle 76"/>
            <p:cNvSpPr/>
            <p:nvPr/>
          </p:nvSpPr>
          <p:spPr bwMode="auto">
            <a:xfrm>
              <a:off x="5903342" y="2867202"/>
              <a:ext cx="1604513" cy="1420126"/>
            </a:xfrm>
            <a:prstGeom prst="roundRect">
              <a:avLst/>
            </a:prstGeom>
            <a:solidFill>
              <a:srgbClr val="FFC00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cxnSp>
          <p:nvCxnSpPr>
            <p:cNvPr id="78" name="Straight Connector 77"/>
            <p:cNvCxnSpPr/>
            <p:nvPr/>
          </p:nvCxnSpPr>
          <p:spPr bwMode="auto">
            <a:xfrm>
              <a:off x="5903342" y="3758411"/>
              <a:ext cx="1604513" cy="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80" name="TextBox 79"/>
            <p:cNvSpPr txBox="1"/>
            <p:nvPr/>
          </p:nvSpPr>
          <p:spPr>
            <a:xfrm>
              <a:off x="5926347" y="2930455"/>
              <a:ext cx="167352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/>
                <a:t>IE Path = JSON Pointer to </a:t>
              </a:r>
              <a:r>
                <a:rPr lang="en-US" altLang="zh-CN" dirty="0" err="1" smtClean="0"/>
                <a:t>RefToBinary</a:t>
              </a:r>
              <a:r>
                <a:rPr lang="en-US" altLang="zh-CN" dirty="0" smtClean="0"/>
                <a:t> attribute/data</a:t>
              </a:r>
              <a:endParaRPr lang="zh-CN" altLang="en-US" dirty="0"/>
            </a:p>
          </p:txBody>
        </p:sp>
        <p:sp>
          <p:nvSpPr>
            <p:cNvPr id="81" name="TextBox 80"/>
            <p:cNvSpPr txBox="1"/>
            <p:nvPr/>
          </p:nvSpPr>
          <p:spPr>
            <a:xfrm>
              <a:off x="5959558" y="3425030"/>
              <a:ext cx="169494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/>
                <a:t>IE Value = BASE64(binary data)</a:t>
              </a:r>
              <a:endParaRPr lang="zh-CN" altLang="en-US" dirty="0"/>
            </a:p>
          </p:txBody>
        </p:sp>
        <p:sp>
          <p:nvSpPr>
            <p:cNvPr id="82" name="TextBox 81"/>
            <p:cNvSpPr txBox="1"/>
            <p:nvPr/>
          </p:nvSpPr>
          <p:spPr>
            <a:xfrm>
              <a:off x="6126339" y="3747084"/>
              <a:ext cx="1190444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/>
                <a:t>IE Location = MULTIPART_BINARY</a:t>
              </a:r>
              <a:endParaRPr lang="zh-CN" altLang="en-US" dirty="0"/>
            </a:p>
          </p:txBody>
        </p:sp>
        <p:cxnSp>
          <p:nvCxnSpPr>
            <p:cNvPr id="83" name="Straight Connector 82"/>
            <p:cNvCxnSpPr/>
            <p:nvPr/>
          </p:nvCxnSpPr>
          <p:spPr bwMode="auto">
            <a:xfrm>
              <a:off x="5903342" y="3455420"/>
              <a:ext cx="1604513" cy="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sp>
        <p:nvSpPr>
          <p:cNvPr id="12" name="Left Brace 11"/>
          <p:cNvSpPr/>
          <p:nvPr/>
        </p:nvSpPr>
        <p:spPr bwMode="auto">
          <a:xfrm>
            <a:off x="5515624" y="2037679"/>
            <a:ext cx="373816" cy="4018473"/>
          </a:xfrm>
          <a:prstGeom prst="leftBrace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5" name="Right Brace 14"/>
          <p:cNvSpPr/>
          <p:nvPr/>
        </p:nvSpPr>
        <p:spPr bwMode="auto">
          <a:xfrm>
            <a:off x="2501660" y="2037679"/>
            <a:ext cx="276046" cy="2164644"/>
          </a:xfrm>
          <a:prstGeom prst="rightBrace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cxnSp>
        <p:nvCxnSpPr>
          <p:cNvPr id="33" name="Straight Arrow Connector 32"/>
          <p:cNvCxnSpPr/>
          <p:nvPr/>
        </p:nvCxnSpPr>
        <p:spPr bwMode="auto">
          <a:xfrm flipV="1">
            <a:off x="2777706" y="2404273"/>
            <a:ext cx="388188" cy="560339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</p:spTree>
    <p:extLst>
      <p:ext uri="{BB962C8B-B14F-4D97-AF65-F5344CB8AC3E}">
        <p14:creationId xmlns:p14="http://schemas.microsoft.com/office/powerpoint/2010/main" val="290444992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>
          <a:xfrm>
            <a:off x="535105" y="39235"/>
            <a:ext cx="6827838" cy="1143000"/>
          </a:xfrm>
        </p:spPr>
        <p:txBody>
          <a:bodyPr/>
          <a:lstStyle/>
          <a:p>
            <a:r>
              <a:rPr lang="en-GB" altLang="en-US" dirty="0" smtClean="0"/>
              <a:t>Encoding of Integrity Protected and Ciphered Binary Data</a:t>
            </a:r>
          </a:p>
        </p:txBody>
      </p:sp>
      <p:sp>
        <p:nvSpPr>
          <p:cNvPr id="3" name="Rounded Rectangle 2"/>
          <p:cNvSpPr/>
          <p:nvPr/>
        </p:nvSpPr>
        <p:spPr bwMode="auto">
          <a:xfrm>
            <a:off x="750498" y="2018581"/>
            <a:ext cx="1690777" cy="2113472"/>
          </a:xfrm>
          <a:prstGeom prst="roundRect">
            <a:avLst/>
          </a:prstGeom>
          <a:solidFill>
            <a:schemeClr val="accent3">
              <a:lumMod val="60000"/>
              <a:lumOff val="4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R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zh-CN" altLang="en-US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cxnSp>
        <p:nvCxnSpPr>
          <p:cNvPr id="5" name="Straight Connector 4"/>
          <p:cNvCxnSpPr/>
          <p:nvPr/>
        </p:nvCxnSpPr>
        <p:spPr bwMode="auto">
          <a:xfrm>
            <a:off x="750498" y="2656936"/>
            <a:ext cx="1699404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1" name="Straight Connector 10"/>
          <p:cNvCxnSpPr/>
          <p:nvPr/>
        </p:nvCxnSpPr>
        <p:spPr bwMode="auto">
          <a:xfrm>
            <a:off x="738992" y="3525326"/>
            <a:ext cx="1699404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9" name="TextBox 8"/>
          <p:cNvSpPr txBox="1"/>
          <p:nvPr/>
        </p:nvSpPr>
        <p:spPr>
          <a:xfrm>
            <a:off x="776377" y="2214111"/>
            <a:ext cx="16620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HTTP Authority, Path, Method</a:t>
            </a:r>
            <a:r>
              <a:rPr lang="en-US" altLang="zh-CN" dirty="0"/>
              <a:t> </a:t>
            </a:r>
            <a:r>
              <a:rPr lang="en-US" altLang="zh-CN" dirty="0" smtClean="0"/>
              <a:t>and  Headers</a:t>
            </a:r>
            <a:endParaRPr lang="zh-CN" alt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997791" y="2944476"/>
            <a:ext cx="114156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JSON Payload</a:t>
            </a:r>
            <a:endParaRPr lang="zh-CN" alt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986293" y="3692097"/>
            <a:ext cx="114156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Multipart Binary</a:t>
            </a:r>
            <a:endParaRPr lang="zh-CN" alt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776377" y="1397964"/>
            <a:ext cx="1725283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Original HTTP/2 Message From NF Service Consumer / Producer</a:t>
            </a:r>
            <a:endParaRPr lang="zh-CN" altLang="en-US" dirty="0"/>
          </a:p>
        </p:txBody>
      </p:sp>
      <p:grpSp>
        <p:nvGrpSpPr>
          <p:cNvPr id="36" name="Group 35"/>
          <p:cNvGrpSpPr/>
          <p:nvPr/>
        </p:nvGrpSpPr>
        <p:grpSpPr>
          <a:xfrm>
            <a:off x="5926347" y="871270"/>
            <a:ext cx="1604513" cy="730368"/>
            <a:chOff x="5926347" y="1483743"/>
            <a:chExt cx="1604513" cy="730368"/>
          </a:xfrm>
        </p:grpSpPr>
        <p:sp>
          <p:nvSpPr>
            <p:cNvPr id="2" name="Rounded Rectangle 1"/>
            <p:cNvSpPr/>
            <p:nvPr/>
          </p:nvSpPr>
          <p:spPr bwMode="auto">
            <a:xfrm>
              <a:off x="5926347" y="1483743"/>
              <a:ext cx="1604513" cy="730368"/>
            </a:xfrm>
            <a:prstGeom prst="roundRect">
              <a:avLst/>
            </a:prstGeom>
            <a:solidFill>
              <a:srgbClr val="FFC00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cxnSp>
          <p:nvCxnSpPr>
            <p:cNvPr id="6" name="Straight Connector 5"/>
            <p:cNvCxnSpPr>
              <a:stCxn id="2" idx="1"/>
              <a:endCxn id="2" idx="3"/>
            </p:cNvCxnSpPr>
            <p:nvPr/>
          </p:nvCxnSpPr>
          <p:spPr bwMode="auto">
            <a:xfrm>
              <a:off x="5926347" y="1848927"/>
              <a:ext cx="1604513" cy="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23" name="TextBox 22"/>
            <p:cNvSpPr txBox="1"/>
            <p:nvPr/>
          </p:nvSpPr>
          <p:spPr>
            <a:xfrm>
              <a:off x="6337540" y="1546996"/>
              <a:ext cx="701615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/>
                <a:t>header</a:t>
              </a:r>
              <a:endParaRPr lang="zh-CN" altLang="en-US" dirty="0"/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6343293" y="1889173"/>
              <a:ext cx="701615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/>
                <a:t>value</a:t>
              </a:r>
              <a:endParaRPr lang="zh-CN" altLang="en-US" dirty="0"/>
            </a:p>
          </p:txBody>
        </p:sp>
      </p:grpSp>
      <p:cxnSp>
        <p:nvCxnSpPr>
          <p:cNvPr id="8" name="Straight Arrow Connector 7"/>
          <p:cNvCxnSpPr>
            <a:stCxn id="16" idx="3"/>
            <a:endCxn id="2" idx="1"/>
          </p:cNvCxnSpPr>
          <p:nvPr/>
        </p:nvCxnSpPr>
        <p:spPr bwMode="auto">
          <a:xfrm flipV="1">
            <a:off x="4991818" y="1236454"/>
            <a:ext cx="934529" cy="1232136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28" name="Rounded Rectangle 27"/>
          <p:cNvSpPr/>
          <p:nvPr/>
        </p:nvSpPr>
        <p:spPr bwMode="auto">
          <a:xfrm>
            <a:off x="5999816" y="1971033"/>
            <a:ext cx="1604513" cy="1336118"/>
          </a:xfrm>
          <a:prstGeom prst="roundRect">
            <a:avLst/>
          </a:prstGeom>
          <a:solidFill>
            <a:srgbClr val="FFC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cxnSp>
        <p:nvCxnSpPr>
          <p:cNvPr id="29" name="Straight Connector 28"/>
          <p:cNvCxnSpPr/>
          <p:nvPr/>
        </p:nvCxnSpPr>
        <p:spPr bwMode="auto">
          <a:xfrm>
            <a:off x="5999816" y="2810074"/>
            <a:ext cx="1604513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30" name="TextBox 29"/>
          <p:cNvSpPr txBox="1"/>
          <p:nvPr/>
        </p:nvSpPr>
        <p:spPr>
          <a:xfrm>
            <a:off x="6022821" y="2037679"/>
            <a:ext cx="1673525" cy="4215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IE Path = JSON Pointer to </a:t>
            </a:r>
            <a:r>
              <a:rPr lang="en-US" altLang="zh-CN" dirty="0" err="1" smtClean="0"/>
              <a:t>RefToBinary</a:t>
            </a:r>
            <a:r>
              <a:rPr lang="en-US" altLang="zh-CN" dirty="0" smtClean="0"/>
              <a:t> attribute</a:t>
            </a:r>
            <a:endParaRPr lang="zh-CN" altLang="en-US" dirty="0"/>
          </a:p>
        </p:txBody>
      </p:sp>
      <p:sp>
        <p:nvSpPr>
          <p:cNvPr id="31" name="TextBox 30"/>
          <p:cNvSpPr txBox="1"/>
          <p:nvPr/>
        </p:nvSpPr>
        <p:spPr>
          <a:xfrm>
            <a:off x="6203974" y="2404273"/>
            <a:ext cx="1190444" cy="4215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IE Value = Content-ID value</a:t>
            </a:r>
            <a:endParaRPr lang="zh-CN" altLang="en-US" dirty="0"/>
          </a:p>
        </p:txBody>
      </p:sp>
      <p:sp>
        <p:nvSpPr>
          <p:cNvPr id="32" name="TextBox 31"/>
          <p:cNvSpPr txBox="1"/>
          <p:nvPr/>
        </p:nvSpPr>
        <p:spPr>
          <a:xfrm>
            <a:off x="6216773" y="2853280"/>
            <a:ext cx="1190444" cy="4215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IE Location = BODY</a:t>
            </a:r>
            <a:endParaRPr lang="zh-CN" altLang="en-US" dirty="0"/>
          </a:p>
        </p:txBody>
      </p:sp>
      <p:cxnSp>
        <p:nvCxnSpPr>
          <p:cNvPr id="34" name="Straight Connector 33"/>
          <p:cNvCxnSpPr/>
          <p:nvPr/>
        </p:nvCxnSpPr>
        <p:spPr bwMode="auto">
          <a:xfrm>
            <a:off x="5999816" y="2427203"/>
            <a:ext cx="1604513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35" name="Straight Arrow Connector 34"/>
          <p:cNvCxnSpPr/>
          <p:nvPr/>
        </p:nvCxnSpPr>
        <p:spPr bwMode="auto">
          <a:xfrm>
            <a:off x="4951562" y="3114688"/>
            <a:ext cx="482431" cy="2952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grpSp>
        <p:nvGrpSpPr>
          <p:cNvPr id="39" name="Group 38"/>
          <p:cNvGrpSpPr/>
          <p:nvPr/>
        </p:nvGrpSpPr>
        <p:grpSpPr>
          <a:xfrm>
            <a:off x="6009739" y="946036"/>
            <a:ext cx="1604513" cy="730368"/>
            <a:chOff x="5926347" y="1483743"/>
            <a:chExt cx="1604513" cy="730368"/>
          </a:xfrm>
        </p:grpSpPr>
        <p:sp>
          <p:nvSpPr>
            <p:cNvPr id="40" name="Rounded Rectangle 39"/>
            <p:cNvSpPr/>
            <p:nvPr/>
          </p:nvSpPr>
          <p:spPr bwMode="auto">
            <a:xfrm>
              <a:off x="5926347" y="1483743"/>
              <a:ext cx="1604513" cy="730368"/>
            </a:xfrm>
            <a:prstGeom prst="roundRect">
              <a:avLst/>
            </a:prstGeom>
            <a:solidFill>
              <a:srgbClr val="FFC00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cxnSp>
          <p:nvCxnSpPr>
            <p:cNvPr id="41" name="Straight Connector 40"/>
            <p:cNvCxnSpPr>
              <a:stCxn id="40" idx="1"/>
              <a:endCxn id="40" idx="3"/>
            </p:cNvCxnSpPr>
            <p:nvPr/>
          </p:nvCxnSpPr>
          <p:spPr bwMode="auto">
            <a:xfrm>
              <a:off x="5926347" y="1848927"/>
              <a:ext cx="1604513" cy="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42" name="TextBox 41"/>
            <p:cNvSpPr txBox="1"/>
            <p:nvPr/>
          </p:nvSpPr>
          <p:spPr>
            <a:xfrm>
              <a:off x="6337540" y="1546996"/>
              <a:ext cx="701615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/>
                <a:t>header</a:t>
              </a:r>
              <a:endParaRPr lang="zh-CN" altLang="en-US" dirty="0"/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6343293" y="1889173"/>
              <a:ext cx="701615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/>
                <a:t>value</a:t>
              </a:r>
              <a:endParaRPr lang="zh-CN" altLang="en-US" dirty="0"/>
            </a:p>
          </p:txBody>
        </p:sp>
      </p:grpSp>
      <p:grpSp>
        <p:nvGrpSpPr>
          <p:cNvPr id="44" name="Group 43"/>
          <p:cNvGrpSpPr/>
          <p:nvPr/>
        </p:nvGrpSpPr>
        <p:grpSpPr>
          <a:xfrm>
            <a:off x="6119009" y="1038054"/>
            <a:ext cx="1604513" cy="730368"/>
            <a:chOff x="5926347" y="1483743"/>
            <a:chExt cx="1604513" cy="730368"/>
          </a:xfrm>
        </p:grpSpPr>
        <p:sp>
          <p:nvSpPr>
            <p:cNvPr id="45" name="Rounded Rectangle 44"/>
            <p:cNvSpPr/>
            <p:nvPr/>
          </p:nvSpPr>
          <p:spPr bwMode="auto">
            <a:xfrm>
              <a:off x="5926347" y="1483743"/>
              <a:ext cx="1604513" cy="730368"/>
            </a:xfrm>
            <a:prstGeom prst="roundRect">
              <a:avLst/>
            </a:prstGeom>
            <a:solidFill>
              <a:srgbClr val="FFC00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cxnSp>
          <p:nvCxnSpPr>
            <p:cNvPr id="46" name="Straight Connector 45"/>
            <p:cNvCxnSpPr>
              <a:stCxn id="45" idx="1"/>
              <a:endCxn id="45" idx="3"/>
            </p:cNvCxnSpPr>
            <p:nvPr/>
          </p:nvCxnSpPr>
          <p:spPr bwMode="auto">
            <a:xfrm>
              <a:off x="5926347" y="1848927"/>
              <a:ext cx="1604513" cy="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47" name="TextBox 46"/>
            <p:cNvSpPr txBox="1"/>
            <p:nvPr/>
          </p:nvSpPr>
          <p:spPr>
            <a:xfrm>
              <a:off x="6337540" y="1546996"/>
              <a:ext cx="701615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/>
                <a:t>header</a:t>
              </a:r>
              <a:endParaRPr lang="zh-CN" altLang="en-US" dirty="0"/>
            </a:p>
          </p:txBody>
        </p:sp>
        <p:sp>
          <p:nvSpPr>
            <p:cNvPr id="48" name="TextBox 47"/>
            <p:cNvSpPr txBox="1"/>
            <p:nvPr/>
          </p:nvSpPr>
          <p:spPr>
            <a:xfrm>
              <a:off x="6343293" y="1889173"/>
              <a:ext cx="701615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/>
                <a:t>value</a:t>
              </a:r>
              <a:endParaRPr lang="zh-CN" altLang="en-US" dirty="0"/>
            </a:p>
          </p:txBody>
        </p:sp>
      </p:grpSp>
      <p:grpSp>
        <p:nvGrpSpPr>
          <p:cNvPr id="56" name="Group 55"/>
          <p:cNvGrpSpPr/>
          <p:nvPr/>
        </p:nvGrpSpPr>
        <p:grpSpPr>
          <a:xfrm>
            <a:off x="5985443" y="3311114"/>
            <a:ext cx="1751162" cy="1433880"/>
            <a:chOff x="5903342" y="2867202"/>
            <a:chExt cx="1751162" cy="1433880"/>
          </a:xfrm>
        </p:grpSpPr>
        <p:sp>
          <p:nvSpPr>
            <p:cNvPr id="57" name="Rounded Rectangle 56"/>
            <p:cNvSpPr/>
            <p:nvPr/>
          </p:nvSpPr>
          <p:spPr bwMode="auto">
            <a:xfrm>
              <a:off x="5903342" y="2867202"/>
              <a:ext cx="1604513" cy="1420126"/>
            </a:xfrm>
            <a:prstGeom prst="roundRect">
              <a:avLst/>
            </a:prstGeom>
            <a:solidFill>
              <a:srgbClr val="FFC00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cxnSp>
          <p:nvCxnSpPr>
            <p:cNvPr id="58" name="Straight Connector 57"/>
            <p:cNvCxnSpPr/>
            <p:nvPr/>
          </p:nvCxnSpPr>
          <p:spPr bwMode="auto">
            <a:xfrm>
              <a:off x="5903342" y="3758411"/>
              <a:ext cx="1604513" cy="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59" name="TextBox 58"/>
            <p:cNvSpPr txBox="1"/>
            <p:nvPr/>
          </p:nvSpPr>
          <p:spPr>
            <a:xfrm>
              <a:off x="5926347" y="2930455"/>
              <a:ext cx="1673525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/>
                <a:t>IE Path = JSON Pointer to </a:t>
              </a:r>
              <a:r>
                <a:rPr lang="en-US" altLang="zh-CN" dirty="0" err="1" smtClean="0"/>
                <a:t>RefToBinary</a:t>
              </a:r>
              <a:r>
                <a:rPr lang="en-US" altLang="zh-CN" dirty="0" smtClean="0"/>
                <a:t> attribute/</a:t>
              </a:r>
              <a:r>
                <a:rPr lang="en-US" altLang="zh-CN" dirty="0" err="1" smtClean="0"/>
                <a:t>contenttype</a:t>
              </a:r>
              <a:endParaRPr lang="zh-CN" altLang="en-US" dirty="0"/>
            </a:p>
          </p:txBody>
        </p:sp>
        <p:sp>
          <p:nvSpPr>
            <p:cNvPr id="60" name="TextBox 59"/>
            <p:cNvSpPr txBox="1"/>
            <p:nvPr/>
          </p:nvSpPr>
          <p:spPr>
            <a:xfrm>
              <a:off x="5959558" y="3425030"/>
              <a:ext cx="169494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/>
                <a:t>IE Value = Value of content type</a:t>
              </a:r>
              <a:endParaRPr lang="zh-CN" altLang="en-US" dirty="0"/>
            </a:p>
          </p:txBody>
        </p:sp>
        <p:sp>
          <p:nvSpPr>
            <p:cNvPr id="61" name="TextBox 60"/>
            <p:cNvSpPr txBox="1"/>
            <p:nvPr/>
          </p:nvSpPr>
          <p:spPr>
            <a:xfrm>
              <a:off x="6126339" y="3747084"/>
              <a:ext cx="1190444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/>
                <a:t>IE Location = MULTIPART_BINARY</a:t>
              </a:r>
              <a:endParaRPr lang="zh-CN" altLang="en-US" dirty="0"/>
            </a:p>
          </p:txBody>
        </p:sp>
        <p:cxnSp>
          <p:nvCxnSpPr>
            <p:cNvPr id="62" name="Straight Connector 61"/>
            <p:cNvCxnSpPr/>
            <p:nvPr/>
          </p:nvCxnSpPr>
          <p:spPr bwMode="auto">
            <a:xfrm>
              <a:off x="5903342" y="3455420"/>
              <a:ext cx="1604513" cy="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grpSp>
        <p:nvGrpSpPr>
          <p:cNvPr id="7173" name="Group 7172"/>
          <p:cNvGrpSpPr/>
          <p:nvPr/>
        </p:nvGrpSpPr>
        <p:grpSpPr>
          <a:xfrm>
            <a:off x="3301040" y="1161943"/>
            <a:ext cx="1857557" cy="2363383"/>
            <a:chOff x="3301040" y="1161943"/>
            <a:chExt cx="1857557" cy="2363383"/>
          </a:xfrm>
        </p:grpSpPr>
        <p:sp>
          <p:nvSpPr>
            <p:cNvPr id="16" name="Rounded Rectangle 15"/>
            <p:cNvSpPr/>
            <p:nvPr/>
          </p:nvSpPr>
          <p:spPr bwMode="auto">
            <a:xfrm>
              <a:off x="3301041" y="1411854"/>
              <a:ext cx="1690777" cy="2113472"/>
            </a:xfrm>
            <a:prstGeom prst="roundRect">
              <a:avLst/>
            </a:prstGeom>
            <a:solidFill>
              <a:schemeClr val="accent6">
                <a:lumMod val="60000"/>
                <a:lumOff val="40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R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tabLst/>
              </a:pPr>
              <a:endParaRPr kumimoji="0" lang="zh-CN" altLang="en-US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cxnSp>
          <p:nvCxnSpPr>
            <p:cNvPr id="18" name="Straight Connector 17"/>
            <p:cNvCxnSpPr/>
            <p:nvPr/>
          </p:nvCxnSpPr>
          <p:spPr bwMode="auto">
            <a:xfrm>
              <a:off x="3301041" y="1998453"/>
              <a:ext cx="1699404" cy="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19" name="TextBox 18"/>
            <p:cNvSpPr txBox="1"/>
            <p:nvPr/>
          </p:nvSpPr>
          <p:spPr>
            <a:xfrm>
              <a:off x="3344174" y="1546996"/>
              <a:ext cx="163039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/>
                <a:t>metadata = n32fContextId, </a:t>
              </a:r>
              <a:r>
                <a:rPr lang="en-US" altLang="zh-CN" dirty="0" err="1" smtClean="0"/>
                <a:t>nexthopId</a:t>
              </a:r>
              <a:endParaRPr lang="zh-CN" altLang="en-US" dirty="0"/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3358554" y="2078958"/>
              <a:ext cx="1630392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err="1" smtClean="0"/>
                <a:t>RequestLine</a:t>
              </a:r>
              <a:r>
                <a:rPr lang="en-US" altLang="zh-CN" dirty="0" smtClean="0"/>
                <a:t> / </a:t>
              </a:r>
              <a:r>
                <a:rPr lang="en-US" altLang="zh-CN" dirty="0" err="1" smtClean="0"/>
                <a:t>StatusLine</a:t>
              </a:r>
              <a:endParaRPr lang="zh-CN" altLang="en-US" dirty="0"/>
            </a:p>
          </p:txBody>
        </p:sp>
        <p:cxnSp>
          <p:nvCxnSpPr>
            <p:cNvPr id="21" name="Straight Connector 20"/>
            <p:cNvCxnSpPr/>
            <p:nvPr/>
          </p:nvCxnSpPr>
          <p:spPr bwMode="auto">
            <a:xfrm>
              <a:off x="3306798" y="2409649"/>
              <a:ext cx="1699404" cy="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22" name="TextBox 21"/>
            <p:cNvSpPr txBox="1"/>
            <p:nvPr/>
          </p:nvSpPr>
          <p:spPr>
            <a:xfrm>
              <a:off x="3752492" y="2449904"/>
              <a:ext cx="785003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/>
                <a:t>Headers</a:t>
              </a:r>
              <a:endParaRPr lang="zh-CN" altLang="en-US" dirty="0"/>
            </a:p>
          </p:txBody>
        </p:sp>
        <p:cxnSp>
          <p:nvCxnSpPr>
            <p:cNvPr id="26" name="Straight Connector 25"/>
            <p:cNvCxnSpPr/>
            <p:nvPr/>
          </p:nvCxnSpPr>
          <p:spPr bwMode="auto">
            <a:xfrm>
              <a:off x="3303927" y="2725947"/>
              <a:ext cx="1699404" cy="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27" name="TextBox 26"/>
            <p:cNvSpPr txBox="1"/>
            <p:nvPr/>
          </p:nvSpPr>
          <p:spPr>
            <a:xfrm>
              <a:off x="3749616" y="2964612"/>
              <a:ext cx="785003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/>
                <a:t>Payload</a:t>
              </a:r>
              <a:endParaRPr lang="zh-CN" altLang="en-US" dirty="0"/>
            </a:p>
          </p:txBody>
        </p:sp>
        <p:sp>
          <p:nvSpPr>
            <p:cNvPr id="63" name="TextBox 62"/>
            <p:cNvSpPr txBox="1"/>
            <p:nvPr/>
          </p:nvSpPr>
          <p:spPr>
            <a:xfrm>
              <a:off x="3301040" y="1161943"/>
              <a:ext cx="1857557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altLang="zh-CN" dirty="0" err="1"/>
                <a:t>DataToIntegrityProtectBlock</a:t>
              </a:r>
              <a:endParaRPr lang="zh-CN" altLang="en-US" dirty="0"/>
            </a:p>
          </p:txBody>
        </p:sp>
      </p:grpSp>
      <p:grpSp>
        <p:nvGrpSpPr>
          <p:cNvPr id="76" name="Group 75"/>
          <p:cNvGrpSpPr/>
          <p:nvPr/>
        </p:nvGrpSpPr>
        <p:grpSpPr>
          <a:xfrm>
            <a:off x="5969629" y="4724818"/>
            <a:ext cx="1751162" cy="1433880"/>
            <a:chOff x="5903342" y="2867202"/>
            <a:chExt cx="1751162" cy="1433880"/>
          </a:xfrm>
        </p:grpSpPr>
        <p:sp>
          <p:nvSpPr>
            <p:cNvPr id="77" name="Rounded Rectangle 76"/>
            <p:cNvSpPr/>
            <p:nvPr/>
          </p:nvSpPr>
          <p:spPr bwMode="auto">
            <a:xfrm>
              <a:off x="5903342" y="2867202"/>
              <a:ext cx="1604513" cy="1420126"/>
            </a:xfrm>
            <a:prstGeom prst="roundRect">
              <a:avLst/>
            </a:prstGeom>
            <a:solidFill>
              <a:srgbClr val="FFC00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cxnSp>
          <p:nvCxnSpPr>
            <p:cNvPr id="78" name="Straight Connector 77"/>
            <p:cNvCxnSpPr/>
            <p:nvPr/>
          </p:nvCxnSpPr>
          <p:spPr bwMode="auto">
            <a:xfrm>
              <a:off x="5903342" y="3758411"/>
              <a:ext cx="1604513" cy="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80" name="TextBox 79"/>
            <p:cNvSpPr txBox="1"/>
            <p:nvPr/>
          </p:nvSpPr>
          <p:spPr>
            <a:xfrm>
              <a:off x="5926347" y="2930455"/>
              <a:ext cx="167352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/>
                <a:t>IE Path = JSON Pointer to </a:t>
              </a:r>
              <a:r>
                <a:rPr lang="en-US" altLang="zh-CN" dirty="0" err="1" smtClean="0"/>
                <a:t>RefToBinary</a:t>
              </a:r>
              <a:r>
                <a:rPr lang="en-US" altLang="zh-CN" dirty="0" smtClean="0"/>
                <a:t> attribute/data</a:t>
              </a:r>
              <a:endParaRPr lang="zh-CN" altLang="en-US" dirty="0"/>
            </a:p>
          </p:txBody>
        </p:sp>
        <p:sp>
          <p:nvSpPr>
            <p:cNvPr id="81" name="TextBox 80"/>
            <p:cNvSpPr txBox="1"/>
            <p:nvPr/>
          </p:nvSpPr>
          <p:spPr>
            <a:xfrm>
              <a:off x="5959558" y="3399152"/>
              <a:ext cx="169494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/>
                <a:t>IE Value = {</a:t>
              </a:r>
              <a:r>
                <a:rPr lang="en-US" altLang="zh-CN" dirty="0" err="1" smtClean="0"/>
                <a:t>encBlockIndex</a:t>
              </a:r>
              <a:r>
                <a:rPr lang="en-US" altLang="zh-CN" dirty="0" smtClean="0"/>
                <a:t>=1}</a:t>
              </a:r>
              <a:endParaRPr lang="zh-CN" altLang="en-US" dirty="0"/>
            </a:p>
          </p:txBody>
        </p:sp>
        <p:sp>
          <p:nvSpPr>
            <p:cNvPr id="82" name="TextBox 81"/>
            <p:cNvSpPr txBox="1"/>
            <p:nvPr/>
          </p:nvSpPr>
          <p:spPr>
            <a:xfrm>
              <a:off x="6126339" y="3747084"/>
              <a:ext cx="1190444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/>
                <a:t>IE Location = MULTIPART_BINARY</a:t>
              </a:r>
              <a:endParaRPr lang="zh-CN" altLang="en-US" dirty="0"/>
            </a:p>
          </p:txBody>
        </p:sp>
        <p:cxnSp>
          <p:nvCxnSpPr>
            <p:cNvPr id="83" name="Straight Connector 82"/>
            <p:cNvCxnSpPr/>
            <p:nvPr/>
          </p:nvCxnSpPr>
          <p:spPr bwMode="auto">
            <a:xfrm>
              <a:off x="5903342" y="3455420"/>
              <a:ext cx="1604513" cy="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sp>
        <p:nvSpPr>
          <p:cNvPr id="12" name="Left Brace 11"/>
          <p:cNvSpPr/>
          <p:nvPr/>
        </p:nvSpPr>
        <p:spPr bwMode="auto">
          <a:xfrm>
            <a:off x="5515624" y="2037679"/>
            <a:ext cx="373816" cy="4018473"/>
          </a:xfrm>
          <a:prstGeom prst="leftBrace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5" name="Rounded Rectangle 64"/>
          <p:cNvSpPr/>
          <p:nvPr/>
        </p:nvSpPr>
        <p:spPr bwMode="auto">
          <a:xfrm>
            <a:off x="3301041" y="4283029"/>
            <a:ext cx="1690777" cy="1615200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R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zh-CN" altLang="en-US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6" name="TextBox 65"/>
          <p:cNvSpPr txBox="1"/>
          <p:nvPr/>
        </p:nvSpPr>
        <p:spPr>
          <a:xfrm>
            <a:off x="2928669" y="3996234"/>
            <a:ext cx="244414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altLang="zh-CN" dirty="0" err="1" smtClean="0"/>
              <a:t>DataToIntegrityProtectAndCipherBlock</a:t>
            </a:r>
            <a:endParaRPr lang="zh-CN" altLang="en-US" dirty="0"/>
          </a:p>
        </p:txBody>
      </p:sp>
      <p:cxnSp>
        <p:nvCxnSpPr>
          <p:cNvPr id="68" name="Straight Connector 67"/>
          <p:cNvCxnSpPr/>
          <p:nvPr/>
        </p:nvCxnSpPr>
        <p:spPr bwMode="auto">
          <a:xfrm>
            <a:off x="3295299" y="5046454"/>
            <a:ext cx="1699404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74" name="TextBox 73"/>
          <p:cNvSpPr txBox="1"/>
          <p:nvPr/>
        </p:nvSpPr>
        <p:spPr>
          <a:xfrm>
            <a:off x="3464950" y="5234826"/>
            <a:ext cx="15239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BASE64(Multipart Binary Payload 2)</a:t>
            </a:r>
            <a:endParaRPr lang="zh-CN" altLang="en-US" dirty="0"/>
          </a:p>
        </p:txBody>
      </p:sp>
      <p:sp>
        <p:nvSpPr>
          <p:cNvPr id="95" name="TextBox 94"/>
          <p:cNvSpPr txBox="1"/>
          <p:nvPr/>
        </p:nvSpPr>
        <p:spPr>
          <a:xfrm>
            <a:off x="3473564" y="4540476"/>
            <a:ext cx="15239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BASE64(Multipart Binary Payload 1)</a:t>
            </a:r>
            <a:endParaRPr lang="zh-CN" altLang="en-US" dirty="0"/>
          </a:p>
        </p:txBody>
      </p:sp>
      <p:cxnSp>
        <p:nvCxnSpPr>
          <p:cNvPr id="7" name="Elbow Connector 6"/>
          <p:cNvCxnSpPr>
            <a:stCxn id="3" idx="2"/>
            <a:endCxn id="65" idx="1"/>
          </p:cNvCxnSpPr>
          <p:nvPr/>
        </p:nvCxnSpPr>
        <p:spPr bwMode="auto">
          <a:xfrm rot="16200000" flipH="1">
            <a:off x="1969176" y="3758764"/>
            <a:ext cx="958576" cy="1705154"/>
          </a:xfrm>
          <a:prstGeom prst="bentConnector2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17" name="Straight Arrow Connector 16"/>
          <p:cNvCxnSpPr>
            <a:stCxn id="3" idx="3"/>
          </p:cNvCxnSpPr>
          <p:nvPr/>
        </p:nvCxnSpPr>
        <p:spPr bwMode="auto">
          <a:xfrm flipV="1">
            <a:off x="2441275" y="2242879"/>
            <a:ext cx="678766" cy="832438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33" name="Elbow Connector 32"/>
          <p:cNvCxnSpPr>
            <a:stCxn id="77" idx="1"/>
            <a:endCxn id="95" idx="3"/>
          </p:cNvCxnSpPr>
          <p:nvPr/>
        </p:nvCxnSpPr>
        <p:spPr bwMode="auto">
          <a:xfrm rot="10800000">
            <a:off x="4997561" y="4740531"/>
            <a:ext cx="972069" cy="694350"/>
          </a:xfrm>
          <a:prstGeom prst="bentConnector3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dash"/>
            <a:round/>
            <a:headEnd type="none" w="med" len="med"/>
            <a:tailEnd type="triangle"/>
          </a:ln>
          <a:effectLst/>
        </p:spPr>
      </p:cxnSp>
    </p:spTree>
    <p:extLst>
      <p:ext uri="{BB962C8B-B14F-4D97-AF65-F5344CB8AC3E}">
        <p14:creationId xmlns:p14="http://schemas.microsoft.com/office/powerpoint/2010/main" val="161935695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Encoding of Modifications Array by IPX</a:t>
            </a:r>
            <a:endParaRPr lang="zh-CN" altLang="en-US" dirty="0"/>
          </a:p>
        </p:txBody>
      </p:sp>
      <p:sp>
        <p:nvSpPr>
          <p:cNvPr id="5" name="Rounded Rectangle 4"/>
          <p:cNvSpPr/>
          <p:nvPr/>
        </p:nvSpPr>
        <p:spPr bwMode="auto">
          <a:xfrm>
            <a:off x="799380" y="2346003"/>
            <a:ext cx="1690777" cy="1857557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R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zh-CN" altLang="en-US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cxnSp>
        <p:nvCxnSpPr>
          <p:cNvPr id="6" name="Straight Connector 5"/>
          <p:cNvCxnSpPr/>
          <p:nvPr/>
        </p:nvCxnSpPr>
        <p:spPr bwMode="auto">
          <a:xfrm>
            <a:off x="799380" y="3286289"/>
            <a:ext cx="1699404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7" name="TextBox 6"/>
          <p:cNvSpPr txBox="1"/>
          <p:nvPr/>
        </p:nvSpPr>
        <p:spPr>
          <a:xfrm>
            <a:off x="1033011" y="2528079"/>
            <a:ext cx="139029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Operations = JSON Patch Instructions to Modify Integrity Protected Block</a:t>
            </a:r>
            <a:endParaRPr lang="zh-CN" alt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1314093" y="3445503"/>
            <a:ext cx="62685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Identity</a:t>
            </a:r>
            <a:endParaRPr lang="zh-CN" altLang="en-US" dirty="0"/>
          </a:p>
        </p:txBody>
      </p:sp>
      <p:cxnSp>
        <p:nvCxnSpPr>
          <p:cNvPr id="9" name="Straight Connector 8"/>
          <p:cNvCxnSpPr/>
          <p:nvPr/>
        </p:nvCxnSpPr>
        <p:spPr bwMode="auto">
          <a:xfrm>
            <a:off x="805137" y="3792372"/>
            <a:ext cx="1699404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0" name="TextBox 9"/>
          <p:cNvSpPr txBox="1"/>
          <p:nvPr/>
        </p:nvSpPr>
        <p:spPr>
          <a:xfrm>
            <a:off x="1111373" y="3877161"/>
            <a:ext cx="123356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err="1" smtClean="0"/>
              <a:t>NextHopIdentity</a:t>
            </a:r>
            <a:endParaRPr lang="zh-CN" altLang="en-US" dirty="0"/>
          </a:p>
        </p:txBody>
      </p:sp>
      <p:sp>
        <p:nvSpPr>
          <p:cNvPr id="14" name="Rounded Rectangle 13"/>
          <p:cNvSpPr/>
          <p:nvPr/>
        </p:nvSpPr>
        <p:spPr bwMode="auto">
          <a:xfrm>
            <a:off x="3243532" y="2951286"/>
            <a:ext cx="1293961" cy="646989"/>
          </a:xfrm>
          <a:prstGeom prst="roundRect">
            <a:avLst/>
          </a:prstGeom>
          <a:solidFill>
            <a:srgbClr val="FFFF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altLang="zh-CN" dirty="0">
                <a:latin typeface="Arial" charset="0"/>
              </a:rPr>
              <a:t>BASE64URL Encoding</a:t>
            </a:r>
            <a:endParaRPr lang="zh-CN" altLang="en-US" dirty="0">
              <a:latin typeface="Arial" charset="0"/>
            </a:endParaRPr>
          </a:p>
        </p:txBody>
      </p:sp>
      <p:sp>
        <p:nvSpPr>
          <p:cNvPr id="15" name="Right Brace 14"/>
          <p:cNvSpPr/>
          <p:nvPr/>
        </p:nvSpPr>
        <p:spPr bwMode="auto">
          <a:xfrm>
            <a:off x="2498784" y="2346003"/>
            <a:ext cx="233631" cy="1926568"/>
          </a:xfrm>
          <a:prstGeom prst="rightBrace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6" name="Right Arrow 15"/>
          <p:cNvSpPr/>
          <p:nvPr/>
        </p:nvSpPr>
        <p:spPr bwMode="auto">
          <a:xfrm>
            <a:off x="2792799" y="3201461"/>
            <a:ext cx="407599" cy="209538"/>
          </a:xfrm>
          <a:prstGeom prst="righ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8" name="Rounded Rectangle 17"/>
          <p:cNvSpPr/>
          <p:nvPr/>
        </p:nvSpPr>
        <p:spPr bwMode="auto">
          <a:xfrm>
            <a:off x="5730246" y="2140815"/>
            <a:ext cx="1690777" cy="2131756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R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zh-CN" altLang="en-US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cxnSp>
        <p:nvCxnSpPr>
          <p:cNvPr id="19" name="Straight Connector 18"/>
          <p:cNvCxnSpPr/>
          <p:nvPr/>
        </p:nvCxnSpPr>
        <p:spPr bwMode="auto">
          <a:xfrm>
            <a:off x="5730246" y="2838327"/>
            <a:ext cx="1699404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20" name="TextBox 19"/>
          <p:cNvSpPr txBox="1"/>
          <p:nvPr/>
        </p:nvSpPr>
        <p:spPr>
          <a:xfrm>
            <a:off x="6178821" y="2387870"/>
            <a:ext cx="87255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protected</a:t>
            </a:r>
            <a:endParaRPr lang="zh-CN" altLang="en-US" dirty="0"/>
          </a:p>
        </p:txBody>
      </p:sp>
      <p:sp>
        <p:nvSpPr>
          <p:cNvPr id="21" name="TextBox 20"/>
          <p:cNvSpPr txBox="1"/>
          <p:nvPr/>
        </p:nvSpPr>
        <p:spPr>
          <a:xfrm>
            <a:off x="6250213" y="2876509"/>
            <a:ext cx="783416" cy="255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header</a:t>
            </a:r>
            <a:endParaRPr lang="zh-CN" altLang="en-US" dirty="0"/>
          </a:p>
        </p:txBody>
      </p:sp>
      <p:sp>
        <p:nvSpPr>
          <p:cNvPr id="23" name="TextBox 22"/>
          <p:cNvSpPr txBox="1"/>
          <p:nvPr/>
        </p:nvSpPr>
        <p:spPr>
          <a:xfrm>
            <a:off x="6222596" y="3271690"/>
            <a:ext cx="78500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payload</a:t>
            </a:r>
            <a:endParaRPr lang="zh-CN" altLang="en-US" dirty="0"/>
          </a:p>
        </p:txBody>
      </p:sp>
      <p:cxnSp>
        <p:nvCxnSpPr>
          <p:cNvPr id="24" name="Straight Connector 23"/>
          <p:cNvCxnSpPr/>
          <p:nvPr/>
        </p:nvCxnSpPr>
        <p:spPr bwMode="auto">
          <a:xfrm>
            <a:off x="5721619" y="3603457"/>
            <a:ext cx="1699404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26" name="TextBox 25"/>
          <p:cNvSpPr txBox="1"/>
          <p:nvPr/>
        </p:nvSpPr>
        <p:spPr>
          <a:xfrm>
            <a:off x="5730245" y="1652544"/>
            <a:ext cx="185755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altLang="zh-CN" dirty="0" err="1" smtClean="0"/>
              <a:t>FlatJwsJson</a:t>
            </a:r>
            <a:endParaRPr lang="zh-CN" altLang="en-US" dirty="0"/>
          </a:p>
        </p:txBody>
      </p:sp>
      <p:cxnSp>
        <p:nvCxnSpPr>
          <p:cNvPr id="29" name="Straight Connector 28"/>
          <p:cNvCxnSpPr/>
          <p:nvPr/>
        </p:nvCxnSpPr>
        <p:spPr bwMode="auto">
          <a:xfrm>
            <a:off x="5745426" y="3223959"/>
            <a:ext cx="1699404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32" name="TextBox 31"/>
          <p:cNvSpPr txBox="1"/>
          <p:nvPr/>
        </p:nvSpPr>
        <p:spPr>
          <a:xfrm>
            <a:off x="5831458" y="3679546"/>
            <a:ext cx="148533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Signature = BASE64URL (JWS Signature)</a:t>
            </a:r>
            <a:endParaRPr lang="zh-CN" altLang="en-US" dirty="0"/>
          </a:p>
        </p:txBody>
      </p:sp>
      <p:cxnSp>
        <p:nvCxnSpPr>
          <p:cNvPr id="37" name="Straight Arrow Connector 36"/>
          <p:cNvCxnSpPr>
            <a:stCxn id="14" idx="3"/>
          </p:cNvCxnSpPr>
          <p:nvPr/>
        </p:nvCxnSpPr>
        <p:spPr bwMode="auto">
          <a:xfrm>
            <a:off x="4537493" y="3274781"/>
            <a:ext cx="1184126" cy="136218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38" name="TextBox 37"/>
          <p:cNvSpPr txBox="1"/>
          <p:nvPr/>
        </p:nvSpPr>
        <p:spPr>
          <a:xfrm>
            <a:off x="799380" y="5143632"/>
            <a:ext cx="768038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zh-CN" sz="1400" dirty="0" smtClean="0"/>
              <a:t>Each IPX on path inserts a Modification block as a signed flattened JWS JSON serialization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zh-CN" sz="1400" b="1" dirty="0" smtClean="0">
                <a:solidFill>
                  <a:srgbClr val="FF0000"/>
                </a:solidFill>
              </a:rPr>
              <a:t>Open Issue: </a:t>
            </a:r>
            <a:r>
              <a:rPr lang="en-US" altLang="zh-CN" sz="1400" dirty="0" smtClean="0"/>
              <a:t>How the receiving SEPP knows the keys used by each IPX to validate the signature?</a:t>
            </a:r>
            <a:endParaRPr lang="zh-CN" altLang="en-US" sz="1400" dirty="0"/>
          </a:p>
        </p:txBody>
      </p:sp>
      <p:sp>
        <p:nvSpPr>
          <p:cNvPr id="39" name="TextBox 38"/>
          <p:cNvSpPr txBox="1"/>
          <p:nvPr/>
        </p:nvSpPr>
        <p:spPr>
          <a:xfrm>
            <a:off x="669412" y="1881149"/>
            <a:ext cx="185755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altLang="zh-CN" dirty="0" smtClean="0"/>
              <a:t>Modifications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09773525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altLang="zh-CN" dirty="0" smtClean="0"/>
              <a:t>Overall Decoding Process at Receiving SEPP</a:t>
            </a:r>
            <a:endParaRPr lang="zh-CN" altLang="en-US" dirty="0"/>
          </a:p>
        </p:txBody>
      </p:sp>
      <p:grpSp>
        <p:nvGrpSpPr>
          <p:cNvPr id="18" name="Group 17"/>
          <p:cNvGrpSpPr/>
          <p:nvPr/>
        </p:nvGrpSpPr>
        <p:grpSpPr>
          <a:xfrm>
            <a:off x="2986093" y="878541"/>
            <a:ext cx="2579298" cy="5411652"/>
            <a:chOff x="2950234" y="1371600"/>
            <a:chExt cx="2579298" cy="5411652"/>
          </a:xfrm>
        </p:grpSpPr>
        <p:sp>
          <p:nvSpPr>
            <p:cNvPr id="5" name="Flowchart: Terminator 4"/>
            <p:cNvSpPr/>
            <p:nvPr/>
          </p:nvSpPr>
          <p:spPr bwMode="auto">
            <a:xfrm>
              <a:off x="2950234" y="1371600"/>
              <a:ext cx="2518914" cy="543464"/>
            </a:xfrm>
            <a:prstGeom prst="flowChartTerminator">
              <a:avLst/>
            </a:prstGeom>
            <a:solidFill>
              <a:schemeClr val="accent5">
                <a:lumMod val="20000"/>
                <a:lumOff val="80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10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rPr>
                <a:t>Receive Flattened JWE JSON Serialized Message</a:t>
              </a:r>
              <a:endParaRPr kumimoji="0" lang="zh-CN" altLang="en-US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6" name="Flowchart: Process 5"/>
            <p:cNvSpPr/>
            <p:nvPr/>
          </p:nvSpPr>
          <p:spPr bwMode="auto">
            <a:xfrm>
              <a:off x="2950234" y="2180330"/>
              <a:ext cx="2579298" cy="496019"/>
            </a:xfrm>
            <a:prstGeom prst="flowChartProcess">
              <a:avLst/>
            </a:prstGeom>
            <a:solidFill>
              <a:schemeClr val="accent5">
                <a:lumMod val="20000"/>
                <a:lumOff val="80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10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rPr>
                <a:t>BASE64URL Decode the </a:t>
              </a:r>
              <a:r>
                <a:rPr kumimoji="0" lang="en-US" altLang="zh-CN" sz="1000" b="1" i="0" u="none" strike="noStrike" cap="none" normalizeH="0" baseline="0" dirty="0" err="1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rPr>
                <a:t>ciphertext</a:t>
              </a:r>
              <a:r>
                <a:rPr kumimoji="0" lang="en-US" altLang="zh-CN" sz="1000" b="1" i="0" u="none" strike="noStrike" cap="none" normalizeH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rPr>
                <a:t> part</a:t>
              </a:r>
            </a:p>
          </p:txBody>
        </p:sp>
        <p:sp>
          <p:nvSpPr>
            <p:cNvPr id="8" name="Flowchart: Process 7"/>
            <p:cNvSpPr/>
            <p:nvPr/>
          </p:nvSpPr>
          <p:spPr bwMode="auto">
            <a:xfrm>
              <a:off x="2950234" y="2961017"/>
              <a:ext cx="2579298" cy="496019"/>
            </a:xfrm>
            <a:prstGeom prst="flowChartProcess">
              <a:avLst/>
            </a:prstGeom>
            <a:solidFill>
              <a:schemeClr val="accent5">
                <a:lumMod val="20000"/>
                <a:lumOff val="80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r>
                <a:rPr kumimoji="0" lang="en-US" altLang="zh-CN" sz="10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rPr>
                <a:t>Decrypt the Cipher Text</a:t>
              </a:r>
              <a:r>
                <a:rPr kumimoji="0" lang="en-US" altLang="zh-CN" sz="1000" b="1" i="0" u="none" strike="noStrike" cap="none" normalizeH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rPr>
                <a:t> and Obtain </a:t>
              </a:r>
              <a:r>
                <a:rPr lang="en-GB" altLang="zh-CN" b="1" dirty="0" err="1"/>
                <a:t>DataToIntegrityProtectAndCipherBlock</a:t>
              </a:r>
              <a:endParaRPr lang="zh-CN" altLang="en-US" b="1" dirty="0"/>
            </a:p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9" name="Flowchart: Process 8"/>
            <p:cNvSpPr/>
            <p:nvPr/>
          </p:nvSpPr>
          <p:spPr bwMode="auto">
            <a:xfrm>
              <a:off x="2950234" y="3756086"/>
              <a:ext cx="2579298" cy="496019"/>
            </a:xfrm>
            <a:prstGeom prst="flowChartProcess">
              <a:avLst/>
            </a:prstGeom>
            <a:solidFill>
              <a:schemeClr val="accent5">
                <a:lumMod val="20000"/>
                <a:lumOff val="80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r>
                <a:rPr kumimoji="0" lang="en-US" altLang="zh-CN" sz="10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rPr>
                <a:t>BASE64URL Decode the </a:t>
              </a:r>
              <a:r>
                <a:rPr kumimoji="0" lang="en-US" altLang="zh-CN" sz="1000" b="1" i="0" u="none" strike="noStrike" cap="none" normalizeH="0" baseline="0" dirty="0" err="1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rPr>
                <a:t>aad</a:t>
              </a:r>
              <a:r>
                <a:rPr kumimoji="0" lang="en-US" altLang="zh-CN" sz="10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rPr>
                <a:t> </a:t>
              </a:r>
              <a:r>
                <a:rPr kumimoji="0" lang="en-US" altLang="zh-CN" sz="1000" b="1" i="0" u="none" strike="noStrike" cap="none" normalizeH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rPr>
                <a:t>part and obtain the </a:t>
              </a:r>
              <a:r>
                <a:rPr lang="en-GB" altLang="zh-CN" b="1" dirty="0" err="1" smtClean="0"/>
                <a:t>DataToIntegrityProtectBlock</a:t>
              </a:r>
              <a:endParaRPr kumimoji="0" lang="en-US" altLang="zh-CN" sz="10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10" name="Flowchart: Process 9"/>
            <p:cNvSpPr/>
            <p:nvPr/>
          </p:nvSpPr>
          <p:spPr bwMode="auto">
            <a:xfrm>
              <a:off x="2950234" y="4499400"/>
              <a:ext cx="2579298" cy="1530467"/>
            </a:xfrm>
            <a:prstGeom prst="flowChartProcess">
              <a:avLst/>
            </a:prstGeom>
            <a:solidFill>
              <a:schemeClr val="accent5">
                <a:lumMod val="20000"/>
                <a:lumOff val="80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r>
                <a:rPr kumimoji="0" lang="en-US" altLang="zh-CN" sz="10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rPr>
                <a:t>Reconstruct the JSON Body of Original</a:t>
              </a:r>
              <a:r>
                <a:rPr kumimoji="0" lang="en-US" altLang="zh-CN" sz="1000" b="1" i="0" u="none" strike="noStrike" cap="none" normalizeH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rPr>
                <a:t> HTTP message from </a:t>
              </a:r>
              <a:r>
                <a:rPr lang="en-GB" altLang="zh-CN" b="1" dirty="0" err="1" smtClean="0"/>
                <a:t>DataToIntegrityProtectBlock</a:t>
              </a:r>
              <a:r>
                <a:rPr lang="en-GB" altLang="zh-CN" b="1" dirty="0" smtClean="0"/>
                <a:t> and its indices into </a:t>
              </a:r>
              <a:r>
                <a:rPr lang="en-GB" altLang="zh-CN" b="1" dirty="0" err="1" smtClean="0"/>
                <a:t>DataToIntegrityProtectAndCipherBlock</a:t>
              </a:r>
              <a:endParaRPr lang="en-GB" altLang="zh-CN" b="1" dirty="0" smtClean="0"/>
            </a:p>
            <a:p>
              <a:pPr algn="ctr"/>
              <a:r>
                <a:rPr lang="en-GB" altLang="zh-CN" b="1" dirty="0" smtClean="0"/>
                <a:t>Use the JSON Pointer in attribute name to identify where exactly the attribute needs to be reconstructed in the JSON body output </a:t>
              </a:r>
              <a:endParaRPr kumimoji="0" lang="en-US" altLang="zh-CN" sz="10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11" name="Flowchart: Terminator 10"/>
            <p:cNvSpPr/>
            <p:nvPr/>
          </p:nvSpPr>
          <p:spPr bwMode="auto">
            <a:xfrm>
              <a:off x="2950234" y="6239788"/>
              <a:ext cx="2518914" cy="543464"/>
            </a:xfrm>
            <a:prstGeom prst="flowChartTerminator">
              <a:avLst/>
            </a:prstGeom>
            <a:solidFill>
              <a:schemeClr val="accent5">
                <a:lumMod val="20000"/>
                <a:lumOff val="80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10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rPr>
                <a:t>End of Decoding Process</a:t>
              </a:r>
              <a:endParaRPr kumimoji="0" lang="zh-CN" altLang="en-US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13" name="Down Arrow 12"/>
            <p:cNvSpPr/>
            <p:nvPr/>
          </p:nvSpPr>
          <p:spPr bwMode="auto">
            <a:xfrm>
              <a:off x="4132053" y="1915064"/>
              <a:ext cx="155276" cy="265266"/>
            </a:xfrm>
            <a:prstGeom prst="downArrow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14" name="Down Arrow 13"/>
            <p:cNvSpPr/>
            <p:nvPr/>
          </p:nvSpPr>
          <p:spPr bwMode="auto">
            <a:xfrm>
              <a:off x="4132053" y="2680667"/>
              <a:ext cx="155276" cy="265266"/>
            </a:xfrm>
            <a:prstGeom prst="downArrow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15" name="Down Arrow 14"/>
            <p:cNvSpPr/>
            <p:nvPr/>
          </p:nvSpPr>
          <p:spPr bwMode="auto">
            <a:xfrm>
              <a:off x="4120551" y="3457036"/>
              <a:ext cx="166777" cy="284668"/>
            </a:xfrm>
            <a:prstGeom prst="downArrow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16" name="Down Arrow 15"/>
            <p:cNvSpPr/>
            <p:nvPr/>
          </p:nvSpPr>
          <p:spPr bwMode="auto">
            <a:xfrm>
              <a:off x="4120551" y="4237723"/>
              <a:ext cx="166777" cy="261677"/>
            </a:xfrm>
            <a:prstGeom prst="downArrow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17" name="Down Arrow 16"/>
            <p:cNvSpPr/>
            <p:nvPr/>
          </p:nvSpPr>
          <p:spPr bwMode="auto">
            <a:xfrm>
              <a:off x="4073106" y="6029867"/>
              <a:ext cx="166777" cy="261677"/>
            </a:xfrm>
            <a:prstGeom prst="downArrow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28086981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9833" y="2790645"/>
            <a:ext cx="6827838" cy="1143000"/>
          </a:xfrm>
        </p:spPr>
        <p:txBody>
          <a:bodyPr/>
          <a:lstStyle/>
          <a:p>
            <a:r>
              <a:rPr lang="en-US" dirty="0" smtClean="0"/>
              <a:t>Thank You!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68652387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30266</TotalTime>
  <Words>529</Words>
  <Application>Microsoft Office PowerPoint</Application>
  <PresentationFormat>On-screen Show (4:3)</PresentationFormat>
  <Paragraphs>133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4" baseType="lpstr">
      <vt:lpstr>Arial </vt:lpstr>
      <vt:lpstr>宋体</vt:lpstr>
      <vt:lpstr>Arial</vt:lpstr>
      <vt:lpstr>Calibri</vt:lpstr>
      <vt:lpstr>Times New Roman</vt:lpstr>
      <vt:lpstr>Office Theme</vt:lpstr>
      <vt:lpstr>C4-186303 Huawei N32-f Message Forwarding Procedure and Encoding Key Highlights For Information</vt:lpstr>
      <vt:lpstr>Overall Encoding Process at SEPP</vt:lpstr>
      <vt:lpstr>Overall Encoding Process at SEPP</vt:lpstr>
      <vt:lpstr>Encoding of Integrity Protected Binary Data</vt:lpstr>
      <vt:lpstr>Encoding of Integrity Protected and Ciphered Binary Data</vt:lpstr>
      <vt:lpstr>Encoding of Modifications Array by IPX</vt:lpstr>
      <vt:lpstr>Overall Decoding Process at Receiving SEPP</vt:lpstr>
      <vt:lpstr>Thank You!</vt:lpstr>
    </vt:vector>
  </TitlesOfParts>
  <Company>3GPP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dc:description>© 2009  All rights reserved</dc:description>
  <cp:lastModifiedBy>CT4#86-Huawei-SB</cp:lastModifiedBy>
  <cp:revision>859</cp:revision>
  <dcterms:created xsi:type="dcterms:W3CDTF">2008-08-30T09:32:10Z</dcterms:created>
  <dcterms:modified xsi:type="dcterms:W3CDTF">2018-08-10T10:18:12Z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1497963563</vt:lpwstr>
  </property>
  <property fmtid="{D5CDD505-2E9C-101B-9397-08002B2CF9AE}" pid="6" name="_2015_ms_pID_725343">
    <vt:lpwstr>(3)8Jhd/fzjPiWP+mfdGBBHT+yVECDQLhGM/2eeUHPRyJtexe7OT1jiDryx16JnCcVluDbTRz7v
t4GbX/svrAhn6fuZ7BZ680XUXaoMdMR82w4ew3/H1YRkprGgsEup6xbSDkDZLQm0fxKCBOJu
O7K67vj4cfOAlLOluCu6fhcqe38719ih9crvvPshc5ThV82H5FzrPmmDWZCYCTe3xFzYEEra
j0p9bMHE4CqEN5h1Lm</vt:lpwstr>
  </property>
  <property fmtid="{D5CDD505-2E9C-101B-9397-08002B2CF9AE}" pid="7" name="_2015_ms_pID_7253431">
    <vt:lpwstr>5cxg+zfSXLhX0zDz0zqoPipy7+jZiPT2Ry75FUBskhsCOiOOYeWW0a
6Spv9L6ESDQLm7uoVJ1iAIC0+x5lIInSkIoQPatgisso+xIFGlXuLQol3TfZmj9vRZYl2Nim
0tcn/78l9q18VxyngxO8xt2VrGVrqp3n9rThR+u5hh3XO6hZMSd7x38bNIRig9fwqJQxAAuy
lpnzt/FVL7JLN9a6b8Sthi8cAzGaZQtMjPjW</vt:lpwstr>
  </property>
  <property fmtid="{D5CDD505-2E9C-101B-9397-08002B2CF9AE}" pid="8" name="_2015_ms_pID_7253432">
    <vt:lpwstr>VQ==</vt:lpwstr>
  </property>
</Properties>
</file>