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8" r:id="rId1"/>
  </p:sldMasterIdLst>
  <p:notesMasterIdLst>
    <p:notesMasterId r:id="rId43"/>
  </p:notesMasterIdLst>
  <p:sldIdLst>
    <p:sldId id="268" r:id="rId2"/>
    <p:sldId id="334" r:id="rId3"/>
    <p:sldId id="303" r:id="rId4"/>
    <p:sldId id="304" r:id="rId5"/>
    <p:sldId id="313" r:id="rId6"/>
    <p:sldId id="323" r:id="rId7"/>
    <p:sldId id="335" r:id="rId8"/>
    <p:sldId id="336" r:id="rId9"/>
    <p:sldId id="337" r:id="rId10"/>
    <p:sldId id="338" r:id="rId11"/>
    <p:sldId id="339" r:id="rId12"/>
    <p:sldId id="340" r:id="rId13"/>
    <p:sldId id="341" r:id="rId14"/>
    <p:sldId id="310" r:id="rId15"/>
    <p:sldId id="342" r:id="rId16"/>
    <p:sldId id="343" r:id="rId17"/>
    <p:sldId id="370" r:id="rId18"/>
    <p:sldId id="348" r:id="rId19"/>
    <p:sldId id="344" r:id="rId20"/>
    <p:sldId id="371" r:id="rId21"/>
    <p:sldId id="345" r:id="rId22"/>
    <p:sldId id="366" r:id="rId23"/>
    <p:sldId id="367" r:id="rId24"/>
    <p:sldId id="357" r:id="rId25"/>
    <p:sldId id="350" r:id="rId26"/>
    <p:sldId id="358" r:id="rId27"/>
    <p:sldId id="359" r:id="rId28"/>
    <p:sldId id="351" r:id="rId29"/>
    <p:sldId id="352" r:id="rId30"/>
    <p:sldId id="354" r:id="rId31"/>
    <p:sldId id="353" r:id="rId32"/>
    <p:sldId id="360" r:id="rId33"/>
    <p:sldId id="361" r:id="rId34"/>
    <p:sldId id="362" r:id="rId35"/>
    <p:sldId id="363" r:id="rId36"/>
    <p:sldId id="364" r:id="rId37"/>
    <p:sldId id="365" r:id="rId38"/>
    <p:sldId id="369" r:id="rId39"/>
    <p:sldId id="320" r:id="rId40"/>
    <p:sldId id="368" r:id="rId41"/>
    <p:sldId id="270" r:id="rId4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9" orient="horz" pos="169">
          <p15:clr>
            <a:srgbClr val="A4A3A4"/>
          </p15:clr>
        </p15:guide>
        <p15:guide id="10" pos="2880">
          <p15:clr>
            <a:srgbClr val="A4A3A4"/>
          </p15:clr>
        </p15:guide>
        <p15:guide id="11" pos="198" userDrawn="1">
          <p15:clr>
            <a:srgbClr val="A4A3A4"/>
          </p15:clr>
        </p15:guide>
        <p15:guide id="12" pos="5562" userDrawn="1">
          <p15:clr>
            <a:srgbClr val="A4A3A4"/>
          </p15:clr>
        </p15:guide>
        <p15:guide id="13" orient="horz" pos="637" userDrawn="1">
          <p15:clr>
            <a:srgbClr val="A4A3A4"/>
          </p15:clr>
        </p15:guide>
        <p15:guide id="14" orient="horz" pos="746" userDrawn="1">
          <p15:clr>
            <a:srgbClr val="A4A3A4"/>
          </p15:clr>
        </p15:guide>
        <p15:guide id="15" orient="horz" pos="1619" userDrawn="1">
          <p15:clr>
            <a:srgbClr val="A4A3A4"/>
          </p15:clr>
        </p15:guide>
        <p15:guide id="16" orient="horz" pos="2866" userDrawn="1">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FFD200"/>
    <a:srgbClr val="A885D8"/>
    <a:srgbClr val="FF7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62" autoAdjust="0"/>
    <p:restoredTop sz="94228" autoAdjust="0"/>
  </p:normalViewPr>
  <p:slideViewPr>
    <p:cSldViewPr showGuides="1">
      <p:cViewPr>
        <p:scale>
          <a:sx n="110" d="100"/>
          <a:sy n="110" d="100"/>
        </p:scale>
        <p:origin x="-114" y="-444"/>
      </p:cViewPr>
      <p:guideLst>
        <p:guide orient="horz" pos="169"/>
        <p:guide orient="horz" pos="637"/>
        <p:guide orient="horz" pos="746"/>
        <p:guide orient="horz" pos="1619"/>
        <p:guide orient="horz" pos="2866"/>
        <p:guide pos="2880"/>
        <p:guide pos="198"/>
        <p:guide pos="5562"/>
      </p:guideLst>
    </p:cSldViewPr>
  </p:slideViewPr>
  <p:outlineViewPr>
    <p:cViewPr>
      <p:scale>
        <a:sx n="33" d="100"/>
        <a:sy n="33" d="100"/>
      </p:scale>
      <p:origin x="0" y="14958"/>
    </p:cViewPr>
  </p:outlineViewPr>
  <p:notesTextViewPr>
    <p:cViewPr>
      <p:scale>
        <a:sx n="1" d="1"/>
        <a:sy n="1" d="1"/>
      </p:scale>
      <p:origin x="0" y="0"/>
    </p:cViewPr>
  </p:notesTextViewPr>
  <p:sorterViewPr>
    <p:cViewPr>
      <p:scale>
        <a:sx n="100" d="100"/>
        <a:sy n="100" d="100"/>
      </p:scale>
      <p:origin x="0" y="1032"/>
    </p:cViewPr>
  </p:sorterViewPr>
  <p:notesViewPr>
    <p:cSldViewPr showGuides="1">
      <p:cViewPr varScale="1">
        <p:scale>
          <a:sx n="81" d="100"/>
          <a:sy n="81" d="100"/>
        </p:scale>
        <p:origin x="389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Helvetica 55 Roman" panose="020B0604020202020204" pitchFamily="34" charset="0"/>
              </a:defRPr>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Helvetica 55 Roman" panose="020B0604020202020204" pitchFamily="34" charset="0"/>
              </a:defRPr>
            </a:lvl1pPr>
          </a:lstStyle>
          <a:p>
            <a:fld id="{14F63557-65CD-470F-8999-4C3C411BE899}" type="datetimeFigureOut">
              <a:rPr lang="en-GB" smtClean="0"/>
              <a:pPr/>
              <a:t>12/02/2018</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Helvetica 55 Roman" panose="020B0604020202020204" pitchFamily="34" charset="0"/>
              </a:defRPr>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Helvetica 55 Roman" panose="020B0604020202020204" pitchFamily="34" charset="0"/>
              </a:defRPr>
            </a:lvl1pPr>
          </a:lstStyle>
          <a:p>
            <a:fld id="{885932DF-9606-4758-A2B5-AF1153FB1ABB}" type="slidenum">
              <a:rPr lang="en-GB" smtClean="0"/>
              <a:pPr/>
              <a:t>‹N°›</a:t>
            </a:fld>
            <a:endParaRPr lang="en-GB"/>
          </a:p>
        </p:txBody>
      </p:sp>
      <p:sp>
        <p:nvSpPr>
          <p:cNvPr id="8" name="Notes Placeholder 4"/>
          <p:cNvSpPr>
            <a:spLocks noGrp="1"/>
          </p:cNvSpPr>
          <p:nvPr>
            <p:ph type="body" sz="quarter" idx="3"/>
          </p:nvPr>
        </p:nvSpPr>
        <p:spPr>
          <a:xfrm>
            <a:off x="381000" y="4343400"/>
            <a:ext cx="6096000" cy="4114800"/>
          </a:xfrm>
          <a:prstGeom prst="rect">
            <a:avLst/>
          </a:prstGeom>
        </p:spPr>
        <p:txBody>
          <a:bodyPr vert="horz" lIns="91440" tIns="45720" rIns="180000" bIns="45720" rtlCol="0"/>
          <a:lstStyle/>
          <a:p>
            <a:pPr marL="92075"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Helvetica 75 Bold" panose="020B0804020202020204" pitchFamily="34" charset="0"/>
                <a:ea typeface="+mn-ea"/>
                <a:cs typeface="+mn-cs"/>
              </a:rPr>
              <a:t>Click to edit Master text styles</a:t>
            </a:r>
          </a:p>
          <a:p>
            <a:pPr marL="230188" marR="0" lvl="1" indent="-138113"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000" b="0" i="0" u="none" strike="noStrike" kern="1200" cap="none" spc="0" normalizeH="0" baseline="0" noProof="0" dirty="0">
                <a:ln>
                  <a:noFill/>
                </a:ln>
                <a:solidFill>
                  <a:prstClr val="black"/>
                </a:solidFill>
                <a:effectLst/>
                <a:uLnTx/>
                <a:uFillTx/>
                <a:latin typeface="Helvetica 75 Bold" panose="020B0804020202020204" pitchFamily="34" charset="0"/>
                <a:ea typeface="+mn-ea"/>
                <a:cs typeface="+mn-cs"/>
              </a:rPr>
              <a:t>Second level</a:t>
            </a:r>
          </a:p>
          <a:p>
            <a:pPr marL="360363" marR="0" lvl="2" indent="-147638" algn="l" defTabSz="914400" rtl="0" eaLnBrk="1" fontAlgn="auto" latinLnBrk="0" hangingPunct="1">
              <a:lnSpc>
                <a:spcPct val="100000"/>
              </a:lnSpc>
              <a:spcBef>
                <a:spcPts val="0"/>
              </a:spcBef>
              <a:spcAft>
                <a:spcPts val="0"/>
              </a:spcAft>
              <a:buClrTx/>
              <a:buSzTx/>
              <a:buFont typeface="Helvetica 55 Roman"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Helvetica 55 Roman" panose="020B0604020202020204" pitchFamily="34" charset="0"/>
                <a:ea typeface="+mn-ea"/>
                <a:cs typeface="+mn-cs"/>
              </a:rPr>
              <a:t>Third level</a:t>
            </a:r>
          </a:p>
          <a:p>
            <a:pPr marL="522288" marR="0" lvl="3" indent="-138113" algn="l" defTabSz="914400" rtl="0" eaLnBrk="1" fontAlgn="auto" latinLnBrk="0" hangingPunct="1">
              <a:lnSpc>
                <a:spcPct val="100000"/>
              </a:lnSpc>
              <a:spcBef>
                <a:spcPts val="0"/>
              </a:spcBef>
              <a:spcAft>
                <a:spcPts val="0"/>
              </a:spcAft>
              <a:buClrTx/>
              <a:buSzTx/>
              <a:buFont typeface="Helvetica 55 Roman"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Helvetica 55 Roman" panose="020B0604020202020204" pitchFamily="34" charset="0"/>
                <a:ea typeface="+mn-ea"/>
                <a:cs typeface="+mn-cs"/>
              </a:rPr>
              <a:t>Fourth level</a:t>
            </a:r>
          </a:p>
          <a:p>
            <a:pPr marL="668338" marR="0" lvl="4" indent="-146050" algn="l" defTabSz="914400" rtl="0" eaLnBrk="1" fontAlgn="auto" latinLnBrk="0" hangingPunct="1">
              <a:lnSpc>
                <a:spcPct val="100000"/>
              </a:lnSpc>
              <a:spcBef>
                <a:spcPts val="0"/>
              </a:spcBef>
              <a:spcAft>
                <a:spcPts val="0"/>
              </a:spcAft>
              <a:buClrTx/>
              <a:buSzTx/>
              <a:buFont typeface="Helvetica 55 Roman"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Helvetica 55 Roman" panose="020B0604020202020204" pitchFamily="34" charset="0"/>
                <a:ea typeface="+mn-ea"/>
                <a:cs typeface="+mn-cs"/>
              </a:rPr>
              <a:t>Fifth level</a:t>
            </a:r>
            <a:endParaRPr kumimoji="0" lang="en-GB" sz="1000" b="0" i="0" u="none" strike="noStrike" kern="1200" cap="none" spc="0" normalizeH="0" baseline="0" noProof="0" dirty="0">
              <a:ln>
                <a:noFill/>
              </a:ln>
              <a:solidFill>
                <a:prstClr val="black"/>
              </a:solidFill>
              <a:effectLst/>
              <a:uLnTx/>
              <a:uFillTx/>
              <a:latin typeface="Helvetica 55 Roman" panose="020B0604020202020204" pitchFamily="34" charset="0"/>
              <a:ea typeface="+mn-ea"/>
              <a:cs typeface="+mn-cs"/>
            </a:endParaRPr>
          </a:p>
        </p:txBody>
      </p:sp>
    </p:spTree>
    <p:extLst>
      <p:ext uri="{BB962C8B-B14F-4D97-AF65-F5344CB8AC3E}">
        <p14:creationId xmlns:p14="http://schemas.microsoft.com/office/powerpoint/2010/main" val="1938228746"/>
      </p:ext>
    </p:extLst>
  </p:cSld>
  <p:clrMap bg1="lt1" tx1="dk1" bg2="lt2" tx2="dk2" accent1="accent1" accent2="accent2" accent3="accent3" accent4="accent4" accent5="accent5" accent6="accent6" hlink="hlink" folHlink="folHlink"/>
  <p:notesStyle>
    <a:lvl1pPr marL="92075" marR="0" indent="0" algn="l" defTabSz="914400" rtl="0" eaLnBrk="1" fontAlgn="auto" latinLnBrk="0" hangingPunct="1">
      <a:lnSpc>
        <a:spcPct val="100000"/>
      </a:lnSpc>
      <a:spcBef>
        <a:spcPts val="0"/>
      </a:spcBef>
      <a:spcAft>
        <a:spcPts val="0"/>
      </a:spcAft>
      <a:buClrTx/>
      <a:buSzTx/>
      <a:buFontTx/>
      <a:buNone/>
      <a:tabLst/>
      <a:defRPr sz="1000" kern="1200">
        <a:solidFill>
          <a:schemeClr val="tx1"/>
        </a:solidFill>
        <a:latin typeface="Helvetica 75 Bold" panose="020B0804020202020204" pitchFamily="34" charset="0"/>
        <a:ea typeface="+mn-ea"/>
        <a:cs typeface="+mn-cs"/>
      </a:defRPr>
    </a:lvl1pPr>
    <a:lvl2pPr marL="230188" marR="0" indent="-138113"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sz="1000" kern="1200">
        <a:solidFill>
          <a:schemeClr val="tx1"/>
        </a:solidFill>
        <a:latin typeface="Helvetica 75 Bold" panose="020B0804020202020204" pitchFamily="34" charset="0"/>
        <a:ea typeface="+mn-ea"/>
        <a:cs typeface="+mn-cs"/>
      </a:defRPr>
    </a:lvl2pPr>
    <a:lvl3pPr marL="360363" marR="0" indent="-147638" algn="l" defTabSz="914400" rtl="0" eaLnBrk="1" fontAlgn="auto" latinLnBrk="0" hangingPunct="1">
      <a:lnSpc>
        <a:spcPct val="100000"/>
      </a:lnSpc>
      <a:spcBef>
        <a:spcPts val="0"/>
      </a:spcBef>
      <a:spcAft>
        <a:spcPts val="0"/>
      </a:spcAft>
      <a:buClrTx/>
      <a:buSzTx/>
      <a:buFont typeface="Helvetica 55 Roman" panose="020B0604020202020204" pitchFamily="34" charset="0"/>
      <a:buChar char="–"/>
      <a:tabLst/>
      <a:defRPr sz="1000" kern="1200">
        <a:solidFill>
          <a:schemeClr val="tx1"/>
        </a:solidFill>
        <a:latin typeface="Helvetica 75 Bold" panose="020B0804020202020204" pitchFamily="34" charset="0"/>
        <a:ea typeface="+mn-ea"/>
        <a:cs typeface="+mn-cs"/>
      </a:defRPr>
    </a:lvl3pPr>
    <a:lvl4pPr marL="522288" marR="0" indent="-138113" algn="l" defTabSz="914400" rtl="0" eaLnBrk="1" fontAlgn="auto" latinLnBrk="0" hangingPunct="1">
      <a:lnSpc>
        <a:spcPct val="100000"/>
      </a:lnSpc>
      <a:spcBef>
        <a:spcPts val="0"/>
      </a:spcBef>
      <a:spcAft>
        <a:spcPts val="0"/>
      </a:spcAft>
      <a:buClrTx/>
      <a:buSzTx/>
      <a:buFont typeface="Helvetica 55 Roman" panose="020B0604020202020204" pitchFamily="34" charset="0"/>
      <a:buChar char="–"/>
      <a:tabLst/>
      <a:defRPr sz="1000" kern="1200">
        <a:solidFill>
          <a:schemeClr val="tx1"/>
        </a:solidFill>
        <a:latin typeface="Helvetica 75 Bold" panose="020B0804020202020204" pitchFamily="34" charset="0"/>
        <a:ea typeface="+mn-ea"/>
        <a:cs typeface="+mn-cs"/>
      </a:defRPr>
    </a:lvl4pPr>
    <a:lvl5pPr marL="668338" marR="0" indent="-146050" algn="l" defTabSz="914400" rtl="0" eaLnBrk="1" fontAlgn="auto" latinLnBrk="0" hangingPunct="1">
      <a:lnSpc>
        <a:spcPct val="100000"/>
      </a:lnSpc>
      <a:spcBef>
        <a:spcPts val="0"/>
      </a:spcBef>
      <a:spcAft>
        <a:spcPts val="0"/>
      </a:spcAft>
      <a:buClrTx/>
      <a:buSzTx/>
      <a:buFont typeface="Helvetica 55 Roman" panose="020B0604020202020204" pitchFamily="34" charset="0"/>
      <a:buChar char="–"/>
      <a:tabLst/>
      <a:defRPr sz="1000" kern="1200">
        <a:solidFill>
          <a:schemeClr val="tx1"/>
        </a:solidFill>
        <a:latin typeface="Helvetica 75 Bold" panose="020B08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400" dirty="0" smtClean="0"/>
              <a:t>1- Présentation des premiers résultats sur l ’étude du CONCEPT CDL</a:t>
            </a:r>
          </a:p>
          <a:p>
            <a:endParaRPr lang="fr-FR" sz="1400" dirty="0"/>
          </a:p>
          <a:p>
            <a:r>
              <a:rPr lang="fr-FR" sz="1400" dirty="0" smtClean="0"/>
              <a:t>2- Nous avons produit un document de 45 pages. pour le rendre plus digeste, nous avons proposé plusieurs grilles de lecture en fonction du profile du lecteur dès la page de garde</a:t>
            </a:r>
          </a:p>
          <a:p>
            <a:endParaRPr lang="fr-FR" sz="1400" dirty="0"/>
          </a:p>
          <a:p>
            <a:r>
              <a:rPr lang="fr-FR" sz="1400" dirty="0" smtClean="0"/>
              <a:t>3- Je ne présenterais pas l’ensemble de l’étude. pas le temps. Je présenterais les points suivants:</a:t>
            </a:r>
          </a:p>
          <a:p>
            <a:r>
              <a:rPr lang="fr-FR" sz="1400" dirty="0" smtClean="0"/>
              <a:t>	1- un rappel du concept</a:t>
            </a:r>
          </a:p>
          <a:p>
            <a:r>
              <a:rPr lang="fr-FR" sz="1400" dirty="0"/>
              <a:t>	</a:t>
            </a:r>
            <a:r>
              <a:rPr lang="fr-FR" sz="1400" dirty="0" smtClean="0"/>
              <a:t>2- la revue critique des deux principaux scénarios de mise en œuvre poussés par les vendeurs (à quoi ils servent, quels bénéfices pour Orange)</a:t>
            </a:r>
          </a:p>
          <a:p>
            <a:r>
              <a:rPr lang="fr-FR" sz="1400" dirty="0"/>
              <a:t>	</a:t>
            </a:r>
            <a:r>
              <a:rPr lang="fr-FR" sz="1400" dirty="0" smtClean="0"/>
              <a:t>3- l’état du marché des fournisseurs de CDL</a:t>
            </a:r>
          </a:p>
          <a:p>
            <a:endParaRPr lang="fr-FR" sz="1400" dirty="0"/>
          </a:p>
          <a:p>
            <a:r>
              <a:rPr lang="fr-FR" sz="1400" dirty="0" smtClean="0"/>
              <a:t>4- je récapitulerais les conclusion actuelles et je donnerais le plan d’action pour 2017</a:t>
            </a:r>
          </a:p>
          <a:p>
            <a:r>
              <a:rPr lang="fr-FR" sz="1400" dirty="0"/>
              <a:t>	</a:t>
            </a:r>
            <a:endParaRPr lang="fr-FR" sz="1400" dirty="0" smtClean="0"/>
          </a:p>
          <a:p>
            <a:endParaRPr lang="en-US" dirty="0"/>
          </a:p>
        </p:txBody>
      </p:sp>
    </p:spTree>
    <p:extLst>
      <p:ext uri="{BB962C8B-B14F-4D97-AF65-F5344CB8AC3E}">
        <p14:creationId xmlns:p14="http://schemas.microsoft.com/office/powerpoint/2010/main" val="22961066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400" dirty="0" smtClean="0"/>
              <a:t>1- Présentation des premiers résultats sur l ’étude du CONCEPT CDL</a:t>
            </a:r>
          </a:p>
          <a:p>
            <a:endParaRPr lang="fr-FR" sz="1400" dirty="0"/>
          </a:p>
          <a:p>
            <a:r>
              <a:rPr lang="fr-FR" sz="1400" dirty="0" smtClean="0"/>
              <a:t>2- Nous avons produit un document de 45 pages. pour le rendre plus digeste, nous avons proposé plusieurs grilles de lecture en fonction du profile du lecteur dès la page de garde</a:t>
            </a:r>
          </a:p>
          <a:p>
            <a:endParaRPr lang="fr-FR" sz="1400" dirty="0"/>
          </a:p>
          <a:p>
            <a:r>
              <a:rPr lang="fr-FR" sz="1400" dirty="0" smtClean="0"/>
              <a:t>3- Je ne présenterais pas l’ensemble de l’étude. pas le temps. Je présenterais les points suivants:</a:t>
            </a:r>
          </a:p>
          <a:p>
            <a:r>
              <a:rPr lang="fr-FR" sz="1400" dirty="0" smtClean="0"/>
              <a:t>	1- un rappel du concept</a:t>
            </a:r>
          </a:p>
          <a:p>
            <a:r>
              <a:rPr lang="fr-FR" sz="1400" dirty="0"/>
              <a:t>	</a:t>
            </a:r>
            <a:r>
              <a:rPr lang="fr-FR" sz="1400" dirty="0" smtClean="0"/>
              <a:t>2- la revue critique des deux principaux scénarios de mise en œuvre poussés par les vendeurs (à quoi ils servent, quels bénéfices pour Orange)</a:t>
            </a:r>
          </a:p>
          <a:p>
            <a:r>
              <a:rPr lang="fr-FR" sz="1400" dirty="0"/>
              <a:t>	</a:t>
            </a:r>
            <a:r>
              <a:rPr lang="fr-FR" sz="1400" dirty="0" smtClean="0"/>
              <a:t>3- l’état du marché des fournisseurs de CDL</a:t>
            </a:r>
          </a:p>
          <a:p>
            <a:endParaRPr lang="fr-FR" sz="1400" dirty="0"/>
          </a:p>
          <a:p>
            <a:r>
              <a:rPr lang="fr-FR" sz="1400" dirty="0" smtClean="0"/>
              <a:t>4- je récapitulerais les conclusion actuelles et je donnerais le plan d’action pour 2017</a:t>
            </a:r>
          </a:p>
          <a:p>
            <a:r>
              <a:rPr lang="fr-FR" sz="1400" dirty="0"/>
              <a:t>	</a:t>
            </a:r>
            <a:endParaRPr lang="fr-FR" sz="1400" dirty="0" smtClean="0"/>
          </a:p>
          <a:p>
            <a:endParaRPr lang="en-US" dirty="0"/>
          </a:p>
        </p:txBody>
      </p:sp>
    </p:spTree>
    <p:extLst>
      <p:ext uri="{BB962C8B-B14F-4D97-AF65-F5344CB8AC3E}">
        <p14:creationId xmlns:p14="http://schemas.microsoft.com/office/powerpoint/2010/main" val="22961066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003784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003784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003784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14325" y="1184275"/>
            <a:ext cx="8515350" cy="3365500"/>
          </a:xfrm>
        </p:spPr>
        <p:txBody>
          <a:bodyPr/>
          <a:lstStyle>
            <a:lvl1pPr>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lvl6pPr>
          </a:lstStyle>
          <a:p>
            <a:pPr lvl="0"/>
            <a:r>
              <a:rPr lang="fr-FR" noProof="0" dirty="0"/>
              <a:t>Cliquez pour modifier le 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a:p>
            <a:pPr lvl="5"/>
            <a:r>
              <a:rPr lang="fr-FR" noProof="0" dirty="0"/>
              <a:t>Sixième niveau</a:t>
            </a:r>
          </a:p>
        </p:txBody>
      </p:sp>
      <p:sp>
        <p:nvSpPr>
          <p:cNvPr id="4" name="Title 3"/>
          <p:cNvSpPr>
            <a:spLocks noGrp="1"/>
          </p:cNvSpPr>
          <p:nvPr>
            <p:ph type="title" hasCustomPrompt="1"/>
          </p:nvPr>
        </p:nvSpPr>
        <p:spPr/>
        <p:txBody>
          <a:bodyPr/>
          <a:lstStyle/>
          <a:p>
            <a:r>
              <a:rPr lang="fr-FR" noProof="0" dirty="0" smtClean="0"/>
              <a:t>Cliquez pour modifier le titre</a:t>
            </a:r>
            <a:endParaRPr lang="en-GB" dirty="0"/>
          </a:p>
        </p:txBody>
      </p:sp>
      <p:sp>
        <p:nvSpPr>
          <p:cNvPr id="6" name="TextBox 5"/>
          <p:cNvSpPr txBox="1"/>
          <p:nvPr userDrawn="1"/>
        </p:nvSpPr>
        <p:spPr>
          <a:xfrm>
            <a:off x="619545" y="4749146"/>
            <a:ext cx="391133" cy="123111"/>
          </a:xfrm>
          <a:prstGeom prst="rect">
            <a:avLst/>
          </a:prstGeom>
          <a:noFill/>
        </p:spPr>
        <p:txBody>
          <a:bodyPr wrap="none" lIns="0" tIns="0" rIns="0" bIns="0" rtlCol="0">
            <a:spAutoFit/>
          </a:bodyPr>
          <a:lstStyle/>
          <a:p>
            <a:r>
              <a:rPr kumimoji="0" lang="fr-FR" sz="800" b="0" i="0" u="none" strike="noStrike" kern="1200" cap="none" spc="0" normalizeH="0" baseline="0" noProof="0" dirty="0" smtClean="0">
                <a:ln>
                  <a:noFill/>
                </a:ln>
                <a:solidFill>
                  <a:schemeClr val="bg2"/>
                </a:solidFill>
                <a:effectLst/>
                <a:uLnTx/>
                <a:uFillTx/>
                <a:latin typeface="Helvetica 75 Bold" panose="020B0804020202020204" pitchFamily="34" charset="0"/>
                <a:ea typeface="+mn-ea"/>
                <a:cs typeface="+mn-cs"/>
              </a:rPr>
              <a:t> Orange</a:t>
            </a:r>
            <a:endParaRPr kumimoji="0" lang="fr-FR" sz="800" b="0" i="0" u="none" strike="noStrike" kern="1200" cap="none" spc="0" normalizeH="0" baseline="0" noProof="0" dirty="0">
              <a:ln>
                <a:noFill/>
              </a:ln>
              <a:solidFill>
                <a:schemeClr val="bg2"/>
              </a:solidFill>
              <a:effectLst/>
              <a:uLnTx/>
              <a:uFillTx/>
              <a:latin typeface="Helvetica 75 Bold" panose="020B0804020202020204" pitchFamily="34" charset="0"/>
              <a:ea typeface="+mn-ea"/>
              <a:cs typeface="+mn-cs"/>
            </a:endParaRPr>
          </a:p>
        </p:txBody>
      </p:sp>
    </p:spTree>
    <p:extLst>
      <p:ext uri="{BB962C8B-B14F-4D97-AF65-F5344CB8AC3E}">
        <p14:creationId xmlns:p14="http://schemas.microsoft.com/office/powerpoint/2010/main" val="2035300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14326" y="268289"/>
            <a:ext cx="4828498" cy="2301874"/>
          </a:xfrm>
        </p:spPr>
        <p:txBody>
          <a:bodyPr>
            <a:noAutofit/>
          </a:bodyPr>
          <a:lstStyle>
            <a:lvl1pPr algn="l">
              <a:lnSpc>
                <a:spcPct val="85000"/>
              </a:lnSpc>
              <a:defRPr sz="5500" baseline="0">
                <a:solidFill>
                  <a:schemeClr val="tx1"/>
                </a:solidFill>
              </a:defRPr>
            </a:lvl1pPr>
          </a:lstStyle>
          <a:p>
            <a:r>
              <a:rPr lang="fr-FR" noProof="0" dirty="0"/>
              <a:t>Cliquez pour modifier le titre</a:t>
            </a:r>
          </a:p>
        </p:txBody>
      </p:sp>
      <p:sp>
        <p:nvSpPr>
          <p:cNvPr id="17" name="Text Placeholder 17"/>
          <p:cNvSpPr>
            <a:spLocks noGrp="1"/>
          </p:cNvSpPr>
          <p:nvPr>
            <p:ph type="body" sz="quarter" idx="16" hasCustomPrompt="1"/>
          </p:nvPr>
        </p:nvSpPr>
        <p:spPr>
          <a:xfrm>
            <a:off x="5800725" y="266701"/>
            <a:ext cx="3028950" cy="3403600"/>
          </a:xfrm>
        </p:spPr>
        <p:txBody>
          <a:bodyPr/>
          <a:lstStyle>
            <a:lvl1pPr>
              <a:defRPr/>
            </a:lvl1pPr>
          </a:lstStyle>
          <a:p>
            <a:pPr lvl="0"/>
            <a:r>
              <a:rPr lang="fr-FR" noProof="0" dirty="0"/>
              <a:t>Cliquez pour modifier le texte</a:t>
            </a:r>
          </a:p>
          <a:p>
            <a:pPr lvl="1"/>
            <a:r>
              <a:rPr lang="fr-FR" noProof="0" dirty="0"/>
              <a:t>Deuxième niveau</a:t>
            </a:r>
          </a:p>
        </p:txBody>
      </p:sp>
      <p:sp>
        <p:nvSpPr>
          <p:cNvPr id="42" name="Subtitle 2"/>
          <p:cNvSpPr>
            <a:spLocks noGrp="1"/>
          </p:cNvSpPr>
          <p:nvPr>
            <p:ph type="subTitle" idx="1" hasCustomPrompt="1"/>
          </p:nvPr>
        </p:nvSpPr>
        <p:spPr>
          <a:xfrm>
            <a:off x="310687" y="2704144"/>
            <a:ext cx="4831185" cy="966156"/>
          </a:xfrm>
        </p:spPr>
        <p:txBody>
          <a:bodyPr/>
          <a:lstStyle>
            <a:lvl1pPr marL="0" indent="0" algn="l">
              <a:buNone/>
              <a:defRPr baseline="0">
                <a:solidFill>
                  <a:schemeClr val="tx1"/>
                </a:solidFill>
              </a:defRPr>
            </a:lvl1pPr>
            <a:lvl2pPr marL="180975" indent="-180975" algn="l">
              <a:buClr>
                <a:schemeClr val="bg2"/>
              </a:buClr>
              <a:buSzPct val="100000"/>
              <a:buFont typeface="Wingdings" panose="05000000000000000000" pitchFamily="2" charset="2"/>
              <a:buChar char="§"/>
              <a:defRPr>
                <a:solidFill>
                  <a:schemeClr val="tx1"/>
                </a:solidFill>
              </a:defRPr>
            </a:lvl2pPr>
            <a:lvl3pPr marL="406800" indent="-190800" algn="l">
              <a:spcBef>
                <a:spcPts val="336"/>
              </a:spcBef>
              <a:buClrTx/>
              <a:buFont typeface="Helvetica 55 Roman" panose="020B0604020202020204" pitchFamily="34" charset="0"/>
              <a:buChar char="–"/>
              <a:defRPr>
                <a:solidFill>
                  <a:schemeClr val="tx1"/>
                </a:solidFill>
                <a:latin typeface="Helvetica 55 Roman" panose="020B0604020202020204" pitchFamily="34" charset="0"/>
              </a:defRPr>
            </a:lvl3pPr>
            <a:lvl4pPr marL="594000" indent="-172800" algn="l">
              <a:spcBef>
                <a:spcPts val="24"/>
              </a:spcBef>
              <a:buFont typeface="Helvetica 55 Roman" panose="020B0604020202020204" pitchFamily="34" charset="0"/>
              <a:buChar char="–"/>
              <a:defRPr>
                <a:solidFill>
                  <a:schemeClr val="tx1"/>
                </a:solidFill>
              </a:defRPr>
            </a:lvl4pPr>
            <a:lvl5pPr marL="799200" indent="-190800" algn="l">
              <a:buFont typeface="Helvetica 55 Roman" panose="020B0604020202020204" pitchFamily="34" charset="0"/>
              <a:buChar char="–"/>
              <a:defRPr>
                <a:solidFill>
                  <a:schemeClr val="tx1"/>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Cliquez pour modifier le nom du présentateur</a:t>
            </a:r>
          </a:p>
        </p:txBody>
      </p:sp>
      <p:grpSp>
        <p:nvGrpSpPr>
          <p:cNvPr id="3" name="Group 2"/>
          <p:cNvGrpSpPr/>
          <p:nvPr userDrawn="1"/>
        </p:nvGrpSpPr>
        <p:grpSpPr>
          <a:xfrm>
            <a:off x="313535" y="4233863"/>
            <a:ext cx="612775" cy="612775"/>
            <a:chOff x="313535" y="4233863"/>
            <a:chExt cx="612775" cy="612775"/>
          </a:xfrm>
        </p:grpSpPr>
        <p:sp>
          <p:nvSpPr>
            <p:cNvPr id="43" name="Rectangle 5"/>
            <p:cNvSpPr>
              <a:spLocks noChangeArrowheads="1"/>
            </p:cNvSpPr>
            <p:nvPr userDrawn="1"/>
          </p:nvSpPr>
          <p:spPr bwMode="auto">
            <a:xfrm>
              <a:off x="313535" y="4233863"/>
              <a:ext cx="612775" cy="612775"/>
            </a:xfrm>
            <a:prstGeom prst="rect">
              <a:avLst/>
            </a:prstGeom>
            <a:solidFill>
              <a:srgbClr val="FF7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6"/>
            <p:cNvSpPr>
              <a:spLocks noEditPoints="1"/>
            </p:cNvSpPr>
            <p:nvPr userDrawn="1"/>
          </p:nvSpPr>
          <p:spPr bwMode="auto">
            <a:xfrm>
              <a:off x="500860" y="4708526"/>
              <a:ext cx="74613" cy="87313"/>
            </a:xfrm>
            <a:custGeom>
              <a:avLst/>
              <a:gdLst>
                <a:gd name="T0" fmla="*/ 66 w 93"/>
                <a:gd name="T1" fmla="*/ 99 h 109"/>
                <a:gd name="T2" fmla="*/ 31 w 93"/>
                <a:gd name="T3" fmla="*/ 109 h 109"/>
                <a:gd name="T4" fmla="*/ 0 w 93"/>
                <a:gd name="T5" fmla="*/ 79 h 109"/>
                <a:gd name="T6" fmla="*/ 66 w 93"/>
                <a:gd name="T7" fmla="*/ 37 h 109"/>
                <a:gd name="T8" fmla="*/ 66 w 93"/>
                <a:gd name="T9" fmla="*/ 32 h 109"/>
                <a:gd name="T10" fmla="*/ 49 w 93"/>
                <a:gd name="T11" fmla="*/ 19 h 109"/>
                <a:gd name="T12" fmla="*/ 24 w 93"/>
                <a:gd name="T13" fmla="*/ 32 h 109"/>
                <a:gd name="T14" fmla="*/ 5 w 93"/>
                <a:gd name="T15" fmla="*/ 21 h 109"/>
                <a:gd name="T16" fmla="*/ 50 w 93"/>
                <a:gd name="T17" fmla="*/ 0 h 109"/>
                <a:gd name="T18" fmla="*/ 93 w 93"/>
                <a:gd name="T19" fmla="*/ 32 h 109"/>
                <a:gd name="T20" fmla="*/ 93 w 93"/>
                <a:gd name="T21" fmla="*/ 108 h 109"/>
                <a:gd name="T22" fmla="*/ 68 w 93"/>
                <a:gd name="T23" fmla="*/ 108 h 109"/>
                <a:gd name="T24" fmla="*/ 66 w 93"/>
                <a:gd name="T25" fmla="*/ 99 h 109"/>
                <a:gd name="T26" fmla="*/ 27 w 93"/>
                <a:gd name="T27" fmla="*/ 77 h 109"/>
                <a:gd name="T28" fmla="*/ 39 w 93"/>
                <a:gd name="T29" fmla="*/ 90 h 109"/>
                <a:gd name="T30" fmla="*/ 65 w 93"/>
                <a:gd name="T31" fmla="*/ 79 h 109"/>
                <a:gd name="T32" fmla="*/ 65 w 93"/>
                <a:gd name="T33" fmla="*/ 54 h 109"/>
                <a:gd name="T34" fmla="*/ 27 w 93"/>
                <a:gd name="T35" fmla="*/ 7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109">
                  <a:moveTo>
                    <a:pt x="66" y="99"/>
                  </a:moveTo>
                  <a:cubicBezTo>
                    <a:pt x="55" y="106"/>
                    <a:pt x="43" y="109"/>
                    <a:pt x="31" y="109"/>
                  </a:cubicBezTo>
                  <a:cubicBezTo>
                    <a:pt x="11" y="109"/>
                    <a:pt x="0" y="96"/>
                    <a:pt x="0" y="79"/>
                  </a:cubicBezTo>
                  <a:cubicBezTo>
                    <a:pt x="0" y="55"/>
                    <a:pt x="21" y="42"/>
                    <a:pt x="66" y="37"/>
                  </a:cubicBezTo>
                  <a:cubicBezTo>
                    <a:pt x="66" y="32"/>
                    <a:pt x="66" y="32"/>
                    <a:pt x="66" y="32"/>
                  </a:cubicBezTo>
                  <a:cubicBezTo>
                    <a:pt x="66" y="24"/>
                    <a:pt x="60" y="19"/>
                    <a:pt x="49" y="19"/>
                  </a:cubicBezTo>
                  <a:cubicBezTo>
                    <a:pt x="39" y="19"/>
                    <a:pt x="30" y="24"/>
                    <a:pt x="24" y="32"/>
                  </a:cubicBezTo>
                  <a:cubicBezTo>
                    <a:pt x="5" y="21"/>
                    <a:pt x="5" y="21"/>
                    <a:pt x="5" y="21"/>
                  </a:cubicBezTo>
                  <a:cubicBezTo>
                    <a:pt x="15" y="7"/>
                    <a:pt x="30" y="0"/>
                    <a:pt x="50" y="0"/>
                  </a:cubicBezTo>
                  <a:cubicBezTo>
                    <a:pt x="77" y="0"/>
                    <a:pt x="93" y="12"/>
                    <a:pt x="93" y="32"/>
                  </a:cubicBezTo>
                  <a:cubicBezTo>
                    <a:pt x="93" y="32"/>
                    <a:pt x="93" y="108"/>
                    <a:pt x="93" y="108"/>
                  </a:cubicBezTo>
                  <a:cubicBezTo>
                    <a:pt x="68" y="108"/>
                    <a:pt x="68" y="108"/>
                    <a:pt x="68" y="108"/>
                  </a:cubicBezTo>
                  <a:lnTo>
                    <a:pt x="66" y="99"/>
                  </a:lnTo>
                  <a:close/>
                  <a:moveTo>
                    <a:pt x="27" y="77"/>
                  </a:moveTo>
                  <a:cubicBezTo>
                    <a:pt x="27" y="84"/>
                    <a:pt x="31" y="90"/>
                    <a:pt x="39" y="90"/>
                  </a:cubicBezTo>
                  <a:cubicBezTo>
                    <a:pt x="48" y="90"/>
                    <a:pt x="57" y="87"/>
                    <a:pt x="65" y="79"/>
                  </a:cubicBezTo>
                  <a:cubicBezTo>
                    <a:pt x="65" y="54"/>
                    <a:pt x="65" y="54"/>
                    <a:pt x="65" y="54"/>
                  </a:cubicBezTo>
                  <a:cubicBezTo>
                    <a:pt x="39" y="57"/>
                    <a:pt x="27" y="64"/>
                    <a:pt x="27"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7"/>
            <p:cNvSpPr>
              <a:spLocks/>
            </p:cNvSpPr>
            <p:nvPr userDrawn="1"/>
          </p:nvSpPr>
          <p:spPr bwMode="auto">
            <a:xfrm>
              <a:off x="592935" y="4708526"/>
              <a:ext cx="76200" cy="87313"/>
            </a:xfrm>
            <a:custGeom>
              <a:avLst/>
              <a:gdLst>
                <a:gd name="T0" fmla="*/ 0 w 94"/>
                <a:gd name="T1" fmla="*/ 5 h 108"/>
                <a:gd name="T2" fmla="*/ 23 w 94"/>
                <a:gd name="T3" fmla="*/ 2 h 108"/>
                <a:gd name="T4" fmla="*/ 25 w 94"/>
                <a:gd name="T5" fmla="*/ 15 h 108"/>
                <a:gd name="T6" fmla="*/ 61 w 94"/>
                <a:gd name="T7" fmla="*/ 0 h 108"/>
                <a:gd name="T8" fmla="*/ 94 w 94"/>
                <a:gd name="T9" fmla="*/ 34 h 108"/>
                <a:gd name="T10" fmla="*/ 94 w 94"/>
                <a:gd name="T11" fmla="*/ 108 h 108"/>
                <a:gd name="T12" fmla="*/ 66 w 94"/>
                <a:gd name="T13" fmla="*/ 108 h 108"/>
                <a:gd name="T14" fmla="*/ 66 w 94"/>
                <a:gd name="T15" fmla="*/ 39 h 108"/>
                <a:gd name="T16" fmla="*/ 53 w 94"/>
                <a:gd name="T17" fmla="*/ 21 h 108"/>
                <a:gd name="T18" fmla="*/ 27 w 94"/>
                <a:gd name="T19" fmla="*/ 32 h 108"/>
                <a:gd name="T20" fmla="*/ 27 w 94"/>
                <a:gd name="T21" fmla="*/ 108 h 108"/>
                <a:gd name="T22" fmla="*/ 0 w 94"/>
                <a:gd name="T23" fmla="*/ 108 h 108"/>
                <a:gd name="T24" fmla="*/ 0 w 94"/>
                <a:gd name="T25" fmla="*/ 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 h="108">
                  <a:moveTo>
                    <a:pt x="0" y="5"/>
                  </a:moveTo>
                  <a:cubicBezTo>
                    <a:pt x="23" y="2"/>
                    <a:pt x="23" y="2"/>
                    <a:pt x="23" y="2"/>
                  </a:cubicBezTo>
                  <a:cubicBezTo>
                    <a:pt x="25" y="15"/>
                    <a:pt x="25" y="15"/>
                    <a:pt x="25" y="15"/>
                  </a:cubicBezTo>
                  <a:cubicBezTo>
                    <a:pt x="38" y="5"/>
                    <a:pt x="48" y="0"/>
                    <a:pt x="61" y="0"/>
                  </a:cubicBezTo>
                  <a:cubicBezTo>
                    <a:pt x="83" y="0"/>
                    <a:pt x="94" y="12"/>
                    <a:pt x="94" y="34"/>
                  </a:cubicBezTo>
                  <a:cubicBezTo>
                    <a:pt x="94" y="108"/>
                    <a:pt x="94" y="108"/>
                    <a:pt x="94" y="108"/>
                  </a:cubicBezTo>
                  <a:cubicBezTo>
                    <a:pt x="66" y="108"/>
                    <a:pt x="66" y="108"/>
                    <a:pt x="66" y="108"/>
                  </a:cubicBezTo>
                  <a:cubicBezTo>
                    <a:pt x="66" y="39"/>
                    <a:pt x="66" y="39"/>
                    <a:pt x="66" y="39"/>
                  </a:cubicBezTo>
                  <a:cubicBezTo>
                    <a:pt x="66" y="26"/>
                    <a:pt x="63" y="21"/>
                    <a:pt x="53" y="21"/>
                  </a:cubicBezTo>
                  <a:cubicBezTo>
                    <a:pt x="45" y="21"/>
                    <a:pt x="36" y="24"/>
                    <a:pt x="27" y="32"/>
                  </a:cubicBezTo>
                  <a:cubicBezTo>
                    <a:pt x="27" y="108"/>
                    <a:pt x="27" y="108"/>
                    <a:pt x="27" y="108"/>
                  </a:cubicBezTo>
                  <a:cubicBezTo>
                    <a:pt x="0" y="108"/>
                    <a:pt x="0" y="108"/>
                    <a:pt x="0" y="108"/>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8"/>
            <p:cNvSpPr>
              <a:spLocks noEditPoints="1"/>
            </p:cNvSpPr>
            <p:nvPr userDrawn="1"/>
          </p:nvSpPr>
          <p:spPr bwMode="auto">
            <a:xfrm>
              <a:off x="778673" y="4708526"/>
              <a:ext cx="79375" cy="88900"/>
            </a:xfrm>
            <a:custGeom>
              <a:avLst/>
              <a:gdLst>
                <a:gd name="T0" fmla="*/ 50 w 98"/>
                <a:gd name="T1" fmla="*/ 110 h 110"/>
                <a:gd name="T2" fmla="*/ 0 w 98"/>
                <a:gd name="T3" fmla="*/ 55 h 110"/>
                <a:gd name="T4" fmla="*/ 49 w 98"/>
                <a:gd name="T5" fmla="*/ 0 h 110"/>
                <a:gd name="T6" fmla="*/ 98 w 98"/>
                <a:gd name="T7" fmla="*/ 54 h 110"/>
                <a:gd name="T8" fmla="*/ 97 w 98"/>
                <a:gd name="T9" fmla="*/ 59 h 110"/>
                <a:gd name="T10" fmla="*/ 27 w 98"/>
                <a:gd name="T11" fmla="*/ 59 h 110"/>
                <a:gd name="T12" fmla="*/ 52 w 98"/>
                <a:gd name="T13" fmla="*/ 89 h 110"/>
                <a:gd name="T14" fmla="*/ 76 w 98"/>
                <a:gd name="T15" fmla="*/ 76 h 110"/>
                <a:gd name="T16" fmla="*/ 96 w 98"/>
                <a:gd name="T17" fmla="*/ 87 h 110"/>
                <a:gd name="T18" fmla="*/ 50 w 98"/>
                <a:gd name="T19" fmla="*/ 110 h 110"/>
                <a:gd name="T20" fmla="*/ 70 w 98"/>
                <a:gd name="T21" fmla="*/ 41 h 110"/>
                <a:gd name="T22" fmla="*/ 49 w 98"/>
                <a:gd name="T23" fmla="*/ 19 h 110"/>
                <a:gd name="T24" fmla="*/ 28 w 98"/>
                <a:gd name="T25" fmla="*/ 41 h 110"/>
                <a:gd name="T26" fmla="*/ 70 w 98"/>
                <a:gd name="T27" fmla="*/ 4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8" h="110">
                  <a:moveTo>
                    <a:pt x="50" y="110"/>
                  </a:moveTo>
                  <a:cubicBezTo>
                    <a:pt x="19" y="110"/>
                    <a:pt x="0" y="90"/>
                    <a:pt x="0" y="55"/>
                  </a:cubicBezTo>
                  <a:cubicBezTo>
                    <a:pt x="0" y="20"/>
                    <a:pt x="19" y="0"/>
                    <a:pt x="49" y="0"/>
                  </a:cubicBezTo>
                  <a:cubicBezTo>
                    <a:pt x="80" y="0"/>
                    <a:pt x="98" y="20"/>
                    <a:pt x="98" y="54"/>
                  </a:cubicBezTo>
                  <a:cubicBezTo>
                    <a:pt x="98" y="56"/>
                    <a:pt x="97" y="57"/>
                    <a:pt x="97" y="59"/>
                  </a:cubicBezTo>
                  <a:cubicBezTo>
                    <a:pt x="27" y="59"/>
                    <a:pt x="27" y="59"/>
                    <a:pt x="27" y="59"/>
                  </a:cubicBezTo>
                  <a:cubicBezTo>
                    <a:pt x="28" y="79"/>
                    <a:pt x="36" y="89"/>
                    <a:pt x="52" y="89"/>
                  </a:cubicBezTo>
                  <a:cubicBezTo>
                    <a:pt x="63" y="89"/>
                    <a:pt x="70" y="85"/>
                    <a:pt x="76" y="76"/>
                  </a:cubicBezTo>
                  <a:cubicBezTo>
                    <a:pt x="96" y="87"/>
                    <a:pt x="96" y="87"/>
                    <a:pt x="96" y="87"/>
                  </a:cubicBezTo>
                  <a:cubicBezTo>
                    <a:pt x="87" y="102"/>
                    <a:pt x="71" y="110"/>
                    <a:pt x="50" y="110"/>
                  </a:cubicBezTo>
                  <a:close/>
                  <a:moveTo>
                    <a:pt x="70" y="41"/>
                  </a:moveTo>
                  <a:cubicBezTo>
                    <a:pt x="70" y="27"/>
                    <a:pt x="62" y="19"/>
                    <a:pt x="49" y="19"/>
                  </a:cubicBezTo>
                  <a:cubicBezTo>
                    <a:pt x="37" y="19"/>
                    <a:pt x="29" y="27"/>
                    <a:pt x="28" y="41"/>
                  </a:cubicBezTo>
                  <a:lnTo>
                    <a:pt x="70"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9"/>
            <p:cNvSpPr>
              <a:spLocks noEditPoints="1"/>
            </p:cNvSpPr>
            <p:nvPr userDrawn="1"/>
          </p:nvSpPr>
          <p:spPr bwMode="auto">
            <a:xfrm>
              <a:off x="346873" y="4708526"/>
              <a:ext cx="84138" cy="88900"/>
            </a:xfrm>
            <a:custGeom>
              <a:avLst/>
              <a:gdLst>
                <a:gd name="T0" fmla="*/ 52 w 104"/>
                <a:gd name="T1" fmla="*/ 111 h 111"/>
                <a:gd name="T2" fmla="*/ 0 w 104"/>
                <a:gd name="T3" fmla="*/ 55 h 111"/>
                <a:gd name="T4" fmla="*/ 52 w 104"/>
                <a:gd name="T5" fmla="*/ 0 h 111"/>
                <a:gd name="T6" fmla="*/ 104 w 104"/>
                <a:gd name="T7" fmla="*/ 55 h 111"/>
                <a:gd name="T8" fmla="*/ 52 w 104"/>
                <a:gd name="T9" fmla="*/ 111 h 111"/>
                <a:gd name="T10" fmla="*/ 52 w 104"/>
                <a:gd name="T11" fmla="*/ 23 h 111"/>
                <a:gd name="T12" fmla="*/ 28 w 104"/>
                <a:gd name="T13" fmla="*/ 55 h 111"/>
                <a:gd name="T14" fmla="*/ 52 w 104"/>
                <a:gd name="T15" fmla="*/ 87 h 111"/>
                <a:gd name="T16" fmla="*/ 77 w 104"/>
                <a:gd name="T17" fmla="*/ 55 h 111"/>
                <a:gd name="T18" fmla="*/ 52 w 104"/>
                <a:gd name="T19" fmla="*/ 2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 h="111">
                  <a:moveTo>
                    <a:pt x="52" y="111"/>
                  </a:moveTo>
                  <a:cubicBezTo>
                    <a:pt x="25" y="111"/>
                    <a:pt x="0" y="93"/>
                    <a:pt x="0" y="55"/>
                  </a:cubicBezTo>
                  <a:cubicBezTo>
                    <a:pt x="0" y="17"/>
                    <a:pt x="25" y="0"/>
                    <a:pt x="52" y="0"/>
                  </a:cubicBezTo>
                  <a:cubicBezTo>
                    <a:pt x="79" y="0"/>
                    <a:pt x="104" y="17"/>
                    <a:pt x="104" y="55"/>
                  </a:cubicBezTo>
                  <a:cubicBezTo>
                    <a:pt x="104" y="93"/>
                    <a:pt x="79" y="111"/>
                    <a:pt x="52" y="111"/>
                  </a:cubicBezTo>
                  <a:close/>
                  <a:moveTo>
                    <a:pt x="52" y="23"/>
                  </a:moveTo>
                  <a:cubicBezTo>
                    <a:pt x="31" y="23"/>
                    <a:pt x="28" y="42"/>
                    <a:pt x="28" y="55"/>
                  </a:cubicBezTo>
                  <a:cubicBezTo>
                    <a:pt x="28" y="69"/>
                    <a:pt x="31" y="87"/>
                    <a:pt x="52" y="87"/>
                  </a:cubicBezTo>
                  <a:cubicBezTo>
                    <a:pt x="73" y="87"/>
                    <a:pt x="77" y="69"/>
                    <a:pt x="77" y="55"/>
                  </a:cubicBezTo>
                  <a:cubicBezTo>
                    <a:pt x="77" y="42"/>
                    <a:pt x="73" y="23"/>
                    <a:pt x="52"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0"/>
            <p:cNvSpPr>
              <a:spLocks/>
            </p:cNvSpPr>
            <p:nvPr userDrawn="1"/>
          </p:nvSpPr>
          <p:spPr bwMode="auto">
            <a:xfrm>
              <a:off x="446885" y="4708526"/>
              <a:ext cx="47625" cy="87313"/>
            </a:xfrm>
            <a:custGeom>
              <a:avLst/>
              <a:gdLst>
                <a:gd name="T0" fmla="*/ 0 w 59"/>
                <a:gd name="T1" fmla="*/ 3 h 108"/>
                <a:gd name="T2" fmla="*/ 26 w 59"/>
                <a:gd name="T3" fmla="*/ 3 h 108"/>
                <a:gd name="T4" fmla="*/ 26 w 59"/>
                <a:gd name="T5" fmla="*/ 15 h 108"/>
                <a:gd name="T6" fmla="*/ 55 w 59"/>
                <a:gd name="T7" fmla="*/ 0 h 108"/>
                <a:gd name="T8" fmla="*/ 59 w 59"/>
                <a:gd name="T9" fmla="*/ 1 h 108"/>
                <a:gd name="T10" fmla="*/ 59 w 59"/>
                <a:gd name="T11" fmla="*/ 27 h 108"/>
                <a:gd name="T12" fmla="*/ 58 w 59"/>
                <a:gd name="T13" fmla="*/ 27 h 108"/>
                <a:gd name="T14" fmla="*/ 28 w 59"/>
                <a:gd name="T15" fmla="*/ 38 h 108"/>
                <a:gd name="T16" fmla="*/ 28 w 59"/>
                <a:gd name="T17" fmla="*/ 108 h 108"/>
                <a:gd name="T18" fmla="*/ 0 w 59"/>
                <a:gd name="T19" fmla="*/ 108 h 108"/>
                <a:gd name="T20" fmla="*/ 0 w 59"/>
                <a:gd name="T21"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108">
                  <a:moveTo>
                    <a:pt x="0" y="3"/>
                  </a:moveTo>
                  <a:cubicBezTo>
                    <a:pt x="26" y="3"/>
                    <a:pt x="26" y="3"/>
                    <a:pt x="26" y="3"/>
                  </a:cubicBezTo>
                  <a:cubicBezTo>
                    <a:pt x="26" y="15"/>
                    <a:pt x="26" y="15"/>
                    <a:pt x="26" y="15"/>
                  </a:cubicBezTo>
                  <a:cubicBezTo>
                    <a:pt x="31" y="8"/>
                    <a:pt x="44" y="0"/>
                    <a:pt x="55" y="0"/>
                  </a:cubicBezTo>
                  <a:cubicBezTo>
                    <a:pt x="57" y="0"/>
                    <a:pt x="58" y="0"/>
                    <a:pt x="59" y="1"/>
                  </a:cubicBezTo>
                  <a:cubicBezTo>
                    <a:pt x="59" y="27"/>
                    <a:pt x="59" y="27"/>
                    <a:pt x="59" y="27"/>
                  </a:cubicBezTo>
                  <a:cubicBezTo>
                    <a:pt x="59" y="27"/>
                    <a:pt x="58" y="27"/>
                    <a:pt x="58" y="27"/>
                  </a:cubicBezTo>
                  <a:cubicBezTo>
                    <a:pt x="46" y="27"/>
                    <a:pt x="32" y="28"/>
                    <a:pt x="28" y="38"/>
                  </a:cubicBezTo>
                  <a:cubicBezTo>
                    <a:pt x="28" y="108"/>
                    <a:pt x="28" y="108"/>
                    <a:pt x="28" y="108"/>
                  </a:cubicBezTo>
                  <a:cubicBezTo>
                    <a:pt x="0" y="108"/>
                    <a:pt x="0" y="108"/>
                    <a:pt x="0" y="108"/>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1"/>
            <p:cNvSpPr>
              <a:spLocks noEditPoints="1"/>
            </p:cNvSpPr>
            <p:nvPr userDrawn="1"/>
          </p:nvSpPr>
          <p:spPr bwMode="auto">
            <a:xfrm>
              <a:off x="685010" y="4708526"/>
              <a:ext cx="79375" cy="120650"/>
            </a:xfrm>
            <a:custGeom>
              <a:avLst/>
              <a:gdLst>
                <a:gd name="T0" fmla="*/ 49 w 98"/>
                <a:gd name="T1" fmla="*/ 85 h 149"/>
                <a:gd name="T2" fmla="*/ 72 w 98"/>
                <a:gd name="T3" fmla="*/ 50 h 149"/>
                <a:gd name="T4" fmla="*/ 49 w 98"/>
                <a:gd name="T5" fmla="*/ 20 h 149"/>
                <a:gd name="T6" fmla="*/ 28 w 98"/>
                <a:gd name="T7" fmla="*/ 51 h 149"/>
                <a:gd name="T8" fmla="*/ 49 w 98"/>
                <a:gd name="T9" fmla="*/ 85 h 149"/>
                <a:gd name="T10" fmla="*/ 98 w 98"/>
                <a:gd name="T11" fmla="*/ 2 h 149"/>
                <a:gd name="T12" fmla="*/ 98 w 98"/>
                <a:gd name="T13" fmla="*/ 102 h 149"/>
                <a:gd name="T14" fmla="*/ 47 w 98"/>
                <a:gd name="T15" fmla="*/ 149 h 149"/>
                <a:gd name="T16" fmla="*/ 3 w 98"/>
                <a:gd name="T17" fmla="*/ 123 h 149"/>
                <a:gd name="T18" fmla="*/ 30 w 98"/>
                <a:gd name="T19" fmla="*/ 118 h 149"/>
                <a:gd name="T20" fmla="*/ 50 w 98"/>
                <a:gd name="T21" fmla="*/ 128 h 149"/>
                <a:gd name="T22" fmla="*/ 72 w 98"/>
                <a:gd name="T23" fmla="*/ 105 h 149"/>
                <a:gd name="T24" fmla="*/ 72 w 98"/>
                <a:gd name="T25" fmla="*/ 93 h 149"/>
                <a:gd name="T26" fmla="*/ 71 w 98"/>
                <a:gd name="T27" fmla="*/ 92 h 149"/>
                <a:gd name="T28" fmla="*/ 44 w 98"/>
                <a:gd name="T29" fmla="*/ 108 h 149"/>
                <a:gd name="T30" fmla="*/ 0 w 98"/>
                <a:gd name="T31" fmla="*/ 55 h 149"/>
                <a:gd name="T32" fmla="*/ 42 w 98"/>
                <a:gd name="T33" fmla="*/ 0 h 149"/>
                <a:gd name="T34" fmla="*/ 73 w 98"/>
                <a:gd name="T35" fmla="*/ 15 h 149"/>
                <a:gd name="T36" fmla="*/ 73 w 98"/>
                <a:gd name="T37" fmla="*/ 15 h 149"/>
                <a:gd name="T38" fmla="*/ 75 w 98"/>
                <a:gd name="T39" fmla="*/ 2 h 149"/>
                <a:gd name="T40" fmla="*/ 98 w 98"/>
                <a:gd name="T41" fmla="*/ 2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49">
                  <a:moveTo>
                    <a:pt x="49" y="85"/>
                  </a:moveTo>
                  <a:cubicBezTo>
                    <a:pt x="70" y="85"/>
                    <a:pt x="72" y="64"/>
                    <a:pt x="72" y="50"/>
                  </a:cubicBezTo>
                  <a:cubicBezTo>
                    <a:pt x="72" y="33"/>
                    <a:pt x="64" y="20"/>
                    <a:pt x="49" y="20"/>
                  </a:cubicBezTo>
                  <a:cubicBezTo>
                    <a:pt x="39" y="20"/>
                    <a:pt x="28" y="27"/>
                    <a:pt x="28" y="51"/>
                  </a:cubicBezTo>
                  <a:cubicBezTo>
                    <a:pt x="28" y="64"/>
                    <a:pt x="29" y="85"/>
                    <a:pt x="49" y="85"/>
                  </a:cubicBezTo>
                  <a:close/>
                  <a:moveTo>
                    <a:pt x="98" y="2"/>
                  </a:moveTo>
                  <a:cubicBezTo>
                    <a:pt x="98" y="102"/>
                    <a:pt x="98" y="102"/>
                    <a:pt x="98" y="102"/>
                  </a:cubicBezTo>
                  <a:cubicBezTo>
                    <a:pt x="98" y="119"/>
                    <a:pt x="97" y="148"/>
                    <a:pt x="47" y="149"/>
                  </a:cubicBezTo>
                  <a:cubicBezTo>
                    <a:pt x="26" y="149"/>
                    <a:pt x="7" y="141"/>
                    <a:pt x="3" y="123"/>
                  </a:cubicBezTo>
                  <a:cubicBezTo>
                    <a:pt x="30" y="118"/>
                    <a:pt x="30" y="118"/>
                    <a:pt x="30" y="118"/>
                  </a:cubicBezTo>
                  <a:cubicBezTo>
                    <a:pt x="32" y="123"/>
                    <a:pt x="35" y="128"/>
                    <a:pt x="50" y="128"/>
                  </a:cubicBezTo>
                  <a:cubicBezTo>
                    <a:pt x="65" y="128"/>
                    <a:pt x="72" y="122"/>
                    <a:pt x="72" y="105"/>
                  </a:cubicBezTo>
                  <a:cubicBezTo>
                    <a:pt x="72" y="93"/>
                    <a:pt x="72" y="93"/>
                    <a:pt x="72" y="93"/>
                  </a:cubicBezTo>
                  <a:cubicBezTo>
                    <a:pt x="71" y="92"/>
                    <a:pt x="71" y="92"/>
                    <a:pt x="71" y="92"/>
                  </a:cubicBezTo>
                  <a:cubicBezTo>
                    <a:pt x="67" y="100"/>
                    <a:pt x="60" y="108"/>
                    <a:pt x="44" y="108"/>
                  </a:cubicBezTo>
                  <a:cubicBezTo>
                    <a:pt x="19" y="108"/>
                    <a:pt x="0" y="91"/>
                    <a:pt x="0" y="55"/>
                  </a:cubicBezTo>
                  <a:cubicBezTo>
                    <a:pt x="0" y="20"/>
                    <a:pt x="20" y="0"/>
                    <a:pt x="42" y="0"/>
                  </a:cubicBezTo>
                  <a:cubicBezTo>
                    <a:pt x="63" y="0"/>
                    <a:pt x="71" y="10"/>
                    <a:pt x="73" y="15"/>
                  </a:cubicBezTo>
                  <a:cubicBezTo>
                    <a:pt x="73" y="15"/>
                    <a:pt x="73" y="15"/>
                    <a:pt x="73" y="15"/>
                  </a:cubicBezTo>
                  <a:cubicBezTo>
                    <a:pt x="75" y="2"/>
                    <a:pt x="75" y="2"/>
                    <a:pt x="75" y="2"/>
                  </a:cubicBezTo>
                  <a:lnTo>
                    <a:pt x="98"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2"/>
            <p:cNvSpPr>
              <a:spLocks noEditPoints="1"/>
            </p:cNvSpPr>
            <p:nvPr userDrawn="1"/>
          </p:nvSpPr>
          <p:spPr bwMode="auto">
            <a:xfrm>
              <a:off x="843760" y="4678363"/>
              <a:ext cx="58738" cy="26988"/>
            </a:xfrm>
            <a:custGeom>
              <a:avLst/>
              <a:gdLst>
                <a:gd name="T0" fmla="*/ 14 w 37"/>
                <a:gd name="T1" fmla="*/ 2 h 17"/>
                <a:gd name="T2" fmla="*/ 9 w 37"/>
                <a:gd name="T3" fmla="*/ 2 h 17"/>
                <a:gd name="T4" fmla="*/ 9 w 37"/>
                <a:gd name="T5" fmla="*/ 17 h 17"/>
                <a:gd name="T6" fmla="*/ 6 w 37"/>
                <a:gd name="T7" fmla="*/ 17 h 17"/>
                <a:gd name="T8" fmla="*/ 6 w 37"/>
                <a:gd name="T9" fmla="*/ 2 h 17"/>
                <a:gd name="T10" fmla="*/ 0 w 37"/>
                <a:gd name="T11" fmla="*/ 2 h 17"/>
                <a:gd name="T12" fmla="*/ 0 w 37"/>
                <a:gd name="T13" fmla="*/ 0 h 17"/>
                <a:gd name="T14" fmla="*/ 14 w 37"/>
                <a:gd name="T15" fmla="*/ 0 h 17"/>
                <a:gd name="T16" fmla="*/ 14 w 37"/>
                <a:gd name="T17" fmla="*/ 2 h 17"/>
                <a:gd name="T18" fmla="*/ 37 w 37"/>
                <a:gd name="T19" fmla="*/ 17 h 17"/>
                <a:gd name="T20" fmla="*/ 34 w 37"/>
                <a:gd name="T21" fmla="*/ 17 h 17"/>
                <a:gd name="T22" fmla="*/ 34 w 37"/>
                <a:gd name="T23" fmla="*/ 2 h 17"/>
                <a:gd name="T24" fmla="*/ 34 w 37"/>
                <a:gd name="T25" fmla="*/ 2 h 17"/>
                <a:gd name="T26" fmla="*/ 29 w 37"/>
                <a:gd name="T27" fmla="*/ 17 h 17"/>
                <a:gd name="T28" fmla="*/ 27 w 37"/>
                <a:gd name="T29" fmla="*/ 17 h 17"/>
                <a:gd name="T30" fmla="*/ 21 w 37"/>
                <a:gd name="T31" fmla="*/ 2 h 17"/>
                <a:gd name="T32" fmla="*/ 20 w 37"/>
                <a:gd name="T33" fmla="*/ 2 h 17"/>
                <a:gd name="T34" fmla="*/ 20 w 37"/>
                <a:gd name="T35" fmla="*/ 17 h 17"/>
                <a:gd name="T36" fmla="*/ 18 w 37"/>
                <a:gd name="T37" fmla="*/ 17 h 17"/>
                <a:gd name="T38" fmla="*/ 18 w 37"/>
                <a:gd name="T39" fmla="*/ 0 h 17"/>
                <a:gd name="T40" fmla="*/ 22 w 37"/>
                <a:gd name="T41" fmla="*/ 0 h 17"/>
                <a:gd name="T42" fmla="*/ 28 w 37"/>
                <a:gd name="T43" fmla="*/ 13 h 17"/>
                <a:gd name="T44" fmla="*/ 33 w 37"/>
                <a:gd name="T45" fmla="*/ 0 h 17"/>
                <a:gd name="T46" fmla="*/ 37 w 37"/>
                <a:gd name="T47" fmla="*/ 0 h 17"/>
                <a:gd name="T48" fmla="*/ 37 w 37"/>
                <a:gd name="T4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7" h="17">
                  <a:moveTo>
                    <a:pt x="14" y="2"/>
                  </a:moveTo>
                  <a:lnTo>
                    <a:pt x="9" y="2"/>
                  </a:lnTo>
                  <a:lnTo>
                    <a:pt x="9" y="17"/>
                  </a:lnTo>
                  <a:lnTo>
                    <a:pt x="6" y="17"/>
                  </a:lnTo>
                  <a:lnTo>
                    <a:pt x="6" y="2"/>
                  </a:lnTo>
                  <a:lnTo>
                    <a:pt x="0" y="2"/>
                  </a:lnTo>
                  <a:lnTo>
                    <a:pt x="0" y="0"/>
                  </a:lnTo>
                  <a:lnTo>
                    <a:pt x="14" y="0"/>
                  </a:lnTo>
                  <a:lnTo>
                    <a:pt x="14" y="2"/>
                  </a:lnTo>
                  <a:close/>
                  <a:moveTo>
                    <a:pt x="37" y="17"/>
                  </a:moveTo>
                  <a:lnTo>
                    <a:pt x="34" y="17"/>
                  </a:lnTo>
                  <a:lnTo>
                    <a:pt x="34" y="2"/>
                  </a:lnTo>
                  <a:lnTo>
                    <a:pt x="34" y="2"/>
                  </a:lnTo>
                  <a:lnTo>
                    <a:pt x="29" y="17"/>
                  </a:lnTo>
                  <a:lnTo>
                    <a:pt x="27" y="17"/>
                  </a:lnTo>
                  <a:lnTo>
                    <a:pt x="21" y="2"/>
                  </a:lnTo>
                  <a:lnTo>
                    <a:pt x="20" y="2"/>
                  </a:lnTo>
                  <a:lnTo>
                    <a:pt x="20" y="17"/>
                  </a:lnTo>
                  <a:lnTo>
                    <a:pt x="18" y="17"/>
                  </a:lnTo>
                  <a:lnTo>
                    <a:pt x="18" y="0"/>
                  </a:lnTo>
                  <a:lnTo>
                    <a:pt x="22" y="0"/>
                  </a:lnTo>
                  <a:lnTo>
                    <a:pt x="28" y="13"/>
                  </a:lnTo>
                  <a:lnTo>
                    <a:pt x="33" y="0"/>
                  </a:lnTo>
                  <a:lnTo>
                    <a:pt x="37" y="0"/>
                  </a:lnTo>
                  <a:lnTo>
                    <a:pt x="37"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747094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4" name="Content Placeholder 2"/>
          <p:cNvSpPr>
            <a:spLocks noGrp="1"/>
          </p:cNvSpPr>
          <p:nvPr>
            <p:ph idx="1" hasCustomPrompt="1"/>
          </p:nvPr>
        </p:nvSpPr>
        <p:spPr>
          <a:xfrm>
            <a:off x="314325" y="268287"/>
            <a:ext cx="8515349" cy="4281487"/>
          </a:xfrm>
        </p:spPr>
        <p:txBody>
          <a:bodyPr/>
          <a:lstStyle>
            <a:lvl1pPr>
              <a:spcBef>
                <a:spcPts val="0"/>
              </a:spcBef>
              <a:defRPr sz="3000"/>
            </a:lvl1pPr>
            <a:lvl2pPr marL="358775" indent="-358775">
              <a:spcBef>
                <a:spcPts val="0"/>
              </a:spcBef>
              <a:buClrTx/>
              <a:buSzPct val="100000"/>
              <a:buFont typeface="+mj-lt"/>
              <a:buAutoNum type="arabicPeriod"/>
              <a:defRPr sz="3000"/>
            </a:lvl2pPr>
            <a:lvl3pPr>
              <a:defRPr sz="1800"/>
            </a:lvl3pPr>
            <a:lvl4pPr>
              <a:defRPr sz="1800"/>
            </a:lvl4pPr>
            <a:lvl5pPr>
              <a:defRPr sz="1800"/>
            </a:lvl5pPr>
          </a:lstStyle>
          <a:p>
            <a:pPr lvl="0"/>
            <a:r>
              <a:rPr lang="fr-FR" noProof="0" dirty="0"/>
              <a:t>Cliquez pour modifier le contenu</a:t>
            </a:r>
          </a:p>
          <a:p>
            <a:pPr lvl="1"/>
            <a:r>
              <a:rPr lang="fr-FR" noProof="0" dirty="0"/>
              <a:t>Deuxième niveau</a:t>
            </a:r>
          </a:p>
        </p:txBody>
      </p:sp>
      <p:sp>
        <p:nvSpPr>
          <p:cNvPr id="5" name="TextBox 4"/>
          <p:cNvSpPr txBox="1"/>
          <p:nvPr userDrawn="1"/>
        </p:nvSpPr>
        <p:spPr>
          <a:xfrm>
            <a:off x="619545" y="4749146"/>
            <a:ext cx="738985" cy="123111"/>
          </a:xfrm>
          <a:prstGeom prst="rect">
            <a:avLst/>
          </a:prstGeom>
          <a:noFill/>
        </p:spPr>
        <p:txBody>
          <a:bodyPr wrap="none" lIns="0" tIns="0" rIns="0" bIns="0" rtlCol="0">
            <a:spAutoFit/>
          </a:bodyPr>
          <a:lstStyle/>
          <a:p>
            <a:r>
              <a:rPr kumimoji="0" lang="fr-FR" sz="800" b="0" i="0" u="none" strike="noStrike" kern="1200" cap="none" spc="0" normalizeH="0" baseline="0" noProof="0" dirty="0" smtClean="0">
                <a:ln>
                  <a:noFill/>
                </a:ln>
                <a:solidFill>
                  <a:schemeClr val="bg2"/>
                </a:solidFill>
                <a:effectLst/>
                <a:uLnTx/>
                <a:uFillTx/>
                <a:latin typeface="Helvetica 75 Bold" panose="020B0804020202020204" pitchFamily="34" charset="0"/>
                <a:ea typeface="+mn-ea"/>
                <a:cs typeface="+mn-cs"/>
              </a:rPr>
              <a:t>Interne Orange</a:t>
            </a:r>
            <a:endParaRPr kumimoji="0" lang="fr-FR" sz="800" b="0" i="0" u="none" strike="noStrike" kern="1200" cap="none" spc="0" normalizeH="0" baseline="0" noProof="0" dirty="0">
              <a:ln>
                <a:noFill/>
              </a:ln>
              <a:solidFill>
                <a:schemeClr val="bg2"/>
              </a:solidFill>
              <a:effectLst/>
              <a:uLnTx/>
              <a:uFillTx/>
              <a:latin typeface="Helvetica 75 Bold" panose="020B0804020202020204" pitchFamily="34" charset="0"/>
              <a:ea typeface="+mn-ea"/>
              <a:cs typeface="+mn-cs"/>
            </a:endParaRPr>
          </a:p>
        </p:txBody>
      </p:sp>
    </p:spTree>
    <p:extLst>
      <p:ext uri="{BB962C8B-B14F-4D97-AF65-F5344CB8AC3E}">
        <p14:creationId xmlns:p14="http://schemas.microsoft.com/office/powerpoint/2010/main" val="2127742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de section">
    <p:spTree>
      <p:nvGrpSpPr>
        <p:cNvPr id="1" name=""/>
        <p:cNvGrpSpPr/>
        <p:nvPr/>
      </p:nvGrpSpPr>
      <p:grpSpPr>
        <a:xfrm>
          <a:off x="0" y="0"/>
          <a:ext cx="0" cy="0"/>
          <a:chOff x="0" y="0"/>
          <a:chExt cx="0" cy="0"/>
        </a:xfrm>
      </p:grpSpPr>
      <p:sp>
        <p:nvSpPr>
          <p:cNvPr id="8" name="Text Placeholder 7"/>
          <p:cNvSpPr>
            <a:spLocks noGrp="1"/>
          </p:cNvSpPr>
          <p:nvPr>
            <p:ph type="body" sz="quarter" idx="12" hasCustomPrompt="1"/>
          </p:nvPr>
        </p:nvSpPr>
        <p:spPr>
          <a:xfrm>
            <a:off x="313769" y="268287"/>
            <a:ext cx="6096839" cy="4281487"/>
          </a:xfrm>
        </p:spPr>
        <p:txBody>
          <a:bodyPr>
            <a:normAutofit/>
          </a:bodyPr>
          <a:lstStyle>
            <a:lvl1pPr>
              <a:lnSpc>
                <a:spcPct val="85000"/>
              </a:lnSpc>
              <a:spcBef>
                <a:spcPts val="0"/>
              </a:spcBef>
              <a:buNone/>
              <a:defRPr sz="5500" baseline="0"/>
            </a:lvl1pPr>
            <a:lvl2pPr>
              <a:lnSpc>
                <a:spcPct val="85000"/>
              </a:lnSpc>
              <a:spcBef>
                <a:spcPts val="0"/>
              </a:spcBef>
              <a:defRPr sz="5500"/>
            </a:lvl2pPr>
            <a:lvl3pPr>
              <a:defRPr sz="5500"/>
            </a:lvl3pPr>
            <a:lvl4pPr>
              <a:defRPr sz="5500"/>
            </a:lvl4pPr>
            <a:lvl5pPr>
              <a:defRPr sz="5500"/>
            </a:lvl5pPr>
          </a:lstStyle>
          <a:p>
            <a:pPr lvl="0"/>
            <a:r>
              <a:rPr lang="fr-FR" noProof="0" dirty="0"/>
              <a:t>Cliquez pour modifier le nom de la section </a:t>
            </a:r>
          </a:p>
          <a:p>
            <a:pPr lvl="1"/>
            <a:r>
              <a:rPr lang="fr-FR" noProof="0" dirty="0"/>
              <a:t>Deuxième niveau</a:t>
            </a:r>
          </a:p>
        </p:txBody>
      </p:sp>
      <p:sp>
        <p:nvSpPr>
          <p:cNvPr id="4" name="TextBox 3"/>
          <p:cNvSpPr txBox="1"/>
          <p:nvPr userDrawn="1"/>
        </p:nvSpPr>
        <p:spPr>
          <a:xfrm>
            <a:off x="619545" y="4749146"/>
            <a:ext cx="738985" cy="123111"/>
          </a:xfrm>
          <a:prstGeom prst="rect">
            <a:avLst/>
          </a:prstGeom>
          <a:noFill/>
        </p:spPr>
        <p:txBody>
          <a:bodyPr wrap="none" lIns="0" tIns="0" rIns="0" bIns="0" rtlCol="0">
            <a:spAutoFit/>
          </a:bodyPr>
          <a:lstStyle/>
          <a:p>
            <a:r>
              <a:rPr kumimoji="0" lang="fr-FR" sz="800" b="0" i="0" u="none" strike="noStrike" kern="1200" cap="none" spc="0" normalizeH="0" baseline="0" noProof="0" dirty="0" smtClean="0">
                <a:ln>
                  <a:noFill/>
                </a:ln>
                <a:solidFill>
                  <a:schemeClr val="bg2"/>
                </a:solidFill>
                <a:effectLst/>
                <a:uLnTx/>
                <a:uFillTx/>
                <a:latin typeface="Helvetica 75 Bold" panose="020B0804020202020204" pitchFamily="34" charset="0"/>
                <a:ea typeface="+mn-ea"/>
                <a:cs typeface="+mn-cs"/>
              </a:rPr>
              <a:t>Interne Orange</a:t>
            </a:r>
            <a:endParaRPr kumimoji="0" lang="fr-FR" sz="800" b="0" i="0" u="none" strike="noStrike" kern="1200" cap="none" spc="0" normalizeH="0" baseline="0" noProof="0" dirty="0">
              <a:ln>
                <a:noFill/>
              </a:ln>
              <a:solidFill>
                <a:schemeClr val="bg2"/>
              </a:solidFill>
              <a:effectLst/>
              <a:uLnTx/>
              <a:uFillTx/>
              <a:latin typeface="Helvetica 75 Bold" panose="020B0804020202020204" pitchFamily="34" charset="0"/>
              <a:ea typeface="+mn-ea"/>
              <a:cs typeface="+mn-cs"/>
            </a:endParaRPr>
          </a:p>
        </p:txBody>
      </p:sp>
    </p:spTree>
    <p:extLst>
      <p:ext uri="{BB962C8B-B14F-4D97-AF65-F5344CB8AC3E}">
        <p14:creationId xmlns:p14="http://schemas.microsoft.com/office/powerpoint/2010/main" val="624808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14326" y="1184275"/>
            <a:ext cx="3966930" cy="3365499"/>
          </a:xfrm>
        </p:spPr>
        <p:txBody>
          <a:bodyPr>
            <a:normAutofit/>
          </a:bodyPr>
          <a:lstStyle>
            <a:lvl1pPr>
              <a:defRPr sz="1400" baseline="0"/>
            </a:lvl1pPr>
            <a:lvl2pPr>
              <a:defRPr sz="1400" baseline="0">
                <a:solidFill>
                  <a:schemeClr val="tx1"/>
                </a:solidFill>
              </a:defRPr>
            </a:lvl2pPr>
            <a:lvl3pPr>
              <a:defRPr sz="1400" baseline="0">
                <a:solidFill>
                  <a:schemeClr val="tx1"/>
                </a:solidFill>
              </a:defRPr>
            </a:lvl3pPr>
            <a:lvl4pPr>
              <a:defRPr sz="1400" baseline="0">
                <a:solidFill>
                  <a:schemeClr val="tx1"/>
                </a:solidFill>
              </a:defRPr>
            </a:lvl4pPr>
            <a:lvl5pPr>
              <a:defRPr sz="1400" baseline="0">
                <a:solidFill>
                  <a:schemeClr val="tx1"/>
                </a:solidFill>
              </a:defRPr>
            </a:lvl5pPr>
            <a:lvl6pPr>
              <a:defRPr sz="1400"/>
            </a:lvl6pPr>
            <a:lvl7pPr>
              <a:defRPr sz="1800"/>
            </a:lvl7pPr>
            <a:lvl8pPr>
              <a:defRPr sz="1800"/>
            </a:lvl8pPr>
            <a:lvl9pPr>
              <a:defRPr sz="1800"/>
            </a:lvl9pPr>
          </a:lstStyle>
          <a:p>
            <a:pPr lvl="0"/>
            <a:r>
              <a:rPr lang="fr-FR" noProof="0" dirty="0"/>
              <a:t>Cliquez pour modifier le 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a:p>
            <a:pPr lvl="5"/>
            <a:r>
              <a:rPr lang="fr-FR" noProof="0" dirty="0"/>
              <a:t>Sixième niveau</a:t>
            </a:r>
          </a:p>
        </p:txBody>
      </p:sp>
      <p:sp>
        <p:nvSpPr>
          <p:cNvPr id="4" name="Content Placeholder 3"/>
          <p:cNvSpPr>
            <a:spLocks noGrp="1"/>
          </p:cNvSpPr>
          <p:nvPr>
            <p:ph sz="half" idx="2" hasCustomPrompt="1"/>
          </p:nvPr>
        </p:nvSpPr>
        <p:spPr>
          <a:xfrm>
            <a:off x="4864795" y="1183698"/>
            <a:ext cx="3964880" cy="3364418"/>
          </a:xfrm>
        </p:spPr>
        <p:txBody>
          <a:bodyPr>
            <a:normAutofit/>
          </a:bodyPr>
          <a:lstStyle>
            <a:lvl1pPr>
              <a:defRPr sz="1400"/>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vl6pPr>
              <a:defRPr sz="1400"/>
            </a:lvl6pPr>
            <a:lvl7pPr>
              <a:defRPr sz="1800"/>
            </a:lvl7pPr>
            <a:lvl8pPr>
              <a:defRPr sz="1800"/>
            </a:lvl8pPr>
            <a:lvl9pPr>
              <a:defRPr sz="1800"/>
            </a:lvl9pPr>
          </a:lstStyle>
          <a:p>
            <a:pPr lvl="0"/>
            <a:r>
              <a:rPr lang="fr-FR" noProof="0" dirty="0"/>
              <a:t>Cliquez pour modifier le 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a:p>
            <a:pPr lvl="5"/>
            <a:r>
              <a:rPr lang="fr-FR" noProof="0" dirty="0"/>
              <a:t>Sixième niveau</a:t>
            </a:r>
          </a:p>
        </p:txBody>
      </p:sp>
      <p:sp>
        <p:nvSpPr>
          <p:cNvPr id="5" name="Title 4"/>
          <p:cNvSpPr>
            <a:spLocks noGrp="1"/>
          </p:cNvSpPr>
          <p:nvPr>
            <p:ph type="title" hasCustomPrompt="1"/>
          </p:nvPr>
        </p:nvSpPr>
        <p:spPr/>
        <p:txBody>
          <a:bodyPr/>
          <a:lstStyle/>
          <a:p>
            <a:r>
              <a:rPr lang="fr-FR" noProof="0" dirty="0" smtClean="0"/>
              <a:t>Cliquez pour modifier le titre</a:t>
            </a:r>
            <a:endParaRPr lang="en-GB" dirty="0"/>
          </a:p>
        </p:txBody>
      </p:sp>
      <p:sp>
        <p:nvSpPr>
          <p:cNvPr id="7" name="TextBox 6"/>
          <p:cNvSpPr txBox="1"/>
          <p:nvPr userDrawn="1"/>
        </p:nvSpPr>
        <p:spPr>
          <a:xfrm>
            <a:off x="619545" y="4749146"/>
            <a:ext cx="738985" cy="123111"/>
          </a:xfrm>
          <a:prstGeom prst="rect">
            <a:avLst/>
          </a:prstGeom>
          <a:noFill/>
        </p:spPr>
        <p:txBody>
          <a:bodyPr wrap="none" lIns="0" tIns="0" rIns="0" bIns="0" rtlCol="0">
            <a:spAutoFit/>
          </a:bodyPr>
          <a:lstStyle/>
          <a:p>
            <a:r>
              <a:rPr kumimoji="0" lang="fr-FR" sz="800" b="0" i="0" u="none" strike="noStrike" kern="1200" cap="none" spc="0" normalizeH="0" baseline="0" noProof="0" dirty="0" smtClean="0">
                <a:ln>
                  <a:noFill/>
                </a:ln>
                <a:solidFill>
                  <a:schemeClr val="bg2"/>
                </a:solidFill>
                <a:effectLst/>
                <a:uLnTx/>
                <a:uFillTx/>
                <a:latin typeface="Helvetica 75 Bold" panose="020B0804020202020204" pitchFamily="34" charset="0"/>
                <a:ea typeface="+mn-ea"/>
                <a:cs typeface="+mn-cs"/>
              </a:rPr>
              <a:t>Interne Orange</a:t>
            </a:r>
            <a:endParaRPr kumimoji="0" lang="fr-FR" sz="800" b="0" i="0" u="none" strike="noStrike" kern="1200" cap="none" spc="0" normalizeH="0" baseline="0" noProof="0" dirty="0">
              <a:ln>
                <a:noFill/>
              </a:ln>
              <a:solidFill>
                <a:schemeClr val="bg2"/>
              </a:solidFill>
              <a:effectLst/>
              <a:uLnTx/>
              <a:uFillTx/>
              <a:latin typeface="Helvetica 75 Bold" panose="020B0804020202020204" pitchFamily="34" charset="0"/>
              <a:ea typeface="+mn-ea"/>
              <a:cs typeface="+mn-cs"/>
            </a:endParaRPr>
          </a:p>
        </p:txBody>
      </p:sp>
    </p:spTree>
    <p:extLst>
      <p:ext uri="{BB962C8B-B14F-4D97-AF65-F5344CB8AC3E}">
        <p14:creationId xmlns:p14="http://schemas.microsoft.com/office/powerpoint/2010/main" val="3668654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fr-FR" noProof="0" dirty="0"/>
              <a:t>Cliquez pour modifier le titre</a:t>
            </a:r>
          </a:p>
        </p:txBody>
      </p:sp>
      <p:sp>
        <p:nvSpPr>
          <p:cNvPr id="5" name="TextBox 4"/>
          <p:cNvSpPr txBox="1"/>
          <p:nvPr userDrawn="1"/>
        </p:nvSpPr>
        <p:spPr>
          <a:xfrm>
            <a:off x="619545" y="4749146"/>
            <a:ext cx="738985" cy="123111"/>
          </a:xfrm>
          <a:prstGeom prst="rect">
            <a:avLst/>
          </a:prstGeom>
          <a:noFill/>
        </p:spPr>
        <p:txBody>
          <a:bodyPr wrap="none" lIns="0" tIns="0" rIns="0" bIns="0" rtlCol="0">
            <a:spAutoFit/>
          </a:bodyPr>
          <a:lstStyle/>
          <a:p>
            <a:r>
              <a:rPr kumimoji="0" lang="fr-FR" sz="800" b="0" i="0" u="none" strike="noStrike" kern="1200" cap="none" spc="0" normalizeH="0" baseline="0" noProof="0" dirty="0" smtClean="0">
                <a:ln>
                  <a:noFill/>
                </a:ln>
                <a:solidFill>
                  <a:schemeClr val="bg2"/>
                </a:solidFill>
                <a:effectLst/>
                <a:uLnTx/>
                <a:uFillTx/>
                <a:latin typeface="Helvetica 75 Bold" panose="020B0804020202020204" pitchFamily="34" charset="0"/>
                <a:ea typeface="+mn-ea"/>
                <a:cs typeface="+mn-cs"/>
              </a:rPr>
              <a:t>Interne Orange</a:t>
            </a:r>
            <a:endParaRPr kumimoji="0" lang="fr-FR" sz="800" b="0" i="0" u="none" strike="noStrike" kern="1200" cap="none" spc="0" normalizeH="0" baseline="0" noProof="0" dirty="0">
              <a:ln>
                <a:noFill/>
              </a:ln>
              <a:solidFill>
                <a:schemeClr val="bg2"/>
              </a:solidFill>
              <a:effectLst/>
              <a:uLnTx/>
              <a:uFillTx/>
              <a:latin typeface="Helvetica 75 Bold" panose="020B0804020202020204" pitchFamily="34" charset="0"/>
              <a:ea typeface="+mn-ea"/>
              <a:cs typeface="+mn-cs"/>
            </a:endParaRPr>
          </a:p>
        </p:txBody>
      </p:sp>
    </p:spTree>
    <p:extLst>
      <p:ext uri="{BB962C8B-B14F-4D97-AF65-F5344CB8AC3E}">
        <p14:creationId xmlns:p14="http://schemas.microsoft.com/office/powerpoint/2010/main" val="4199284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Image pleine page">
    <p:bg>
      <p:bgPr>
        <a:solidFill>
          <a:schemeClr val="tx2"/>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2" hasCustomPrompt="1"/>
          </p:nvPr>
        </p:nvSpPr>
        <p:spPr>
          <a:xfrm>
            <a:off x="0" y="0"/>
            <a:ext cx="9144000" cy="5143500"/>
          </a:xfrm>
        </p:spPr>
        <p:txBody>
          <a:bodyPr/>
          <a:lstStyle/>
          <a:p>
            <a:r>
              <a:rPr lang="fr-FR" noProof="0" dirty="0"/>
              <a:t>Cliquez sur l'icône pour ajouter une photo</a:t>
            </a:r>
          </a:p>
        </p:txBody>
      </p:sp>
      <p:sp>
        <p:nvSpPr>
          <p:cNvPr id="3" name="Title 2"/>
          <p:cNvSpPr>
            <a:spLocks noGrp="1"/>
          </p:cNvSpPr>
          <p:nvPr>
            <p:ph type="title" hasCustomPrompt="1"/>
          </p:nvPr>
        </p:nvSpPr>
        <p:spPr/>
        <p:txBody>
          <a:bodyPr/>
          <a:lstStyle>
            <a:lvl1pPr>
              <a:defRPr>
                <a:solidFill>
                  <a:schemeClr val="tx1"/>
                </a:solidFill>
              </a:defRPr>
            </a:lvl1pPr>
          </a:lstStyle>
          <a:p>
            <a:r>
              <a:rPr lang="fr-FR" dirty="0" smtClean="0"/>
              <a:t>Cliquez pour modifier le titre</a:t>
            </a:r>
            <a:endParaRPr lang="en-GB" dirty="0"/>
          </a:p>
        </p:txBody>
      </p:sp>
    </p:spTree>
    <p:extLst>
      <p:ext uri="{BB962C8B-B14F-4D97-AF65-F5344CB8AC3E}">
        <p14:creationId xmlns:p14="http://schemas.microsoft.com/office/powerpoint/2010/main" val="1818810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3" name="TextBox 2"/>
          <p:cNvSpPr txBox="1"/>
          <p:nvPr userDrawn="1"/>
        </p:nvSpPr>
        <p:spPr>
          <a:xfrm>
            <a:off x="619545" y="4749146"/>
            <a:ext cx="738985" cy="123111"/>
          </a:xfrm>
          <a:prstGeom prst="rect">
            <a:avLst/>
          </a:prstGeom>
          <a:noFill/>
        </p:spPr>
        <p:txBody>
          <a:bodyPr wrap="none" lIns="0" tIns="0" rIns="0" bIns="0" rtlCol="0">
            <a:spAutoFit/>
          </a:bodyPr>
          <a:lstStyle/>
          <a:p>
            <a:r>
              <a:rPr kumimoji="0" lang="fr-FR" sz="800" b="0" i="0" u="none" strike="noStrike" kern="1200" cap="none" spc="0" normalizeH="0" baseline="0" noProof="0" dirty="0" smtClean="0">
                <a:ln>
                  <a:noFill/>
                </a:ln>
                <a:solidFill>
                  <a:schemeClr val="bg2"/>
                </a:solidFill>
                <a:effectLst/>
                <a:uLnTx/>
                <a:uFillTx/>
                <a:latin typeface="Helvetica 75 Bold" panose="020B0804020202020204" pitchFamily="34" charset="0"/>
                <a:ea typeface="+mn-ea"/>
                <a:cs typeface="+mn-cs"/>
              </a:rPr>
              <a:t>Interne Orange</a:t>
            </a:r>
            <a:endParaRPr kumimoji="0" lang="fr-FR" sz="800" b="0" i="0" u="none" strike="noStrike" kern="1200" cap="none" spc="0" normalizeH="0" baseline="0" noProof="0" dirty="0">
              <a:ln>
                <a:noFill/>
              </a:ln>
              <a:solidFill>
                <a:schemeClr val="bg2"/>
              </a:solidFill>
              <a:effectLst/>
              <a:uLnTx/>
              <a:uFillTx/>
              <a:latin typeface="Helvetica 75 Bold" panose="020B0804020202020204" pitchFamily="34" charset="0"/>
              <a:ea typeface="+mn-ea"/>
              <a:cs typeface="+mn-cs"/>
            </a:endParaRPr>
          </a:p>
        </p:txBody>
      </p:sp>
    </p:spTree>
    <p:extLst>
      <p:ext uri="{BB962C8B-B14F-4D97-AF65-F5344CB8AC3E}">
        <p14:creationId xmlns:p14="http://schemas.microsoft.com/office/powerpoint/2010/main" val="363002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14325" y="267494"/>
            <a:ext cx="8515350" cy="743744"/>
          </a:xfrm>
          <a:prstGeom prst="rect">
            <a:avLst/>
          </a:prstGeom>
        </p:spPr>
        <p:txBody>
          <a:bodyPr vert="horz" lIns="0" tIns="0" rIns="0" bIns="0" rtlCol="0" anchor="t" anchorCtr="0">
            <a:noAutofit/>
          </a:bodyPr>
          <a:lstStyle/>
          <a:p>
            <a:r>
              <a:rPr lang="fr-FR" noProof="0" dirty="0"/>
              <a:t>Cliquez pour modifier le titre</a:t>
            </a:r>
          </a:p>
        </p:txBody>
      </p:sp>
      <p:sp>
        <p:nvSpPr>
          <p:cNvPr id="3" name="Text Placeholder 2"/>
          <p:cNvSpPr>
            <a:spLocks noGrp="1"/>
          </p:cNvSpPr>
          <p:nvPr>
            <p:ph type="body" idx="1"/>
          </p:nvPr>
        </p:nvSpPr>
        <p:spPr>
          <a:xfrm>
            <a:off x="314325" y="1184275"/>
            <a:ext cx="8515350" cy="3365500"/>
          </a:xfrm>
          <a:prstGeom prst="rect">
            <a:avLst/>
          </a:prstGeom>
        </p:spPr>
        <p:txBody>
          <a:bodyPr vert="horz" lIns="0" tIns="0" rIns="0" bIns="0" rtlCol="0">
            <a:noAutofit/>
          </a:bodyPr>
          <a:lstStyle/>
          <a:p>
            <a:pPr lvl="0"/>
            <a:r>
              <a:rPr lang="fr-FR" noProof="0" dirty="0"/>
              <a:t>Cliquez pour modifier le 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a:p>
            <a:pPr lvl="5"/>
            <a:r>
              <a:rPr lang="fr-FR" noProof="0" dirty="0"/>
              <a:t>Sixième niveau</a:t>
            </a:r>
          </a:p>
        </p:txBody>
      </p:sp>
      <p:sp>
        <p:nvSpPr>
          <p:cNvPr id="9" name="Text Placeholder 10"/>
          <p:cNvSpPr txBox="1">
            <a:spLocks/>
          </p:cNvSpPr>
          <p:nvPr/>
        </p:nvSpPr>
        <p:spPr>
          <a:xfrm>
            <a:off x="314325" y="4535485"/>
            <a:ext cx="275010" cy="334961"/>
          </a:xfrm>
          <a:prstGeom prst="rect">
            <a:avLst/>
          </a:prstGeom>
        </p:spPr>
        <p:txBody>
          <a:bodyPr wrap="square" lIns="7200" tIns="0" rIns="0" bIns="0" anchor="b">
            <a:normAutofit/>
          </a:bodyPr>
          <a:lstStyle>
            <a:lvl1pPr marL="0" marR="0" indent="0" algn="l" defTabSz="914400" rtl="0" eaLnBrk="1" fontAlgn="base" latinLnBrk="0" hangingPunct="1">
              <a:lnSpc>
                <a:spcPct val="100000"/>
              </a:lnSpc>
              <a:spcBef>
                <a:spcPct val="0"/>
              </a:spcBef>
              <a:spcAft>
                <a:spcPts val="0"/>
              </a:spcAft>
              <a:buClr>
                <a:schemeClr val="tx1"/>
              </a:buClr>
              <a:buSzTx/>
              <a:buFont typeface="Helvetica 75" panose="020B0804020202020204" pitchFamily="34" charset="0"/>
              <a:buNone/>
              <a:tabLst/>
              <a:defRPr lang="fr-FR" sz="1200" kern="1200" baseline="0" dirty="0" smtClean="0">
                <a:solidFill>
                  <a:schemeClr val="tx1">
                    <a:lumMod val="50000"/>
                  </a:schemeClr>
                </a:solidFill>
                <a:latin typeface="Helvetica 75" panose="020B0804020202020204" pitchFamily="34" charset="0"/>
                <a:ea typeface="+mn-ea"/>
                <a:cs typeface="+mn-cs"/>
              </a:defRPr>
            </a:lvl1pPr>
            <a:lvl2pPr marL="688975" indent="-231775" algn="l" defTabSz="914400" rtl="0" eaLnBrk="1" fontAlgn="base" latinLnBrk="0" hangingPunct="1">
              <a:spcBef>
                <a:spcPct val="0"/>
              </a:spcBef>
              <a:spcAft>
                <a:spcPts val="600"/>
              </a:spcAft>
              <a:buFont typeface="Helvetica 45 Light" pitchFamily="34" charset="0"/>
              <a:buChar char="–"/>
              <a:defRPr lang="fr-FR" sz="2000" kern="1200" baseline="0" dirty="0" smtClean="0">
                <a:solidFill>
                  <a:schemeClr val="tx1"/>
                </a:solidFill>
                <a:latin typeface="Helvetica 75" panose="020B0804020202020204" pitchFamily="34" charset="0"/>
                <a:ea typeface="+mn-ea"/>
                <a:cs typeface="+mn-cs"/>
              </a:defRPr>
            </a:lvl2pPr>
            <a:lvl3pPr marL="1244600" indent="-285750" algn="l" defTabSz="914400" rtl="0" eaLnBrk="1" fontAlgn="base" latinLnBrk="0" hangingPunct="1">
              <a:spcBef>
                <a:spcPct val="0"/>
              </a:spcBef>
              <a:spcAft>
                <a:spcPts val="600"/>
              </a:spcAft>
              <a:buFont typeface="Helvetica 45 Light" pitchFamily="34" charset="0"/>
              <a:buChar char="–"/>
              <a:defRPr lang="fr-FR" sz="2000" kern="1200" baseline="0" dirty="0" smtClean="0">
                <a:solidFill>
                  <a:schemeClr val="tx1"/>
                </a:solidFill>
                <a:latin typeface="Helvetica 75" panose="020B0804020202020204" pitchFamily="34" charset="0"/>
                <a:ea typeface="+mn-ea"/>
                <a:cs typeface="+mn-cs"/>
              </a:defRPr>
            </a:lvl3pPr>
            <a:lvl4pPr marL="1663700" indent="-285750" algn="l" defTabSz="914400" rtl="0" eaLnBrk="1" fontAlgn="base" latinLnBrk="0" hangingPunct="1">
              <a:spcBef>
                <a:spcPct val="0"/>
              </a:spcBef>
              <a:spcAft>
                <a:spcPts val="600"/>
              </a:spcAft>
              <a:buFont typeface="Helvetica 45 Light" pitchFamily="34" charset="0"/>
              <a:buChar char="–"/>
              <a:defRPr lang="fr-FR" sz="2000" kern="1200" dirty="0" smtClean="0">
                <a:solidFill>
                  <a:schemeClr val="tx1"/>
                </a:solidFill>
                <a:latin typeface="Helvetica 75" panose="020B0804020202020204" pitchFamily="34" charset="0"/>
                <a:ea typeface="+mn-ea"/>
                <a:cs typeface="+mn-cs"/>
              </a:defRPr>
            </a:lvl4pPr>
            <a:lvl5pPr marL="2251075" indent="-596900" algn="l" defTabSz="914400" rtl="0" eaLnBrk="1" fontAlgn="base" latinLnBrk="0" hangingPunct="1">
              <a:spcBef>
                <a:spcPct val="0"/>
              </a:spcBef>
              <a:spcAft>
                <a:spcPts val="600"/>
              </a:spcAft>
              <a:buFont typeface="Helvetica 45 Light" pitchFamily="34" charset="0"/>
              <a:buChar char="–"/>
              <a:defRPr lang="fr-FR" sz="2000" kern="1200" dirty="0">
                <a:solidFill>
                  <a:schemeClr val="tx1"/>
                </a:solidFill>
                <a:latin typeface="Helvetica 75" panose="020B08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85000"/>
              </a:lnSpc>
              <a:spcBef>
                <a:spcPct val="0"/>
              </a:spcBef>
              <a:spcAft>
                <a:spcPts val="1200"/>
              </a:spcAft>
              <a:buClr>
                <a:srgbClr val="FFFFFF"/>
              </a:buClr>
              <a:buSzTx/>
              <a:buFont typeface="Helvetica 75" panose="020B0804020202020204" pitchFamily="34" charset="0"/>
              <a:buNone/>
              <a:tabLst/>
              <a:defRPr/>
            </a:pPr>
            <a:fld id="{8702007A-2642-4DC4-A457-FD791426C840}" type="slidenum">
              <a:rPr kumimoji="0" lang="fr-FR" sz="800" b="0" i="0" u="none" strike="noStrike" kern="1200" cap="none" spc="0" normalizeH="0" baseline="0" noProof="0" smtClean="0">
                <a:ln>
                  <a:noFill/>
                </a:ln>
                <a:solidFill>
                  <a:schemeClr val="tx1"/>
                </a:solidFill>
                <a:effectLst/>
                <a:uLnTx/>
                <a:uFillTx/>
                <a:latin typeface="Helvetica 75 Bold" panose="020B0804020202020204" pitchFamily="34" charset="0"/>
                <a:ea typeface="+mn-ea"/>
                <a:cs typeface="+mn-cs"/>
              </a:rPr>
              <a:pPr marL="0" marR="0" lvl="0" indent="0" algn="l" defTabSz="914400" rtl="0" eaLnBrk="1" fontAlgn="base" latinLnBrk="0" hangingPunct="1">
                <a:lnSpc>
                  <a:spcPct val="85000"/>
                </a:lnSpc>
                <a:spcBef>
                  <a:spcPct val="0"/>
                </a:spcBef>
                <a:spcAft>
                  <a:spcPts val="1200"/>
                </a:spcAft>
                <a:buClr>
                  <a:srgbClr val="FFFFFF"/>
                </a:buClr>
                <a:buSzTx/>
                <a:buFont typeface="Helvetica 75" panose="020B0804020202020204" pitchFamily="34" charset="0"/>
                <a:buNone/>
                <a:tabLst/>
                <a:defRPr/>
              </a:pPr>
              <a:t>‹N°›</a:t>
            </a:fld>
            <a:endParaRPr kumimoji="0" lang="fr-FR" sz="800" b="0" i="0" u="none" strike="noStrike" kern="1200" cap="none" spc="0" normalizeH="0" baseline="0" noProof="0" dirty="0">
              <a:ln>
                <a:noFill/>
              </a:ln>
              <a:solidFill>
                <a:schemeClr val="tx1"/>
              </a:solidFill>
              <a:effectLst/>
              <a:uLnTx/>
              <a:uFillTx/>
              <a:latin typeface="Helvetica 75 Bold" panose="020B0804020202020204" pitchFamily="34" charset="0"/>
              <a:ea typeface="+mn-ea"/>
              <a:cs typeface="+mn-cs"/>
            </a:endParaRPr>
          </a:p>
        </p:txBody>
      </p:sp>
    </p:spTree>
    <p:extLst>
      <p:ext uri="{BB962C8B-B14F-4D97-AF65-F5344CB8AC3E}">
        <p14:creationId xmlns:p14="http://schemas.microsoft.com/office/powerpoint/2010/main" val="1507071699"/>
      </p:ext>
    </p:extLst>
  </p:cSld>
  <p:clrMap bg1="lt1" tx1="dk1" bg2="lt2" tx2="dk2" accent1="accent1" accent2="accent2" accent3="accent3" accent4="accent4" accent5="accent5" accent6="accent6" hlink="hlink" folHlink="folHlink"/>
  <p:sldLayoutIdLst>
    <p:sldLayoutId id="2147483660" r:id="rId1"/>
    <p:sldLayoutId id="2147483659" r:id="rId2"/>
    <p:sldLayoutId id="2147483665" r:id="rId3"/>
    <p:sldLayoutId id="2147483664" r:id="rId4"/>
    <p:sldLayoutId id="2147483661" r:id="rId5"/>
    <p:sldLayoutId id="2147483662" r:id="rId6"/>
    <p:sldLayoutId id="2147483663" r:id="rId7"/>
    <p:sldLayoutId id="2147483666" r:id="rId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marL="0" indent="0" algn="l" defTabSz="914400" rtl="0" eaLnBrk="1" latinLnBrk="0" hangingPunct="1">
        <a:lnSpc>
          <a:spcPct val="90000"/>
        </a:lnSpc>
        <a:spcBef>
          <a:spcPct val="0"/>
        </a:spcBef>
        <a:buNone/>
        <a:defRPr sz="2000" kern="1200" spc="-20" baseline="0">
          <a:solidFill>
            <a:schemeClr val="bg2"/>
          </a:solidFill>
          <a:latin typeface="Helvetica 75 Bold" panose="020B0804020202020204" pitchFamily="34" charset="0"/>
          <a:ea typeface="+mj-ea"/>
          <a:cs typeface="+mj-cs"/>
        </a:defRPr>
      </a:lvl1pPr>
    </p:titleStyle>
    <p:bodyStyle>
      <a:lvl1pPr marL="0" indent="0" algn="l" defTabSz="914400" rtl="0" eaLnBrk="1" latinLnBrk="0" hangingPunct="1">
        <a:lnSpc>
          <a:spcPct val="90000"/>
        </a:lnSpc>
        <a:spcBef>
          <a:spcPts val="600"/>
        </a:spcBef>
        <a:buClr>
          <a:schemeClr val="bg1"/>
        </a:buClr>
        <a:buSzPct val="25000"/>
        <a:buFont typeface="Calibri" panose="020F0502020204030204" pitchFamily="34" charset="0"/>
        <a:buNone/>
        <a:tabLst/>
        <a:defRPr sz="1400" kern="1200" spc="-20" baseline="0">
          <a:solidFill>
            <a:schemeClr val="bg2"/>
          </a:solidFill>
          <a:latin typeface="Helvetica 75 Bold" panose="020B0804020202020204" pitchFamily="34" charset="0"/>
          <a:ea typeface="+mn-ea"/>
          <a:cs typeface="+mn-cs"/>
        </a:defRPr>
      </a:lvl1pPr>
      <a:lvl2pPr marL="0" indent="0" algn="l" defTabSz="914400" rtl="0" eaLnBrk="1" latinLnBrk="0" hangingPunct="1">
        <a:lnSpc>
          <a:spcPct val="90000"/>
        </a:lnSpc>
        <a:spcBef>
          <a:spcPts val="600"/>
        </a:spcBef>
        <a:buClr>
          <a:schemeClr val="bg1"/>
        </a:buClr>
        <a:buSzPct val="25000"/>
        <a:buFont typeface="Calibri" panose="020F0502020204030204" pitchFamily="34" charset="0"/>
        <a:buNone/>
        <a:defRPr sz="1400" kern="1200" spc="-20" baseline="0">
          <a:solidFill>
            <a:schemeClr val="tx1"/>
          </a:solidFill>
          <a:latin typeface="Helvetica 75 Bold" panose="020B0804020202020204" pitchFamily="34" charset="0"/>
          <a:ea typeface="+mn-ea"/>
          <a:cs typeface="+mn-cs"/>
        </a:defRPr>
      </a:lvl2pPr>
      <a:lvl3pPr marL="180975" indent="-180975" algn="l" defTabSz="914400" rtl="0" eaLnBrk="1" latinLnBrk="0" hangingPunct="1">
        <a:lnSpc>
          <a:spcPct val="90000"/>
        </a:lnSpc>
        <a:spcBef>
          <a:spcPts val="600"/>
        </a:spcBef>
        <a:buClr>
          <a:schemeClr val="bg2"/>
        </a:buClr>
        <a:buFont typeface="Wingdings" panose="05000000000000000000" pitchFamily="2" charset="2"/>
        <a:buChar char="§"/>
        <a:defRPr sz="1400" kern="1200" spc="-20" baseline="0">
          <a:solidFill>
            <a:schemeClr val="tx1"/>
          </a:solidFill>
          <a:latin typeface="Helvetica 75 Bold" panose="020B0804020202020204" pitchFamily="34" charset="0"/>
          <a:ea typeface="+mn-ea"/>
          <a:cs typeface="+mn-cs"/>
        </a:defRPr>
      </a:lvl3pPr>
      <a:lvl4pPr marL="407988" indent="-190500" algn="l" defTabSz="914400" rtl="0" eaLnBrk="1" latinLnBrk="0" hangingPunct="1">
        <a:lnSpc>
          <a:spcPct val="90000"/>
        </a:lnSpc>
        <a:spcBef>
          <a:spcPct val="20000"/>
        </a:spcBef>
        <a:buFont typeface="Arial" panose="020B0604020202020204" pitchFamily="34" charset="0"/>
        <a:buChar char="–"/>
        <a:defRPr sz="1400" kern="1200" spc="-20" baseline="0">
          <a:solidFill>
            <a:schemeClr val="tx1"/>
          </a:solidFill>
          <a:latin typeface="Helvetica 55 Roman" panose="000B0500000000000000" pitchFamily="34" charset="0"/>
          <a:ea typeface="+mn-ea"/>
          <a:cs typeface="+mn-cs"/>
        </a:defRPr>
      </a:lvl4pPr>
      <a:lvl5pPr marL="595313" indent="-173038" algn="l" defTabSz="914400" rtl="0" eaLnBrk="1" latinLnBrk="0" hangingPunct="1">
        <a:lnSpc>
          <a:spcPct val="90000"/>
        </a:lnSpc>
        <a:spcBef>
          <a:spcPct val="20000"/>
        </a:spcBef>
        <a:buClr>
          <a:schemeClr val="tx1"/>
        </a:buClr>
        <a:buFont typeface="Arial" panose="020B0604020202020204" pitchFamily="34" charset="0"/>
        <a:buChar char="–"/>
        <a:defRPr sz="1400" kern="1200" spc="-20" baseline="0">
          <a:solidFill>
            <a:schemeClr val="tx1"/>
          </a:solidFill>
          <a:latin typeface="Helvetica 55 Roman" panose="000B0500000000000000" pitchFamily="34" charset="0"/>
          <a:ea typeface="+mn-ea"/>
          <a:cs typeface="+mn-cs"/>
        </a:defRPr>
      </a:lvl5pPr>
      <a:lvl6pPr marL="800100" indent="-190500" algn="l" defTabSz="914400" rtl="0" eaLnBrk="1" latinLnBrk="0" hangingPunct="1">
        <a:spcBef>
          <a:spcPct val="20000"/>
        </a:spcBef>
        <a:buFont typeface="Arial" panose="020B0604020202020204" pitchFamily="34" charset="0"/>
        <a:buChar char="–"/>
        <a:defRPr sz="1400" kern="1200">
          <a:solidFill>
            <a:schemeClr val="tx1"/>
          </a:solidFill>
          <a:latin typeface="Helvetica 55 Roman" panose="020B0604020202020204" pitchFamily="34" charset="0"/>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tools.ietf.org/html/draft-kelly-json-hal-08" TargetMode="Externa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hyperlink" Target="http://stateless.co/hal_specification.html"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github.com/collection-json/spec"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Amundsen.com/hypermedia/hfactor/"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hyperlink" Target="https://rd.springer.com/content/pdf/10.1007/978-1-4419-8303-9_4.pdf" TargetMode="External"/><Relationship Id="rId4" Type="http://schemas.openxmlformats.org/officeDocument/2006/relationships/hyperlink" Target="https://gtramontina.github.io/h-factors/"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jsonapi.org/format/"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github.com/JornWildt/Mason/blob/master/Documentation/Mason-draft-2.md"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rawgit.com/uber-hypermedia/specification/master/uber-hypermedia.html"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github.com/kevinswiber/siren"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en.wikipedia.org/wiki/Resource_Description_Framework"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www.hydra-cg.com/spec/latest/core/" TargetMode="Externa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micro-api.org/" TargetMode="External"/><Relationship Id="rId2" Type="http://schemas.openxmlformats.org/officeDocument/2006/relationships/hyperlink" Target="http://www.hydra-cg.com/spec/latest/core/" TargetMode="Externa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36.xml.rels><?xml version="1.0" encoding="UTF-8" standalone="yes"?>
<Relationships xmlns="http://schemas.openxmlformats.org/package/2006/relationships"><Relationship Id="rId3" Type="http://schemas.openxmlformats.org/officeDocument/2006/relationships/hyperlink" Target="http://www.odata.org/" TargetMode="External"/><Relationship Id="rId2" Type="http://schemas.openxmlformats.org/officeDocument/2006/relationships/hyperlink" Target="http://www.hydra-cg.com/spec/latest/core/" TargetMode="Externa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4.png"/><Relationship Id="rId7"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5.png"/><Relationship Id="rId5" Type="http://schemas.openxmlformats.org/officeDocument/2006/relationships/image" Target="../media/image12.png"/><Relationship Id="rId10" Type="http://schemas.openxmlformats.org/officeDocument/2006/relationships/image" Target="../media/image3.png"/><Relationship Id="rId4" Type="http://schemas.openxmlformats.org/officeDocument/2006/relationships/image" Target="../media/image13.png"/><Relationship Id="rId9" Type="http://schemas.openxmlformats.org/officeDocument/2006/relationships/image" Target="../media/image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qconsf.com/sf2012/dl/qcon-sanfran-2012/slides/MikeAmundsen_RealLifeStoriesOnBuildingHypermediaAPIs.pdf"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14326" y="268289"/>
            <a:ext cx="8650162" cy="2301874"/>
          </a:xfrm>
        </p:spPr>
        <p:txBody>
          <a:bodyPr/>
          <a:lstStyle/>
          <a:p>
            <a:r>
              <a:rPr lang="fr-FR" sz="2400" dirty="0" smtClean="0"/>
              <a:t>C3-181013</a:t>
            </a:r>
            <a:r>
              <a:rPr lang="fr-FR" sz="2400" dirty="0"/>
              <a:t/>
            </a:r>
            <a:br>
              <a:rPr lang="fr-FR" sz="2400" dirty="0"/>
            </a:br>
            <a:r>
              <a:rPr lang="fr-FR" sz="2400" dirty="0" smtClean="0"/>
              <a:t>C4-182017</a:t>
            </a:r>
            <a:br>
              <a:rPr lang="fr-FR" sz="2400" dirty="0" smtClean="0"/>
            </a:br>
            <a:r>
              <a:rPr lang="fr-FR" dirty="0"/>
              <a:t/>
            </a:r>
            <a:br>
              <a:rPr lang="fr-FR" dirty="0"/>
            </a:br>
            <a:r>
              <a:rPr lang="fr-FR" dirty="0" err="1" smtClean="0"/>
              <a:t>Hypermedia</a:t>
            </a:r>
            <a:r>
              <a:rPr lang="fr-FR" dirty="0" smtClean="0"/>
              <a:t> </a:t>
            </a:r>
            <a:r>
              <a:rPr lang="fr-FR" dirty="0" smtClean="0"/>
              <a:t>formats</a:t>
            </a:r>
            <a:endParaRPr lang="fr-FR" dirty="0"/>
          </a:p>
        </p:txBody>
      </p:sp>
      <p:sp>
        <p:nvSpPr>
          <p:cNvPr id="3" name="Subtitle 2"/>
          <p:cNvSpPr>
            <a:spLocks noGrp="1"/>
          </p:cNvSpPr>
          <p:nvPr>
            <p:ph type="subTitle" idx="1"/>
          </p:nvPr>
        </p:nvSpPr>
        <p:spPr>
          <a:xfrm>
            <a:off x="323528" y="2715766"/>
            <a:ext cx="4831185" cy="966156"/>
          </a:xfrm>
        </p:spPr>
        <p:txBody>
          <a:bodyPr/>
          <a:lstStyle/>
          <a:p>
            <a:r>
              <a:rPr lang="fr-FR" sz="4000" dirty="0" smtClean="0"/>
              <a:t>Discussion </a:t>
            </a:r>
            <a:r>
              <a:rPr lang="fr-FR" sz="4000" dirty="0" err="1" smtClean="0"/>
              <a:t>paper</a:t>
            </a:r>
            <a:endParaRPr lang="fr-FR" sz="4000" dirty="0" smtClean="0"/>
          </a:p>
        </p:txBody>
      </p:sp>
    </p:spTree>
    <p:extLst>
      <p:ext uri="{BB962C8B-B14F-4D97-AF65-F5344CB8AC3E}">
        <p14:creationId xmlns:p14="http://schemas.microsoft.com/office/powerpoint/2010/main" val="2753100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23528" y="267494"/>
            <a:ext cx="8290122" cy="863301"/>
          </a:xfrm>
        </p:spPr>
        <p:txBody>
          <a:bodyPr/>
          <a:lstStyle/>
          <a:p>
            <a:r>
              <a:rPr lang="fr-FR" sz="3200" dirty="0" smtClean="0"/>
              <a:t>Idempotent </a:t>
            </a:r>
            <a:r>
              <a:rPr lang="fr-FR" sz="3200" dirty="0"/>
              <a:t>Links: </a:t>
            </a:r>
            <a:r>
              <a:rPr lang="fr-FR" sz="3200" dirty="0" smtClean="0"/>
              <a:t>LI</a:t>
            </a:r>
            <a:endParaRPr lang="en-US" sz="3200" dirty="0"/>
          </a:p>
        </p:txBody>
      </p:sp>
      <p:sp>
        <p:nvSpPr>
          <p:cNvPr id="6" name="Rectangle 5"/>
          <p:cNvSpPr/>
          <p:nvPr/>
        </p:nvSpPr>
        <p:spPr>
          <a:xfrm>
            <a:off x="827584" y="1266314"/>
            <a:ext cx="7848872" cy="1200329"/>
          </a:xfrm>
          <a:prstGeom prst="rect">
            <a:avLst/>
          </a:prstGeom>
        </p:spPr>
        <p:txBody>
          <a:bodyPr wrap="square">
            <a:spAutoFit/>
          </a:bodyPr>
          <a:lstStyle/>
          <a:p>
            <a:r>
              <a:rPr lang="fr-FR" dirty="0" smtClean="0">
                <a:latin typeface="Arial" panose="020B0604020202020204" pitchFamily="34" charset="0"/>
                <a:cs typeface="Arial" panose="020B0604020202020204" pitchFamily="34" charset="0"/>
              </a:rPr>
              <a:t>For </a:t>
            </a:r>
            <a:r>
              <a:rPr lang="fr-FR" dirty="0">
                <a:latin typeface="Arial" panose="020B0604020202020204" pitchFamily="34" charset="0"/>
                <a:cs typeface="Arial" panose="020B0604020202020204" pitchFamily="34" charset="0"/>
              </a:rPr>
              <a:t>I</a:t>
            </a:r>
            <a:r>
              <a:rPr lang="fr-FR" dirty="0" smtClean="0">
                <a:latin typeface="Arial" panose="020B0604020202020204" pitchFamily="34" charset="0"/>
                <a:cs typeface="Arial" panose="020B0604020202020204" pitchFamily="34" charset="0"/>
              </a:rPr>
              <a:t>dempotent </a:t>
            </a:r>
            <a:r>
              <a:rPr lang="fr-FR" dirty="0" err="1" smtClean="0">
                <a:latin typeface="Arial" panose="020B0604020202020204" pitchFamily="34" charset="0"/>
                <a:cs typeface="Arial" panose="020B0604020202020204" pitchFamily="34" charset="0"/>
              </a:rPr>
              <a:t>operation</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using</a:t>
            </a:r>
            <a:r>
              <a:rPr lang="fr-FR" dirty="0" smtClean="0">
                <a:latin typeface="Arial" panose="020B0604020202020204" pitchFamily="34" charset="0"/>
                <a:cs typeface="Arial" panose="020B0604020202020204" pitchFamily="34" charset="0"/>
              </a:rPr>
              <a:t> PUT or DELETE</a:t>
            </a:r>
          </a:p>
          <a:p>
            <a:endParaRPr lang="fr-FR" dirty="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For update, it shall contain a template like for LN</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01376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23528" y="267494"/>
            <a:ext cx="8290122" cy="863301"/>
          </a:xfrm>
        </p:spPr>
        <p:txBody>
          <a:bodyPr/>
          <a:lstStyle/>
          <a:p>
            <a:r>
              <a:rPr lang="fr-FR" sz="3200" dirty="0"/>
              <a:t>Read </a:t>
            </a:r>
            <a:r>
              <a:rPr lang="fr-FR" sz="3200" dirty="0" err="1" smtClean="0"/>
              <a:t>Controls</a:t>
            </a:r>
            <a:r>
              <a:rPr lang="fr-FR" sz="3200" dirty="0" smtClean="0"/>
              <a:t> - </a:t>
            </a:r>
            <a:r>
              <a:rPr lang="fr-FR" sz="3200" dirty="0"/>
              <a:t>CR</a:t>
            </a:r>
            <a:endParaRPr lang="en-US" sz="3200" dirty="0"/>
          </a:p>
        </p:txBody>
      </p:sp>
      <p:sp>
        <p:nvSpPr>
          <p:cNvPr id="6" name="Rectangle 5"/>
          <p:cNvSpPr/>
          <p:nvPr/>
        </p:nvSpPr>
        <p:spPr>
          <a:xfrm>
            <a:off x="827584" y="915566"/>
            <a:ext cx="7848872" cy="1754326"/>
          </a:xfrm>
          <a:prstGeom prst="rect">
            <a:avLst/>
          </a:prstGeom>
        </p:spPr>
        <p:txBody>
          <a:bodyPr wrap="square">
            <a:spAutoFit/>
          </a:bodyPr>
          <a:lstStyle/>
          <a:p>
            <a:r>
              <a:rPr lang="fr-FR" dirty="0">
                <a:latin typeface="Arial" panose="020B0604020202020204" pitchFamily="34" charset="0"/>
                <a:cs typeface="Arial" panose="020B0604020202020204" pitchFamily="34" charset="0"/>
              </a:rPr>
              <a:t>For LE, LO, LT</a:t>
            </a:r>
          </a:p>
          <a:p>
            <a:endParaRPr lang="fr-FR"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Provide </a:t>
            </a:r>
            <a:r>
              <a:rPr lang="en-US" dirty="0" smtClean="0">
                <a:latin typeface="Arial" panose="020B0604020202020204" pitchFamily="34" charset="0"/>
                <a:cs typeface="Arial" panose="020B0604020202020204" pitchFamily="34" charset="0"/>
              </a:rPr>
              <a:t>client guidance (metadata) for </a:t>
            </a:r>
            <a:r>
              <a:rPr lang="en-US" dirty="0">
                <a:latin typeface="Arial" panose="020B0604020202020204" pitchFamily="34" charset="0"/>
                <a:cs typeface="Arial" panose="020B0604020202020204" pitchFamily="34" charset="0"/>
              </a:rPr>
              <a:t>manipulation of read </a:t>
            </a:r>
            <a:r>
              <a:rPr lang="en-US" dirty="0" smtClean="0">
                <a:latin typeface="Arial" panose="020B0604020202020204" pitchFamily="34" charset="0"/>
                <a:cs typeface="Arial" panose="020B0604020202020204" pitchFamily="34" charset="0"/>
              </a:rPr>
              <a:t>operation control data</a:t>
            </a:r>
            <a:endParaRPr lang="en-US" dirty="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a:p>
            <a:r>
              <a:rPr lang="fr-FR" dirty="0">
                <a:latin typeface="Arial" panose="020B0604020202020204" pitchFamily="34" charset="0"/>
                <a:cs typeface="Arial" panose="020B0604020202020204" pitchFamily="34" charset="0"/>
              </a:rPr>
              <a:t>For instance </a:t>
            </a:r>
            <a:r>
              <a:rPr lang="fr-FR" dirty="0" err="1" smtClean="0">
                <a:latin typeface="Arial" panose="020B0604020202020204" pitchFamily="34" charset="0"/>
                <a:cs typeface="Arial" panose="020B0604020202020204" pitchFamily="34" charset="0"/>
              </a:rPr>
              <a:t>accept</a:t>
            </a:r>
            <a:r>
              <a:rPr lang="fr-FR" dirty="0" smtClean="0">
                <a:latin typeface="Arial" panose="020B0604020202020204" pitchFamily="34" charset="0"/>
                <a:cs typeface="Arial" panose="020B0604020202020204" pitchFamily="34" charset="0"/>
              </a:rPr>
              <a:t>-langage or content-type</a:t>
            </a:r>
            <a:endParaRPr lang="en-US" dirty="0">
              <a:latin typeface="Arial" panose="020B0604020202020204" pitchFamily="34" charset="0"/>
              <a:cs typeface="Arial" panose="020B0604020202020204" pitchFamily="34" charset="0"/>
            </a:endParaRPr>
          </a:p>
        </p:txBody>
      </p:sp>
      <p:sp>
        <p:nvSpPr>
          <p:cNvPr id="4" name="Titre 1"/>
          <p:cNvSpPr txBox="1">
            <a:spLocks/>
          </p:cNvSpPr>
          <p:nvPr/>
        </p:nvSpPr>
        <p:spPr>
          <a:xfrm>
            <a:off x="323528" y="2778482"/>
            <a:ext cx="8290122" cy="863301"/>
          </a:xfrm>
          <a:prstGeom prst="rect">
            <a:avLst/>
          </a:prstGeom>
        </p:spPr>
        <p:txBody>
          <a:bodyPr vert="horz" lIns="0" tIns="0" rIns="0" bIns="0" rtlCol="0" anchor="t" anchorCtr="0">
            <a:noAutofit/>
          </a:bodyPr>
          <a:lstStyle>
            <a:lvl1pPr marL="0" indent="0" algn="l" defTabSz="914400" rtl="0" eaLnBrk="1" latinLnBrk="0" hangingPunct="1">
              <a:lnSpc>
                <a:spcPct val="85000"/>
              </a:lnSpc>
              <a:spcBef>
                <a:spcPct val="0"/>
              </a:spcBef>
              <a:buNone/>
              <a:defRPr sz="5500" kern="1200" spc="-20" baseline="0">
                <a:solidFill>
                  <a:schemeClr val="tx1"/>
                </a:solidFill>
                <a:latin typeface="Helvetica 75 Bold" panose="020B0804020202020204" pitchFamily="34" charset="0"/>
                <a:ea typeface="+mj-ea"/>
                <a:cs typeface="+mj-cs"/>
              </a:defRPr>
            </a:lvl1pPr>
          </a:lstStyle>
          <a:p>
            <a:r>
              <a:rPr lang="fr-FR" sz="3200" dirty="0" smtClean="0"/>
              <a:t>Update </a:t>
            </a:r>
            <a:r>
              <a:rPr lang="fr-FR" sz="3200" dirty="0" err="1" smtClean="0"/>
              <a:t>Controls</a:t>
            </a:r>
            <a:r>
              <a:rPr lang="fr-FR" sz="3200" dirty="0" smtClean="0"/>
              <a:t> - CU</a:t>
            </a:r>
            <a:endParaRPr lang="en-US" sz="3200" dirty="0"/>
          </a:p>
        </p:txBody>
      </p:sp>
      <p:sp>
        <p:nvSpPr>
          <p:cNvPr id="5" name="Rectangle 4"/>
          <p:cNvSpPr/>
          <p:nvPr/>
        </p:nvSpPr>
        <p:spPr>
          <a:xfrm>
            <a:off x="827584" y="3426554"/>
            <a:ext cx="7848872" cy="1200329"/>
          </a:xfrm>
          <a:prstGeom prst="rect">
            <a:avLst/>
          </a:prstGeom>
        </p:spPr>
        <p:txBody>
          <a:bodyPr wrap="square">
            <a:spAutoFit/>
          </a:bodyPr>
          <a:lstStyle/>
          <a:p>
            <a:r>
              <a:rPr lang="en-US" dirty="0">
                <a:latin typeface="Arial" panose="020B0604020202020204" pitchFamily="34" charset="0"/>
                <a:cs typeface="Arial" panose="020B0604020202020204" pitchFamily="34" charset="0"/>
              </a:rPr>
              <a:t>Provide client guidance (metadata) for manipulation of </a:t>
            </a:r>
            <a:r>
              <a:rPr lang="en-US" dirty="0" smtClean="0">
                <a:latin typeface="Arial" panose="020B0604020202020204" pitchFamily="34" charset="0"/>
                <a:cs typeface="Arial" panose="020B0604020202020204" pitchFamily="34" charset="0"/>
              </a:rPr>
              <a:t>write operation </a:t>
            </a:r>
            <a:r>
              <a:rPr lang="en-US" dirty="0">
                <a:latin typeface="Arial" panose="020B0604020202020204" pitchFamily="34" charset="0"/>
                <a:cs typeface="Arial" panose="020B0604020202020204" pitchFamily="34" charset="0"/>
              </a:rPr>
              <a:t>control </a:t>
            </a:r>
            <a:r>
              <a:rPr lang="en-US" dirty="0" smtClean="0">
                <a:latin typeface="Arial" panose="020B0604020202020204" pitchFamily="34" charset="0"/>
                <a:cs typeface="Arial" panose="020B0604020202020204" pitchFamily="34" charset="0"/>
              </a:rPr>
              <a:t>data</a:t>
            </a:r>
          </a:p>
          <a:p>
            <a:endParaRPr lang="en-US" dirty="0">
              <a:latin typeface="Arial" panose="020B0604020202020204" pitchFamily="34" charset="0"/>
              <a:cs typeface="Arial" panose="020B0604020202020204" pitchFamily="34" charset="0"/>
            </a:endParaRPr>
          </a:p>
          <a:p>
            <a:r>
              <a:rPr lang="fr-FR" dirty="0" err="1" smtClean="0">
                <a:latin typeface="Arial" panose="020B0604020202020204" pitchFamily="34" charset="0"/>
                <a:cs typeface="Arial" panose="020B0604020202020204" pitchFamily="34" charset="0"/>
              </a:rPr>
              <a:t>Provide</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representation</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templates</a:t>
            </a:r>
            <a:r>
              <a:rPr lang="fr-FR" dirty="0" smtClean="0">
                <a:latin typeface="Arial" panose="020B0604020202020204" pitchFamily="34" charset="0"/>
                <a:cs typeface="Arial" panose="020B0604020202020204" pitchFamily="34" charset="0"/>
              </a:rPr>
              <a:t> for </a:t>
            </a:r>
            <a:r>
              <a:rPr lang="fr-FR" dirty="0" err="1" smtClean="0">
                <a:latin typeface="Arial" panose="020B0604020202020204" pitchFamily="34" charset="0"/>
                <a:cs typeface="Arial" panose="020B0604020202020204" pitchFamily="34" charset="0"/>
              </a:rPr>
              <a:t>modifying</a:t>
            </a:r>
            <a:r>
              <a:rPr lang="fr-FR" dirty="0" smtClean="0">
                <a:latin typeface="Arial" panose="020B0604020202020204" pitchFamily="34" charset="0"/>
                <a:cs typeface="Arial" panose="020B0604020202020204" pitchFamily="34" charset="0"/>
              </a:rPr>
              <a:t> the </a:t>
            </a:r>
            <a:r>
              <a:rPr lang="fr-FR" dirty="0" err="1" smtClean="0">
                <a:latin typeface="Arial" panose="020B0604020202020204" pitchFamily="34" charset="0"/>
                <a:cs typeface="Arial" panose="020B0604020202020204" pitchFamily="34" charset="0"/>
              </a:rPr>
              <a:t>resource</a:t>
            </a:r>
            <a:r>
              <a:rPr lang="fr-FR" dirty="0" smtClean="0">
                <a:latin typeface="Arial" panose="020B0604020202020204" pitchFamily="34" charset="0"/>
                <a:cs typeface="Arial" panose="020B0604020202020204" pitchFamily="34" charset="0"/>
              </a:rPr>
              <a:t> state</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47249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23528" y="267494"/>
            <a:ext cx="8290122" cy="863301"/>
          </a:xfrm>
        </p:spPr>
        <p:txBody>
          <a:bodyPr/>
          <a:lstStyle/>
          <a:p>
            <a:r>
              <a:rPr lang="fr-FR" sz="3200" dirty="0" smtClean="0"/>
              <a:t>Method </a:t>
            </a:r>
            <a:r>
              <a:rPr lang="fr-FR" sz="3200" dirty="0" err="1" smtClean="0"/>
              <a:t>Controls</a:t>
            </a:r>
            <a:r>
              <a:rPr lang="fr-FR" sz="3200" dirty="0" smtClean="0"/>
              <a:t> - CM</a:t>
            </a:r>
            <a:endParaRPr lang="en-US" sz="3200" dirty="0"/>
          </a:p>
        </p:txBody>
      </p:sp>
      <p:sp>
        <p:nvSpPr>
          <p:cNvPr id="6" name="Rectangle 5"/>
          <p:cNvSpPr/>
          <p:nvPr/>
        </p:nvSpPr>
        <p:spPr>
          <a:xfrm>
            <a:off x="827584" y="1266314"/>
            <a:ext cx="7848872" cy="1477328"/>
          </a:xfrm>
          <a:prstGeom prst="rect">
            <a:avLst/>
          </a:prstGeom>
        </p:spPr>
        <p:txBody>
          <a:bodyPr wrap="square">
            <a:spAutoFit/>
          </a:bodyPr>
          <a:lstStyle/>
          <a:p>
            <a:r>
              <a:rPr lang="fr-FR" dirty="0">
                <a:latin typeface="Arial" panose="020B0604020202020204" pitchFamily="34" charset="0"/>
                <a:cs typeface="Arial" panose="020B0604020202020204" pitchFamily="34" charset="0"/>
              </a:rPr>
              <a:t>For </a:t>
            </a:r>
            <a:r>
              <a:rPr lang="fr-FR" dirty="0" smtClean="0">
                <a:latin typeface="Arial" panose="020B0604020202020204" pitchFamily="34" charset="0"/>
                <a:cs typeface="Arial" panose="020B0604020202020204" pitchFamily="34" charset="0"/>
              </a:rPr>
              <a:t>all links</a:t>
            </a:r>
            <a:endParaRPr lang="fr-FR" dirty="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Provide guidance to the client </a:t>
            </a:r>
            <a:r>
              <a:rPr lang="en-US" dirty="0" smtClean="0">
                <a:latin typeface="Arial" panose="020B0604020202020204" pitchFamily="34" charset="0"/>
                <a:cs typeface="Arial" panose="020B0604020202020204" pitchFamily="34" charset="0"/>
              </a:rPr>
              <a:t>for selecting the appropriate method when dereferencing the link</a:t>
            </a:r>
            <a:endParaRPr lang="en-US" dirty="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14720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23528" y="267494"/>
            <a:ext cx="8290122" cy="863301"/>
          </a:xfrm>
        </p:spPr>
        <p:txBody>
          <a:bodyPr/>
          <a:lstStyle/>
          <a:p>
            <a:r>
              <a:rPr lang="fr-FR" sz="3200" dirty="0" smtClean="0"/>
              <a:t>Link </a:t>
            </a:r>
            <a:r>
              <a:rPr lang="fr-FR" sz="3200" dirty="0" err="1" smtClean="0"/>
              <a:t>Controls</a:t>
            </a:r>
            <a:r>
              <a:rPr lang="fr-FR" sz="3200" dirty="0" smtClean="0"/>
              <a:t> - CL</a:t>
            </a:r>
            <a:endParaRPr lang="en-US" sz="3200" dirty="0"/>
          </a:p>
        </p:txBody>
      </p:sp>
      <p:sp>
        <p:nvSpPr>
          <p:cNvPr id="6" name="Rectangle 5"/>
          <p:cNvSpPr/>
          <p:nvPr/>
        </p:nvSpPr>
        <p:spPr>
          <a:xfrm>
            <a:off x="827584" y="1266314"/>
            <a:ext cx="7848872" cy="2308324"/>
          </a:xfrm>
          <a:prstGeom prst="rect">
            <a:avLst/>
          </a:prstGeom>
        </p:spPr>
        <p:txBody>
          <a:bodyPr wrap="square">
            <a:spAutoFit/>
          </a:bodyPr>
          <a:lstStyle/>
          <a:p>
            <a:r>
              <a:rPr lang="fr-FR" dirty="0">
                <a:latin typeface="Arial" panose="020B0604020202020204" pitchFamily="34" charset="0"/>
                <a:cs typeface="Arial" panose="020B0604020202020204" pitchFamily="34" charset="0"/>
              </a:rPr>
              <a:t>For </a:t>
            </a:r>
            <a:r>
              <a:rPr lang="fr-FR" dirty="0" smtClean="0">
                <a:latin typeface="Arial" panose="020B0604020202020204" pitchFamily="34" charset="0"/>
                <a:cs typeface="Arial" panose="020B0604020202020204" pitchFamily="34" charset="0"/>
              </a:rPr>
              <a:t>all links</a:t>
            </a:r>
            <a:endParaRPr lang="fr-FR" dirty="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Link control data allows client applications to locate </a:t>
            </a:r>
            <a:r>
              <a:rPr lang="en-US" dirty="0" smtClean="0">
                <a:latin typeface="Arial" panose="020B0604020202020204" pitchFamily="34" charset="0"/>
                <a:cs typeface="Arial" panose="020B0604020202020204" pitchFamily="34" charset="0"/>
              </a:rPr>
              <a:t>and understand </a:t>
            </a:r>
            <a:r>
              <a:rPr lang="en-US" dirty="0">
                <a:latin typeface="Arial" panose="020B0604020202020204" pitchFamily="34" charset="0"/>
                <a:cs typeface="Arial" panose="020B0604020202020204" pitchFamily="34" charset="0"/>
              </a:rPr>
              <a:t>the meaning of selected link elements with the </a:t>
            </a:r>
            <a:r>
              <a:rPr lang="en-US" dirty="0" smtClean="0">
                <a:latin typeface="Arial" panose="020B0604020202020204" pitchFamily="34" charset="0"/>
                <a:cs typeface="Arial" panose="020B0604020202020204" pitchFamily="34" charset="0"/>
              </a:rPr>
              <a:t>document</a:t>
            </a:r>
          </a:p>
          <a:p>
            <a:pPr lvl="1"/>
            <a:r>
              <a:rPr lang="fr-FR" dirty="0" smtClean="0">
                <a:latin typeface="Arial" panose="020B0604020202020204" pitchFamily="34" charset="0"/>
                <a:cs typeface="Arial" panose="020B0604020202020204" pitchFamily="34" charset="0"/>
              </a:rPr>
              <a:t>Rel </a:t>
            </a:r>
            <a:r>
              <a:rPr lang="fr-FR" dirty="0" err="1" smtClean="0">
                <a:latin typeface="Arial" panose="020B0604020202020204" pitchFamily="34" charset="0"/>
                <a:cs typeface="Arial" panose="020B0604020202020204" pitchFamily="34" charset="0"/>
              </a:rPr>
              <a:t>attribute</a:t>
            </a:r>
            <a:r>
              <a:rPr lang="fr-FR" dirty="0" smtClean="0">
                <a:latin typeface="Arial" panose="020B0604020202020204" pitchFamily="34" charset="0"/>
                <a:cs typeface="Arial" panose="020B0604020202020204" pitchFamily="34" charset="0"/>
              </a:rPr>
              <a:t> for instance</a:t>
            </a:r>
          </a:p>
          <a:p>
            <a:endParaRPr lang="en-US" dirty="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Provide </a:t>
            </a:r>
            <a:r>
              <a:rPr lang="en-US" dirty="0">
                <a:latin typeface="Arial" panose="020B0604020202020204" pitchFamily="34" charset="0"/>
                <a:cs typeface="Arial" panose="020B0604020202020204" pitchFamily="34" charset="0"/>
              </a:rPr>
              <a:t>a way for servers to “decorate” links with additional metadata using an agreed-upon set of keywords</a:t>
            </a:r>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5832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5" name="Group 283"/>
          <p:cNvGrpSpPr/>
          <p:nvPr/>
        </p:nvGrpSpPr>
        <p:grpSpPr>
          <a:xfrm>
            <a:off x="5189503" y="1379972"/>
            <a:ext cx="3198925" cy="2487922"/>
            <a:chOff x="2971762" y="1295116"/>
            <a:chExt cx="3198925" cy="2487922"/>
          </a:xfrm>
        </p:grpSpPr>
        <p:sp>
          <p:nvSpPr>
            <p:cNvPr id="116" name="Rectangle 6"/>
            <p:cNvSpPr>
              <a:spLocks noChangeArrowheads="1"/>
            </p:cNvSpPr>
            <p:nvPr/>
          </p:nvSpPr>
          <p:spPr bwMode="auto">
            <a:xfrm>
              <a:off x="2971762" y="1295116"/>
              <a:ext cx="3198925" cy="2487922"/>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17" name="Rectangle 7"/>
            <p:cNvSpPr>
              <a:spLocks noChangeArrowheads="1"/>
            </p:cNvSpPr>
            <p:nvPr/>
          </p:nvSpPr>
          <p:spPr bwMode="auto">
            <a:xfrm>
              <a:off x="3076575" y="1397000"/>
              <a:ext cx="2987675" cy="2281238"/>
            </a:xfrm>
            <a:prstGeom prst="rect">
              <a:avLst/>
            </a:prstGeom>
            <a:solidFill>
              <a:srgbClr val="50BE8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18" name="Freeform 8"/>
            <p:cNvSpPr>
              <a:spLocks/>
            </p:cNvSpPr>
            <p:nvPr/>
          </p:nvSpPr>
          <p:spPr bwMode="auto">
            <a:xfrm>
              <a:off x="4016375" y="2651125"/>
              <a:ext cx="747713" cy="431800"/>
            </a:xfrm>
            <a:custGeom>
              <a:avLst/>
              <a:gdLst>
                <a:gd name="T0" fmla="*/ 231 w 231"/>
                <a:gd name="T1" fmla="*/ 133 h 133"/>
                <a:gd name="T2" fmla="*/ 216 w 231"/>
                <a:gd name="T3" fmla="*/ 59 h 133"/>
                <a:gd name="T4" fmla="*/ 188 w 231"/>
                <a:gd name="T5" fmla="*/ 15 h 133"/>
                <a:gd name="T6" fmla="*/ 144 w 231"/>
                <a:gd name="T7" fmla="*/ 0 h 133"/>
                <a:gd name="T8" fmla="*/ 106 w 231"/>
                <a:gd name="T9" fmla="*/ 0 h 133"/>
                <a:gd name="T10" fmla="*/ 61 w 231"/>
                <a:gd name="T11" fmla="*/ 15 h 133"/>
                <a:gd name="T12" fmla="*/ 49 w 231"/>
                <a:gd name="T13" fmla="*/ 27 h 133"/>
                <a:gd name="T14" fmla="*/ 49 w 231"/>
                <a:gd name="T15" fmla="*/ 27 h 133"/>
                <a:gd name="T16" fmla="*/ 7 w 231"/>
                <a:gd name="T17" fmla="*/ 85 h 133"/>
                <a:gd name="T18" fmla="*/ 3 w 231"/>
                <a:gd name="T19" fmla="*/ 104 h 133"/>
                <a:gd name="T20" fmla="*/ 21 w 231"/>
                <a:gd name="T21" fmla="*/ 114 h 133"/>
                <a:gd name="T22" fmla="*/ 32 w 231"/>
                <a:gd name="T23" fmla="*/ 114 h 133"/>
                <a:gd name="T24" fmla="*/ 30 w 231"/>
                <a:gd name="T25" fmla="*/ 133 h 133"/>
                <a:gd name="T26" fmla="*/ 231 w 231"/>
                <a:gd name="T27"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1" h="133">
                  <a:moveTo>
                    <a:pt x="231" y="133"/>
                  </a:moveTo>
                  <a:cubicBezTo>
                    <a:pt x="225" y="96"/>
                    <a:pt x="220" y="75"/>
                    <a:pt x="216" y="59"/>
                  </a:cubicBezTo>
                  <a:cubicBezTo>
                    <a:pt x="206" y="20"/>
                    <a:pt x="188" y="15"/>
                    <a:pt x="188" y="15"/>
                  </a:cubicBezTo>
                  <a:cubicBezTo>
                    <a:pt x="144" y="0"/>
                    <a:pt x="144" y="0"/>
                    <a:pt x="144" y="0"/>
                  </a:cubicBezTo>
                  <a:cubicBezTo>
                    <a:pt x="106" y="0"/>
                    <a:pt x="106" y="0"/>
                    <a:pt x="106" y="0"/>
                  </a:cubicBezTo>
                  <a:cubicBezTo>
                    <a:pt x="61" y="15"/>
                    <a:pt x="61" y="15"/>
                    <a:pt x="61" y="15"/>
                  </a:cubicBezTo>
                  <a:cubicBezTo>
                    <a:pt x="61" y="15"/>
                    <a:pt x="55" y="17"/>
                    <a:pt x="49" y="27"/>
                  </a:cubicBezTo>
                  <a:cubicBezTo>
                    <a:pt x="49" y="27"/>
                    <a:pt x="49" y="27"/>
                    <a:pt x="49" y="27"/>
                  </a:cubicBezTo>
                  <a:cubicBezTo>
                    <a:pt x="7" y="85"/>
                    <a:pt x="7" y="85"/>
                    <a:pt x="7" y="85"/>
                  </a:cubicBezTo>
                  <a:cubicBezTo>
                    <a:pt x="7" y="85"/>
                    <a:pt x="0" y="95"/>
                    <a:pt x="3" y="104"/>
                  </a:cubicBezTo>
                  <a:cubicBezTo>
                    <a:pt x="5" y="110"/>
                    <a:pt x="10" y="114"/>
                    <a:pt x="21" y="114"/>
                  </a:cubicBezTo>
                  <a:cubicBezTo>
                    <a:pt x="22" y="114"/>
                    <a:pt x="26" y="114"/>
                    <a:pt x="32" y="114"/>
                  </a:cubicBezTo>
                  <a:cubicBezTo>
                    <a:pt x="31" y="120"/>
                    <a:pt x="31" y="126"/>
                    <a:pt x="30" y="133"/>
                  </a:cubicBezTo>
                  <a:lnTo>
                    <a:pt x="231" y="1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19" name="Freeform 9"/>
            <p:cNvSpPr>
              <a:spLocks/>
            </p:cNvSpPr>
            <p:nvPr/>
          </p:nvSpPr>
          <p:spPr bwMode="auto">
            <a:xfrm>
              <a:off x="3154363" y="3098800"/>
              <a:ext cx="193675" cy="134938"/>
            </a:xfrm>
            <a:custGeom>
              <a:avLst/>
              <a:gdLst>
                <a:gd name="T0" fmla="*/ 0 w 60"/>
                <a:gd name="T1" fmla="*/ 0 h 42"/>
                <a:gd name="T2" fmla="*/ 0 w 60"/>
                <a:gd name="T3" fmla="*/ 31 h 42"/>
                <a:gd name="T4" fmla="*/ 2 w 60"/>
                <a:gd name="T5" fmla="*/ 42 h 42"/>
                <a:gd name="T6" fmla="*/ 58 w 60"/>
                <a:gd name="T7" fmla="*/ 42 h 42"/>
                <a:gd name="T8" fmla="*/ 60 w 60"/>
                <a:gd name="T9" fmla="*/ 31 h 42"/>
                <a:gd name="T10" fmla="*/ 60 w 60"/>
                <a:gd name="T11" fmla="*/ 0 h 42"/>
                <a:gd name="T12" fmla="*/ 0 w 60"/>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60" h="42">
                  <a:moveTo>
                    <a:pt x="0" y="0"/>
                  </a:moveTo>
                  <a:cubicBezTo>
                    <a:pt x="0" y="31"/>
                    <a:pt x="0" y="31"/>
                    <a:pt x="0" y="31"/>
                  </a:cubicBezTo>
                  <a:cubicBezTo>
                    <a:pt x="0" y="35"/>
                    <a:pt x="0" y="38"/>
                    <a:pt x="2" y="42"/>
                  </a:cubicBezTo>
                  <a:cubicBezTo>
                    <a:pt x="58" y="42"/>
                    <a:pt x="58" y="42"/>
                    <a:pt x="58" y="42"/>
                  </a:cubicBezTo>
                  <a:cubicBezTo>
                    <a:pt x="59" y="38"/>
                    <a:pt x="60" y="35"/>
                    <a:pt x="60" y="31"/>
                  </a:cubicBezTo>
                  <a:cubicBezTo>
                    <a:pt x="60" y="0"/>
                    <a:pt x="60" y="0"/>
                    <a:pt x="60" y="0"/>
                  </a:cubicBezTo>
                  <a:lnTo>
                    <a:pt x="0" y="0"/>
                  </a:lnTo>
                  <a:close/>
                </a:path>
              </a:pathLst>
            </a:custGeom>
            <a:solidFill>
              <a:srgbClr val="FF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0" name="Freeform 10"/>
            <p:cNvSpPr>
              <a:spLocks/>
            </p:cNvSpPr>
            <p:nvPr/>
          </p:nvSpPr>
          <p:spPr bwMode="auto">
            <a:xfrm>
              <a:off x="3114675" y="2903538"/>
              <a:ext cx="269875" cy="195263"/>
            </a:xfrm>
            <a:custGeom>
              <a:avLst/>
              <a:gdLst>
                <a:gd name="T0" fmla="*/ 67 w 83"/>
                <a:gd name="T1" fmla="*/ 60 h 60"/>
                <a:gd name="T2" fmla="*/ 83 w 83"/>
                <a:gd name="T3" fmla="*/ 45 h 60"/>
                <a:gd name="T4" fmla="*/ 64 w 83"/>
                <a:gd name="T5" fmla="*/ 48 h 60"/>
                <a:gd name="T6" fmla="*/ 76 w 83"/>
                <a:gd name="T7" fmla="*/ 27 h 60"/>
                <a:gd name="T8" fmla="*/ 57 w 83"/>
                <a:gd name="T9" fmla="*/ 36 h 60"/>
                <a:gd name="T10" fmla="*/ 64 w 83"/>
                <a:gd name="T11" fmla="*/ 10 h 60"/>
                <a:gd name="T12" fmla="*/ 48 w 83"/>
                <a:gd name="T13" fmla="*/ 26 h 60"/>
                <a:gd name="T14" fmla="*/ 42 w 83"/>
                <a:gd name="T15" fmla="*/ 0 h 60"/>
                <a:gd name="T16" fmla="*/ 36 w 83"/>
                <a:gd name="T17" fmla="*/ 26 h 60"/>
                <a:gd name="T18" fmla="*/ 19 w 83"/>
                <a:gd name="T19" fmla="*/ 10 h 60"/>
                <a:gd name="T20" fmla="*/ 27 w 83"/>
                <a:gd name="T21" fmla="*/ 36 h 60"/>
                <a:gd name="T22" fmla="*/ 7 w 83"/>
                <a:gd name="T23" fmla="*/ 27 h 60"/>
                <a:gd name="T24" fmla="*/ 20 w 83"/>
                <a:gd name="T25" fmla="*/ 48 h 60"/>
                <a:gd name="T26" fmla="*/ 1 w 83"/>
                <a:gd name="T27" fmla="*/ 45 h 60"/>
                <a:gd name="T28" fmla="*/ 16 w 83"/>
                <a:gd name="T29" fmla="*/ 60 h 60"/>
                <a:gd name="T30" fmla="*/ 67 w 83"/>
                <a:gd name="T3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60">
                  <a:moveTo>
                    <a:pt x="67" y="60"/>
                  </a:moveTo>
                  <a:cubicBezTo>
                    <a:pt x="75" y="54"/>
                    <a:pt x="83" y="48"/>
                    <a:pt x="83" y="45"/>
                  </a:cubicBezTo>
                  <a:cubicBezTo>
                    <a:pt x="82" y="42"/>
                    <a:pt x="73" y="44"/>
                    <a:pt x="64" y="48"/>
                  </a:cubicBezTo>
                  <a:cubicBezTo>
                    <a:pt x="71" y="40"/>
                    <a:pt x="78" y="30"/>
                    <a:pt x="76" y="27"/>
                  </a:cubicBezTo>
                  <a:cubicBezTo>
                    <a:pt x="75" y="24"/>
                    <a:pt x="65" y="30"/>
                    <a:pt x="57" y="36"/>
                  </a:cubicBezTo>
                  <a:cubicBezTo>
                    <a:pt x="62" y="26"/>
                    <a:pt x="67" y="12"/>
                    <a:pt x="64" y="10"/>
                  </a:cubicBezTo>
                  <a:cubicBezTo>
                    <a:pt x="62" y="8"/>
                    <a:pt x="54" y="17"/>
                    <a:pt x="48" y="26"/>
                  </a:cubicBezTo>
                  <a:cubicBezTo>
                    <a:pt x="47" y="15"/>
                    <a:pt x="45" y="0"/>
                    <a:pt x="42" y="0"/>
                  </a:cubicBezTo>
                  <a:cubicBezTo>
                    <a:pt x="38" y="0"/>
                    <a:pt x="36" y="15"/>
                    <a:pt x="36" y="26"/>
                  </a:cubicBezTo>
                  <a:cubicBezTo>
                    <a:pt x="29" y="17"/>
                    <a:pt x="21" y="8"/>
                    <a:pt x="19" y="10"/>
                  </a:cubicBezTo>
                  <a:cubicBezTo>
                    <a:pt x="17" y="12"/>
                    <a:pt x="22" y="26"/>
                    <a:pt x="27" y="36"/>
                  </a:cubicBezTo>
                  <a:cubicBezTo>
                    <a:pt x="18" y="30"/>
                    <a:pt x="8" y="24"/>
                    <a:pt x="7" y="27"/>
                  </a:cubicBezTo>
                  <a:cubicBezTo>
                    <a:pt x="6" y="30"/>
                    <a:pt x="13" y="40"/>
                    <a:pt x="20" y="48"/>
                  </a:cubicBezTo>
                  <a:cubicBezTo>
                    <a:pt x="11" y="44"/>
                    <a:pt x="1" y="42"/>
                    <a:pt x="1" y="45"/>
                  </a:cubicBezTo>
                  <a:cubicBezTo>
                    <a:pt x="0" y="48"/>
                    <a:pt x="8" y="54"/>
                    <a:pt x="16" y="60"/>
                  </a:cubicBezTo>
                  <a:lnTo>
                    <a:pt x="67" y="60"/>
                  </a:lnTo>
                  <a:close/>
                </a:path>
              </a:pathLst>
            </a:custGeom>
            <a:solidFill>
              <a:srgbClr val="0A6E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1" name="Rectangle 11"/>
            <p:cNvSpPr>
              <a:spLocks noChangeArrowheads="1"/>
            </p:cNvSpPr>
            <p:nvPr/>
          </p:nvSpPr>
          <p:spPr bwMode="auto">
            <a:xfrm>
              <a:off x="4775200" y="1462088"/>
              <a:ext cx="1049338" cy="846138"/>
            </a:xfrm>
            <a:prstGeom prst="rect">
              <a:avLst/>
            </a:prstGeom>
            <a:solidFill>
              <a:srgbClr val="8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2" name="Rectangle 12"/>
            <p:cNvSpPr>
              <a:spLocks noChangeArrowheads="1"/>
            </p:cNvSpPr>
            <p:nvPr/>
          </p:nvSpPr>
          <p:spPr bwMode="auto">
            <a:xfrm>
              <a:off x="4794250" y="1484313"/>
              <a:ext cx="1011238" cy="8001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3" name="Freeform 13"/>
            <p:cNvSpPr>
              <a:spLocks noEditPoints="1"/>
            </p:cNvSpPr>
            <p:nvPr/>
          </p:nvSpPr>
          <p:spPr bwMode="auto">
            <a:xfrm>
              <a:off x="4841875" y="1533525"/>
              <a:ext cx="914400" cy="700088"/>
            </a:xfrm>
            <a:custGeom>
              <a:avLst/>
              <a:gdLst>
                <a:gd name="T0" fmla="*/ 0 w 282"/>
                <a:gd name="T1" fmla="*/ 67 h 216"/>
                <a:gd name="T2" fmla="*/ 0 w 282"/>
                <a:gd name="T3" fmla="*/ 182 h 216"/>
                <a:gd name="T4" fmla="*/ 66 w 282"/>
                <a:gd name="T5" fmla="*/ 216 h 216"/>
                <a:gd name="T6" fmla="*/ 166 w 282"/>
                <a:gd name="T7" fmla="*/ 216 h 216"/>
                <a:gd name="T8" fmla="*/ 281 w 282"/>
                <a:gd name="T9" fmla="*/ 216 h 216"/>
                <a:gd name="T10" fmla="*/ 282 w 282"/>
                <a:gd name="T11" fmla="*/ 116 h 216"/>
                <a:gd name="T12" fmla="*/ 101 w 282"/>
                <a:gd name="T13" fmla="*/ 100 h 216"/>
                <a:gd name="T14" fmla="*/ 150 w 282"/>
                <a:gd name="T15" fmla="*/ 100 h 216"/>
                <a:gd name="T16" fmla="*/ 182 w 282"/>
                <a:gd name="T17" fmla="*/ 98 h 216"/>
                <a:gd name="T18" fmla="*/ 116 w 282"/>
                <a:gd name="T19" fmla="*/ 98 h 216"/>
                <a:gd name="T20" fmla="*/ 83 w 282"/>
                <a:gd name="T21" fmla="*/ 117 h 216"/>
                <a:gd name="T22" fmla="*/ 134 w 282"/>
                <a:gd name="T23" fmla="*/ 117 h 216"/>
                <a:gd name="T24" fmla="*/ 199 w 282"/>
                <a:gd name="T25" fmla="*/ 117 h 216"/>
                <a:gd name="T26" fmla="*/ 198 w 282"/>
                <a:gd name="T27" fmla="*/ 82 h 216"/>
                <a:gd name="T28" fmla="*/ 132 w 282"/>
                <a:gd name="T29" fmla="*/ 82 h 216"/>
                <a:gd name="T30" fmla="*/ 66 w 282"/>
                <a:gd name="T31" fmla="*/ 82 h 216"/>
                <a:gd name="T32" fmla="*/ 66 w 282"/>
                <a:gd name="T33" fmla="*/ 133 h 216"/>
                <a:gd name="T34" fmla="*/ 117 w 282"/>
                <a:gd name="T35" fmla="*/ 133 h 216"/>
                <a:gd name="T36" fmla="*/ 183 w 282"/>
                <a:gd name="T37" fmla="*/ 133 h 216"/>
                <a:gd name="T38" fmla="*/ 216 w 282"/>
                <a:gd name="T39" fmla="*/ 115 h 216"/>
                <a:gd name="T40" fmla="*/ 214 w 282"/>
                <a:gd name="T41" fmla="*/ 66 h 216"/>
                <a:gd name="T42" fmla="*/ 149 w 282"/>
                <a:gd name="T43" fmla="*/ 66 h 216"/>
                <a:gd name="T44" fmla="*/ 83 w 282"/>
                <a:gd name="T45" fmla="*/ 66 h 216"/>
                <a:gd name="T46" fmla="*/ 50 w 282"/>
                <a:gd name="T47" fmla="*/ 84 h 216"/>
                <a:gd name="T48" fmla="*/ 50 w 282"/>
                <a:gd name="T49" fmla="*/ 150 h 216"/>
                <a:gd name="T50" fmla="*/ 101 w 282"/>
                <a:gd name="T51" fmla="*/ 150 h 216"/>
                <a:gd name="T52" fmla="*/ 166 w 282"/>
                <a:gd name="T53" fmla="*/ 150 h 216"/>
                <a:gd name="T54" fmla="*/ 232 w 282"/>
                <a:gd name="T55" fmla="*/ 150 h 216"/>
                <a:gd name="T56" fmla="*/ 232 w 282"/>
                <a:gd name="T57" fmla="*/ 98 h 216"/>
                <a:gd name="T58" fmla="*/ 231 w 282"/>
                <a:gd name="T59" fmla="*/ 49 h 216"/>
                <a:gd name="T60" fmla="*/ 165 w 282"/>
                <a:gd name="T61" fmla="*/ 49 h 216"/>
                <a:gd name="T62" fmla="*/ 99 w 282"/>
                <a:gd name="T63" fmla="*/ 49 h 216"/>
                <a:gd name="T64" fmla="*/ 33 w 282"/>
                <a:gd name="T65" fmla="*/ 49 h 216"/>
                <a:gd name="T66" fmla="*/ 33 w 282"/>
                <a:gd name="T67" fmla="*/ 100 h 216"/>
                <a:gd name="T68" fmla="*/ 33 w 282"/>
                <a:gd name="T69" fmla="*/ 166 h 216"/>
                <a:gd name="T70" fmla="*/ 84 w 282"/>
                <a:gd name="T71" fmla="*/ 166 h 216"/>
                <a:gd name="T72" fmla="*/ 150 w 282"/>
                <a:gd name="T73" fmla="*/ 166 h 216"/>
                <a:gd name="T74" fmla="*/ 216 w 282"/>
                <a:gd name="T75" fmla="*/ 166 h 216"/>
                <a:gd name="T76" fmla="*/ 249 w 282"/>
                <a:gd name="T77" fmla="*/ 148 h 216"/>
                <a:gd name="T78" fmla="*/ 249 w 282"/>
                <a:gd name="T79" fmla="*/ 82 h 216"/>
                <a:gd name="T80" fmla="*/ 247 w 282"/>
                <a:gd name="T81" fmla="*/ 33 h 216"/>
                <a:gd name="T82" fmla="*/ 182 w 282"/>
                <a:gd name="T83" fmla="*/ 33 h 216"/>
                <a:gd name="T84" fmla="*/ 116 w 282"/>
                <a:gd name="T85" fmla="*/ 33 h 216"/>
                <a:gd name="T86" fmla="*/ 50 w 282"/>
                <a:gd name="T87" fmla="*/ 33 h 216"/>
                <a:gd name="T88" fmla="*/ 17 w 282"/>
                <a:gd name="T89" fmla="*/ 51 h 216"/>
                <a:gd name="T90" fmla="*/ 17 w 282"/>
                <a:gd name="T91" fmla="*/ 117 h 216"/>
                <a:gd name="T92" fmla="*/ 17 w 282"/>
                <a:gd name="T93" fmla="*/ 183 h 216"/>
                <a:gd name="T94" fmla="*/ 68 w 282"/>
                <a:gd name="T95" fmla="*/ 183 h 216"/>
                <a:gd name="T96" fmla="*/ 134 w 282"/>
                <a:gd name="T97" fmla="*/ 183 h 216"/>
                <a:gd name="T98" fmla="*/ 199 w 282"/>
                <a:gd name="T99" fmla="*/ 183 h 216"/>
                <a:gd name="T100" fmla="*/ 265 w 282"/>
                <a:gd name="T101" fmla="*/ 183 h 216"/>
                <a:gd name="T102" fmla="*/ 265 w 282"/>
                <a:gd name="T103" fmla="*/ 131 h 216"/>
                <a:gd name="T104" fmla="*/ 265 w 282"/>
                <a:gd name="T105" fmla="*/ 66 h 216"/>
                <a:gd name="T106" fmla="*/ 264 w 282"/>
                <a:gd name="T107" fmla="*/ 16 h 216"/>
                <a:gd name="T108" fmla="*/ 198 w 282"/>
                <a:gd name="T109" fmla="*/ 16 h 216"/>
                <a:gd name="T110" fmla="*/ 132 w 282"/>
                <a:gd name="T111" fmla="*/ 16 h 216"/>
                <a:gd name="T112" fmla="*/ 66 w 282"/>
                <a:gd name="T113" fmla="*/ 16 h 216"/>
                <a:gd name="T114" fmla="*/ 2 w 282"/>
                <a:gd name="T115" fmla="*/ 199 h 216"/>
                <a:gd name="T116" fmla="*/ 68 w 282"/>
                <a:gd name="T117" fmla="*/ 199 h 216"/>
                <a:gd name="T118" fmla="*/ 134 w 282"/>
                <a:gd name="T119" fmla="*/ 199 h 216"/>
                <a:gd name="T120" fmla="*/ 199 w 282"/>
                <a:gd name="T121" fmla="*/ 199 h 216"/>
                <a:gd name="T122" fmla="*/ 265 w 282"/>
                <a:gd name="T123" fmla="*/ 19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2" h="216">
                  <a:moveTo>
                    <a:pt x="282" y="17"/>
                  </a:moveTo>
                  <a:cubicBezTo>
                    <a:pt x="282" y="17"/>
                    <a:pt x="282" y="17"/>
                    <a:pt x="282" y="17"/>
                  </a:cubicBezTo>
                  <a:cubicBezTo>
                    <a:pt x="282" y="1"/>
                    <a:pt x="282" y="1"/>
                    <a:pt x="282" y="1"/>
                  </a:cubicBezTo>
                  <a:cubicBezTo>
                    <a:pt x="282" y="1"/>
                    <a:pt x="282" y="0"/>
                    <a:pt x="282" y="0"/>
                  </a:cubicBezTo>
                  <a:cubicBezTo>
                    <a:pt x="282" y="0"/>
                    <a:pt x="282" y="0"/>
                    <a:pt x="281" y="0"/>
                  </a:cubicBezTo>
                  <a:cubicBezTo>
                    <a:pt x="1" y="0"/>
                    <a:pt x="1" y="0"/>
                    <a:pt x="1" y="0"/>
                  </a:cubicBezTo>
                  <a:cubicBezTo>
                    <a:pt x="0" y="0"/>
                    <a:pt x="0" y="0"/>
                    <a:pt x="0" y="0"/>
                  </a:cubicBezTo>
                  <a:cubicBezTo>
                    <a:pt x="0" y="0"/>
                    <a:pt x="0" y="1"/>
                    <a:pt x="0" y="1"/>
                  </a:cubicBezTo>
                  <a:cubicBezTo>
                    <a:pt x="0" y="17"/>
                    <a:pt x="0" y="17"/>
                    <a:pt x="0" y="17"/>
                  </a:cubicBezTo>
                  <a:cubicBezTo>
                    <a:pt x="0" y="17"/>
                    <a:pt x="0" y="17"/>
                    <a:pt x="0" y="17"/>
                  </a:cubicBezTo>
                  <a:cubicBezTo>
                    <a:pt x="0" y="17"/>
                    <a:pt x="0" y="17"/>
                    <a:pt x="0" y="17"/>
                  </a:cubicBezTo>
                  <a:cubicBezTo>
                    <a:pt x="0" y="33"/>
                    <a:pt x="0" y="33"/>
                    <a:pt x="0" y="33"/>
                  </a:cubicBezTo>
                  <a:cubicBezTo>
                    <a:pt x="0" y="33"/>
                    <a:pt x="0" y="33"/>
                    <a:pt x="0" y="33"/>
                  </a:cubicBezTo>
                  <a:cubicBezTo>
                    <a:pt x="0" y="33"/>
                    <a:pt x="0" y="34"/>
                    <a:pt x="0" y="34"/>
                  </a:cubicBezTo>
                  <a:cubicBezTo>
                    <a:pt x="0" y="50"/>
                    <a:pt x="0" y="50"/>
                    <a:pt x="0" y="50"/>
                  </a:cubicBezTo>
                  <a:cubicBezTo>
                    <a:pt x="0" y="50"/>
                    <a:pt x="0" y="50"/>
                    <a:pt x="0" y="50"/>
                  </a:cubicBezTo>
                  <a:cubicBezTo>
                    <a:pt x="0" y="50"/>
                    <a:pt x="0" y="50"/>
                    <a:pt x="0" y="50"/>
                  </a:cubicBezTo>
                  <a:cubicBezTo>
                    <a:pt x="0" y="66"/>
                    <a:pt x="0" y="66"/>
                    <a:pt x="0" y="66"/>
                  </a:cubicBezTo>
                  <a:cubicBezTo>
                    <a:pt x="0" y="66"/>
                    <a:pt x="0" y="66"/>
                    <a:pt x="0" y="66"/>
                  </a:cubicBezTo>
                  <a:cubicBezTo>
                    <a:pt x="0" y="66"/>
                    <a:pt x="0" y="67"/>
                    <a:pt x="0" y="67"/>
                  </a:cubicBezTo>
                  <a:cubicBezTo>
                    <a:pt x="0" y="83"/>
                    <a:pt x="0" y="83"/>
                    <a:pt x="0" y="83"/>
                  </a:cubicBezTo>
                  <a:cubicBezTo>
                    <a:pt x="0" y="83"/>
                    <a:pt x="0" y="83"/>
                    <a:pt x="0" y="83"/>
                  </a:cubicBezTo>
                  <a:cubicBezTo>
                    <a:pt x="0" y="83"/>
                    <a:pt x="0" y="83"/>
                    <a:pt x="0" y="83"/>
                  </a:cubicBezTo>
                  <a:cubicBezTo>
                    <a:pt x="0" y="99"/>
                    <a:pt x="0" y="99"/>
                    <a:pt x="0" y="99"/>
                  </a:cubicBezTo>
                  <a:cubicBezTo>
                    <a:pt x="0" y="99"/>
                    <a:pt x="0" y="99"/>
                    <a:pt x="0" y="99"/>
                  </a:cubicBezTo>
                  <a:cubicBezTo>
                    <a:pt x="0" y="99"/>
                    <a:pt x="0" y="99"/>
                    <a:pt x="0" y="100"/>
                  </a:cubicBezTo>
                  <a:cubicBezTo>
                    <a:pt x="0" y="116"/>
                    <a:pt x="0" y="116"/>
                    <a:pt x="0" y="116"/>
                  </a:cubicBezTo>
                  <a:cubicBezTo>
                    <a:pt x="0" y="116"/>
                    <a:pt x="0" y="116"/>
                    <a:pt x="0" y="116"/>
                  </a:cubicBezTo>
                  <a:cubicBezTo>
                    <a:pt x="0" y="116"/>
                    <a:pt x="0" y="116"/>
                    <a:pt x="0" y="116"/>
                  </a:cubicBezTo>
                  <a:cubicBezTo>
                    <a:pt x="0" y="132"/>
                    <a:pt x="0" y="132"/>
                    <a:pt x="0" y="132"/>
                  </a:cubicBezTo>
                  <a:cubicBezTo>
                    <a:pt x="0" y="132"/>
                    <a:pt x="0" y="132"/>
                    <a:pt x="0" y="132"/>
                  </a:cubicBezTo>
                  <a:cubicBezTo>
                    <a:pt x="0" y="132"/>
                    <a:pt x="0" y="132"/>
                    <a:pt x="0" y="133"/>
                  </a:cubicBezTo>
                  <a:cubicBezTo>
                    <a:pt x="0" y="149"/>
                    <a:pt x="0" y="149"/>
                    <a:pt x="0" y="149"/>
                  </a:cubicBezTo>
                  <a:cubicBezTo>
                    <a:pt x="0" y="149"/>
                    <a:pt x="0" y="149"/>
                    <a:pt x="0" y="149"/>
                  </a:cubicBezTo>
                  <a:cubicBezTo>
                    <a:pt x="0" y="149"/>
                    <a:pt x="0" y="149"/>
                    <a:pt x="0" y="149"/>
                  </a:cubicBezTo>
                  <a:cubicBezTo>
                    <a:pt x="0" y="165"/>
                    <a:pt x="0" y="165"/>
                    <a:pt x="0" y="165"/>
                  </a:cubicBezTo>
                  <a:cubicBezTo>
                    <a:pt x="0" y="165"/>
                    <a:pt x="0" y="165"/>
                    <a:pt x="0" y="165"/>
                  </a:cubicBezTo>
                  <a:cubicBezTo>
                    <a:pt x="0" y="165"/>
                    <a:pt x="0" y="165"/>
                    <a:pt x="0" y="166"/>
                  </a:cubicBezTo>
                  <a:cubicBezTo>
                    <a:pt x="0" y="181"/>
                    <a:pt x="0" y="181"/>
                    <a:pt x="0" y="181"/>
                  </a:cubicBezTo>
                  <a:cubicBezTo>
                    <a:pt x="0" y="182"/>
                    <a:pt x="0" y="182"/>
                    <a:pt x="0" y="182"/>
                  </a:cubicBezTo>
                  <a:cubicBezTo>
                    <a:pt x="0" y="182"/>
                    <a:pt x="0" y="182"/>
                    <a:pt x="0" y="182"/>
                  </a:cubicBezTo>
                  <a:cubicBezTo>
                    <a:pt x="0" y="198"/>
                    <a:pt x="0" y="198"/>
                    <a:pt x="0" y="198"/>
                  </a:cubicBezTo>
                  <a:cubicBezTo>
                    <a:pt x="0" y="198"/>
                    <a:pt x="0" y="198"/>
                    <a:pt x="0" y="198"/>
                  </a:cubicBezTo>
                  <a:cubicBezTo>
                    <a:pt x="0" y="198"/>
                    <a:pt x="0" y="198"/>
                    <a:pt x="0" y="198"/>
                  </a:cubicBezTo>
                  <a:cubicBezTo>
                    <a:pt x="0" y="214"/>
                    <a:pt x="0" y="214"/>
                    <a:pt x="0" y="214"/>
                  </a:cubicBezTo>
                  <a:cubicBezTo>
                    <a:pt x="0" y="215"/>
                    <a:pt x="0" y="215"/>
                    <a:pt x="0" y="215"/>
                  </a:cubicBezTo>
                  <a:cubicBezTo>
                    <a:pt x="0" y="215"/>
                    <a:pt x="0" y="215"/>
                    <a:pt x="0" y="215"/>
                  </a:cubicBezTo>
                  <a:cubicBezTo>
                    <a:pt x="0" y="215"/>
                    <a:pt x="0" y="215"/>
                    <a:pt x="0" y="215"/>
                  </a:cubicBezTo>
                  <a:cubicBezTo>
                    <a:pt x="0" y="215"/>
                    <a:pt x="1" y="216"/>
                    <a:pt x="1" y="216"/>
                  </a:cubicBezTo>
                  <a:cubicBezTo>
                    <a:pt x="1" y="216"/>
                    <a:pt x="1" y="216"/>
                    <a:pt x="1" y="216"/>
                  </a:cubicBezTo>
                  <a:cubicBezTo>
                    <a:pt x="17" y="216"/>
                    <a:pt x="17" y="216"/>
                    <a:pt x="17" y="216"/>
                  </a:cubicBezTo>
                  <a:cubicBezTo>
                    <a:pt x="17" y="216"/>
                    <a:pt x="17" y="216"/>
                    <a:pt x="17" y="216"/>
                  </a:cubicBezTo>
                  <a:cubicBezTo>
                    <a:pt x="18" y="216"/>
                    <a:pt x="18" y="216"/>
                    <a:pt x="18" y="216"/>
                  </a:cubicBezTo>
                  <a:cubicBezTo>
                    <a:pt x="33" y="216"/>
                    <a:pt x="33" y="216"/>
                    <a:pt x="33" y="216"/>
                  </a:cubicBezTo>
                  <a:cubicBezTo>
                    <a:pt x="34" y="216"/>
                    <a:pt x="34" y="216"/>
                    <a:pt x="34" y="216"/>
                  </a:cubicBezTo>
                  <a:cubicBezTo>
                    <a:pt x="34" y="216"/>
                    <a:pt x="34" y="216"/>
                    <a:pt x="34" y="216"/>
                  </a:cubicBezTo>
                  <a:cubicBezTo>
                    <a:pt x="50" y="216"/>
                    <a:pt x="50" y="216"/>
                    <a:pt x="50" y="216"/>
                  </a:cubicBezTo>
                  <a:cubicBezTo>
                    <a:pt x="50" y="216"/>
                    <a:pt x="50" y="216"/>
                    <a:pt x="50" y="216"/>
                  </a:cubicBezTo>
                  <a:cubicBezTo>
                    <a:pt x="51" y="216"/>
                    <a:pt x="51" y="216"/>
                    <a:pt x="51" y="216"/>
                  </a:cubicBezTo>
                  <a:cubicBezTo>
                    <a:pt x="66" y="216"/>
                    <a:pt x="66" y="216"/>
                    <a:pt x="66" y="216"/>
                  </a:cubicBezTo>
                  <a:cubicBezTo>
                    <a:pt x="66" y="216"/>
                    <a:pt x="67" y="216"/>
                    <a:pt x="67" y="216"/>
                  </a:cubicBezTo>
                  <a:cubicBezTo>
                    <a:pt x="67" y="216"/>
                    <a:pt x="67" y="216"/>
                    <a:pt x="67" y="216"/>
                  </a:cubicBezTo>
                  <a:cubicBezTo>
                    <a:pt x="83" y="216"/>
                    <a:pt x="83" y="216"/>
                    <a:pt x="83" y="216"/>
                  </a:cubicBezTo>
                  <a:cubicBezTo>
                    <a:pt x="83" y="216"/>
                    <a:pt x="83" y="216"/>
                    <a:pt x="83" y="216"/>
                  </a:cubicBezTo>
                  <a:cubicBezTo>
                    <a:pt x="84" y="216"/>
                    <a:pt x="84" y="216"/>
                    <a:pt x="84" y="216"/>
                  </a:cubicBezTo>
                  <a:cubicBezTo>
                    <a:pt x="99" y="216"/>
                    <a:pt x="99" y="216"/>
                    <a:pt x="99" y="216"/>
                  </a:cubicBezTo>
                  <a:cubicBezTo>
                    <a:pt x="99" y="216"/>
                    <a:pt x="100" y="216"/>
                    <a:pt x="100" y="216"/>
                  </a:cubicBezTo>
                  <a:cubicBezTo>
                    <a:pt x="100" y="216"/>
                    <a:pt x="100" y="216"/>
                    <a:pt x="100" y="216"/>
                  </a:cubicBezTo>
                  <a:cubicBezTo>
                    <a:pt x="116" y="216"/>
                    <a:pt x="116" y="216"/>
                    <a:pt x="116" y="216"/>
                  </a:cubicBezTo>
                  <a:cubicBezTo>
                    <a:pt x="116" y="216"/>
                    <a:pt x="116" y="216"/>
                    <a:pt x="116" y="216"/>
                  </a:cubicBezTo>
                  <a:cubicBezTo>
                    <a:pt x="117" y="216"/>
                    <a:pt x="117" y="216"/>
                    <a:pt x="117" y="216"/>
                  </a:cubicBezTo>
                  <a:cubicBezTo>
                    <a:pt x="132" y="216"/>
                    <a:pt x="132" y="216"/>
                    <a:pt x="132" y="216"/>
                  </a:cubicBezTo>
                  <a:cubicBezTo>
                    <a:pt x="132" y="216"/>
                    <a:pt x="133" y="216"/>
                    <a:pt x="133" y="216"/>
                  </a:cubicBezTo>
                  <a:cubicBezTo>
                    <a:pt x="133" y="216"/>
                    <a:pt x="133" y="216"/>
                    <a:pt x="133" y="216"/>
                  </a:cubicBezTo>
                  <a:cubicBezTo>
                    <a:pt x="149" y="216"/>
                    <a:pt x="149" y="216"/>
                    <a:pt x="149" y="216"/>
                  </a:cubicBezTo>
                  <a:cubicBezTo>
                    <a:pt x="149" y="216"/>
                    <a:pt x="149" y="216"/>
                    <a:pt x="149" y="216"/>
                  </a:cubicBezTo>
                  <a:cubicBezTo>
                    <a:pt x="149" y="216"/>
                    <a:pt x="150" y="216"/>
                    <a:pt x="150" y="216"/>
                  </a:cubicBezTo>
                  <a:cubicBezTo>
                    <a:pt x="165" y="216"/>
                    <a:pt x="165" y="216"/>
                    <a:pt x="165" y="216"/>
                  </a:cubicBezTo>
                  <a:cubicBezTo>
                    <a:pt x="165" y="216"/>
                    <a:pt x="166" y="216"/>
                    <a:pt x="166" y="216"/>
                  </a:cubicBezTo>
                  <a:cubicBezTo>
                    <a:pt x="166" y="216"/>
                    <a:pt x="166" y="216"/>
                    <a:pt x="166" y="216"/>
                  </a:cubicBezTo>
                  <a:cubicBezTo>
                    <a:pt x="182" y="216"/>
                    <a:pt x="182" y="216"/>
                    <a:pt x="182" y="216"/>
                  </a:cubicBezTo>
                  <a:cubicBezTo>
                    <a:pt x="182" y="216"/>
                    <a:pt x="182" y="216"/>
                    <a:pt x="182" y="216"/>
                  </a:cubicBezTo>
                  <a:cubicBezTo>
                    <a:pt x="182" y="216"/>
                    <a:pt x="183" y="216"/>
                    <a:pt x="183" y="216"/>
                  </a:cubicBezTo>
                  <a:cubicBezTo>
                    <a:pt x="198" y="216"/>
                    <a:pt x="198" y="216"/>
                    <a:pt x="198" y="216"/>
                  </a:cubicBezTo>
                  <a:cubicBezTo>
                    <a:pt x="198" y="216"/>
                    <a:pt x="199" y="216"/>
                    <a:pt x="199" y="216"/>
                  </a:cubicBezTo>
                  <a:cubicBezTo>
                    <a:pt x="199" y="216"/>
                    <a:pt x="199" y="216"/>
                    <a:pt x="199" y="216"/>
                  </a:cubicBezTo>
                  <a:cubicBezTo>
                    <a:pt x="215" y="216"/>
                    <a:pt x="215" y="216"/>
                    <a:pt x="215" y="216"/>
                  </a:cubicBezTo>
                  <a:cubicBezTo>
                    <a:pt x="215" y="216"/>
                    <a:pt x="215" y="216"/>
                    <a:pt x="215" y="216"/>
                  </a:cubicBezTo>
                  <a:cubicBezTo>
                    <a:pt x="215" y="216"/>
                    <a:pt x="216" y="216"/>
                    <a:pt x="216" y="216"/>
                  </a:cubicBezTo>
                  <a:cubicBezTo>
                    <a:pt x="231" y="216"/>
                    <a:pt x="231" y="216"/>
                    <a:pt x="231" y="216"/>
                  </a:cubicBezTo>
                  <a:cubicBezTo>
                    <a:pt x="231" y="216"/>
                    <a:pt x="232" y="216"/>
                    <a:pt x="232" y="216"/>
                  </a:cubicBezTo>
                  <a:cubicBezTo>
                    <a:pt x="232" y="216"/>
                    <a:pt x="232" y="216"/>
                    <a:pt x="232" y="216"/>
                  </a:cubicBezTo>
                  <a:cubicBezTo>
                    <a:pt x="248" y="216"/>
                    <a:pt x="248" y="216"/>
                    <a:pt x="248" y="216"/>
                  </a:cubicBezTo>
                  <a:cubicBezTo>
                    <a:pt x="248" y="216"/>
                    <a:pt x="248" y="216"/>
                    <a:pt x="248" y="216"/>
                  </a:cubicBezTo>
                  <a:cubicBezTo>
                    <a:pt x="248" y="216"/>
                    <a:pt x="249" y="216"/>
                    <a:pt x="249" y="216"/>
                  </a:cubicBezTo>
                  <a:cubicBezTo>
                    <a:pt x="264" y="216"/>
                    <a:pt x="264" y="216"/>
                    <a:pt x="264" y="216"/>
                  </a:cubicBezTo>
                  <a:cubicBezTo>
                    <a:pt x="264" y="216"/>
                    <a:pt x="264" y="216"/>
                    <a:pt x="265" y="216"/>
                  </a:cubicBezTo>
                  <a:cubicBezTo>
                    <a:pt x="265" y="216"/>
                    <a:pt x="265" y="216"/>
                    <a:pt x="265" y="216"/>
                  </a:cubicBezTo>
                  <a:cubicBezTo>
                    <a:pt x="281" y="216"/>
                    <a:pt x="281" y="216"/>
                    <a:pt x="281" y="216"/>
                  </a:cubicBezTo>
                  <a:cubicBezTo>
                    <a:pt x="281" y="216"/>
                    <a:pt x="281" y="216"/>
                    <a:pt x="281" y="216"/>
                  </a:cubicBezTo>
                  <a:cubicBezTo>
                    <a:pt x="282" y="216"/>
                    <a:pt x="282" y="215"/>
                    <a:pt x="282" y="215"/>
                  </a:cubicBezTo>
                  <a:cubicBezTo>
                    <a:pt x="282" y="215"/>
                    <a:pt x="282" y="215"/>
                    <a:pt x="282" y="215"/>
                  </a:cubicBezTo>
                  <a:cubicBezTo>
                    <a:pt x="282" y="215"/>
                    <a:pt x="282" y="215"/>
                    <a:pt x="282" y="215"/>
                  </a:cubicBezTo>
                  <a:cubicBezTo>
                    <a:pt x="282" y="215"/>
                    <a:pt x="282" y="215"/>
                    <a:pt x="282" y="214"/>
                  </a:cubicBezTo>
                  <a:cubicBezTo>
                    <a:pt x="282" y="198"/>
                    <a:pt x="282" y="198"/>
                    <a:pt x="282" y="198"/>
                  </a:cubicBezTo>
                  <a:cubicBezTo>
                    <a:pt x="282" y="198"/>
                    <a:pt x="282" y="198"/>
                    <a:pt x="282" y="198"/>
                  </a:cubicBezTo>
                  <a:cubicBezTo>
                    <a:pt x="282" y="198"/>
                    <a:pt x="282" y="198"/>
                    <a:pt x="282" y="198"/>
                  </a:cubicBezTo>
                  <a:cubicBezTo>
                    <a:pt x="282" y="182"/>
                    <a:pt x="282" y="182"/>
                    <a:pt x="282" y="182"/>
                  </a:cubicBezTo>
                  <a:cubicBezTo>
                    <a:pt x="282" y="182"/>
                    <a:pt x="282" y="182"/>
                    <a:pt x="282" y="182"/>
                  </a:cubicBezTo>
                  <a:cubicBezTo>
                    <a:pt x="282" y="182"/>
                    <a:pt x="282" y="182"/>
                    <a:pt x="282" y="181"/>
                  </a:cubicBezTo>
                  <a:cubicBezTo>
                    <a:pt x="282" y="166"/>
                    <a:pt x="282" y="166"/>
                    <a:pt x="282" y="166"/>
                  </a:cubicBezTo>
                  <a:cubicBezTo>
                    <a:pt x="282" y="165"/>
                    <a:pt x="282" y="165"/>
                    <a:pt x="282" y="165"/>
                  </a:cubicBezTo>
                  <a:cubicBezTo>
                    <a:pt x="282" y="165"/>
                    <a:pt x="282" y="165"/>
                    <a:pt x="282" y="165"/>
                  </a:cubicBezTo>
                  <a:cubicBezTo>
                    <a:pt x="282" y="149"/>
                    <a:pt x="282" y="149"/>
                    <a:pt x="282" y="149"/>
                  </a:cubicBezTo>
                  <a:cubicBezTo>
                    <a:pt x="282" y="149"/>
                    <a:pt x="282" y="149"/>
                    <a:pt x="282" y="149"/>
                  </a:cubicBezTo>
                  <a:cubicBezTo>
                    <a:pt x="282" y="149"/>
                    <a:pt x="282" y="149"/>
                    <a:pt x="282" y="149"/>
                  </a:cubicBezTo>
                  <a:cubicBezTo>
                    <a:pt x="282" y="133"/>
                    <a:pt x="282" y="133"/>
                    <a:pt x="282" y="133"/>
                  </a:cubicBezTo>
                  <a:cubicBezTo>
                    <a:pt x="282" y="132"/>
                    <a:pt x="282" y="132"/>
                    <a:pt x="282" y="132"/>
                  </a:cubicBezTo>
                  <a:cubicBezTo>
                    <a:pt x="282" y="132"/>
                    <a:pt x="282" y="132"/>
                    <a:pt x="282" y="132"/>
                  </a:cubicBezTo>
                  <a:cubicBezTo>
                    <a:pt x="282" y="116"/>
                    <a:pt x="282" y="116"/>
                    <a:pt x="282" y="116"/>
                  </a:cubicBezTo>
                  <a:cubicBezTo>
                    <a:pt x="282" y="116"/>
                    <a:pt x="282" y="116"/>
                    <a:pt x="282" y="116"/>
                  </a:cubicBezTo>
                  <a:cubicBezTo>
                    <a:pt x="282" y="116"/>
                    <a:pt x="282" y="116"/>
                    <a:pt x="282" y="116"/>
                  </a:cubicBezTo>
                  <a:cubicBezTo>
                    <a:pt x="282" y="100"/>
                    <a:pt x="282" y="100"/>
                    <a:pt x="282" y="100"/>
                  </a:cubicBezTo>
                  <a:cubicBezTo>
                    <a:pt x="282" y="99"/>
                    <a:pt x="282" y="99"/>
                    <a:pt x="282" y="99"/>
                  </a:cubicBezTo>
                  <a:cubicBezTo>
                    <a:pt x="282" y="99"/>
                    <a:pt x="282" y="99"/>
                    <a:pt x="282" y="99"/>
                  </a:cubicBezTo>
                  <a:cubicBezTo>
                    <a:pt x="282" y="83"/>
                    <a:pt x="282" y="83"/>
                    <a:pt x="282" y="83"/>
                  </a:cubicBezTo>
                  <a:cubicBezTo>
                    <a:pt x="282" y="83"/>
                    <a:pt x="282" y="83"/>
                    <a:pt x="282" y="83"/>
                  </a:cubicBezTo>
                  <a:cubicBezTo>
                    <a:pt x="282" y="83"/>
                    <a:pt x="282" y="83"/>
                    <a:pt x="282" y="83"/>
                  </a:cubicBezTo>
                  <a:cubicBezTo>
                    <a:pt x="282" y="67"/>
                    <a:pt x="282" y="67"/>
                    <a:pt x="282" y="67"/>
                  </a:cubicBezTo>
                  <a:cubicBezTo>
                    <a:pt x="282" y="67"/>
                    <a:pt x="282" y="66"/>
                    <a:pt x="282" y="66"/>
                  </a:cubicBezTo>
                  <a:cubicBezTo>
                    <a:pt x="282" y="66"/>
                    <a:pt x="282" y="66"/>
                    <a:pt x="282" y="66"/>
                  </a:cubicBezTo>
                  <a:cubicBezTo>
                    <a:pt x="282" y="50"/>
                    <a:pt x="282" y="50"/>
                    <a:pt x="282" y="50"/>
                  </a:cubicBezTo>
                  <a:cubicBezTo>
                    <a:pt x="282" y="50"/>
                    <a:pt x="282" y="50"/>
                    <a:pt x="282" y="50"/>
                  </a:cubicBezTo>
                  <a:cubicBezTo>
                    <a:pt x="282" y="50"/>
                    <a:pt x="282" y="50"/>
                    <a:pt x="282" y="50"/>
                  </a:cubicBezTo>
                  <a:cubicBezTo>
                    <a:pt x="282" y="34"/>
                    <a:pt x="282" y="34"/>
                    <a:pt x="282" y="34"/>
                  </a:cubicBezTo>
                  <a:cubicBezTo>
                    <a:pt x="282" y="34"/>
                    <a:pt x="282" y="33"/>
                    <a:pt x="282" y="33"/>
                  </a:cubicBezTo>
                  <a:cubicBezTo>
                    <a:pt x="282" y="33"/>
                    <a:pt x="282" y="33"/>
                    <a:pt x="282" y="33"/>
                  </a:cubicBezTo>
                  <a:cubicBezTo>
                    <a:pt x="282" y="17"/>
                    <a:pt x="282" y="17"/>
                    <a:pt x="282" y="17"/>
                  </a:cubicBezTo>
                  <a:cubicBezTo>
                    <a:pt x="282" y="17"/>
                    <a:pt x="282" y="17"/>
                    <a:pt x="282" y="17"/>
                  </a:cubicBezTo>
                  <a:close/>
                  <a:moveTo>
                    <a:pt x="101" y="100"/>
                  </a:moveTo>
                  <a:cubicBezTo>
                    <a:pt x="116" y="100"/>
                    <a:pt x="116" y="100"/>
                    <a:pt x="116" y="100"/>
                  </a:cubicBezTo>
                  <a:cubicBezTo>
                    <a:pt x="116" y="115"/>
                    <a:pt x="116" y="115"/>
                    <a:pt x="116" y="115"/>
                  </a:cubicBezTo>
                  <a:cubicBezTo>
                    <a:pt x="101" y="115"/>
                    <a:pt x="101" y="115"/>
                    <a:pt x="101" y="115"/>
                  </a:cubicBezTo>
                  <a:lnTo>
                    <a:pt x="101" y="100"/>
                  </a:lnTo>
                  <a:close/>
                  <a:moveTo>
                    <a:pt x="99" y="115"/>
                  </a:moveTo>
                  <a:cubicBezTo>
                    <a:pt x="84" y="115"/>
                    <a:pt x="84" y="115"/>
                    <a:pt x="84" y="115"/>
                  </a:cubicBezTo>
                  <a:cubicBezTo>
                    <a:pt x="84" y="100"/>
                    <a:pt x="84" y="100"/>
                    <a:pt x="84" y="100"/>
                  </a:cubicBezTo>
                  <a:cubicBezTo>
                    <a:pt x="99" y="100"/>
                    <a:pt x="99" y="100"/>
                    <a:pt x="99" y="100"/>
                  </a:cubicBezTo>
                  <a:lnTo>
                    <a:pt x="99" y="115"/>
                  </a:lnTo>
                  <a:close/>
                  <a:moveTo>
                    <a:pt x="117" y="100"/>
                  </a:moveTo>
                  <a:cubicBezTo>
                    <a:pt x="132" y="100"/>
                    <a:pt x="132" y="100"/>
                    <a:pt x="132" y="100"/>
                  </a:cubicBezTo>
                  <a:cubicBezTo>
                    <a:pt x="132" y="115"/>
                    <a:pt x="132" y="115"/>
                    <a:pt x="132" y="115"/>
                  </a:cubicBezTo>
                  <a:cubicBezTo>
                    <a:pt x="117" y="115"/>
                    <a:pt x="117" y="115"/>
                    <a:pt x="117" y="115"/>
                  </a:cubicBezTo>
                  <a:lnTo>
                    <a:pt x="117" y="100"/>
                  </a:lnTo>
                  <a:close/>
                  <a:moveTo>
                    <a:pt x="134" y="100"/>
                  </a:moveTo>
                  <a:cubicBezTo>
                    <a:pt x="149" y="100"/>
                    <a:pt x="149" y="100"/>
                    <a:pt x="149" y="100"/>
                  </a:cubicBezTo>
                  <a:cubicBezTo>
                    <a:pt x="149" y="115"/>
                    <a:pt x="149" y="115"/>
                    <a:pt x="149" y="115"/>
                  </a:cubicBezTo>
                  <a:cubicBezTo>
                    <a:pt x="134" y="115"/>
                    <a:pt x="134" y="115"/>
                    <a:pt x="134" y="115"/>
                  </a:cubicBezTo>
                  <a:lnTo>
                    <a:pt x="134" y="100"/>
                  </a:lnTo>
                  <a:close/>
                  <a:moveTo>
                    <a:pt x="150" y="100"/>
                  </a:moveTo>
                  <a:cubicBezTo>
                    <a:pt x="165" y="100"/>
                    <a:pt x="165" y="100"/>
                    <a:pt x="165" y="100"/>
                  </a:cubicBezTo>
                  <a:cubicBezTo>
                    <a:pt x="165" y="115"/>
                    <a:pt x="165" y="115"/>
                    <a:pt x="165" y="115"/>
                  </a:cubicBezTo>
                  <a:cubicBezTo>
                    <a:pt x="150" y="115"/>
                    <a:pt x="150" y="115"/>
                    <a:pt x="150" y="115"/>
                  </a:cubicBezTo>
                  <a:lnTo>
                    <a:pt x="150" y="100"/>
                  </a:lnTo>
                  <a:close/>
                  <a:moveTo>
                    <a:pt x="166" y="100"/>
                  </a:moveTo>
                  <a:cubicBezTo>
                    <a:pt x="182" y="100"/>
                    <a:pt x="182" y="100"/>
                    <a:pt x="182" y="100"/>
                  </a:cubicBezTo>
                  <a:cubicBezTo>
                    <a:pt x="182" y="115"/>
                    <a:pt x="182" y="115"/>
                    <a:pt x="182" y="115"/>
                  </a:cubicBezTo>
                  <a:cubicBezTo>
                    <a:pt x="166" y="115"/>
                    <a:pt x="166" y="115"/>
                    <a:pt x="166" y="115"/>
                  </a:cubicBezTo>
                  <a:lnTo>
                    <a:pt x="166" y="100"/>
                  </a:lnTo>
                  <a:close/>
                  <a:moveTo>
                    <a:pt x="183" y="100"/>
                  </a:moveTo>
                  <a:cubicBezTo>
                    <a:pt x="198" y="100"/>
                    <a:pt x="198" y="100"/>
                    <a:pt x="198" y="100"/>
                  </a:cubicBezTo>
                  <a:cubicBezTo>
                    <a:pt x="198" y="115"/>
                    <a:pt x="198" y="115"/>
                    <a:pt x="198" y="115"/>
                  </a:cubicBezTo>
                  <a:cubicBezTo>
                    <a:pt x="183" y="115"/>
                    <a:pt x="183" y="115"/>
                    <a:pt x="183" y="115"/>
                  </a:cubicBezTo>
                  <a:lnTo>
                    <a:pt x="183" y="100"/>
                  </a:lnTo>
                  <a:close/>
                  <a:moveTo>
                    <a:pt x="183" y="98"/>
                  </a:moveTo>
                  <a:cubicBezTo>
                    <a:pt x="183" y="84"/>
                    <a:pt x="183" y="84"/>
                    <a:pt x="183" y="84"/>
                  </a:cubicBezTo>
                  <a:cubicBezTo>
                    <a:pt x="198" y="84"/>
                    <a:pt x="198" y="84"/>
                    <a:pt x="198" y="84"/>
                  </a:cubicBezTo>
                  <a:cubicBezTo>
                    <a:pt x="198" y="98"/>
                    <a:pt x="198" y="98"/>
                    <a:pt x="198" y="98"/>
                  </a:cubicBezTo>
                  <a:lnTo>
                    <a:pt x="183" y="98"/>
                  </a:lnTo>
                  <a:close/>
                  <a:moveTo>
                    <a:pt x="182" y="98"/>
                  </a:moveTo>
                  <a:cubicBezTo>
                    <a:pt x="166" y="98"/>
                    <a:pt x="166" y="98"/>
                    <a:pt x="166" y="98"/>
                  </a:cubicBezTo>
                  <a:cubicBezTo>
                    <a:pt x="166" y="84"/>
                    <a:pt x="166" y="84"/>
                    <a:pt x="166" y="84"/>
                  </a:cubicBezTo>
                  <a:cubicBezTo>
                    <a:pt x="182" y="84"/>
                    <a:pt x="182" y="84"/>
                    <a:pt x="182" y="84"/>
                  </a:cubicBezTo>
                  <a:lnTo>
                    <a:pt x="182" y="98"/>
                  </a:lnTo>
                  <a:close/>
                  <a:moveTo>
                    <a:pt x="165" y="98"/>
                  </a:moveTo>
                  <a:cubicBezTo>
                    <a:pt x="150" y="98"/>
                    <a:pt x="150" y="98"/>
                    <a:pt x="150" y="98"/>
                  </a:cubicBezTo>
                  <a:cubicBezTo>
                    <a:pt x="150" y="84"/>
                    <a:pt x="150" y="84"/>
                    <a:pt x="150" y="84"/>
                  </a:cubicBezTo>
                  <a:cubicBezTo>
                    <a:pt x="165" y="84"/>
                    <a:pt x="165" y="84"/>
                    <a:pt x="165" y="84"/>
                  </a:cubicBezTo>
                  <a:lnTo>
                    <a:pt x="165" y="98"/>
                  </a:lnTo>
                  <a:close/>
                  <a:moveTo>
                    <a:pt x="149" y="98"/>
                  </a:moveTo>
                  <a:cubicBezTo>
                    <a:pt x="134" y="98"/>
                    <a:pt x="134" y="98"/>
                    <a:pt x="134" y="98"/>
                  </a:cubicBezTo>
                  <a:cubicBezTo>
                    <a:pt x="134" y="84"/>
                    <a:pt x="134" y="84"/>
                    <a:pt x="134" y="84"/>
                  </a:cubicBezTo>
                  <a:cubicBezTo>
                    <a:pt x="149" y="84"/>
                    <a:pt x="149" y="84"/>
                    <a:pt x="149" y="84"/>
                  </a:cubicBezTo>
                  <a:lnTo>
                    <a:pt x="149" y="98"/>
                  </a:lnTo>
                  <a:close/>
                  <a:moveTo>
                    <a:pt x="132" y="98"/>
                  </a:moveTo>
                  <a:cubicBezTo>
                    <a:pt x="117" y="98"/>
                    <a:pt x="117" y="98"/>
                    <a:pt x="117" y="98"/>
                  </a:cubicBezTo>
                  <a:cubicBezTo>
                    <a:pt x="117" y="84"/>
                    <a:pt x="117" y="84"/>
                    <a:pt x="117" y="84"/>
                  </a:cubicBezTo>
                  <a:cubicBezTo>
                    <a:pt x="132" y="84"/>
                    <a:pt x="132" y="84"/>
                    <a:pt x="132" y="84"/>
                  </a:cubicBezTo>
                  <a:lnTo>
                    <a:pt x="132" y="98"/>
                  </a:lnTo>
                  <a:close/>
                  <a:moveTo>
                    <a:pt x="116" y="98"/>
                  </a:moveTo>
                  <a:cubicBezTo>
                    <a:pt x="101" y="98"/>
                    <a:pt x="101" y="98"/>
                    <a:pt x="101" y="98"/>
                  </a:cubicBezTo>
                  <a:cubicBezTo>
                    <a:pt x="101" y="84"/>
                    <a:pt x="101" y="84"/>
                    <a:pt x="101" y="84"/>
                  </a:cubicBezTo>
                  <a:cubicBezTo>
                    <a:pt x="116" y="84"/>
                    <a:pt x="116" y="84"/>
                    <a:pt x="116" y="84"/>
                  </a:cubicBezTo>
                  <a:lnTo>
                    <a:pt x="116" y="98"/>
                  </a:lnTo>
                  <a:close/>
                  <a:moveTo>
                    <a:pt x="99" y="98"/>
                  </a:moveTo>
                  <a:cubicBezTo>
                    <a:pt x="84" y="98"/>
                    <a:pt x="84" y="98"/>
                    <a:pt x="84" y="98"/>
                  </a:cubicBezTo>
                  <a:cubicBezTo>
                    <a:pt x="84" y="84"/>
                    <a:pt x="84" y="84"/>
                    <a:pt x="84" y="84"/>
                  </a:cubicBezTo>
                  <a:cubicBezTo>
                    <a:pt x="99" y="84"/>
                    <a:pt x="99" y="84"/>
                    <a:pt x="99" y="84"/>
                  </a:cubicBezTo>
                  <a:lnTo>
                    <a:pt x="99" y="98"/>
                  </a:lnTo>
                  <a:close/>
                  <a:moveTo>
                    <a:pt x="83" y="98"/>
                  </a:moveTo>
                  <a:cubicBezTo>
                    <a:pt x="68" y="98"/>
                    <a:pt x="68" y="98"/>
                    <a:pt x="68" y="98"/>
                  </a:cubicBezTo>
                  <a:cubicBezTo>
                    <a:pt x="68" y="84"/>
                    <a:pt x="68" y="84"/>
                    <a:pt x="68" y="84"/>
                  </a:cubicBezTo>
                  <a:cubicBezTo>
                    <a:pt x="83" y="84"/>
                    <a:pt x="83" y="84"/>
                    <a:pt x="83" y="84"/>
                  </a:cubicBezTo>
                  <a:lnTo>
                    <a:pt x="83" y="98"/>
                  </a:lnTo>
                  <a:close/>
                  <a:moveTo>
                    <a:pt x="83" y="100"/>
                  </a:moveTo>
                  <a:cubicBezTo>
                    <a:pt x="83" y="115"/>
                    <a:pt x="83" y="115"/>
                    <a:pt x="83" y="115"/>
                  </a:cubicBezTo>
                  <a:cubicBezTo>
                    <a:pt x="68" y="115"/>
                    <a:pt x="68" y="115"/>
                    <a:pt x="68" y="115"/>
                  </a:cubicBezTo>
                  <a:cubicBezTo>
                    <a:pt x="68" y="100"/>
                    <a:pt x="68" y="100"/>
                    <a:pt x="68" y="100"/>
                  </a:cubicBezTo>
                  <a:lnTo>
                    <a:pt x="83" y="100"/>
                  </a:lnTo>
                  <a:close/>
                  <a:moveTo>
                    <a:pt x="83" y="117"/>
                  </a:moveTo>
                  <a:cubicBezTo>
                    <a:pt x="83" y="131"/>
                    <a:pt x="83" y="131"/>
                    <a:pt x="83" y="131"/>
                  </a:cubicBezTo>
                  <a:cubicBezTo>
                    <a:pt x="68" y="131"/>
                    <a:pt x="68" y="131"/>
                    <a:pt x="68" y="131"/>
                  </a:cubicBezTo>
                  <a:cubicBezTo>
                    <a:pt x="68" y="117"/>
                    <a:pt x="68" y="117"/>
                    <a:pt x="68" y="117"/>
                  </a:cubicBezTo>
                  <a:lnTo>
                    <a:pt x="83" y="117"/>
                  </a:lnTo>
                  <a:close/>
                  <a:moveTo>
                    <a:pt x="84" y="117"/>
                  </a:moveTo>
                  <a:cubicBezTo>
                    <a:pt x="99" y="117"/>
                    <a:pt x="99" y="117"/>
                    <a:pt x="99" y="117"/>
                  </a:cubicBezTo>
                  <a:cubicBezTo>
                    <a:pt x="99" y="131"/>
                    <a:pt x="99" y="131"/>
                    <a:pt x="99" y="131"/>
                  </a:cubicBezTo>
                  <a:cubicBezTo>
                    <a:pt x="84" y="131"/>
                    <a:pt x="84" y="131"/>
                    <a:pt x="84" y="131"/>
                  </a:cubicBezTo>
                  <a:lnTo>
                    <a:pt x="84" y="117"/>
                  </a:lnTo>
                  <a:close/>
                  <a:moveTo>
                    <a:pt x="101" y="117"/>
                  </a:moveTo>
                  <a:cubicBezTo>
                    <a:pt x="116" y="117"/>
                    <a:pt x="116" y="117"/>
                    <a:pt x="116" y="117"/>
                  </a:cubicBezTo>
                  <a:cubicBezTo>
                    <a:pt x="116" y="131"/>
                    <a:pt x="116" y="131"/>
                    <a:pt x="116" y="131"/>
                  </a:cubicBezTo>
                  <a:cubicBezTo>
                    <a:pt x="101" y="131"/>
                    <a:pt x="101" y="131"/>
                    <a:pt x="101" y="131"/>
                  </a:cubicBezTo>
                  <a:lnTo>
                    <a:pt x="101" y="117"/>
                  </a:lnTo>
                  <a:close/>
                  <a:moveTo>
                    <a:pt x="117" y="117"/>
                  </a:moveTo>
                  <a:cubicBezTo>
                    <a:pt x="132" y="117"/>
                    <a:pt x="132" y="117"/>
                    <a:pt x="132" y="117"/>
                  </a:cubicBezTo>
                  <a:cubicBezTo>
                    <a:pt x="132" y="131"/>
                    <a:pt x="132" y="131"/>
                    <a:pt x="132" y="131"/>
                  </a:cubicBezTo>
                  <a:cubicBezTo>
                    <a:pt x="117" y="131"/>
                    <a:pt x="117" y="131"/>
                    <a:pt x="117" y="131"/>
                  </a:cubicBezTo>
                  <a:lnTo>
                    <a:pt x="117" y="117"/>
                  </a:lnTo>
                  <a:close/>
                  <a:moveTo>
                    <a:pt x="134" y="117"/>
                  </a:moveTo>
                  <a:cubicBezTo>
                    <a:pt x="149" y="117"/>
                    <a:pt x="149" y="117"/>
                    <a:pt x="149" y="117"/>
                  </a:cubicBezTo>
                  <a:cubicBezTo>
                    <a:pt x="149" y="131"/>
                    <a:pt x="149" y="131"/>
                    <a:pt x="149" y="131"/>
                  </a:cubicBezTo>
                  <a:cubicBezTo>
                    <a:pt x="134" y="131"/>
                    <a:pt x="134" y="131"/>
                    <a:pt x="134" y="131"/>
                  </a:cubicBezTo>
                  <a:lnTo>
                    <a:pt x="134" y="117"/>
                  </a:lnTo>
                  <a:close/>
                  <a:moveTo>
                    <a:pt x="150" y="117"/>
                  </a:moveTo>
                  <a:cubicBezTo>
                    <a:pt x="165" y="117"/>
                    <a:pt x="165" y="117"/>
                    <a:pt x="165" y="117"/>
                  </a:cubicBezTo>
                  <a:cubicBezTo>
                    <a:pt x="165" y="131"/>
                    <a:pt x="165" y="131"/>
                    <a:pt x="165" y="131"/>
                  </a:cubicBezTo>
                  <a:cubicBezTo>
                    <a:pt x="150" y="131"/>
                    <a:pt x="150" y="131"/>
                    <a:pt x="150" y="131"/>
                  </a:cubicBezTo>
                  <a:lnTo>
                    <a:pt x="150" y="117"/>
                  </a:lnTo>
                  <a:close/>
                  <a:moveTo>
                    <a:pt x="166" y="117"/>
                  </a:moveTo>
                  <a:cubicBezTo>
                    <a:pt x="182" y="117"/>
                    <a:pt x="182" y="117"/>
                    <a:pt x="182" y="117"/>
                  </a:cubicBezTo>
                  <a:cubicBezTo>
                    <a:pt x="182" y="131"/>
                    <a:pt x="182" y="131"/>
                    <a:pt x="182" y="131"/>
                  </a:cubicBezTo>
                  <a:cubicBezTo>
                    <a:pt x="166" y="131"/>
                    <a:pt x="166" y="131"/>
                    <a:pt x="166" y="131"/>
                  </a:cubicBezTo>
                  <a:lnTo>
                    <a:pt x="166" y="117"/>
                  </a:lnTo>
                  <a:close/>
                  <a:moveTo>
                    <a:pt x="183" y="117"/>
                  </a:moveTo>
                  <a:cubicBezTo>
                    <a:pt x="198" y="117"/>
                    <a:pt x="198" y="117"/>
                    <a:pt x="198" y="117"/>
                  </a:cubicBezTo>
                  <a:cubicBezTo>
                    <a:pt x="198" y="131"/>
                    <a:pt x="198" y="131"/>
                    <a:pt x="198" y="131"/>
                  </a:cubicBezTo>
                  <a:cubicBezTo>
                    <a:pt x="183" y="131"/>
                    <a:pt x="183" y="131"/>
                    <a:pt x="183" y="131"/>
                  </a:cubicBezTo>
                  <a:lnTo>
                    <a:pt x="183" y="117"/>
                  </a:lnTo>
                  <a:close/>
                  <a:moveTo>
                    <a:pt x="199" y="117"/>
                  </a:moveTo>
                  <a:cubicBezTo>
                    <a:pt x="214" y="117"/>
                    <a:pt x="214" y="117"/>
                    <a:pt x="214" y="117"/>
                  </a:cubicBezTo>
                  <a:cubicBezTo>
                    <a:pt x="214" y="131"/>
                    <a:pt x="214" y="131"/>
                    <a:pt x="214" y="131"/>
                  </a:cubicBezTo>
                  <a:cubicBezTo>
                    <a:pt x="199" y="131"/>
                    <a:pt x="199" y="131"/>
                    <a:pt x="199" y="131"/>
                  </a:cubicBezTo>
                  <a:lnTo>
                    <a:pt x="199" y="117"/>
                  </a:lnTo>
                  <a:close/>
                  <a:moveTo>
                    <a:pt x="199" y="115"/>
                  </a:moveTo>
                  <a:cubicBezTo>
                    <a:pt x="199" y="100"/>
                    <a:pt x="199" y="100"/>
                    <a:pt x="199" y="100"/>
                  </a:cubicBezTo>
                  <a:cubicBezTo>
                    <a:pt x="214" y="100"/>
                    <a:pt x="214" y="100"/>
                    <a:pt x="214" y="100"/>
                  </a:cubicBezTo>
                  <a:cubicBezTo>
                    <a:pt x="214" y="115"/>
                    <a:pt x="214" y="115"/>
                    <a:pt x="214" y="115"/>
                  </a:cubicBezTo>
                  <a:lnTo>
                    <a:pt x="199" y="115"/>
                  </a:lnTo>
                  <a:close/>
                  <a:moveTo>
                    <a:pt x="199" y="98"/>
                  </a:moveTo>
                  <a:cubicBezTo>
                    <a:pt x="199" y="84"/>
                    <a:pt x="199" y="84"/>
                    <a:pt x="199" y="84"/>
                  </a:cubicBezTo>
                  <a:cubicBezTo>
                    <a:pt x="214" y="84"/>
                    <a:pt x="214" y="84"/>
                    <a:pt x="214" y="84"/>
                  </a:cubicBezTo>
                  <a:cubicBezTo>
                    <a:pt x="214" y="98"/>
                    <a:pt x="214" y="98"/>
                    <a:pt x="214" y="98"/>
                  </a:cubicBezTo>
                  <a:lnTo>
                    <a:pt x="199" y="98"/>
                  </a:lnTo>
                  <a:close/>
                  <a:moveTo>
                    <a:pt x="199" y="82"/>
                  </a:moveTo>
                  <a:cubicBezTo>
                    <a:pt x="199" y="67"/>
                    <a:pt x="199" y="67"/>
                    <a:pt x="199" y="67"/>
                  </a:cubicBezTo>
                  <a:cubicBezTo>
                    <a:pt x="214" y="67"/>
                    <a:pt x="214" y="67"/>
                    <a:pt x="214" y="67"/>
                  </a:cubicBezTo>
                  <a:cubicBezTo>
                    <a:pt x="214" y="82"/>
                    <a:pt x="214" y="82"/>
                    <a:pt x="214" y="82"/>
                  </a:cubicBezTo>
                  <a:lnTo>
                    <a:pt x="199" y="82"/>
                  </a:lnTo>
                  <a:close/>
                  <a:moveTo>
                    <a:pt x="198" y="82"/>
                  </a:moveTo>
                  <a:cubicBezTo>
                    <a:pt x="183" y="82"/>
                    <a:pt x="183" y="82"/>
                    <a:pt x="183" y="82"/>
                  </a:cubicBezTo>
                  <a:cubicBezTo>
                    <a:pt x="183" y="67"/>
                    <a:pt x="183" y="67"/>
                    <a:pt x="183" y="67"/>
                  </a:cubicBezTo>
                  <a:cubicBezTo>
                    <a:pt x="198" y="67"/>
                    <a:pt x="198" y="67"/>
                    <a:pt x="198" y="67"/>
                  </a:cubicBezTo>
                  <a:lnTo>
                    <a:pt x="198" y="82"/>
                  </a:lnTo>
                  <a:close/>
                  <a:moveTo>
                    <a:pt x="182" y="82"/>
                  </a:moveTo>
                  <a:cubicBezTo>
                    <a:pt x="166" y="82"/>
                    <a:pt x="166" y="82"/>
                    <a:pt x="166" y="82"/>
                  </a:cubicBezTo>
                  <a:cubicBezTo>
                    <a:pt x="166" y="67"/>
                    <a:pt x="166" y="67"/>
                    <a:pt x="166" y="67"/>
                  </a:cubicBezTo>
                  <a:cubicBezTo>
                    <a:pt x="182" y="67"/>
                    <a:pt x="182" y="67"/>
                    <a:pt x="182" y="67"/>
                  </a:cubicBezTo>
                  <a:lnTo>
                    <a:pt x="182" y="82"/>
                  </a:lnTo>
                  <a:close/>
                  <a:moveTo>
                    <a:pt x="165" y="82"/>
                  </a:moveTo>
                  <a:cubicBezTo>
                    <a:pt x="150" y="82"/>
                    <a:pt x="150" y="82"/>
                    <a:pt x="150" y="82"/>
                  </a:cubicBezTo>
                  <a:cubicBezTo>
                    <a:pt x="150" y="67"/>
                    <a:pt x="150" y="67"/>
                    <a:pt x="150" y="67"/>
                  </a:cubicBezTo>
                  <a:cubicBezTo>
                    <a:pt x="165" y="67"/>
                    <a:pt x="165" y="67"/>
                    <a:pt x="165" y="67"/>
                  </a:cubicBezTo>
                  <a:lnTo>
                    <a:pt x="165" y="82"/>
                  </a:lnTo>
                  <a:close/>
                  <a:moveTo>
                    <a:pt x="149" y="82"/>
                  </a:moveTo>
                  <a:cubicBezTo>
                    <a:pt x="134" y="82"/>
                    <a:pt x="134" y="82"/>
                    <a:pt x="134" y="82"/>
                  </a:cubicBezTo>
                  <a:cubicBezTo>
                    <a:pt x="134" y="67"/>
                    <a:pt x="134" y="67"/>
                    <a:pt x="134" y="67"/>
                  </a:cubicBezTo>
                  <a:cubicBezTo>
                    <a:pt x="149" y="67"/>
                    <a:pt x="149" y="67"/>
                    <a:pt x="149" y="67"/>
                  </a:cubicBezTo>
                  <a:lnTo>
                    <a:pt x="149" y="82"/>
                  </a:lnTo>
                  <a:close/>
                  <a:moveTo>
                    <a:pt x="132" y="82"/>
                  </a:moveTo>
                  <a:cubicBezTo>
                    <a:pt x="117" y="82"/>
                    <a:pt x="117" y="82"/>
                    <a:pt x="117" y="82"/>
                  </a:cubicBezTo>
                  <a:cubicBezTo>
                    <a:pt x="117" y="67"/>
                    <a:pt x="117" y="67"/>
                    <a:pt x="117" y="67"/>
                  </a:cubicBezTo>
                  <a:cubicBezTo>
                    <a:pt x="132" y="67"/>
                    <a:pt x="132" y="67"/>
                    <a:pt x="132" y="67"/>
                  </a:cubicBezTo>
                  <a:lnTo>
                    <a:pt x="132" y="82"/>
                  </a:lnTo>
                  <a:close/>
                  <a:moveTo>
                    <a:pt x="116" y="82"/>
                  </a:moveTo>
                  <a:cubicBezTo>
                    <a:pt x="101" y="82"/>
                    <a:pt x="101" y="82"/>
                    <a:pt x="101" y="82"/>
                  </a:cubicBezTo>
                  <a:cubicBezTo>
                    <a:pt x="101" y="67"/>
                    <a:pt x="101" y="67"/>
                    <a:pt x="101" y="67"/>
                  </a:cubicBezTo>
                  <a:cubicBezTo>
                    <a:pt x="116" y="67"/>
                    <a:pt x="116" y="67"/>
                    <a:pt x="116" y="67"/>
                  </a:cubicBezTo>
                  <a:lnTo>
                    <a:pt x="116" y="82"/>
                  </a:lnTo>
                  <a:close/>
                  <a:moveTo>
                    <a:pt x="99" y="82"/>
                  </a:moveTo>
                  <a:cubicBezTo>
                    <a:pt x="84" y="82"/>
                    <a:pt x="84" y="82"/>
                    <a:pt x="84" y="82"/>
                  </a:cubicBezTo>
                  <a:cubicBezTo>
                    <a:pt x="84" y="67"/>
                    <a:pt x="84" y="67"/>
                    <a:pt x="84" y="67"/>
                  </a:cubicBezTo>
                  <a:cubicBezTo>
                    <a:pt x="99" y="67"/>
                    <a:pt x="99" y="67"/>
                    <a:pt x="99" y="67"/>
                  </a:cubicBezTo>
                  <a:lnTo>
                    <a:pt x="99" y="82"/>
                  </a:lnTo>
                  <a:close/>
                  <a:moveTo>
                    <a:pt x="83" y="82"/>
                  </a:moveTo>
                  <a:cubicBezTo>
                    <a:pt x="68" y="82"/>
                    <a:pt x="68" y="82"/>
                    <a:pt x="68" y="82"/>
                  </a:cubicBezTo>
                  <a:cubicBezTo>
                    <a:pt x="68" y="67"/>
                    <a:pt x="68" y="67"/>
                    <a:pt x="68" y="67"/>
                  </a:cubicBezTo>
                  <a:cubicBezTo>
                    <a:pt x="83" y="67"/>
                    <a:pt x="83" y="67"/>
                    <a:pt x="83" y="67"/>
                  </a:cubicBezTo>
                  <a:lnTo>
                    <a:pt x="83" y="82"/>
                  </a:lnTo>
                  <a:close/>
                  <a:moveTo>
                    <a:pt x="66" y="82"/>
                  </a:moveTo>
                  <a:cubicBezTo>
                    <a:pt x="51" y="82"/>
                    <a:pt x="51" y="82"/>
                    <a:pt x="51" y="82"/>
                  </a:cubicBezTo>
                  <a:cubicBezTo>
                    <a:pt x="51" y="67"/>
                    <a:pt x="51" y="67"/>
                    <a:pt x="51" y="67"/>
                  </a:cubicBezTo>
                  <a:cubicBezTo>
                    <a:pt x="66" y="67"/>
                    <a:pt x="66" y="67"/>
                    <a:pt x="66" y="67"/>
                  </a:cubicBezTo>
                  <a:lnTo>
                    <a:pt x="66" y="82"/>
                  </a:lnTo>
                  <a:close/>
                  <a:moveTo>
                    <a:pt x="66" y="84"/>
                  </a:moveTo>
                  <a:cubicBezTo>
                    <a:pt x="66" y="98"/>
                    <a:pt x="66" y="98"/>
                    <a:pt x="66" y="98"/>
                  </a:cubicBezTo>
                  <a:cubicBezTo>
                    <a:pt x="51" y="98"/>
                    <a:pt x="51" y="98"/>
                    <a:pt x="51" y="98"/>
                  </a:cubicBezTo>
                  <a:cubicBezTo>
                    <a:pt x="51" y="84"/>
                    <a:pt x="51" y="84"/>
                    <a:pt x="51" y="84"/>
                  </a:cubicBezTo>
                  <a:lnTo>
                    <a:pt x="66" y="84"/>
                  </a:lnTo>
                  <a:close/>
                  <a:moveTo>
                    <a:pt x="66" y="100"/>
                  </a:moveTo>
                  <a:cubicBezTo>
                    <a:pt x="66" y="115"/>
                    <a:pt x="66" y="115"/>
                    <a:pt x="66" y="115"/>
                  </a:cubicBezTo>
                  <a:cubicBezTo>
                    <a:pt x="51" y="115"/>
                    <a:pt x="51" y="115"/>
                    <a:pt x="51" y="115"/>
                  </a:cubicBezTo>
                  <a:cubicBezTo>
                    <a:pt x="51" y="100"/>
                    <a:pt x="51" y="100"/>
                    <a:pt x="51" y="100"/>
                  </a:cubicBezTo>
                  <a:lnTo>
                    <a:pt x="66" y="100"/>
                  </a:lnTo>
                  <a:close/>
                  <a:moveTo>
                    <a:pt x="66" y="117"/>
                  </a:moveTo>
                  <a:cubicBezTo>
                    <a:pt x="66" y="131"/>
                    <a:pt x="66" y="131"/>
                    <a:pt x="66" y="131"/>
                  </a:cubicBezTo>
                  <a:cubicBezTo>
                    <a:pt x="51" y="131"/>
                    <a:pt x="51" y="131"/>
                    <a:pt x="51" y="131"/>
                  </a:cubicBezTo>
                  <a:cubicBezTo>
                    <a:pt x="51" y="117"/>
                    <a:pt x="51" y="117"/>
                    <a:pt x="51" y="117"/>
                  </a:cubicBezTo>
                  <a:lnTo>
                    <a:pt x="66" y="117"/>
                  </a:lnTo>
                  <a:close/>
                  <a:moveTo>
                    <a:pt x="66" y="133"/>
                  </a:moveTo>
                  <a:cubicBezTo>
                    <a:pt x="66" y="148"/>
                    <a:pt x="66" y="148"/>
                    <a:pt x="66" y="148"/>
                  </a:cubicBezTo>
                  <a:cubicBezTo>
                    <a:pt x="51" y="148"/>
                    <a:pt x="51" y="148"/>
                    <a:pt x="51" y="148"/>
                  </a:cubicBezTo>
                  <a:cubicBezTo>
                    <a:pt x="51" y="133"/>
                    <a:pt x="51" y="133"/>
                    <a:pt x="51" y="133"/>
                  </a:cubicBezTo>
                  <a:lnTo>
                    <a:pt x="66" y="133"/>
                  </a:lnTo>
                  <a:close/>
                  <a:moveTo>
                    <a:pt x="68" y="133"/>
                  </a:moveTo>
                  <a:cubicBezTo>
                    <a:pt x="83" y="133"/>
                    <a:pt x="83" y="133"/>
                    <a:pt x="83" y="133"/>
                  </a:cubicBezTo>
                  <a:cubicBezTo>
                    <a:pt x="83" y="148"/>
                    <a:pt x="83" y="148"/>
                    <a:pt x="83" y="148"/>
                  </a:cubicBezTo>
                  <a:cubicBezTo>
                    <a:pt x="68" y="148"/>
                    <a:pt x="68" y="148"/>
                    <a:pt x="68" y="148"/>
                  </a:cubicBezTo>
                  <a:lnTo>
                    <a:pt x="68" y="133"/>
                  </a:lnTo>
                  <a:close/>
                  <a:moveTo>
                    <a:pt x="84" y="133"/>
                  </a:moveTo>
                  <a:cubicBezTo>
                    <a:pt x="99" y="133"/>
                    <a:pt x="99" y="133"/>
                    <a:pt x="99" y="133"/>
                  </a:cubicBezTo>
                  <a:cubicBezTo>
                    <a:pt x="99" y="148"/>
                    <a:pt x="99" y="148"/>
                    <a:pt x="99" y="148"/>
                  </a:cubicBezTo>
                  <a:cubicBezTo>
                    <a:pt x="84" y="148"/>
                    <a:pt x="84" y="148"/>
                    <a:pt x="84" y="148"/>
                  </a:cubicBezTo>
                  <a:lnTo>
                    <a:pt x="84" y="133"/>
                  </a:lnTo>
                  <a:close/>
                  <a:moveTo>
                    <a:pt x="101" y="133"/>
                  </a:moveTo>
                  <a:cubicBezTo>
                    <a:pt x="116" y="133"/>
                    <a:pt x="116" y="133"/>
                    <a:pt x="116" y="133"/>
                  </a:cubicBezTo>
                  <a:cubicBezTo>
                    <a:pt x="116" y="148"/>
                    <a:pt x="116" y="148"/>
                    <a:pt x="116" y="148"/>
                  </a:cubicBezTo>
                  <a:cubicBezTo>
                    <a:pt x="101" y="148"/>
                    <a:pt x="101" y="148"/>
                    <a:pt x="101" y="148"/>
                  </a:cubicBezTo>
                  <a:lnTo>
                    <a:pt x="101" y="133"/>
                  </a:lnTo>
                  <a:close/>
                  <a:moveTo>
                    <a:pt x="117" y="133"/>
                  </a:moveTo>
                  <a:cubicBezTo>
                    <a:pt x="132" y="133"/>
                    <a:pt x="132" y="133"/>
                    <a:pt x="132" y="133"/>
                  </a:cubicBezTo>
                  <a:cubicBezTo>
                    <a:pt x="132" y="148"/>
                    <a:pt x="132" y="148"/>
                    <a:pt x="132" y="148"/>
                  </a:cubicBezTo>
                  <a:cubicBezTo>
                    <a:pt x="117" y="148"/>
                    <a:pt x="117" y="148"/>
                    <a:pt x="117" y="148"/>
                  </a:cubicBezTo>
                  <a:lnTo>
                    <a:pt x="117" y="133"/>
                  </a:lnTo>
                  <a:close/>
                  <a:moveTo>
                    <a:pt x="134" y="133"/>
                  </a:moveTo>
                  <a:cubicBezTo>
                    <a:pt x="149" y="133"/>
                    <a:pt x="149" y="133"/>
                    <a:pt x="149" y="133"/>
                  </a:cubicBezTo>
                  <a:cubicBezTo>
                    <a:pt x="149" y="148"/>
                    <a:pt x="149" y="148"/>
                    <a:pt x="149" y="148"/>
                  </a:cubicBezTo>
                  <a:cubicBezTo>
                    <a:pt x="134" y="148"/>
                    <a:pt x="134" y="148"/>
                    <a:pt x="134" y="148"/>
                  </a:cubicBezTo>
                  <a:lnTo>
                    <a:pt x="134" y="133"/>
                  </a:lnTo>
                  <a:close/>
                  <a:moveTo>
                    <a:pt x="150" y="133"/>
                  </a:moveTo>
                  <a:cubicBezTo>
                    <a:pt x="165" y="133"/>
                    <a:pt x="165" y="133"/>
                    <a:pt x="165" y="133"/>
                  </a:cubicBezTo>
                  <a:cubicBezTo>
                    <a:pt x="165" y="148"/>
                    <a:pt x="165" y="148"/>
                    <a:pt x="165" y="148"/>
                  </a:cubicBezTo>
                  <a:cubicBezTo>
                    <a:pt x="150" y="148"/>
                    <a:pt x="150" y="148"/>
                    <a:pt x="150" y="148"/>
                  </a:cubicBezTo>
                  <a:lnTo>
                    <a:pt x="150" y="133"/>
                  </a:lnTo>
                  <a:close/>
                  <a:moveTo>
                    <a:pt x="166" y="133"/>
                  </a:moveTo>
                  <a:cubicBezTo>
                    <a:pt x="182" y="133"/>
                    <a:pt x="182" y="133"/>
                    <a:pt x="182" y="133"/>
                  </a:cubicBezTo>
                  <a:cubicBezTo>
                    <a:pt x="182" y="148"/>
                    <a:pt x="182" y="148"/>
                    <a:pt x="182" y="148"/>
                  </a:cubicBezTo>
                  <a:cubicBezTo>
                    <a:pt x="166" y="148"/>
                    <a:pt x="166" y="148"/>
                    <a:pt x="166" y="148"/>
                  </a:cubicBezTo>
                  <a:lnTo>
                    <a:pt x="166" y="133"/>
                  </a:lnTo>
                  <a:close/>
                  <a:moveTo>
                    <a:pt x="183" y="133"/>
                  </a:moveTo>
                  <a:cubicBezTo>
                    <a:pt x="198" y="133"/>
                    <a:pt x="198" y="133"/>
                    <a:pt x="198" y="133"/>
                  </a:cubicBezTo>
                  <a:cubicBezTo>
                    <a:pt x="198" y="148"/>
                    <a:pt x="198" y="148"/>
                    <a:pt x="198" y="148"/>
                  </a:cubicBezTo>
                  <a:cubicBezTo>
                    <a:pt x="183" y="148"/>
                    <a:pt x="183" y="148"/>
                    <a:pt x="183" y="148"/>
                  </a:cubicBezTo>
                  <a:lnTo>
                    <a:pt x="183" y="133"/>
                  </a:lnTo>
                  <a:close/>
                  <a:moveTo>
                    <a:pt x="199" y="133"/>
                  </a:moveTo>
                  <a:cubicBezTo>
                    <a:pt x="214" y="133"/>
                    <a:pt x="214" y="133"/>
                    <a:pt x="214" y="133"/>
                  </a:cubicBezTo>
                  <a:cubicBezTo>
                    <a:pt x="214" y="148"/>
                    <a:pt x="214" y="148"/>
                    <a:pt x="214" y="148"/>
                  </a:cubicBezTo>
                  <a:cubicBezTo>
                    <a:pt x="199" y="148"/>
                    <a:pt x="199" y="148"/>
                    <a:pt x="199" y="148"/>
                  </a:cubicBezTo>
                  <a:lnTo>
                    <a:pt x="199" y="133"/>
                  </a:lnTo>
                  <a:close/>
                  <a:moveTo>
                    <a:pt x="216" y="133"/>
                  </a:moveTo>
                  <a:cubicBezTo>
                    <a:pt x="231" y="133"/>
                    <a:pt x="231" y="133"/>
                    <a:pt x="231" y="133"/>
                  </a:cubicBezTo>
                  <a:cubicBezTo>
                    <a:pt x="231" y="148"/>
                    <a:pt x="231" y="148"/>
                    <a:pt x="231" y="148"/>
                  </a:cubicBezTo>
                  <a:cubicBezTo>
                    <a:pt x="216" y="148"/>
                    <a:pt x="216" y="148"/>
                    <a:pt x="216" y="148"/>
                  </a:cubicBezTo>
                  <a:lnTo>
                    <a:pt x="216" y="133"/>
                  </a:lnTo>
                  <a:close/>
                  <a:moveTo>
                    <a:pt x="216" y="131"/>
                  </a:moveTo>
                  <a:cubicBezTo>
                    <a:pt x="216" y="117"/>
                    <a:pt x="216" y="117"/>
                    <a:pt x="216" y="117"/>
                  </a:cubicBezTo>
                  <a:cubicBezTo>
                    <a:pt x="231" y="117"/>
                    <a:pt x="231" y="117"/>
                    <a:pt x="231" y="117"/>
                  </a:cubicBezTo>
                  <a:cubicBezTo>
                    <a:pt x="231" y="131"/>
                    <a:pt x="231" y="131"/>
                    <a:pt x="231" y="131"/>
                  </a:cubicBezTo>
                  <a:lnTo>
                    <a:pt x="216" y="131"/>
                  </a:lnTo>
                  <a:close/>
                  <a:moveTo>
                    <a:pt x="216" y="115"/>
                  </a:moveTo>
                  <a:cubicBezTo>
                    <a:pt x="216" y="100"/>
                    <a:pt x="216" y="100"/>
                    <a:pt x="216" y="100"/>
                  </a:cubicBezTo>
                  <a:cubicBezTo>
                    <a:pt x="231" y="100"/>
                    <a:pt x="231" y="100"/>
                    <a:pt x="231" y="100"/>
                  </a:cubicBezTo>
                  <a:cubicBezTo>
                    <a:pt x="231" y="115"/>
                    <a:pt x="231" y="115"/>
                    <a:pt x="231" y="115"/>
                  </a:cubicBezTo>
                  <a:lnTo>
                    <a:pt x="216" y="115"/>
                  </a:lnTo>
                  <a:close/>
                  <a:moveTo>
                    <a:pt x="216" y="98"/>
                  </a:moveTo>
                  <a:cubicBezTo>
                    <a:pt x="216" y="84"/>
                    <a:pt x="216" y="84"/>
                    <a:pt x="216" y="84"/>
                  </a:cubicBezTo>
                  <a:cubicBezTo>
                    <a:pt x="231" y="84"/>
                    <a:pt x="231" y="84"/>
                    <a:pt x="231" y="84"/>
                  </a:cubicBezTo>
                  <a:cubicBezTo>
                    <a:pt x="231" y="98"/>
                    <a:pt x="231" y="98"/>
                    <a:pt x="231" y="98"/>
                  </a:cubicBezTo>
                  <a:lnTo>
                    <a:pt x="216" y="98"/>
                  </a:lnTo>
                  <a:close/>
                  <a:moveTo>
                    <a:pt x="216" y="82"/>
                  </a:moveTo>
                  <a:cubicBezTo>
                    <a:pt x="216" y="67"/>
                    <a:pt x="216" y="67"/>
                    <a:pt x="216" y="67"/>
                  </a:cubicBezTo>
                  <a:cubicBezTo>
                    <a:pt x="231" y="67"/>
                    <a:pt x="231" y="67"/>
                    <a:pt x="231" y="67"/>
                  </a:cubicBezTo>
                  <a:cubicBezTo>
                    <a:pt x="231" y="82"/>
                    <a:pt x="231" y="82"/>
                    <a:pt x="231" y="82"/>
                  </a:cubicBezTo>
                  <a:lnTo>
                    <a:pt x="216" y="82"/>
                  </a:lnTo>
                  <a:close/>
                  <a:moveTo>
                    <a:pt x="216" y="66"/>
                  </a:moveTo>
                  <a:cubicBezTo>
                    <a:pt x="216" y="51"/>
                    <a:pt x="216" y="51"/>
                    <a:pt x="216" y="51"/>
                  </a:cubicBezTo>
                  <a:cubicBezTo>
                    <a:pt x="231" y="51"/>
                    <a:pt x="231" y="51"/>
                    <a:pt x="231" y="51"/>
                  </a:cubicBezTo>
                  <a:cubicBezTo>
                    <a:pt x="231" y="66"/>
                    <a:pt x="231" y="66"/>
                    <a:pt x="231" y="66"/>
                  </a:cubicBezTo>
                  <a:lnTo>
                    <a:pt x="216" y="66"/>
                  </a:lnTo>
                  <a:close/>
                  <a:moveTo>
                    <a:pt x="214" y="66"/>
                  </a:moveTo>
                  <a:cubicBezTo>
                    <a:pt x="199" y="66"/>
                    <a:pt x="199" y="66"/>
                    <a:pt x="199" y="66"/>
                  </a:cubicBezTo>
                  <a:cubicBezTo>
                    <a:pt x="199" y="51"/>
                    <a:pt x="199" y="51"/>
                    <a:pt x="199" y="51"/>
                  </a:cubicBezTo>
                  <a:cubicBezTo>
                    <a:pt x="214" y="51"/>
                    <a:pt x="214" y="51"/>
                    <a:pt x="214" y="51"/>
                  </a:cubicBezTo>
                  <a:lnTo>
                    <a:pt x="214" y="66"/>
                  </a:lnTo>
                  <a:close/>
                  <a:moveTo>
                    <a:pt x="198" y="66"/>
                  </a:moveTo>
                  <a:cubicBezTo>
                    <a:pt x="183" y="66"/>
                    <a:pt x="183" y="66"/>
                    <a:pt x="183" y="66"/>
                  </a:cubicBezTo>
                  <a:cubicBezTo>
                    <a:pt x="183" y="51"/>
                    <a:pt x="183" y="51"/>
                    <a:pt x="183" y="51"/>
                  </a:cubicBezTo>
                  <a:cubicBezTo>
                    <a:pt x="198" y="51"/>
                    <a:pt x="198" y="51"/>
                    <a:pt x="198" y="51"/>
                  </a:cubicBezTo>
                  <a:lnTo>
                    <a:pt x="198" y="66"/>
                  </a:lnTo>
                  <a:close/>
                  <a:moveTo>
                    <a:pt x="182" y="66"/>
                  </a:moveTo>
                  <a:cubicBezTo>
                    <a:pt x="166" y="66"/>
                    <a:pt x="166" y="66"/>
                    <a:pt x="166" y="66"/>
                  </a:cubicBezTo>
                  <a:cubicBezTo>
                    <a:pt x="166" y="51"/>
                    <a:pt x="166" y="51"/>
                    <a:pt x="166" y="51"/>
                  </a:cubicBezTo>
                  <a:cubicBezTo>
                    <a:pt x="182" y="51"/>
                    <a:pt x="182" y="51"/>
                    <a:pt x="182" y="51"/>
                  </a:cubicBezTo>
                  <a:lnTo>
                    <a:pt x="182" y="66"/>
                  </a:lnTo>
                  <a:close/>
                  <a:moveTo>
                    <a:pt x="165" y="66"/>
                  </a:moveTo>
                  <a:cubicBezTo>
                    <a:pt x="150" y="66"/>
                    <a:pt x="150" y="66"/>
                    <a:pt x="150" y="66"/>
                  </a:cubicBezTo>
                  <a:cubicBezTo>
                    <a:pt x="150" y="51"/>
                    <a:pt x="150" y="51"/>
                    <a:pt x="150" y="51"/>
                  </a:cubicBezTo>
                  <a:cubicBezTo>
                    <a:pt x="165" y="51"/>
                    <a:pt x="165" y="51"/>
                    <a:pt x="165" y="51"/>
                  </a:cubicBezTo>
                  <a:lnTo>
                    <a:pt x="165" y="66"/>
                  </a:lnTo>
                  <a:close/>
                  <a:moveTo>
                    <a:pt x="149" y="66"/>
                  </a:moveTo>
                  <a:cubicBezTo>
                    <a:pt x="134" y="66"/>
                    <a:pt x="134" y="66"/>
                    <a:pt x="134" y="66"/>
                  </a:cubicBezTo>
                  <a:cubicBezTo>
                    <a:pt x="134" y="51"/>
                    <a:pt x="134" y="51"/>
                    <a:pt x="134" y="51"/>
                  </a:cubicBezTo>
                  <a:cubicBezTo>
                    <a:pt x="149" y="51"/>
                    <a:pt x="149" y="51"/>
                    <a:pt x="149" y="51"/>
                  </a:cubicBezTo>
                  <a:lnTo>
                    <a:pt x="149" y="66"/>
                  </a:lnTo>
                  <a:close/>
                  <a:moveTo>
                    <a:pt x="132" y="66"/>
                  </a:moveTo>
                  <a:cubicBezTo>
                    <a:pt x="117" y="66"/>
                    <a:pt x="117" y="66"/>
                    <a:pt x="117" y="66"/>
                  </a:cubicBezTo>
                  <a:cubicBezTo>
                    <a:pt x="117" y="51"/>
                    <a:pt x="117" y="51"/>
                    <a:pt x="117" y="51"/>
                  </a:cubicBezTo>
                  <a:cubicBezTo>
                    <a:pt x="132" y="51"/>
                    <a:pt x="132" y="51"/>
                    <a:pt x="132" y="51"/>
                  </a:cubicBezTo>
                  <a:lnTo>
                    <a:pt x="132" y="66"/>
                  </a:lnTo>
                  <a:close/>
                  <a:moveTo>
                    <a:pt x="116" y="66"/>
                  </a:moveTo>
                  <a:cubicBezTo>
                    <a:pt x="101" y="66"/>
                    <a:pt x="101" y="66"/>
                    <a:pt x="101" y="66"/>
                  </a:cubicBezTo>
                  <a:cubicBezTo>
                    <a:pt x="101" y="51"/>
                    <a:pt x="101" y="51"/>
                    <a:pt x="101" y="51"/>
                  </a:cubicBezTo>
                  <a:cubicBezTo>
                    <a:pt x="116" y="51"/>
                    <a:pt x="116" y="51"/>
                    <a:pt x="116" y="51"/>
                  </a:cubicBezTo>
                  <a:lnTo>
                    <a:pt x="116" y="66"/>
                  </a:lnTo>
                  <a:close/>
                  <a:moveTo>
                    <a:pt x="99" y="66"/>
                  </a:moveTo>
                  <a:cubicBezTo>
                    <a:pt x="84" y="66"/>
                    <a:pt x="84" y="66"/>
                    <a:pt x="84" y="66"/>
                  </a:cubicBezTo>
                  <a:cubicBezTo>
                    <a:pt x="84" y="51"/>
                    <a:pt x="84" y="51"/>
                    <a:pt x="84" y="51"/>
                  </a:cubicBezTo>
                  <a:cubicBezTo>
                    <a:pt x="99" y="51"/>
                    <a:pt x="99" y="51"/>
                    <a:pt x="99" y="51"/>
                  </a:cubicBezTo>
                  <a:lnTo>
                    <a:pt x="99" y="66"/>
                  </a:lnTo>
                  <a:close/>
                  <a:moveTo>
                    <a:pt x="83" y="66"/>
                  </a:moveTo>
                  <a:cubicBezTo>
                    <a:pt x="68" y="66"/>
                    <a:pt x="68" y="66"/>
                    <a:pt x="68" y="66"/>
                  </a:cubicBezTo>
                  <a:cubicBezTo>
                    <a:pt x="68" y="51"/>
                    <a:pt x="68" y="51"/>
                    <a:pt x="68" y="51"/>
                  </a:cubicBezTo>
                  <a:cubicBezTo>
                    <a:pt x="83" y="51"/>
                    <a:pt x="83" y="51"/>
                    <a:pt x="83" y="51"/>
                  </a:cubicBezTo>
                  <a:lnTo>
                    <a:pt x="83" y="66"/>
                  </a:lnTo>
                  <a:close/>
                  <a:moveTo>
                    <a:pt x="66" y="66"/>
                  </a:moveTo>
                  <a:cubicBezTo>
                    <a:pt x="51" y="66"/>
                    <a:pt x="51" y="66"/>
                    <a:pt x="51" y="66"/>
                  </a:cubicBezTo>
                  <a:cubicBezTo>
                    <a:pt x="51" y="51"/>
                    <a:pt x="51" y="51"/>
                    <a:pt x="51" y="51"/>
                  </a:cubicBezTo>
                  <a:cubicBezTo>
                    <a:pt x="66" y="51"/>
                    <a:pt x="66" y="51"/>
                    <a:pt x="66" y="51"/>
                  </a:cubicBezTo>
                  <a:lnTo>
                    <a:pt x="66" y="66"/>
                  </a:lnTo>
                  <a:close/>
                  <a:moveTo>
                    <a:pt x="50" y="66"/>
                  </a:moveTo>
                  <a:cubicBezTo>
                    <a:pt x="35" y="66"/>
                    <a:pt x="35" y="66"/>
                    <a:pt x="35" y="66"/>
                  </a:cubicBezTo>
                  <a:cubicBezTo>
                    <a:pt x="35" y="51"/>
                    <a:pt x="35" y="51"/>
                    <a:pt x="35" y="51"/>
                  </a:cubicBezTo>
                  <a:cubicBezTo>
                    <a:pt x="50" y="51"/>
                    <a:pt x="50" y="51"/>
                    <a:pt x="50" y="51"/>
                  </a:cubicBezTo>
                  <a:lnTo>
                    <a:pt x="50" y="66"/>
                  </a:lnTo>
                  <a:close/>
                  <a:moveTo>
                    <a:pt x="50" y="67"/>
                  </a:moveTo>
                  <a:cubicBezTo>
                    <a:pt x="50" y="82"/>
                    <a:pt x="50" y="82"/>
                    <a:pt x="50" y="82"/>
                  </a:cubicBezTo>
                  <a:cubicBezTo>
                    <a:pt x="35" y="82"/>
                    <a:pt x="35" y="82"/>
                    <a:pt x="35" y="82"/>
                  </a:cubicBezTo>
                  <a:cubicBezTo>
                    <a:pt x="35" y="67"/>
                    <a:pt x="35" y="67"/>
                    <a:pt x="35" y="67"/>
                  </a:cubicBezTo>
                  <a:lnTo>
                    <a:pt x="50" y="67"/>
                  </a:lnTo>
                  <a:close/>
                  <a:moveTo>
                    <a:pt x="50" y="84"/>
                  </a:moveTo>
                  <a:cubicBezTo>
                    <a:pt x="50" y="98"/>
                    <a:pt x="50" y="98"/>
                    <a:pt x="50" y="98"/>
                  </a:cubicBezTo>
                  <a:cubicBezTo>
                    <a:pt x="35" y="98"/>
                    <a:pt x="35" y="98"/>
                    <a:pt x="35" y="98"/>
                  </a:cubicBezTo>
                  <a:cubicBezTo>
                    <a:pt x="35" y="84"/>
                    <a:pt x="35" y="84"/>
                    <a:pt x="35" y="84"/>
                  </a:cubicBezTo>
                  <a:lnTo>
                    <a:pt x="50" y="84"/>
                  </a:lnTo>
                  <a:close/>
                  <a:moveTo>
                    <a:pt x="50" y="100"/>
                  </a:moveTo>
                  <a:cubicBezTo>
                    <a:pt x="50" y="115"/>
                    <a:pt x="50" y="115"/>
                    <a:pt x="50" y="115"/>
                  </a:cubicBezTo>
                  <a:cubicBezTo>
                    <a:pt x="35" y="115"/>
                    <a:pt x="35" y="115"/>
                    <a:pt x="35" y="115"/>
                  </a:cubicBezTo>
                  <a:cubicBezTo>
                    <a:pt x="35" y="100"/>
                    <a:pt x="35" y="100"/>
                    <a:pt x="35" y="100"/>
                  </a:cubicBezTo>
                  <a:lnTo>
                    <a:pt x="50" y="100"/>
                  </a:lnTo>
                  <a:close/>
                  <a:moveTo>
                    <a:pt x="50" y="117"/>
                  </a:moveTo>
                  <a:cubicBezTo>
                    <a:pt x="50" y="131"/>
                    <a:pt x="50" y="131"/>
                    <a:pt x="50" y="131"/>
                  </a:cubicBezTo>
                  <a:cubicBezTo>
                    <a:pt x="35" y="131"/>
                    <a:pt x="35" y="131"/>
                    <a:pt x="35" y="131"/>
                  </a:cubicBezTo>
                  <a:cubicBezTo>
                    <a:pt x="35" y="117"/>
                    <a:pt x="35" y="117"/>
                    <a:pt x="35" y="117"/>
                  </a:cubicBezTo>
                  <a:lnTo>
                    <a:pt x="50" y="117"/>
                  </a:lnTo>
                  <a:close/>
                  <a:moveTo>
                    <a:pt x="50" y="133"/>
                  </a:moveTo>
                  <a:cubicBezTo>
                    <a:pt x="50" y="148"/>
                    <a:pt x="50" y="148"/>
                    <a:pt x="50" y="148"/>
                  </a:cubicBezTo>
                  <a:cubicBezTo>
                    <a:pt x="35" y="148"/>
                    <a:pt x="35" y="148"/>
                    <a:pt x="35" y="148"/>
                  </a:cubicBezTo>
                  <a:cubicBezTo>
                    <a:pt x="35" y="133"/>
                    <a:pt x="35" y="133"/>
                    <a:pt x="35" y="133"/>
                  </a:cubicBezTo>
                  <a:lnTo>
                    <a:pt x="50" y="133"/>
                  </a:lnTo>
                  <a:close/>
                  <a:moveTo>
                    <a:pt x="50" y="150"/>
                  </a:moveTo>
                  <a:cubicBezTo>
                    <a:pt x="50" y="164"/>
                    <a:pt x="50" y="164"/>
                    <a:pt x="50" y="164"/>
                  </a:cubicBezTo>
                  <a:cubicBezTo>
                    <a:pt x="35" y="164"/>
                    <a:pt x="35" y="164"/>
                    <a:pt x="35" y="164"/>
                  </a:cubicBezTo>
                  <a:cubicBezTo>
                    <a:pt x="35" y="150"/>
                    <a:pt x="35" y="150"/>
                    <a:pt x="35" y="150"/>
                  </a:cubicBezTo>
                  <a:lnTo>
                    <a:pt x="50" y="150"/>
                  </a:lnTo>
                  <a:close/>
                  <a:moveTo>
                    <a:pt x="51" y="150"/>
                  </a:moveTo>
                  <a:cubicBezTo>
                    <a:pt x="66" y="150"/>
                    <a:pt x="66" y="150"/>
                    <a:pt x="66" y="150"/>
                  </a:cubicBezTo>
                  <a:cubicBezTo>
                    <a:pt x="66" y="164"/>
                    <a:pt x="66" y="164"/>
                    <a:pt x="66" y="164"/>
                  </a:cubicBezTo>
                  <a:cubicBezTo>
                    <a:pt x="51" y="164"/>
                    <a:pt x="51" y="164"/>
                    <a:pt x="51" y="164"/>
                  </a:cubicBezTo>
                  <a:lnTo>
                    <a:pt x="51" y="150"/>
                  </a:lnTo>
                  <a:close/>
                  <a:moveTo>
                    <a:pt x="68" y="150"/>
                  </a:moveTo>
                  <a:cubicBezTo>
                    <a:pt x="83" y="150"/>
                    <a:pt x="83" y="150"/>
                    <a:pt x="83" y="150"/>
                  </a:cubicBezTo>
                  <a:cubicBezTo>
                    <a:pt x="83" y="164"/>
                    <a:pt x="83" y="164"/>
                    <a:pt x="83" y="164"/>
                  </a:cubicBezTo>
                  <a:cubicBezTo>
                    <a:pt x="68" y="164"/>
                    <a:pt x="68" y="164"/>
                    <a:pt x="68" y="164"/>
                  </a:cubicBezTo>
                  <a:lnTo>
                    <a:pt x="68" y="150"/>
                  </a:lnTo>
                  <a:close/>
                  <a:moveTo>
                    <a:pt x="84" y="150"/>
                  </a:moveTo>
                  <a:cubicBezTo>
                    <a:pt x="99" y="150"/>
                    <a:pt x="99" y="150"/>
                    <a:pt x="99" y="150"/>
                  </a:cubicBezTo>
                  <a:cubicBezTo>
                    <a:pt x="99" y="164"/>
                    <a:pt x="99" y="164"/>
                    <a:pt x="99" y="164"/>
                  </a:cubicBezTo>
                  <a:cubicBezTo>
                    <a:pt x="84" y="164"/>
                    <a:pt x="84" y="164"/>
                    <a:pt x="84" y="164"/>
                  </a:cubicBezTo>
                  <a:lnTo>
                    <a:pt x="84" y="150"/>
                  </a:lnTo>
                  <a:close/>
                  <a:moveTo>
                    <a:pt x="101" y="150"/>
                  </a:moveTo>
                  <a:cubicBezTo>
                    <a:pt x="116" y="150"/>
                    <a:pt x="116" y="150"/>
                    <a:pt x="116" y="150"/>
                  </a:cubicBezTo>
                  <a:cubicBezTo>
                    <a:pt x="116" y="164"/>
                    <a:pt x="116" y="164"/>
                    <a:pt x="116" y="164"/>
                  </a:cubicBezTo>
                  <a:cubicBezTo>
                    <a:pt x="101" y="164"/>
                    <a:pt x="101" y="164"/>
                    <a:pt x="101" y="164"/>
                  </a:cubicBezTo>
                  <a:lnTo>
                    <a:pt x="101" y="150"/>
                  </a:lnTo>
                  <a:close/>
                  <a:moveTo>
                    <a:pt x="117" y="150"/>
                  </a:moveTo>
                  <a:cubicBezTo>
                    <a:pt x="132" y="150"/>
                    <a:pt x="132" y="150"/>
                    <a:pt x="132" y="150"/>
                  </a:cubicBezTo>
                  <a:cubicBezTo>
                    <a:pt x="132" y="164"/>
                    <a:pt x="132" y="164"/>
                    <a:pt x="132" y="164"/>
                  </a:cubicBezTo>
                  <a:cubicBezTo>
                    <a:pt x="117" y="164"/>
                    <a:pt x="117" y="164"/>
                    <a:pt x="117" y="164"/>
                  </a:cubicBezTo>
                  <a:lnTo>
                    <a:pt x="117" y="150"/>
                  </a:lnTo>
                  <a:close/>
                  <a:moveTo>
                    <a:pt x="134" y="150"/>
                  </a:moveTo>
                  <a:cubicBezTo>
                    <a:pt x="149" y="150"/>
                    <a:pt x="149" y="150"/>
                    <a:pt x="149" y="150"/>
                  </a:cubicBezTo>
                  <a:cubicBezTo>
                    <a:pt x="149" y="164"/>
                    <a:pt x="149" y="164"/>
                    <a:pt x="149" y="164"/>
                  </a:cubicBezTo>
                  <a:cubicBezTo>
                    <a:pt x="134" y="164"/>
                    <a:pt x="134" y="164"/>
                    <a:pt x="134" y="164"/>
                  </a:cubicBezTo>
                  <a:lnTo>
                    <a:pt x="134" y="150"/>
                  </a:lnTo>
                  <a:close/>
                  <a:moveTo>
                    <a:pt x="150" y="150"/>
                  </a:moveTo>
                  <a:cubicBezTo>
                    <a:pt x="165" y="150"/>
                    <a:pt x="165" y="150"/>
                    <a:pt x="165" y="150"/>
                  </a:cubicBezTo>
                  <a:cubicBezTo>
                    <a:pt x="165" y="164"/>
                    <a:pt x="165" y="164"/>
                    <a:pt x="165" y="164"/>
                  </a:cubicBezTo>
                  <a:cubicBezTo>
                    <a:pt x="150" y="164"/>
                    <a:pt x="150" y="164"/>
                    <a:pt x="150" y="164"/>
                  </a:cubicBezTo>
                  <a:lnTo>
                    <a:pt x="150" y="150"/>
                  </a:lnTo>
                  <a:close/>
                  <a:moveTo>
                    <a:pt x="166" y="150"/>
                  </a:moveTo>
                  <a:cubicBezTo>
                    <a:pt x="182" y="150"/>
                    <a:pt x="182" y="150"/>
                    <a:pt x="182" y="150"/>
                  </a:cubicBezTo>
                  <a:cubicBezTo>
                    <a:pt x="182" y="164"/>
                    <a:pt x="182" y="164"/>
                    <a:pt x="182" y="164"/>
                  </a:cubicBezTo>
                  <a:cubicBezTo>
                    <a:pt x="166" y="164"/>
                    <a:pt x="166" y="164"/>
                    <a:pt x="166" y="164"/>
                  </a:cubicBezTo>
                  <a:lnTo>
                    <a:pt x="166" y="150"/>
                  </a:lnTo>
                  <a:close/>
                  <a:moveTo>
                    <a:pt x="183" y="150"/>
                  </a:moveTo>
                  <a:cubicBezTo>
                    <a:pt x="198" y="150"/>
                    <a:pt x="198" y="150"/>
                    <a:pt x="198" y="150"/>
                  </a:cubicBezTo>
                  <a:cubicBezTo>
                    <a:pt x="198" y="164"/>
                    <a:pt x="198" y="164"/>
                    <a:pt x="198" y="164"/>
                  </a:cubicBezTo>
                  <a:cubicBezTo>
                    <a:pt x="183" y="164"/>
                    <a:pt x="183" y="164"/>
                    <a:pt x="183" y="164"/>
                  </a:cubicBezTo>
                  <a:lnTo>
                    <a:pt x="183" y="150"/>
                  </a:lnTo>
                  <a:close/>
                  <a:moveTo>
                    <a:pt x="199" y="150"/>
                  </a:moveTo>
                  <a:cubicBezTo>
                    <a:pt x="214" y="150"/>
                    <a:pt x="214" y="150"/>
                    <a:pt x="214" y="150"/>
                  </a:cubicBezTo>
                  <a:cubicBezTo>
                    <a:pt x="214" y="164"/>
                    <a:pt x="214" y="164"/>
                    <a:pt x="214" y="164"/>
                  </a:cubicBezTo>
                  <a:cubicBezTo>
                    <a:pt x="199" y="164"/>
                    <a:pt x="199" y="164"/>
                    <a:pt x="199" y="164"/>
                  </a:cubicBezTo>
                  <a:lnTo>
                    <a:pt x="199" y="150"/>
                  </a:lnTo>
                  <a:close/>
                  <a:moveTo>
                    <a:pt x="216" y="150"/>
                  </a:moveTo>
                  <a:cubicBezTo>
                    <a:pt x="231" y="150"/>
                    <a:pt x="231" y="150"/>
                    <a:pt x="231" y="150"/>
                  </a:cubicBezTo>
                  <a:cubicBezTo>
                    <a:pt x="231" y="164"/>
                    <a:pt x="231" y="164"/>
                    <a:pt x="231" y="164"/>
                  </a:cubicBezTo>
                  <a:cubicBezTo>
                    <a:pt x="216" y="164"/>
                    <a:pt x="216" y="164"/>
                    <a:pt x="216" y="164"/>
                  </a:cubicBezTo>
                  <a:lnTo>
                    <a:pt x="216" y="150"/>
                  </a:lnTo>
                  <a:close/>
                  <a:moveTo>
                    <a:pt x="232" y="150"/>
                  </a:moveTo>
                  <a:cubicBezTo>
                    <a:pt x="247" y="150"/>
                    <a:pt x="247" y="150"/>
                    <a:pt x="247" y="150"/>
                  </a:cubicBezTo>
                  <a:cubicBezTo>
                    <a:pt x="247" y="164"/>
                    <a:pt x="247" y="164"/>
                    <a:pt x="247" y="164"/>
                  </a:cubicBezTo>
                  <a:cubicBezTo>
                    <a:pt x="232" y="164"/>
                    <a:pt x="232" y="164"/>
                    <a:pt x="232" y="164"/>
                  </a:cubicBezTo>
                  <a:lnTo>
                    <a:pt x="232" y="150"/>
                  </a:lnTo>
                  <a:close/>
                  <a:moveTo>
                    <a:pt x="232" y="148"/>
                  </a:moveTo>
                  <a:cubicBezTo>
                    <a:pt x="232" y="133"/>
                    <a:pt x="232" y="133"/>
                    <a:pt x="232" y="133"/>
                  </a:cubicBezTo>
                  <a:cubicBezTo>
                    <a:pt x="247" y="133"/>
                    <a:pt x="247" y="133"/>
                    <a:pt x="247" y="133"/>
                  </a:cubicBezTo>
                  <a:cubicBezTo>
                    <a:pt x="247" y="148"/>
                    <a:pt x="247" y="148"/>
                    <a:pt x="247" y="148"/>
                  </a:cubicBezTo>
                  <a:lnTo>
                    <a:pt x="232" y="148"/>
                  </a:lnTo>
                  <a:close/>
                  <a:moveTo>
                    <a:pt x="232" y="131"/>
                  </a:moveTo>
                  <a:cubicBezTo>
                    <a:pt x="232" y="117"/>
                    <a:pt x="232" y="117"/>
                    <a:pt x="232" y="117"/>
                  </a:cubicBezTo>
                  <a:cubicBezTo>
                    <a:pt x="247" y="117"/>
                    <a:pt x="247" y="117"/>
                    <a:pt x="247" y="117"/>
                  </a:cubicBezTo>
                  <a:cubicBezTo>
                    <a:pt x="247" y="131"/>
                    <a:pt x="247" y="131"/>
                    <a:pt x="247" y="131"/>
                  </a:cubicBezTo>
                  <a:lnTo>
                    <a:pt x="232" y="131"/>
                  </a:lnTo>
                  <a:close/>
                  <a:moveTo>
                    <a:pt x="232" y="115"/>
                  </a:moveTo>
                  <a:cubicBezTo>
                    <a:pt x="232" y="100"/>
                    <a:pt x="232" y="100"/>
                    <a:pt x="232" y="100"/>
                  </a:cubicBezTo>
                  <a:cubicBezTo>
                    <a:pt x="247" y="100"/>
                    <a:pt x="247" y="100"/>
                    <a:pt x="247" y="100"/>
                  </a:cubicBezTo>
                  <a:cubicBezTo>
                    <a:pt x="247" y="115"/>
                    <a:pt x="247" y="115"/>
                    <a:pt x="247" y="115"/>
                  </a:cubicBezTo>
                  <a:lnTo>
                    <a:pt x="232" y="115"/>
                  </a:lnTo>
                  <a:close/>
                  <a:moveTo>
                    <a:pt x="232" y="98"/>
                  </a:moveTo>
                  <a:cubicBezTo>
                    <a:pt x="232" y="84"/>
                    <a:pt x="232" y="84"/>
                    <a:pt x="232" y="84"/>
                  </a:cubicBezTo>
                  <a:cubicBezTo>
                    <a:pt x="247" y="84"/>
                    <a:pt x="247" y="84"/>
                    <a:pt x="247" y="84"/>
                  </a:cubicBezTo>
                  <a:cubicBezTo>
                    <a:pt x="247" y="98"/>
                    <a:pt x="247" y="98"/>
                    <a:pt x="247" y="98"/>
                  </a:cubicBezTo>
                  <a:lnTo>
                    <a:pt x="232" y="98"/>
                  </a:lnTo>
                  <a:close/>
                  <a:moveTo>
                    <a:pt x="232" y="82"/>
                  </a:moveTo>
                  <a:cubicBezTo>
                    <a:pt x="232" y="67"/>
                    <a:pt x="232" y="67"/>
                    <a:pt x="232" y="67"/>
                  </a:cubicBezTo>
                  <a:cubicBezTo>
                    <a:pt x="247" y="67"/>
                    <a:pt x="247" y="67"/>
                    <a:pt x="247" y="67"/>
                  </a:cubicBezTo>
                  <a:cubicBezTo>
                    <a:pt x="247" y="82"/>
                    <a:pt x="247" y="82"/>
                    <a:pt x="247" y="82"/>
                  </a:cubicBezTo>
                  <a:lnTo>
                    <a:pt x="232" y="82"/>
                  </a:lnTo>
                  <a:close/>
                  <a:moveTo>
                    <a:pt x="232" y="66"/>
                  </a:moveTo>
                  <a:cubicBezTo>
                    <a:pt x="232" y="51"/>
                    <a:pt x="232" y="51"/>
                    <a:pt x="232" y="51"/>
                  </a:cubicBezTo>
                  <a:cubicBezTo>
                    <a:pt x="247" y="51"/>
                    <a:pt x="247" y="51"/>
                    <a:pt x="247" y="51"/>
                  </a:cubicBezTo>
                  <a:cubicBezTo>
                    <a:pt x="247" y="66"/>
                    <a:pt x="247" y="66"/>
                    <a:pt x="247" y="66"/>
                  </a:cubicBezTo>
                  <a:lnTo>
                    <a:pt x="232" y="66"/>
                  </a:lnTo>
                  <a:close/>
                  <a:moveTo>
                    <a:pt x="232" y="49"/>
                  </a:moveTo>
                  <a:cubicBezTo>
                    <a:pt x="232" y="34"/>
                    <a:pt x="232" y="34"/>
                    <a:pt x="232" y="34"/>
                  </a:cubicBezTo>
                  <a:cubicBezTo>
                    <a:pt x="247" y="34"/>
                    <a:pt x="247" y="34"/>
                    <a:pt x="247" y="34"/>
                  </a:cubicBezTo>
                  <a:cubicBezTo>
                    <a:pt x="247" y="49"/>
                    <a:pt x="247" y="49"/>
                    <a:pt x="247" y="49"/>
                  </a:cubicBezTo>
                  <a:lnTo>
                    <a:pt x="232" y="49"/>
                  </a:lnTo>
                  <a:close/>
                  <a:moveTo>
                    <a:pt x="231" y="49"/>
                  </a:moveTo>
                  <a:cubicBezTo>
                    <a:pt x="216" y="49"/>
                    <a:pt x="216" y="49"/>
                    <a:pt x="216" y="49"/>
                  </a:cubicBezTo>
                  <a:cubicBezTo>
                    <a:pt x="216" y="34"/>
                    <a:pt x="216" y="34"/>
                    <a:pt x="216" y="34"/>
                  </a:cubicBezTo>
                  <a:cubicBezTo>
                    <a:pt x="231" y="34"/>
                    <a:pt x="231" y="34"/>
                    <a:pt x="231" y="34"/>
                  </a:cubicBezTo>
                  <a:lnTo>
                    <a:pt x="231" y="49"/>
                  </a:lnTo>
                  <a:close/>
                  <a:moveTo>
                    <a:pt x="214" y="49"/>
                  </a:moveTo>
                  <a:cubicBezTo>
                    <a:pt x="199" y="49"/>
                    <a:pt x="199" y="49"/>
                    <a:pt x="199" y="49"/>
                  </a:cubicBezTo>
                  <a:cubicBezTo>
                    <a:pt x="199" y="34"/>
                    <a:pt x="199" y="34"/>
                    <a:pt x="199" y="34"/>
                  </a:cubicBezTo>
                  <a:cubicBezTo>
                    <a:pt x="214" y="34"/>
                    <a:pt x="214" y="34"/>
                    <a:pt x="214" y="34"/>
                  </a:cubicBezTo>
                  <a:lnTo>
                    <a:pt x="214" y="49"/>
                  </a:lnTo>
                  <a:close/>
                  <a:moveTo>
                    <a:pt x="198" y="49"/>
                  </a:moveTo>
                  <a:cubicBezTo>
                    <a:pt x="183" y="49"/>
                    <a:pt x="183" y="49"/>
                    <a:pt x="183" y="49"/>
                  </a:cubicBezTo>
                  <a:cubicBezTo>
                    <a:pt x="183" y="34"/>
                    <a:pt x="183" y="34"/>
                    <a:pt x="183" y="34"/>
                  </a:cubicBezTo>
                  <a:cubicBezTo>
                    <a:pt x="198" y="34"/>
                    <a:pt x="198" y="34"/>
                    <a:pt x="198" y="34"/>
                  </a:cubicBezTo>
                  <a:lnTo>
                    <a:pt x="198" y="49"/>
                  </a:lnTo>
                  <a:close/>
                  <a:moveTo>
                    <a:pt x="182" y="49"/>
                  </a:moveTo>
                  <a:cubicBezTo>
                    <a:pt x="166" y="49"/>
                    <a:pt x="166" y="49"/>
                    <a:pt x="166" y="49"/>
                  </a:cubicBezTo>
                  <a:cubicBezTo>
                    <a:pt x="166" y="34"/>
                    <a:pt x="166" y="34"/>
                    <a:pt x="166" y="34"/>
                  </a:cubicBezTo>
                  <a:cubicBezTo>
                    <a:pt x="182" y="34"/>
                    <a:pt x="182" y="34"/>
                    <a:pt x="182" y="34"/>
                  </a:cubicBezTo>
                  <a:lnTo>
                    <a:pt x="182" y="49"/>
                  </a:lnTo>
                  <a:close/>
                  <a:moveTo>
                    <a:pt x="165" y="49"/>
                  </a:moveTo>
                  <a:cubicBezTo>
                    <a:pt x="150" y="49"/>
                    <a:pt x="150" y="49"/>
                    <a:pt x="150" y="49"/>
                  </a:cubicBezTo>
                  <a:cubicBezTo>
                    <a:pt x="150" y="34"/>
                    <a:pt x="150" y="34"/>
                    <a:pt x="150" y="34"/>
                  </a:cubicBezTo>
                  <a:cubicBezTo>
                    <a:pt x="165" y="34"/>
                    <a:pt x="165" y="34"/>
                    <a:pt x="165" y="34"/>
                  </a:cubicBezTo>
                  <a:lnTo>
                    <a:pt x="165" y="49"/>
                  </a:lnTo>
                  <a:close/>
                  <a:moveTo>
                    <a:pt x="149" y="49"/>
                  </a:moveTo>
                  <a:cubicBezTo>
                    <a:pt x="134" y="49"/>
                    <a:pt x="134" y="49"/>
                    <a:pt x="134" y="49"/>
                  </a:cubicBezTo>
                  <a:cubicBezTo>
                    <a:pt x="134" y="34"/>
                    <a:pt x="134" y="34"/>
                    <a:pt x="134" y="34"/>
                  </a:cubicBezTo>
                  <a:cubicBezTo>
                    <a:pt x="149" y="34"/>
                    <a:pt x="149" y="34"/>
                    <a:pt x="149" y="34"/>
                  </a:cubicBezTo>
                  <a:lnTo>
                    <a:pt x="149" y="49"/>
                  </a:lnTo>
                  <a:close/>
                  <a:moveTo>
                    <a:pt x="132" y="49"/>
                  </a:moveTo>
                  <a:cubicBezTo>
                    <a:pt x="117" y="49"/>
                    <a:pt x="117" y="49"/>
                    <a:pt x="117" y="49"/>
                  </a:cubicBezTo>
                  <a:cubicBezTo>
                    <a:pt x="117" y="34"/>
                    <a:pt x="117" y="34"/>
                    <a:pt x="117" y="34"/>
                  </a:cubicBezTo>
                  <a:cubicBezTo>
                    <a:pt x="132" y="34"/>
                    <a:pt x="132" y="34"/>
                    <a:pt x="132" y="34"/>
                  </a:cubicBezTo>
                  <a:lnTo>
                    <a:pt x="132" y="49"/>
                  </a:lnTo>
                  <a:close/>
                  <a:moveTo>
                    <a:pt x="116" y="49"/>
                  </a:moveTo>
                  <a:cubicBezTo>
                    <a:pt x="101" y="49"/>
                    <a:pt x="101" y="49"/>
                    <a:pt x="101" y="49"/>
                  </a:cubicBezTo>
                  <a:cubicBezTo>
                    <a:pt x="101" y="34"/>
                    <a:pt x="101" y="34"/>
                    <a:pt x="101" y="34"/>
                  </a:cubicBezTo>
                  <a:cubicBezTo>
                    <a:pt x="116" y="34"/>
                    <a:pt x="116" y="34"/>
                    <a:pt x="116" y="34"/>
                  </a:cubicBezTo>
                  <a:lnTo>
                    <a:pt x="116" y="49"/>
                  </a:lnTo>
                  <a:close/>
                  <a:moveTo>
                    <a:pt x="99" y="49"/>
                  </a:moveTo>
                  <a:cubicBezTo>
                    <a:pt x="84" y="49"/>
                    <a:pt x="84" y="49"/>
                    <a:pt x="84" y="49"/>
                  </a:cubicBezTo>
                  <a:cubicBezTo>
                    <a:pt x="84" y="34"/>
                    <a:pt x="84" y="34"/>
                    <a:pt x="84" y="34"/>
                  </a:cubicBezTo>
                  <a:cubicBezTo>
                    <a:pt x="99" y="34"/>
                    <a:pt x="99" y="34"/>
                    <a:pt x="99" y="34"/>
                  </a:cubicBezTo>
                  <a:lnTo>
                    <a:pt x="99" y="49"/>
                  </a:lnTo>
                  <a:close/>
                  <a:moveTo>
                    <a:pt x="83" y="49"/>
                  </a:moveTo>
                  <a:cubicBezTo>
                    <a:pt x="68" y="49"/>
                    <a:pt x="68" y="49"/>
                    <a:pt x="68" y="49"/>
                  </a:cubicBezTo>
                  <a:cubicBezTo>
                    <a:pt x="68" y="34"/>
                    <a:pt x="68" y="34"/>
                    <a:pt x="68" y="34"/>
                  </a:cubicBezTo>
                  <a:cubicBezTo>
                    <a:pt x="83" y="34"/>
                    <a:pt x="83" y="34"/>
                    <a:pt x="83" y="34"/>
                  </a:cubicBezTo>
                  <a:lnTo>
                    <a:pt x="83" y="49"/>
                  </a:lnTo>
                  <a:close/>
                  <a:moveTo>
                    <a:pt x="66" y="49"/>
                  </a:moveTo>
                  <a:cubicBezTo>
                    <a:pt x="51" y="49"/>
                    <a:pt x="51" y="49"/>
                    <a:pt x="51" y="49"/>
                  </a:cubicBezTo>
                  <a:cubicBezTo>
                    <a:pt x="51" y="34"/>
                    <a:pt x="51" y="34"/>
                    <a:pt x="51" y="34"/>
                  </a:cubicBezTo>
                  <a:cubicBezTo>
                    <a:pt x="66" y="34"/>
                    <a:pt x="66" y="34"/>
                    <a:pt x="66" y="34"/>
                  </a:cubicBezTo>
                  <a:lnTo>
                    <a:pt x="66" y="49"/>
                  </a:lnTo>
                  <a:close/>
                  <a:moveTo>
                    <a:pt x="50" y="49"/>
                  </a:moveTo>
                  <a:cubicBezTo>
                    <a:pt x="35" y="49"/>
                    <a:pt x="35" y="49"/>
                    <a:pt x="35" y="49"/>
                  </a:cubicBezTo>
                  <a:cubicBezTo>
                    <a:pt x="35" y="34"/>
                    <a:pt x="35" y="34"/>
                    <a:pt x="35" y="34"/>
                  </a:cubicBezTo>
                  <a:cubicBezTo>
                    <a:pt x="50" y="34"/>
                    <a:pt x="50" y="34"/>
                    <a:pt x="50" y="34"/>
                  </a:cubicBezTo>
                  <a:lnTo>
                    <a:pt x="50" y="49"/>
                  </a:lnTo>
                  <a:close/>
                  <a:moveTo>
                    <a:pt x="33" y="49"/>
                  </a:moveTo>
                  <a:cubicBezTo>
                    <a:pt x="18" y="49"/>
                    <a:pt x="18" y="49"/>
                    <a:pt x="18" y="49"/>
                  </a:cubicBezTo>
                  <a:cubicBezTo>
                    <a:pt x="18" y="34"/>
                    <a:pt x="18" y="34"/>
                    <a:pt x="18" y="34"/>
                  </a:cubicBezTo>
                  <a:cubicBezTo>
                    <a:pt x="33" y="34"/>
                    <a:pt x="33" y="34"/>
                    <a:pt x="33" y="34"/>
                  </a:cubicBezTo>
                  <a:lnTo>
                    <a:pt x="33" y="49"/>
                  </a:lnTo>
                  <a:close/>
                  <a:moveTo>
                    <a:pt x="33" y="51"/>
                  </a:moveTo>
                  <a:cubicBezTo>
                    <a:pt x="33" y="66"/>
                    <a:pt x="33" y="66"/>
                    <a:pt x="33" y="66"/>
                  </a:cubicBezTo>
                  <a:cubicBezTo>
                    <a:pt x="18" y="66"/>
                    <a:pt x="18" y="66"/>
                    <a:pt x="18" y="66"/>
                  </a:cubicBezTo>
                  <a:cubicBezTo>
                    <a:pt x="18" y="51"/>
                    <a:pt x="18" y="51"/>
                    <a:pt x="18" y="51"/>
                  </a:cubicBezTo>
                  <a:lnTo>
                    <a:pt x="33" y="51"/>
                  </a:lnTo>
                  <a:close/>
                  <a:moveTo>
                    <a:pt x="33" y="67"/>
                  </a:moveTo>
                  <a:cubicBezTo>
                    <a:pt x="33" y="82"/>
                    <a:pt x="33" y="82"/>
                    <a:pt x="33" y="82"/>
                  </a:cubicBezTo>
                  <a:cubicBezTo>
                    <a:pt x="18" y="82"/>
                    <a:pt x="18" y="82"/>
                    <a:pt x="18" y="82"/>
                  </a:cubicBezTo>
                  <a:cubicBezTo>
                    <a:pt x="18" y="67"/>
                    <a:pt x="18" y="67"/>
                    <a:pt x="18" y="67"/>
                  </a:cubicBezTo>
                  <a:lnTo>
                    <a:pt x="33" y="67"/>
                  </a:lnTo>
                  <a:close/>
                  <a:moveTo>
                    <a:pt x="33" y="84"/>
                  </a:moveTo>
                  <a:cubicBezTo>
                    <a:pt x="33" y="98"/>
                    <a:pt x="33" y="98"/>
                    <a:pt x="33" y="98"/>
                  </a:cubicBezTo>
                  <a:cubicBezTo>
                    <a:pt x="18" y="98"/>
                    <a:pt x="18" y="98"/>
                    <a:pt x="18" y="98"/>
                  </a:cubicBezTo>
                  <a:cubicBezTo>
                    <a:pt x="18" y="84"/>
                    <a:pt x="18" y="84"/>
                    <a:pt x="18" y="84"/>
                  </a:cubicBezTo>
                  <a:lnTo>
                    <a:pt x="33" y="84"/>
                  </a:lnTo>
                  <a:close/>
                  <a:moveTo>
                    <a:pt x="33" y="100"/>
                  </a:moveTo>
                  <a:cubicBezTo>
                    <a:pt x="33" y="115"/>
                    <a:pt x="33" y="115"/>
                    <a:pt x="33" y="115"/>
                  </a:cubicBezTo>
                  <a:cubicBezTo>
                    <a:pt x="18" y="115"/>
                    <a:pt x="18" y="115"/>
                    <a:pt x="18" y="115"/>
                  </a:cubicBezTo>
                  <a:cubicBezTo>
                    <a:pt x="18" y="100"/>
                    <a:pt x="18" y="100"/>
                    <a:pt x="18" y="100"/>
                  </a:cubicBezTo>
                  <a:lnTo>
                    <a:pt x="33" y="100"/>
                  </a:lnTo>
                  <a:close/>
                  <a:moveTo>
                    <a:pt x="33" y="117"/>
                  </a:moveTo>
                  <a:cubicBezTo>
                    <a:pt x="33" y="131"/>
                    <a:pt x="33" y="131"/>
                    <a:pt x="33" y="131"/>
                  </a:cubicBezTo>
                  <a:cubicBezTo>
                    <a:pt x="18" y="131"/>
                    <a:pt x="18" y="131"/>
                    <a:pt x="18" y="131"/>
                  </a:cubicBezTo>
                  <a:cubicBezTo>
                    <a:pt x="18" y="117"/>
                    <a:pt x="18" y="117"/>
                    <a:pt x="18" y="117"/>
                  </a:cubicBezTo>
                  <a:lnTo>
                    <a:pt x="33" y="117"/>
                  </a:lnTo>
                  <a:close/>
                  <a:moveTo>
                    <a:pt x="33" y="133"/>
                  </a:moveTo>
                  <a:cubicBezTo>
                    <a:pt x="33" y="148"/>
                    <a:pt x="33" y="148"/>
                    <a:pt x="33" y="148"/>
                  </a:cubicBezTo>
                  <a:cubicBezTo>
                    <a:pt x="18" y="148"/>
                    <a:pt x="18" y="148"/>
                    <a:pt x="18" y="148"/>
                  </a:cubicBezTo>
                  <a:cubicBezTo>
                    <a:pt x="18" y="133"/>
                    <a:pt x="18" y="133"/>
                    <a:pt x="18" y="133"/>
                  </a:cubicBezTo>
                  <a:lnTo>
                    <a:pt x="33" y="133"/>
                  </a:lnTo>
                  <a:close/>
                  <a:moveTo>
                    <a:pt x="33" y="150"/>
                  </a:moveTo>
                  <a:cubicBezTo>
                    <a:pt x="33" y="164"/>
                    <a:pt x="33" y="164"/>
                    <a:pt x="33" y="164"/>
                  </a:cubicBezTo>
                  <a:cubicBezTo>
                    <a:pt x="18" y="164"/>
                    <a:pt x="18" y="164"/>
                    <a:pt x="18" y="164"/>
                  </a:cubicBezTo>
                  <a:cubicBezTo>
                    <a:pt x="18" y="150"/>
                    <a:pt x="18" y="150"/>
                    <a:pt x="18" y="150"/>
                  </a:cubicBezTo>
                  <a:lnTo>
                    <a:pt x="33" y="150"/>
                  </a:lnTo>
                  <a:close/>
                  <a:moveTo>
                    <a:pt x="33" y="166"/>
                  </a:moveTo>
                  <a:cubicBezTo>
                    <a:pt x="33" y="181"/>
                    <a:pt x="33" y="181"/>
                    <a:pt x="33" y="181"/>
                  </a:cubicBezTo>
                  <a:cubicBezTo>
                    <a:pt x="18" y="181"/>
                    <a:pt x="18" y="181"/>
                    <a:pt x="18" y="181"/>
                  </a:cubicBezTo>
                  <a:cubicBezTo>
                    <a:pt x="18" y="166"/>
                    <a:pt x="18" y="166"/>
                    <a:pt x="18" y="166"/>
                  </a:cubicBezTo>
                  <a:lnTo>
                    <a:pt x="33" y="166"/>
                  </a:lnTo>
                  <a:close/>
                  <a:moveTo>
                    <a:pt x="35" y="166"/>
                  </a:moveTo>
                  <a:cubicBezTo>
                    <a:pt x="50" y="166"/>
                    <a:pt x="50" y="166"/>
                    <a:pt x="50" y="166"/>
                  </a:cubicBezTo>
                  <a:cubicBezTo>
                    <a:pt x="50" y="181"/>
                    <a:pt x="50" y="181"/>
                    <a:pt x="50" y="181"/>
                  </a:cubicBezTo>
                  <a:cubicBezTo>
                    <a:pt x="35" y="181"/>
                    <a:pt x="35" y="181"/>
                    <a:pt x="35" y="181"/>
                  </a:cubicBezTo>
                  <a:lnTo>
                    <a:pt x="35" y="166"/>
                  </a:lnTo>
                  <a:close/>
                  <a:moveTo>
                    <a:pt x="51" y="166"/>
                  </a:moveTo>
                  <a:cubicBezTo>
                    <a:pt x="66" y="166"/>
                    <a:pt x="66" y="166"/>
                    <a:pt x="66" y="166"/>
                  </a:cubicBezTo>
                  <a:cubicBezTo>
                    <a:pt x="66" y="181"/>
                    <a:pt x="66" y="181"/>
                    <a:pt x="66" y="181"/>
                  </a:cubicBezTo>
                  <a:cubicBezTo>
                    <a:pt x="51" y="181"/>
                    <a:pt x="51" y="181"/>
                    <a:pt x="51" y="181"/>
                  </a:cubicBezTo>
                  <a:lnTo>
                    <a:pt x="51" y="166"/>
                  </a:lnTo>
                  <a:close/>
                  <a:moveTo>
                    <a:pt x="68" y="166"/>
                  </a:moveTo>
                  <a:cubicBezTo>
                    <a:pt x="83" y="166"/>
                    <a:pt x="83" y="166"/>
                    <a:pt x="83" y="166"/>
                  </a:cubicBezTo>
                  <a:cubicBezTo>
                    <a:pt x="83" y="181"/>
                    <a:pt x="83" y="181"/>
                    <a:pt x="83" y="181"/>
                  </a:cubicBezTo>
                  <a:cubicBezTo>
                    <a:pt x="68" y="181"/>
                    <a:pt x="68" y="181"/>
                    <a:pt x="68" y="181"/>
                  </a:cubicBezTo>
                  <a:lnTo>
                    <a:pt x="68" y="166"/>
                  </a:lnTo>
                  <a:close/>
                  <a:moveTo>
                    <a:pt x="84" y="166"/>
                  </a:moveTo>
                  <a:cubicBezTo>
                    <a:pt x="99" y="166"/>
                    <a:pt x="99" y="166"/>
                    <a:pt x="99" y="166"/>
                  </a:cubicBezTo>
                  <a:cubicBezTo>
                    <a:pt x="99" y="181"/>
                    <a:pt x="99" y="181"/>
                    <a:pt x="99" y="181"/>
                  </a:cubicBezTo>
                  <a:cubicBezTo>
                    <a:pt x="84" y="181"/>
                    <a:pt x="84" y="181"/>
                    <a:pt x="84" y="181"/>
                  </a:cubicBezTo>
                  <a:lnTo>
                    <a:pt x="84" y="166"/>
                  </a:lnTo>
                  <a:close/>
                  <a:moveTo>
                    <a:pt x="101" y="166"/>
                  </a:moveTo>
                  <a:cubicBezTo>
                    <a:pt x="116" y="166"/>
                    <a:pt x="116" y="166"/>
                    <a:pt x="116" y="166"/>
                  </a:cubicBezTo>
                  <a:cubicBezTo>
                    <a:pt x="116" y="181"/>
                    <a:pt x="116" y="181"/>
                    <a:pt x="116" y="181"/>
                  </a:cubicBezTo>
                  <a:cubicBezTo>
                    <a:pt x="101" y="181"/>
                    <a:pt x="101" y="181"/>
                    <a:pt x="101" y="181"/>
                  </a:cubicBezTo>
                  <a:lnTo>
                    <a:pt x="101" y="166"/>
                  </a:lnTo>
                  <a:close/>
                  <a:moveTo>
                    <a:pt x="117" y="166"/>
                  </a:moveTo>
                  <a:cubicBezTo>
                    <a:pt x="132" y="166"/>
                    <a:pt x="132" y="166"/>
                    <a:pt x="132" y="166"/>
                  </a:cubicBezTo>
                  <a:cubicBezTo>
                    <a:pt x="132" y="181"/>
                    <a:pt x="132" y="181"/>
                    <a:pt x="132" y="181"/>
                  </a:cubicBezTo>
                  <a:cubicBezTo>
                    <a:pt x="117" y="181"/>
                    <a:pt x="117" y="181"/>
                    <a:pt x="117" y="181"/>
                  </a:cubicBezTo>
                  <a:lnTo>
                    <a:pt x="117" y="166"/>
                  </a:lnTo>
                  <a:close/>
                  <a:moveTo>
                    <a:pt x="134" y="166"/>
                  </a:moveTo>
                  <a:cubicBezTo>
                    <a:pt x="149" y="166"/>
                    <a:pt x="149" y="166"/>
                    <a:pt x="149" y="166"/>
                  </a:cubicBezTo>
                  <a:cubicBezTo>
                    <a:pt x="149" y="181"/>
                    <a:pt x="149" y="181"/>
                    <a:pt x="149" y="181"/>
                  </a:cubicBezTo>
                  <a:cubicBezTo>
                    <a:pt x="134" y="181"/>
                    <a:pt x="134" y="181"/>
                    <a:pt x="134" y="181"/>
                  </a:cubicBezTo>
                  <a:lnTo>
                    <a:pt x="134" y="166"/>
                  </a:lnTo>
                  <a:close/>
                  <a:moveTo>
                    <a:pt x="150" y="166"/>
                  </a:moveTo>
                  <a:cubicBezTo>
                    <a:pt x="165" y="166"/>
                    <a:pt x="165" y="166"/>
                    <a:pt x="165" y="166"/>
                  </a:cubicBezTo>
                  <a:cubicBezTo>
                    <a:pt x="165" y="181"/>
                    <a:pt x="165" y="181"/>
                    <a:pt x="165" y="181"/>
                  </a:cubicBezTo>
                  <a:cubicBezTo>
                    <a:pt x="150" y="181"/>
                    <a:pt x="150" y="181"/>
                    <a:pt x="150" y="181"/>
                  </a:cubicBezTo>
                  <a:lnTo>
                    <a:pt x="150" y="166"/>
                  </a:lnTo>
                  <a:close/>
                  <a:moveTo>
                    <a:pt x="166" y="166"/>
                  </a:moveTo>
                  <a:cubicBezTo>
                    <a:pt x="182" y="166"/>
                    <a:pt x="182" y="166"/>
                    <a:pt x="182" y="166"/>
                  </a:cubicBezTo>
                  <a:cubicBezTo>
                    <a:pt x="182" y="181"/>
                    <a:pt x="182" y="181"/>
                    <a:pt x="182" y="181"/>
                  </a:cubicBezTo>
                  <a:cubicBezTo>
                    <a:pt x="166" y="181"/>
                    <a:pt x="166" y="181"/>
                    <a:pt x="166" y="181"/>
                  </a:cubicBezTo>
                  <a:lnTo>
                    <a:pt x="166" y="166"/>
                  </a:lnTo>
                  <a:close/>
                  <a:moveTo>
                    <a:pt x="183" y="166"/>
                  </a:moveTo>
                  <a:cubicBezTo>
                    <a:pt x="198" y="166"/>
                    <a:pt x="198" y="166"/>
                    <a:pt x="198" y="166"/>
                  </a:cubicBezTo>
                  <a:cubicBezTo>
                    <a:pt x="198" y="181"/>
                    <a:pt x="198" y="181"/>
                    <a:pt x="198" y="181"/>
                  </a:cubicBezTo>
                  <a:cubicBezTo>
                    <a:pt x="183" y="181"/>
                    <a:pt x="183" y="181"/>
                    <a:pt x="183" y="181"/>
                  </a:cubicBezTo>
                  <a:lnTo>
                    <a:pt x="183" y="166"/>
                  </a:lnTo>
                  <a:close/>
                  <a:moveTo>
                    <a:pt x="199" y="166"/>
                  </a:moveTo>
                  <a:cubicBezTo>
                    <a:pt x="214" y="166"/>
                    <a:pt x="214" y="166"/>
                    <a:pt x="214" y="166"/>
                  </a:cubicBezTo>
                  <a:cubicBezTo>
                    <a:pt x="214" y="181"/>
                    <a:pt x="214" y="181"/>
                    <a:pt x="214" y="181"/>
                  </a:cubicBezTo>
                  <a:cubicBezTo>
                    <a:pt x="199" y="181"/>
                    <a:pt x="199" y="181"/>
                    <a:pt x="199" y="181"/>
                  </a:cubicBezTo>
                  <a:lnTo>
                    <a:pt x="199" y="166"/>
                  </a:lnTo>
                  <a:close/>
                  <a:moveTo>
                    <a:pt x="216" y="166"/>
                  </a:moveTo>
                  <a:cubicBezTo>
                    <a:pt x="231" y="166"/>
                    <a:pt x="231" y="166"/>
                    <a:pt x="231" y="166"/>
                  </a:cubicBezTo>
                  <a:cubicBezTo>
                    <a:pt x="231" y="181"/>
                    <a:pt x="231" y="181"/>
                    <a:pt x="231" y="181"/>
                  </a:cubicBezTo>
                  <a:cubicBezTo>
                    <a:pt x="216" y="181"/>
                    <a:pt x="216" y="181"/>
                    <a:pt x="216" y="181"/>
                  </a:cubicBezTo>
                  <a:lnTo>
                    <a:pt x="216" y="166"/>
                  </a:lnTo>
                  <a:close/>
                  <a:moveTo>
                    <a:pt x="232" y="166"/>
                  </a:moveTo>
                  <a:cubicBezTo>
                    <a:pt x="247" y="166"/>
                    <a:pt x="247" y="166"/>
                    <a:pt x="247" y="166"/>
                  </a:cubicBezTo>
                  <a:cubicBezTo>
                    <a:pt x="247" y="181"/>
                    <a:pt x="247" y="181"/>
                    <a:pt x="247" y="181"/>
                  </a:cubicBezTo>
                  <a:cubicBezTo>
                    <a:pt x="232" y="181"/>
                    <a:pt x="232" y="181"/>
                    <a:pt x="232" y="181"/>
                  </a:cubicBezTo>
                  <a:lnTo>
                    <a:pt x="232" y="166"/>
                  </a:lnTo>
                  <a:close/>
                  <a:moveTo>
                    <a:pt x="249" y="166"/>
                  </a:moveTo>
                  <a:cubicBezTo>
                    <a:pt x="264" y="166"/>
                    <a:pt x="264" y="166"/>
                    <a:pt x="264" y="166"/>
                  </a:cubicBezTo>
                  <a:cubicBezTo>
                    <a:pt x="264" y="181"/>
                    <a:pt x="264" y="181"/>
                    <a:pt x="264" y="181"/>
                  </a:cubicBezTo>
                  <a:cubicBezTo>
                    <a:pt x="249" y="181"/>
                    <a:pt x="249" y="181"/>
                    <a:pt x="249" y="181"/>
                  </a:cubicBezTo>
                  <a:lnTo>
                    <a:pt x="249" y="166"/>
                  </a:lnTo>
                  <a:close/>
                  <a:moveTo>
                    <a:pt x="249" y="164"/>
                  </a:moveTo>
                  <a:cubicBezTo>
                    <a:pt x="249" y="150"/>
                    <a:pt x="249" y="150"/>
                    <a:pt x="249" y="150"/>
                  </a:cubicBezTo>
                  <a:cubicBezTo>
                    <a:pt x="264" y="150"/>
                    <a:pt x="264" y="150"/>
                    <a:pt x="264" y="150"/>
                  </a:cubicBezTo>
                  <a:cubicBezTo>
                    <a:pt x="264" y="164"/>
                    <a:pt x="264" y="164"/>
                    <a:pt x="264" y="164"/>
                  </a:cubicBezTo>
                  <a:lnTo>
                    <a:pt x="249" y="164"/>
                  </a:lnTo>
                  <a:close/>
                  <a:moveTo>
                    <a:pt x="249" y="148"/>
                  </a:moveTo>
                  <a:cubicBezTo>
                    <a:pt x="249" y="133"/>
                    <a:pt x="249" y="133"/>
                    <a:pt x="249" y="133"/>
                  </a:cubicBezTo>
                  <a:cubicBezTo>
                    <a:pt x="264" y="133"/>
                    <a:pt x="264" y="133"/>
                    <a:pt x="264" y="133"/>
                  </a:cubicBezTo>
                  <a:cubicBezTo>
                    <a:pt x="264" y="148"/>
                    <a:pt x="264" y="148"/>
                    <a:pt x="264" y="148"/>
                  </a:cubicBezTo>
                  <a:lnTo>
                    <a:pt x="249" y="148"/>
                  </a:lnTo>
                  <a:close/>
                  <a:moveTo>
                    <a:pt x="249" y="131"/>
                  </a:moveTo>
                  <a:cubicBezTo>
                    <a:pt x="249" y="117"/>
                    <a:pt x="249" y="117"/>
                    <a:pt x="249" y="117"/>
                  </a:cubicBezTo>
                  <a:cubicBezTo>
                    <a:pt x="264" y="117"/>
                    <a:pt x="264" y="117"/>
                    <a:pt x="264" y="117"/>
                  </a:cubicBezTo>
                  <a:cubicBezTo>
                    <a:pt x="264" y="131"/>
                    <a:pt x="264" y="131"/>
                    <a:pt x="264" y="131"/>
                  </a:cubicBezTo>
                  <a:lnTo>
                    <a:pt x="249" y="131"/>
                  </a:lnTo>
                  <a:close/>
                  <a:moveTo>
                    <a:pt x="249" y="115"/>
                  </a:moveTo>
                  <a:cubicBezTo>
                    <a:pt x="249" y="100"/>
                    <a:pt x="249" y="100"/>
                    <a:pt x="249" y="100"/>
                  </a:cubicBezTo>
                  <a:cubicBezTo>
                    <a:pt x="264" y="100"/>
                    <a:pt x="264" y="100"/>
                    <a:pt x="264" y="100"/>
                  </a:cubicBezTo>
                  <a:cubicBezTo>
                    <a:pt x="264" y="115"/>
                    <a:pt x="264" y="115"/>
                    <a:pt x="264" y="115"/>
                  </a:cubicBezTo>
                  <a:lnTo>
                    <a:pt x="249" y="115"/>
                  </a:lnTo>
                  <a:close/>
                  <a:moveTo>
                    <a:pt x="249" y="98"/>
                  </a:moveTo>
                  <a:cubicBezTo>
                    <a:pt x="249" y="84"/>
                    <a:pt x="249" y="84"/>
                    <a:pt x="249" y="84"/>
                  </a:cubicBezTo>
                  <a:cubicBezTo>
                    <a:pt x="264" y="84"/>
                    <a:pt x="264" y="84"/>
                    <a:pt x="264" y="84"/>
                  </a:cubicBezTo>
                  <a:cubicBezTo>
                    <a:pt x="264" y="98"/>
                    <a:pt x="264" y="98"/>
                    <a:pt x="264" y="98"/>
                  </a:cubicBezTo>
                  <a:lnTo>
                    <a:pt x="249" y="98"/>
                  </a:lnTo>
                  <a:close/>
                  <a:moveTo>
                    <a:pt x="249" y="82"/>
                  </a:moveTo>
                  <a:cubicBezTo>
                    <a:pt x="249" y="67"/>
                    <a:pt x="249" y="67"/>
                    <a:pt x="249" y="67"/>
                  </a:cubicBezTo>
                  <a:cubicBezTo>
                    <a:pt x="264" y="67"/>
                    <a:pt x="264" y="67"/>
                    <a:pt x="264" y="67"/>
                  </a:cubicBezTo>
                  <a:cubicBezTo>
                    <a:pt x="264" y="82"/>
                    <a:pt x="264" y="82"/>
                    <a:pt x="264" y="82"/>
                  </a:cubicBezTo>
                  <a:lnTo>
                    <a:pt x="249" y="82"/>
                  </a:lnTo>
                  <a:close/>
                  <a:moveTo>
                    <a:pt x="249" y="66"/>
                  </a:moveTo>
                  <a:cubicBezTo>
                    <a:pt x="249" y="51"/>
                    <a:pt x="249" y="51"/>
                    <a:pt x="249" y="51"/>
                  </a:cubicBezTo>
                  <a:cubicBezTo>
                    <a:pt x="264" y="51"/>
                    <a:pt x="264" y="51"/>
                    <a:pt x="264" y="51"/>
                  </a:cubicBezTo>
                  <a:cubicBezTo>
                    <a:pt x="264" y="66"/>
                    <a:pt x="264" y="66"/>
                    <a:pt x="264" y="66"/>
                  </a:cubicBezTo>
                  <a:lnTo>
                    <a:pt x="249" y="66"/>
                  </a:lnTo>
                  <a:close/>
                  <a:moveTo>
                    <a:pt x="249" y="49"/>
                  </a:moveTo>
                  <a:cubicBezTo>
                    <a:pt x="249" y="34"/>
                    <a:pt x="249" y="34"/>
                    <a:pt x="249" y="34"/>
                  </a:cubicBezTo>
                  <a:cubicBezTo>
                    <a:pt x="264" y="34"/>
                    <a:pt x="264" y="34"/>
                    <a:pt x="264" y="34"/>
                  </a:cubicBezTo>
                  <a:cubicBezTo>
                    <a:pt x="264" y="49"/>
                    <a:pt x="264" y="49"/>
                    <a:pt x="264" y="49"/>
                  </a:cubicBezTo>
                  <a:lnTo>
                    <a:pt x="249" y="49"/>
                  </a:lnTo>
                  <a:close/>
                  <a:moveTo>
                    <a:pt x="249" y="33"/>
                  </a:moveTo>
                  <a:cubicBezTo>
                    <a:pt x="249" y="18"/>
                    <a:pt x="249" y="18"/>
                    <a:pt x="249" y="18"/>
                  </a:cubicBezTo>
                  <a:cubicBezTo>
                    <a:pt x="264" y="18"/>
                    <a:pt x="264" y="18"/>
                    <a:pt x="264" y="18"/>
                  </a:cubicBezTo>
                  <a:cubicBezTo>
                    <a:pt x="264" y="33"/>
                    <a:pt x="264" y="33"/>
                    <a:pt x="264" y="33"/>
                  </a:cubicBezTo>
                  <a:lnTo>
                    <a:pt x="249" y="33"/>
                  </a:lnTo>
                  <a:close/>
                  <a:moveTo>
                    <a:pt x="247" y="33"/>
                  </a:moveTo>
                  <a:cubicBezTo>
                    <a:pt x="232" y="33"/>
                    <a:pt x="232" y="33"/>
                    <a:pt x="232" y="33"/>
                  </a:cubicBezTo>
                  <a:cubicBezTo>
                    <a:pt x="232" y="18"/>
                    <a:pt x="232" y="18"/>
                    <a:pt x="232" y="18"/>
                  </a:cubicBezTo>
                  <a:cubicBezTo>
                    <a:pt x="247" y="18"/>
                    <a:pt x="247" y="18"/>
                    <a:pt x="247" y="18"/>
                  </a:cubicBezTo>
                  <a:lnTo>
                    <a:pt x="247" y="33"/>
                  </a:lnTo>
                  <a:close/>
                  <a:moveTo>
                    <a:pt x="231" y="33"/>
                  </a:moveTo>
                  <a:cubicBezTo>
                    <a:pt x="216" y="33"/>
                    <a:pt x="216" y="33"/>
                    <a:pt x="216" y="33"/>
                  </a:cubicBezTo>
                  <a:cubicBezTo>
                    <a:pt x="216" y="18"/>
                    <a:pt x="216" y="18"/>
                    <a:pt x="216" y="18"/>
                  </a:cubicBezTo>
                  <a:cubicBezTo>
                    <a:pt x="231" y="18"/>
                    <a:pt x="231" y="18"/>
                    <a:pt x="231" y="18"/>
                  </a:cubicBezTo>
                  <a:lnTo>
                    <a:pt x="231" y="33"/>
                  </a:lnTo>
                  <a:close/>
                  <a:moveTo>
                    <a:pt x="214" y="33"/>
                  </a:moveTo>
                  <a:cubicBezTo>
                    <a:pt x="199" y="33"/>
                    <a:pt x="199" y="33"/>
                    <a:pt x="199" y="33"/>
                  </a:cubicBezTo>
                  <a:cubicBezTo>
                    <a:pt x="199" y="18"/>
                    <a:pt x="199" y="18"/>
                    <a:pt x="199" y="18"/>
                  </a:cubicBezTo>
                  <a:cubicBezTo>
                    <a:pt x="214" y="18"/>
                    <a:pt x="214" y="18"/>
                    <a:pt x="214" y="18"/>
                  </a:cubicBezTo>
                  <a:lnTo>
                    <a:pt x="214" y="33"/>
                  </a:lnTo>
                  <a:close/>
                  <a:moveTo>
                    <a:pt x="198" y="33"/>
                  </a:moveTo>
                  <a:cubicBezTo>
                    <a:pt x="183" y="33"/>
                    <a:pt x="183" y="33"/>
                    <a:pt x="183" y="33"/>
                  </a:cubicBezTo>
                  <a:cubicBezTo>
                    <a:pt x="183" y="18"/>
                    <a:pt x="183" y="18"/>
                    <a:pt x="183" y="18"/>
                  </a:cubicBezTo>
                  <a:cubicBezTo>
                    <a:pt x="198" y="18"/>
                    <a:pt x="198" y="18"/>
                    <a:pt x="198" y="18"/>
                  </a:cubicBezTo>
                  <a:lnTo>
                    <a:pt x="198" y="33"/>
                  </a:lnTo>
                  <a:close/>
                  <a:moveTo>
                    <a:pt x="182" y="33"/>
                  </a:moveTo>
                  <a:cubicBezTo>
                    <a:pt x="166" y="33"/>
                    <a:pt x="166" y="33"/>
                    <a:pt x="166" y="33"/>
                  </a:cubicBezTo>
                  <a:cubicBezTo>
                    <a:pt x="166" y="18"/>
                    <a:pt x="166" y="18"/>
                    <a:pt x="166" y="18"/>
                  </a:cubicBezTo>
                  <a:cubicBezTo>
                    <a:pt x="182" y="18"/>
                    <a:pt x="182" y="18"/>
                    <a:pt x="182" y="18"/>
                  </a:cubicBezTo>
                  <a:lnTo>
                    <a:pt x="182" y="33"/>
                  </a:lnTo>
                  <a:close/>
                  <a:moveTo>
                    <a:pt x="165" y="33"/>
                  </a:moveTo>
                  <a:cubicBezTo>
                    <a:pt x="150" y="33"/>
                    <a:pt x="150" y="33"/>
                    <a:pt x="150" y="33"/>
                  </a:cubicBezTo>
                  <a:cubicBezTo>
                    <a:pt x="150" y="18"/>
                    <a:pt x="150" y="18"/>
                    <a:pt x="150" y="18"/>
                  </a:cubicBezTo>
                  <a:cubicBezTo>
                    <a:pt x="165" y="18"/>
                    <a:pt x="165" y="18"/>
                    <a:pt x="165" y="18"/>
                  </a:cubicBezTo>
                  <a:lnTo>
                    <a:pt x="165" y="33"/>
                  </a:lnTo>
                  <a:close/>
                  <a:moveTo>
                    <a:pt x="149" y="33"/>
                  </a:moveTo>
                  <a:cubicBezTo>
                    <a:pt x="134" y="33"/>
                    <a:pt x="134" y="33"/>
                    <a:pt x="134" y="33"/>
                  </a:cubicBezTo>
                  <a:cubicBezTo>
                    <a:pt x="134" y="18"/>
                    <a:pt x="134" y="18"/>
                    <a:pt x="134" y="18"/>
                  </a:cubicBezTo>
                  <a:cubicBezTo>
                    <a:pt x="149" y="18"/>
                    <a:pt x="149" y="18"/>
                    <a:pt x="149" y="18"/>
                  </a:cubicBezTo>
                  <a:lnTo>
                    <a:pt x="149" y="33"/>
                  </a:lnTo>
                  <a:close/>
                  <a:moveTo>
                    <a:pt x="132" y="33"/>
                  </a:moveTo>
                  <a:cubicBezTo>
                    <a:pt x="117" y="33"/>
                    <a:pt x="117" y="33"/>
                    <a:pt x="117" y="33"/>
                  </a:cubicBezTo>
                  <a:cubicBezTo>
                    <a:pt x="117" y="18"/>
                    <a:pt x="117" y="18"/>
                    <a:pt x="117" y="18"/>
                  </a:cubicBezTo>
                  <a:cubicBezTo>
                    <a:pt x="132" y="18"/>
                    <a:pt x="132" y="18"/>
                    <a:pt x="132" y="18"/>
                  </a:cubicBezTo>
                  <a:lnTo>
                    <a:pt x="132" y="33"/>
                  </a:lnTo>
                  <a:close/>
                  <a:moveTo>
                    <a:pt x="116" y="33"/>
                  </a:moveTo>
                  <a:cubicBezTo>
                    <a:pt x="101" y="33"/>
                    <a:pt x="101" y="33"/>
                    <a:pt x="101" y="33"/>
                  </a:cubicBezTo>
                  <a:cubicBezTo>
                    <a:pt x="101" y="18"/>
                    <a:pt x="101" y="18"/>
                    <a:pt x="101" y="18"/>
                  </a:cubicBezTo>
                  <a:cubicBezTo>
                    <a:pt x="116" y="18"/>
                    <a:pt x="116" y="18"/>
                    <a:pt x="116" y="18"/>
                  </a:cubicBezTo>
                  <a:lnTo>
                    <a:pt x="116" y="33"/>
                  </a:lnTo>
                  <a:close/>
                  <a:moveTo>
                    <a:pt x="99" y="33"/>
                  </a:moveTo>
                  <a:cubicBezTo>
                    <a:pt x="84" y="33"/>
                    <a:pt x="84" y="33"/>
                    <a:pt x="84" y="33"/>
                  </a:cubicBezTo>
                  <a:cubicBezTo>
                    <a:pt x="84" y="18"/>
                    <a:pt x="84" y="18"/>
                    <a:pt x="84" y="18"/>
                  </a:cubicBezTo>
                  <a:cubicBezTo>
                    <a:pt x="99" y="18"/>
                    <a:pt x="99" y="18"/>
                    <a:pt x="99" y="18"/>
                  </a:cubicBezTo>
                  <a:lnTo>
                    <a:pt x="99" y="33"/>
                  </a:lnTo>
                  <a:close/>
                  <a:moveTo>
                    <a:pt x="83" y="33"/>
                  </a:moveTo>
                  <a:cubicBezTo>
                    <a:pt x="68" y="33"/>
                    <a:pt x="68" y="33"/>
                    <a:pt x="68" y="33"/>
                  </a:cubicBezTo>
                  <a:cubicBezTo>
                    <a:pt x="68" y="18"/>
                    <a:pt x="68" y="18"/>
                    <a:pt x="68" y="18"/>
                  </a:cubicBezTo>
                  <a:cubicBezTo>
                    <a:pt x="83" y="18"/>
                    <a:pt x="83" y="18"/>
                    <a:pt x="83" y="18"/>
                  </a:cubicBezTo>
                  <a:lnTo>
                    <a:pt x="83" y="33"/>
                  </a:lnTo>
                  <a:close/>
                  <a:moveTo>
                    <a:pt x="66" y="33"/>
                  </a:moveTo>
                  <a:cubicBezTo>
                    <a:pt x="51" y="33"/>
                    <a:pt x="51" y="33"/>
                    <a:pt x="51" y="33"/>
                  </a:cubicBezTo>
                  <a:cubicBezTo>
                    <a:pt x="51" y="18"/>
                    <a:pt x="51" y="18"/>
                    <a:pt x="51" y="18"/>
                  </a:cubicBezTo>
                  <a:cubicBezTo>
                    <a:pt x="66" y="18"/>
                    <a:pt x="66" y="18"/>
                    <a:pt x="66" y="18"/>
                  </a:cubicBezTo>
                  <a:lnTo>
                    <a:pt x="66" y="33"/>
                  </a:lnTo>
                  <a:close/>
                  <a:moveTo>
                    <a:pt x="50" y="33"/>
                  </a:moveTo>
                  <a:cubicBezTo>
                    <a:pt x="35" y="33"/>
                    <a:pt x="35" y="33"/>
                    <a:pt x="35" y="33"/>
                  </a:cubicBezTo>
                  <a:cubicBezTo>
                    <a:pt x="35" y="18"/>
                    <a:pt x="35" y="18"/>
                    <a:pt x="35" y="18"/>
                  </a:cubicBezTo>
                  <a:cubicBezTo>
                    <a:pt x="50" y="18"/>
                    <a:pt x="50" y="18"/>
                    <a:pt x="50" y="18"/>
                  </a:cubicBezTo>
                  <a:lnTo>
                    <a:pt x="50" y="33"/>
                  </a:lnTo>
                  <a:close/>
                  <a:moveTo>
                    <a:pt x="33" y="33"/>
                  </a:moveTo>
                  <a:cubicBezTo>
                    <a:pt x="18" y="33"/>
                    <a:pt x="18" y="33"/>
                    <a:pt x="18" y="33"/>
                  </a:cubicBezTo>
                  <a:cubicBezTo>
                    <a:pt x="18" y="18"/>
                    <a:pt x="18" y="18"/>
                    <a:pt x="18" y="18"/>
                  </a:cubicBezTo>
                  <a:cubicBezTo>
                    <a:pt x="33" y="18"/>
                    <a:pt x="33" y="18"/>
                    <a:pt x="33" y="18"/>
                  </a:cubicBezTo>
                  <a:lnTo>
                    <a:pt x="33" y="33"/>
                  </a:lnTo>
                  <a:close/>
                  <a:moveTo>
                    <a:pt x="17" y="33"/>
                  </a:moveTo>
                  <a:cubicBezTo>
                    <a:pt x="2" y="33"/>
                    <a:pt x="2" y="33"/>
                    <a:pt x="2" y="33"/>
                  </a:cubicBezTo>
                  <a:cubicBezTo>
                    <a:pt x="2" y="18"/>
                    <a:pt x="2" y="18"/>
                    <a:pt x="2" y="18"/>
                  </a:cubicBezTo>
                  <a:cubicBezTo>
                    <a:pt x="17" y="18"/>
                    <a:pt x="17" y="18"/>
                    <a:pt x="17" y="18"/>
                  </a:cubicBezTo>
                  <a:lnTo>
                    <a:pt x="17" y="33"/>
                  </a:lnTo>
                  <a:close/>
                  <a:moveTo>
                    <a:pt x="17" y="34"/>
                  </a:moveTo>
                  <a:cubicBezTo>
                    <a:pt x="17" y="49"/>
                    <a:pt x="17" y="49"/>
                    <a:pt x="17" y="49"/>
                  </a:cubicBezTo>
                  <a:cubicBezTo>
                    <a:pt x="2" y="49"/>
                    <a:pt x="2" y="49"/>
                    <a:pt x="2" y="49"/>
                  </a:cubicBezTo>
                  <a:cubicBezTo>
                    <a:pt x="2" y="34"/>
                    <a:pt x="2" y="34"/>
                    <a:pt x="2" y="34"/>
                  </a:cubicBezTo>
                  <a:lnTo>
                    <a:pt x="17" y="34"/>
                  </a:lnTo>
                  <a:close/>
                  <a:moveTo>
                    <a:pt x="17" y="51"/>
                  </a:moveTo>
                  <a:cubicBezTo>
                    <a:pt x="17" y="66"/>
                    <a:pt x="17" y="66"/>
                    <a:pt x="17" y="66"/>
                  </a:cubicBezTo>
                  <a:cubicBezTo>
                    <a:pt x="2" y="66"/>
                    <a:pt x="2" y="66"/>
                    <a:pt x="2" y="66"/>
                  </a:cubicBezTo>
                  <a:cubicBezTo>
                    <a:pt x="2" y="51"/>
                    <a:pt x="2" y="51"/>
                    <a:pt x="2" y="51"/>
                  </a:cubicBezTo>
                  <a:lnTo>
                    <a:pt x="17" y="51"/>
                  </a:lnTo>
                  <a:close/>
                  <a:moveTo>
                    <a:pt x="17" y="67"/>
                  </a:moveTo>
                  <a:cubicBezTo>
                    <a:pt x="17" y="82"/>
                    <a:pt x="17" y="82"/>
                    <a:pt x="17" y="82"/>
                  </a:cubicBezTo>
                  <a:cubicBezTo>
                    <a:pt x="2" y="82"/>
                    <a:pt x="2" y="82"/>
                    <a:pt x="2" y="82"/>
                  </a:cubicBezTo>
                  <a:cubicBezTo>
                    <a:pt x="2" y="67"/>
                    <a:pt x="2" y="67"/>
                    <a:pt x="2" y="67"/>
                  </a:cubicBezTo>
                  <a:lnTo>
                    <a:pt x="17" y="67"/>
                  </a:lnTo>
                  <a:close/>
                  <a:moveTo>
                    <a:pt x="17" y="84"/>
                  </a:moveTo>
                  <a:cubicBezTo>
                    <a:pt x="17" y="98"/>
                    <a:pt x="17" y="98"/>
                    <a:pt x="17" y="98"/>
                  </a:cubicBezTo>
                  <a:cubicBezTo>
                    <a:pt x="2" y="98"/>
                    <a:pt x="2" y="98"/>
                    <a:pt x="2" y="98"/>
                  </a:cubicBezTo>
                  <a:cubicBezTo>
                    <a:pt x="2" y="84"/>
                    <a:pt x="2" y="84"/>
                    <a:pt x="2" y="84"/>
                  </a:cubicBezTo>
                  <a:lnTo>
                    <a:pt x="17" y="84"/>
                  </a:lnTo>
                  <a:close/>
                  <a:moveTo>
                    <a:pt x="17" y="100"/>
                  </a:moveTo>
                  <a:cubicBezTo>
                    <a:pt x="17" y="115"/>
                    <a:pt x="17" y="115"/>
                    <a:pt x="17" y="115"/>
                  </a:cubicBezTo>
                  <a:cubicBezTo>
                    <a:pt x="2" y="115"/>
                    <a:pt x="2" y="115"/>
                    <a:pt x="2" y="115"/>
                  </a:cubicBezTo>
                  <a:cubicBezTo>
                    <a:pt x="2" y="100"/>
                    <a:pt x="2" y="100"/>
                    <a:pt x="2" y="100"/>
                  </a:cubicBezTo>
                  <a:lnTo>
                    <a:pt x="17" y="100"/>
                  </a:lnTo>
                  <a:close/>
                  <a:moveTo>
                    <a:pt x="17" y="117"/>
                  </a:moveTo>
                  <a:cubicBezTo>
                    <a:pt x="17" y="131"/>
                    <a:pt x="17" y="131"/>
                    <a:pt x="17" y="131"/>
                  </a:cubicBezTo>
                  <a:cubicBezTo>
                    <a:pt x="2" y="131"/>
                    <a:pt x="2" y="131"/>
                    <a:pt x="2" y="131"/>
                  </a:cubicBezTo>
                  <a:cubicBezTo>
                    <a:pt x="2" y="117"/>
                    <a:pt x="2" y="117"/>
                    <a:pt x="2" y="117"/>
                  </a:cubicBezTo>
                  <a:lnTo>
                    <a:pt x="17" y="117"/>
                  </a:lnTo>
                  <a:close/>
                  <a:moveTo>
                    <a:pt x="17" y="133"/>
                  </a:moveTo>
                  <a:cubicBezTo>
                    <a:pt x="17" y="148"/>
                    <a:pt x="17" y="148"/>
                    <a:pt x="17" y="148"/>
                  </a:cubicBezTo>
                  <a:cubicBezTo>
                    <a:pt x="2" y="148"/>
                    <a:pt x="2" y="148"/>
                    <a:pt x="2" y="148"/>
                  </a:cubicBezTo>
                  <a:cubicBezTo>
                    <a:pt x="2" y="133"/>
                    <a:pt x="2" y="133"/>
                    <a:pt x="2" y="133"/>
                  </a:cubicBezTo>
                  <a:lnTo>
                    <a:pt x="17" y="133"/>
                  </a:lnTo>
                  <a:close/>
                  <a:moveTo>
                    <a:pt x="17" y="150"/>
                  </a:moveTo>
                  <a:cubicBezTo>
                    <a:pt x="17" y="164"/>
                    <a:pt x="17" y="164"/>
                    <a:pt x="17" y="164"/>
                  </a:cubicBezTo>
                  <a:cubicBezTo>
                    <a:pt x="2" y="164"/>
                    <a:pt x="2" y="164"/>
                    <a:pt x="2" y="164"/>
                  </a:cubicBezTo>
                  <a:cubicBezTo>
                    <a:pt x="2" y="150"/>
                    <a:pt x="2" y="150"/>
                    <a:pt x="2" y="150"/>
                  </a:cubicBezTo>
                  <a:lnTo>
                    <a:pt x="17" y="150"/>
                  </a:lnTo>
                  <a:close/>
                  <a:moveTo>
                    <a:pt x="17" y="166"/>
                  </a:moveTo>
                  <a:cubicBezTo>
                    <a:pt x="17" y="181"/>
                    <a:pt x="17" y="181"/>
                    <a:pt x="17" y="181"/>
                  </a:cubicBezTo>
                  <a:cubicBezTo>
                    <a:pt x="2" y="181"/>
                    <a:pt x="2" y="181"/>
                    <a:pt x="2" y="181"/>
                  </a:cubicBezTo>
                  <a:cubicBezTo>
                    <a:pt x="2" y="166"/>
                    <a:pt x="2" y="166"/>
                    <a:pt x="2" y="166"/>
                  </a:cubicBezTo>
                  <a:lnTo>
                    <a:pt x="17" y="166"/>
                  </a:lnTo>
                  <a:close/>
                  <a:moveTo>
                    <a:pt x="17" y="183"/>
                  </a:moveTo>
                  <a:cubicBezTo>
                    <a:pt x="17" y="197"/>
                    <a:pt x="17" y="197"/>
                    <a:pt x="17" y="197"/>
                  </a:cubicBezTo>
                  <a:cubicBezTo>
                    <a:pt x="2" y="197"/>
                    <a:pt x="2" y="197"/>
                    <a:pt x="2" y="197"/>
                  </a:cubicBezTo>
                  <a:cubicBezTo>
                    <a:pt x="2" y="183"/>
                    <a:pt x="2" y="183"/>
                    <a:pt x="2" y="183"/>
                  </a:cubicBezTo>
                  <a:lnTo>
                    <a:pt x="17" y="183"/>
                  </a:lnTo>
                  <a:close/>
                  <a:moveTo>
                    <a:pt x="18" y="183"/>
                  </a:moveTo>
                  <a:cubicBezTo>
                    <a:pt x="33" y="183"/>
                    <a:pt x="33" y="183"/>
                    <a:pt x="33" y="183"/>
                  </a:cubicBezTo>
                  <a:cubicBezTo>
                    <a:pt x="33" y="197"/>
                    <a:pt x="33" y="197"/>
                    <a:pt x="33" y="197"/>
                  </a:cubicBezTo>
                  <a:cubicBezTo>
                    <a:pt x="18" y="197"/>
                    <a:pt x="18" y="197"/>
                    <a:pt x="18" y="197"/>
                  </a:cubicBezTo>
                  <a:lnTo>
                    <a:pt x="18" y="183"/>
                  </a:lnTo>
                  <a:close/>
                  <a:moveTo>
                    <a:pt x="35" y="183"/>
                  </a:moveTo>
                  <a:cubicBezTo>
                    <a:pt x="50" y="183"/>
                    <a:pt x="50" y="183"/>
                    <a:pt x="50" y="183"/>
                  </a:cubicBezTo>
                  <a:cubicBezTo>
                    <a:pt x="50" y="197"/>
                    <a:pt x="50" y="197"/>
                    <a:pt x="50" y="197"/>
                  </a:cubicBezTo>
                  <a:cubicBezTo>
                    <a:pt x="35" y="197"/>
                    <a:pt x="35" y="197"/>
                    <a:pt x="35" y="197"/>
                  </a:cubicBezTo>
                  <a:lnTo>
                    <a:pt x="35" y="183"/>
                  </a:lnTo>
                  <a:close/>
                  <a:moveTo>
                    <a:pt x="51" y="183"/>
                  </a:moveTo>
                  <a:cubicBezTo>
                    <a:pt x="66" y="183"/>
                    <a:pt x="66" y="183"/>
                    <a:pt x="66" y="183"/>
                  </a:cubicBezTo>
                  <a:cubicBezTo>
                    <a:pt x="66" y="197"/>
                    <a:pt x="66" y="197"/>
                    <a:pt x="66" y="197"/>
                  </a:cubicBezTo>
                  <a:cubicBezTo>
                    <a:pt x="51" y="197"/>
                    <a:pt x="51" y="197"/>
                    <a:pt x="51" y="197"/>
                  </a:cubicBezTo>
                  <a:lnTo>
                    <a:pt x="51" y="183"/>
                  </a:lnTo>
                  <a:close/>
                  <a:moveTo>
                    <a:pt x="68" y="183"/>
                  </a:moveTo>
                  <a:cubicBezTo>
                    <a:pt x="83" y="183"/>
                    <a:pt x="83" y="183"/>
                    <a:pt x="83" y="183"/>
                  </a:cubicBezTo>
                  <a:cubicBezTo>
                    <a:pt x="83" y="197"/>
                    <a:pt x="83" y="197"/>
                    <a:pt x="83" y="197"/>
                  </a:cubicBezTo>
                  <a:cubicBezTo>
                    <a:pt x="68" y="197"/>
                    <a:pt x="68" y="197"/>
                    <a:pt x="68" y="197"/>
                  </a:cubicBezTo>
                  <a:lnTo>
                    <a:pt x="68" y="183"/>
                  </a:lnTo>
                  <a:close/>
                  <a:moveTo>
                    <a:pt x="84" y="183"/>
                  </a:moveTo>
                  <a:cubicBezTo>
                    <a:pt x="99" y="183"/>
                    <a:pt x="99" y="183"/>
                    <a:pt x="99" y="183"/>
                  </a:cubicBezTo>
                  <a:cubicBezTo>
                    <a:pt x="99" y="197"/>
                    <a:pt x="99" y="197"/>
                    <a:pt x="99" y="197"/>
                  </a:cubicBezTo>
                  <a:cubicBezTo>
                    <a:pt x="84" y="197"/>
                    <a:pt x="84" y="197"/>
                    <a:pt x="84" y="197"/>
                  </a:cubicBezTo>
                  <a:lnTo>
                    <a:pt x="84" y="183"/>
                  </a:lnTo>
                  <a:close/>
                  <a:moveTo>
                    <a:pt x="101" y="183"/>
                  </a:moveTo>
                  <a:cubicBezTo>
                    <a:pt x="116" y="183"/>
                    <a:pt x="116" y="183"/>
                    <a:pt x="116" y="183"/>
                  </a:cubicBezTo>
                  <a:cubicBezTo>
                    <a:pt x="116" y="197"/>
                    <a:pt x="116" y="197"/>
                    <a:pt x="116" y="197"/>
                  </a:cubicBezTo>
                  <a:cubicBezTo>
                    <a:pt x="101" y="197"/>
                    <a:pt x="101" y="197"/>
                    <a:pt x="101" y="197"/>
                  </a:cubicBezTo>
                  <a:lnTo>
                    <a:pt x="101" y="183"/>
                  </a:lnTo>
                  <a:close/>
                  <a:moveTo>
                    <a:pt x="117" y="183"/>
                  </a:moveTo>
                  <a:cubicBezTo>
                    <a:pt x="132" y="183"/>
                    <a:pt x="132" y="183"/>
                    <a:pt x="132" y="183"/>
                  </a:cubicBezTo>
                  <a:cubicBezTo>
                    <a:pt x="132" y="197"/>
                    <a:pt x="132" y="197"/>
                    <a:pt x="132" y="197"/>
                  </a:cubicBezTo>
                  <a:cubicBezTo>
                    <a:pt x="117" y="197"/>
                    <a:pt x="117" y="197"/>
                    <a:pt x="117" y="197"/>
                  </a:cubicBezTo>
                  <a:lnTo>
                    <a:pt x="117" y="183"/>
                  </a:lnTo>
                  <a:close/>
                  <a:moveTo>
                    <a:pt x="134" y="183"/>
                  </a:moveTo>
                  <a:cubicBezTo>
                    <a:pt x="149" y="183"/>
                    <a:pt x="149" y="183"/>
                    <a:pt x="149" y="183"/>
                  </a:cubicBezTo>
                  <a:cubicBezTo>
                    <a:pt x="149" y="197"/>
                    <a:pt x="149" y="197"/>
                    <a:pt x="149" y="197"/>
                  </a:cubicBezTo>
                  <a:cubicBezTo>
                    <a:pt x="134" y="197"/>
                    <a:pt x="134" y="197"/>
                    <a:pt x="134" y="197"/>
                  </a:cubicBezTo>
                  <a:lnTo>
                    <a:pt x="134" y="183"/>
                  </a:lnTo>
                  <a:close/>
                  <a:moveTo>
                    <a:pt x="150" y="183"/>
                  </a:moveTo>
                  <a:cubicBezTo>
                    <a:pt x="165" y="183"/>
                    <a:pt x="165" y="183"/>
                    <a:pt x="165" y="183"/>
                  </a:cubicBezTo>
                  <a:cubicBezTo>
                    <a:pt x="165" y="197"/>
                    <a:pt x="165" y="197"/>
                    <a:pt x="165" y="197"/>
                  </a:cubicBezTo>
                  <a:cubicBezTo>
                    <a:pt x="150" y="197"/>
                    <a:pt x="150" y="197"/>
                    <a:pt x="150" y="197"/>
                  </a:cubicBezTo>
                  <a:lnTo>
                    <a:pt x="150" y="183"/>
                  </a:lnTo>
                  <a:close/>
                  <a:moveTo>
                    <a:pt x="166" y="183"/>
                  </a:moveTo>
                  <a:cubicBezTo>
                    <a:pt x="182" y="183"/>
                    <a:pt x="182" y="183"/>
                    <a:pt x="182" y="183"/>
                  </a:cubicBezTo>
                  <a:cubicBezTo>
                    <a:pt x="182" y="197"/>
                    <a:pt x="182" y="197"/>
                    <a:pt x="182" y="197"/>
                  </a:cubicBezTo>
                  <a:cubicBezTo>
                    <a:pt x="166" y="197"/>
                    <a:pt x="166" y="197"/>
                    <a:pt x="166" y="197"/>
                  </a:cubicBezTo>
                  <a:lnTo>
                    <a:pt x="166" y="183"/>
                  </a:lnTo>
                  <a:close/>
                  <a:moveTo>
                    <a:pt x="183" y="183"/>
                  </a:moveTo>
                  <a:cubicBezTo>
                    <a:pt x="198" y="183"/>
                    <a:pt x="198" y="183"/>
                    <a:pt x="198" y="183"/>
                  </a:cubicBezTo>
                  <a:cubicBezTo>
                    <a:pt x="198" y="197"/>
                    <a:pt x="198" y="197"/>
                    <a:pt x="198" y="197"/>
                  </a:cubicBezTo>
                  <a:cubicBezTo>
                    <a:pt x="183" y="197"/>
                    <a:pt x="183" y="197"/>
                    <a:pt x="183" y="197"/>
                  </a:cubicBezTo>
                  <a:lnTo>
                    <a:pt x="183" y="183"/>
                  </a:lnTo>
                  <a:close/>
                  <a:moveTo>
                    <a:pt x="199" y="183"/>
                  </a:moveTo>
                  <a:cubicBezTo>
                    <a:pt x="214" y="183"/>
                    <a:pt x="214" y="183"/>
                    <a:pt x="214" y="183"/>
                  </a:cubicBezTo>
                  <a:cubicBezTo>
                    <a:pt x="214" y="197"/>
                    <a:pt x="214" y="197"/>
                    <a:pt x="214" y="197"/>
                  </a:cubicBezTo>
                  <a:cubicBezTo>
                    <a:pt x="199" y="197"/>
                    <a:pt x="199" y="197"/>
                    <a:pt x="199" y="197"/>
                  </a:cubicBezTo>
                  <a:lnTo>
                    <a:pt x="199" y="183"/>
                  </a:lnTo>
                  <a:close/>
                  <a:moveTo>
                    <a:pt x="216" y="183"/>
                  </a:moveTo>
                  <a:cubicBezTo>
                    <a:pt x="231" y="183"/>
                    <a:pt x="231" y="183"/>
                    <a:pt x="231" y="183"/>
                  </a:cubicBezTo>
                  <a:cubicBezTo>
                    <a:pt x="231" y="197"/>
                    <a:pt x="231" y="197"/>
                    <a:pt x="231" y="197"/>
                  </a:cubicBezTo>
                  <a:cubicBezTo>
                    <a:pt x="216" y="197"/>
                    <a:pt x="216" y="197"/>
                    <a:pt x="216" y="197"/>
                  </a:cubicBezTo>
                  <a:lnTo>
                    <a:pt x="216" y="183"/>
                  </a:lnTo>
                  <a:close/>
                  <a:moveTo>
                    <a:pt x="232" y="183"/>
                  </a:moveTo>
                  <a:cubicBezTo>
                    <a:pt x="247" y="183"/>
                    <a:pt x="247" y="183"/>
                    <a:pt x="247" y="183"/>
                  </a:cubicBezTo>
                  <a:cubicBezTo>
                    <a:pt x="247" y="197"/>
                    <a:pt x="247" y="197"/>
                    <a:pt x="247" y="197"/>
                  </a:cubicBezTo>
                  <a:cubicBezTo>
                    <a:pt x="232" y="197"/>
                    <a:pt x="232" y="197"/>
                    <a:pt x="232" y="197"/>
                  </a:cubicBezTo>
                  <a:lnTo>
                    <a:pt x="232" y="183"/>
                  </a:lnTo>
                  <a:close/>
                  <a:moveTo>
                    <a:pt x="249" y="183"/>
                  </a:moveTo>
                  <a:cubicBezTo>
                    <a:pt x="264" y="183"/>
                    <a:pt x="264" y="183"/>
                    <a:pt x="264" y="183"/>
                  </a:cubicBezTo>
                  <a:cubicBezTo>
                    <a:pt x="264" y="197"/>
                    <a:pt x="264" y="197"/>
                    <a:pt x="264" y="197"/>
                  </a:cubicBezTo>
                  <a:cubicBezTo>
                    <a:pt x="249" y="197"/>
                    <a:pt x="249" y="197"/>
                    <a:pt x="249" y="197"/>
                  </a:cubicBezTo>
                  <a:lnTo>
                    <a:pt x="249" y="183"/>
                  </a:lnTo>
                  <a:close/>
                  <a:moveTo>
                    <a:pt x="265" y="183"/>
                  </a:moveTo>
                  <a:cubicBezTo>
                    <a:pt x="281" y="183"/>
                    <a:pt x="281" y="183"/>
                    <a:pt x="281" y="183"/>
                  </a:cubicBezTo>
                  <a:cubicBezTo>
                    <a:pt x="281" y="197"/>
                    <a:pt x="281" y="197"/>
                    <a:pt x="281" y="197"/>
                  </a:cubicBezTo>
                  <a:cubicBezTo>
                    <a:pt x="265" y="197"/>
                    <a:pt x="265" y="197"/>
                    <a:pt x="265" y="197"/>
                  </a:cubicBezTo>
                  <a:lnTo>
                    <a:pt x="265" y="183"/>
                  </a:lnTo>
                  <a:close/>
                  <a:moveTo>
                    <a:pt x="265" y="181"/>
                  </a:moveTo>
                  <a:cubicBezTo>
                    <a:pt x="265" y="166"/>
                    <a:pt x="265" y="166"/>
                    <a:pt x="265" y="166"/>
                  </a:cubicBezTo>
                  <a:cubicBezTo>
                    <a:pt x="281" y="166"/>
                    <a:pt x="281" y="166"/>
                    <a:pt x="281" y="166"/>
                  </a:cubicBezTo>
                  <a:cubicBezTo>
                    <a:pt x="281" y="181"/>
                    <a:pt x="281" y="181"/>
                    <a:pt x="281" y="181"/>
                  </a:cubicBezTo>
                  <a:lnTo>
                    <a:pt x="265" y="181"/>
                  </a:lnTo>
                  <a:close/>
                  <a:moveTo>
                    <a:pt x="265" y="164"/>
                  </a:moveTo>
                  <a:cubicBezTo>
                    <a:pt x="265" y="150"/>
                    <a:pt x="265" y="150"/>
                    <a:pt x="265" y="150"/>
                  </a:cubicBezTo>
                  <a:cubicBezTo>
                    <a:pt x="281" y="150"/>
                    <a:pt x="281" y="150"/>
                    <a:pt x="281" y="150"/>
                  </a:cubicBezTo>
                  <a:cubicBezTo>
                    <a:pt x="281" y="164"/>
                    <a:pt x="281" y="164"/>
                    <a:pt x="281" y="164"/>
                  </a:cubicBezTo>
                  <a:lnTo>
                    <a:pt x="265" y="164"/>
                  </a:lnTo>
                  <a:close/>
                  <a:moveTo>
                    <a:pt x="265" y="148"/>
                  </a:moveTo>
                  <a:cubicBezTo>
                    <a:pt x="265" y="133"/>
                    <a:pt x="265" y="133"/>
                    <a:pt x="265" y="133"/>
                  </a:cubicBezTo>
                  <a:cubicBezTo>
                    <a:pt x="281" y="133"/>
                    <a:pt x="281" y="133"/>
                    <a:pt x="281" y="133"/>
                  </a:cubicBezTo>
                  <a:cubicBezTo>
                    <a:pt x="281" y="148"/>
                    <a:pt x="281" y="148"/>
                    <a:pt x="281" y="148"/>
                  </a:cubicBezTo>
                  <a:lnTo>
                    <a:pt x="265" y="148"/>
                  </a:lnTo>
                  <a:close/>
                  <a:moveTo>
                    <a:pt x="265" y="131"/>
                  </a:moveTo>
                  <a:cubicBezTo>
                    <a:pt x="265" y="117"/>
                    <a:pt x="265" y="117"/>
                    <a:pt x="265" y="117"/>
                  </a:cubicBezTo>
                  <a:cubicBezTo>
                    <a:pt x="281" y="117"/>
                    <a:pt x="281" y="117"/>
                    <a:pt x="281" y="117"/>
                  </a:cubicBezTo>
                  <a:cubicBezTo>
                    <a:pt x="281" y="131"/>
                    <a:pt x="281" y="131"/>
                    <a:pt x="281" y="131"/>
                  </a:cubicBezTo>
                  <a:lnTo>
                    <a:pt x="265" y="131"/>
                  </a:lnTo>
                  <a:close/>
                  <a:moveTo>
                    <a:pt x="265" y="115"/>
                  </a:moveTo>
                  <a:cubicBezTo>
                    <a:pt x="265" y="100"/>
                    <a:pt x="265" y="100"/>
                    <a:pt x="265" y="100"/>
                  </a:cubicBezTo>
                  <a:cubicBezTo>
                    <a:pt x="281" y="100"/>
                    <a:pt x="281" y="100"/>
                    <a:pt x="281" y="100"/>
                  </a:cubicBezTo>
                  <a:cubicBezTo>
                    <a:pt x="281" y="115"/>
                    <a:pt x="281" y="115"/>
                    <a:pt x="281" y="115"/>
                  </a:cubicBezTo>
                  <a:lnTo>
                    <a:pt x="265" y="115"/>
                  </a:lnTo>
                  <a:close/>
                  <a:moveTo>
                    <a:pt x="265" y="98"/>
                  </a:moveTo>
                  <a:cubicBezTo>
                    <a:pt x="265" y="84"/>
                    <a:pt x="265" y="84"/>
                    <a:pt x="265" y="84"/>
                  </a:cubicBezTo>
                  <a:cubicBezTo>
                    <a:pt x="281" y="84"/>
                    <a:pt x="281" y="84"/>
                    <a:pt x="281" y="84"/>
                  </a:cubicBezTo>
                  <a:cubicBezTo>
                    <a:pt x="281" y="98"/>
                    <a:pt x="281" y="98"/>
                    <a:pt x="281" y="98"/>
                  </a:cubicBezTo>
                  <a:lnTo>
                    <a:pt x="265" y="98"/>
                  </a:lnTo>
                  <a:close/>
                  <a:moveTo>
                    <a:pt x="265" y="82"/>
                  </a:moveTo>
                  <a:cubicBezTo>
                    <a:pt x="265" y="67"/>
                    <a:pt x="265" y="67"/>
                    <a:pt x="265" y="67"/>
                  </a:cubicBezTo>
                  <a:cubicBezTo>
                    <a:pt x="281" y="67"/>
                    <a:pt x="281" y="67"/>
                    <a:pt x="281" y="67"/>
                  </a:cubicBezTo>
                  <a:cubicBezTo>
                    <a:pt x="281" y="82"/>
                    <a:pt x="281" y="82"/>
                    <a:pt x="281" y="82"/>
                  </a:cubicBezTo>
                  <a:lnTo>
                    <a:pt x="265" y="82"/>
                  </a:lnTo>
                  <a:close/>
                  <a:moveTo>
                    <a:pt x="265" y="66"/>
                  </a:moveTo>
                  <a:cubicBezTo>
                    <a:pt x="265" y="51"/>
                    <a:pt x="265" y="51"/>
                    <a:pt x="265" y="51"/>
                  </a:cubicBezTo>
                  <a:cubicBezTo>
                    <a:pt x="281" y="51"/>
                    <a:pt x="281" y="51"/>
                    <a:pt x="281" y="51"/>
                  </a:cubicBezTo>
                  <a:cubicBezTo>
                    <a:pt x="281" y="66"/>
                    <a:pt x="281" y="66"/>
                    <a:pt x="281" y="66"/>
                  </a:cubicBezTo>
                  <a:lnTo>
                    <a:pt x="265" y="66"/>
                  </a:lnTo>
                  <a:close/>
                  <a:moveTo>
                    <a:pt x="265" y="49"/>
                  </a:moveTo>
                  <a:cubicBezTo>
                    <a:pt x="265" y="34"/>
                    <a:pt x="265" y="34"/>
                    <a:pt x="265" y="34"/>
                  </a:cubicBezTo>
                  <a:cubicBezTo>
                    <a:pt x="281" y="34"/>
                    <a:pt x="281" y="34"/>
                    <a:pt x="281" y="34"/>
                  </a:cubicBezTo>
                  <a:cubicBezTo>
                    <a:pt x="281" y="49"/>
                    <a:pt x="281" y="49"/>
                    <a:pt x="281" y="49"/>
                  </a:cubicBezTo>
                  <a:lnTo>
                    <a:pt x="265" y="49"/>
                  </a:lnTo>
                  <a:close/>
                  <a:moveTo>
                    <a:pt x="265" y="33"/>
                  </a:moveTo>
                  <a:cubicBezTo>
                    <a:pt x="265" y="18"/>
                    <a:pt x="265" y="18"/>
                    <a:pt x="265" y="18"/>
                  </a:cubicBezTo>
                  <a:cubicBezTo>
                    <a:pt x="281" y="18"/>
                    <a:pt x="281" y="18"/>
                    <a:pt x="281" y="18"/>
                  </a:cubicBezTo>
                  <a:cubicBezTo>
                    <a:pt x="281" y="33"/>
                    <a:pt x="281" y="33"/>
                    <a:pt x="281" y="33"/>
                  </a:cubicBezTo>
                  <a:lnTo>
                    <a:pt x="265" y="33"/>
                  </a:lnTo>
                  <a:close/>
                  <a:moveTo>
                    <a:pt x="265" y="16"/>
                  </a:moveTo>
                  <a:cubicBezTo>
                    <a:pt x="265" y="1"/>
                    <a:pt x="265" y="1"/>
                    <a:pt x="265" y="1"/>
                  </a:cubicBezTo>
                  <a:cubicBezTo>
                    <a:pt x="281" y="1"/>
                    <a:pt x="281" y="1"/>
                    <a:pt x="281" y="1"/>
                  </a:cubicBezTo>
                  <a:cubicBezTo>
                    <a:pt x="281" y="16"/>
                    <a:pt x="281" y="16"/>
                    <a:pt x="281" y="16"/>
                  </a:cubicBezTo>
                  <a:lnTo>
                    <a:pt x="265" y="16"/>
                  </a:lnTo>
                  <a:close/>
                  <a:moveTo>
                    <a:pt x="264" y="16"/>
                  </a:moveTo>
                  <a:cubicBezTo>
                    <a:pt x="249" y="16"/>
                    <a:pt x="249" y="16"/>
                    <a:pt x="249" y="16"/>
                  </a:cubicBezTo>
                  <a:cubicBezTo>
                    <a:pt x="249" y="1"/>
                    <a:pt x="249" y="1"/>
                    <a:pt x="249" y="1"/>
                  </a:cubicBezTo>
                  <a:cubicBezTo>
                    <a:pt x="264" y="1"/>
                    <a:pt x="264" y="1"/>
                    <a:pt x="264" y="1"/>
                  </a:cubicBezTo>
                  <a:lnTo>
                    <a:pt x="264" y="16"/>
                  </a:lnTo>
                  <a:close/>
                  <a:moveTo>
                    <a:pt x="247" y="16"/>
                  </a:moveTo>
                  <a:cubicBezTo>
                    <a:pt x="232" y="16"/>
                    <a:pt x="232" y="16"/>
                    <a:pt x="232" y="16"/>
                  </a:cubicBezTo>
                  <a:cubicBezTo>
                    <a:pt x="232" y="1"/>
                    <a:pt x="232" y="1"/>
                    <a:pt x="232" y="1"/>
                  </a:cubicBezTo>
                  <a:cubicBezTo>
                    <a:pt x="247" y="1"/>
                    <a:pt x="247" y="1"/>
                    <a:pt x="247" y="1"/>
                  </a:cubicBezTo>
                  <a:lnTo>
                    <a:pt x="247" y="16"/>
                  </a:lnTo>
                  <a:close/>
                  <a:moveTo>
                    <a:pt x="231" y="16"/>
                  </a:moveTo>
                  <a:cubicBezTo>
                    <a:pt x="216" y="16"/>
                    <a:pt x="216" y="16"/>
                    <a:pt x="216" y="16"/>
                  </a:cubicBezTo>
                  <a:cubicBezTo>
                    <a:pt x="216" y="1"/>
                    <a:pt x="216" y="1"/>
                    <a:pt x="216" y="1"/>
                  </a:cubicBezTo>
                  <a:cubicBezTo>
                    <a:pt x="231" y="1"/>
                    <a:pt x="231" y="1"/>
                    <a:pt x="231" y="1"/>
                  </a:cubicBezTo>
                  <a:lnTo>
                    <a:pt x="231" y="16"/>
                  </a:lnTo>
                  <a:close/>
                  <a:moveTo>
                    <a:pt x="214" y="16"/>
                  </a:moveTo>
                  <a:cubicBezTo>
                    <a:pt x="199" y="16"/>
                    <a:pt x="199" y="16"/>
                    <a:pt x="199" y="16"/>
                  </a:cubicBezTo>
                  <a:cubicBezTo>
                    <a:pt x="199" y="1"/>
                    <a:pt x="199" y="1"/>
                    <a:pt x="199" y="1"/>
                  </a:cubicBezTo>
                  <a:cubicBezTo>
                    <a:pt x="214" y="1"/>
                    <a:pt x="214" y="1"/>
                    <a:pt x="214" y="1"/>
                  </a:cubicBezTo>
                  <a:lnTo>
                    <a:pt x="214" y="16"/>
                  </a:lnTo>
                  <a:close/>
                  <a:moveTo>
                    <a:pt x="198" y="16"/>
                  </a:moveTo>
                  <a:cubicBezTo>
                    <a:pt x="183" y="16"/>
                    <a:pt x="183" y="16"/>
                    <a:pt x="183" y="16"/>
                  </a:cubicBezTo>
                  <a:cubicBezTo>
                    <a:pt x="183" y="1"/>
                    <a:pt x="183" y="1"/>
                    <a:pt x="183" y="1"/>
                  </a:cubicBezTo>
                  <a:cubicBezTo>
                    <a:pt x="198" y="1"/>
                    <a:pt x="198" y="1"/>
                    <a:pt x="198" y="1"/>
                  </a:cubicBezTo>
                  <a:lnTo>
                    <a:pt x="198" y="16"/>
                  </a:lnTo>
                  <a:close/>
                  <a:moveTo>
                    <a:pt x="182" y="16"/>
                  </a:moveTo>
                  <a:cubicBezTo>
                    <a:pt x="166" y="16"/>
                    <a:pt x="166" y="16"/>
                    <a:pt x="166" y="16"/>
                  </a:cubicBezTo>
                  <a:cubicBezTo>
                    <a:pt x="166" y="1"/>
                    <a:pt x="166" y="1"/>
                    <a:pt x="166" y="1"/>
                  </a:cubicBezTo>
                  <a:cubicBezTo>
                    <a:pt x="182" y="1"/>
                    <a:pt x="182" y="1"/>
                    <a:pt x="182" y="1"/>
                  </a:cubicBezTo>
                  <a:lnTo>
                    <a:pt x="182" y="16"/>
                  </a:lnTo>
                  <a:close/>
                  <a:moveTo>
                    <a:pt x="165" y="16"/>
                  </a:moveTo>
                  <a:cubicBezTo>
                    <a:pt x="150" y="16"/>
                    <a:pt x="150" y="16"/>
                    <a:pt x="150" y="16"/>
                  </a:cubicBezTo>
                  <a:cubicBezTo>
                    <a:pt x="150" y="1"/>
                    <a:pt x="150" y="1"/>
                    <a:pt x="150" y="1"/>
                  </a:cubicBezTo>
                  <a:cubicBezTo>
                    <a:pt x="165" y="1"/>
                    <a:pt x="165" y="1"/>
                    <a:pt x="165" y="1"/>
                  </a:cubicBezTo>
                  <a:lnTo>
                    <a:pt x="165" y="16"/>
                  </a:lnTo>
                  <a:close/>
                  <a:moveTo>
                    <a:pt x="149" y="16"/>
                  </a:moveTo>
                  <a:cubicBezTo>
                    <a:pt x="134" y="16"/>
                    <a:pt x="134" y="16"/>
                    <a:pt x="134" y="16"/>
                  </a:cubicBezTo>
                  <a:cubicBezTo>
                    <a:pt x="134" y="1"/>
                    <a:pt x="134" y="1"/>
                    <a:pt x="134" y="1"/>
                  </a:cubicBezTo>
                  <a:cubicBezTo>
                    <a:pt x="149" y="1"/>
                    <a:pt x="149" y="1"/>
                    <a:pt x="149" y="1"/>
                  </a:cubicBezTo>
                  <a:lnTo>
                    <a:pt x="149" y="16"/>
                  </a:lnTo>
                  <a:close/>
                  <a:moveTo>
                    <a:pt x="132" y="16"/>
                  </a:moveTo>
                  <a:cubicBezTo>
                    <a:pt x="117" y="16"/>
                    <a:pt x="117" y="16"/>
                    <a:pt x="117" y="16"/>
                  </a:cubicBezTo>
                  <a:cubicBezTo>
                    <a:pt x="117" y="1"/>
                    <a:pt x="117" y="1"/>
                    <a:pt x="117" y="1"/>
                  </a:cubicBezTo>
                  <a:cubicBezTo>
                    <a:pt x="132" y="1"/>
                    <a:pt x="132" y="1"/>
                    <a:pt x="132" y="1"/>
                  </a:cubicBezTo>
                  <a:lnTo>
                    <a:pt x="132" y="16"/>
                  </a:lnTo>
                  <a:close/>
                  <a:moveTo>
                    <a:pt x="116" y="16"/>
                  </a:moveTo>
                  <a:cubicBezTo>
                    <a:pt x="101" y="16"/>
                    <a:pt x="101" y="16"/>
                    <a:pt x="101" y="16"/>
                  </a:cubicBezTo>
                  <a:cubicBezTo>
                    <a:pt x="101" y="1"/>
                    <a:pt x="101" y="1"/>
                    <a:pt x="101" y="1"/>
                  </a:cubicBezTo>
                  <a:cubicBezTo>
                    <a:pt x="116" y="1"/>
                    <a:pt x="116" y="1"/>
                    <a:pt x="116" y="1"/>
                  </a:cubicBezTo>
                  <a:lnTo>
                    <a:pt x="116" y="16"/>
                  </a:lnTo>
                  <a:close/>
                  <a:moveTo>
                    <a:pt x="99" y="16"/>
                  </a:moveTo>
                  <a:cubicBezTo>
                    <a:pt x="84" y="16"/>
                    <a:pt x="84" y="16"/>
                    <a:pt x="84" y="16"/>
                  </a:cubicBezTo>
                  <a:cubicBezTo>
                    <a:pt x="84" y="1"/>
                    <a:pt x="84" y="1"/>
                    <a:pt x="84" y="1"/>
                  </a:cubicBezTo>
                  <a:cubicBezTo>
                    <a:pt x="99" y="1"/>
                    <a:pt x="99" y="1"/>
                    <a:pt x="99" y="1"/>
                  </a:cubicBezTo>
                  <a:lnTo>
                    <a:pt x="99" y="16"/>
                  </a:lnTo>
                  <a:close/>
                  <a:moveTo>
                    <a:pt x="83" y="16"/>
                  </a:moveTo>
                  <a:cubicBezTo>
                    <a:pt x="68" y="16"/>
                    <a:pt x="68" y="16"/>
                    <a:pt x="68" y="16"/>
                  </a:cubicBezTo>
                  <a:cubicBezTo>
                    <a:pt x="68" y="1"/>
                    <a:pt x="68" y="1"/>
                    <a:pt x="68" y="1"/>
                  </a:cubicBezTo>
                  <a:cubicBezTo>
                    <a:pt x="83" y="1"/>
                    <a:pt x="83" y="1"/>
                    <a:pt x="83" y="1"/>
                  </a:cubicBezTo>
                  <a:lnTo>
                    <a:pt x="83" y="16"/>
                  </a:lnTo>
                  <a:close/>
                  <a:moveTo>
                    <a:pt x="66" y="16"/>
                  </a:moveTo>
                  <a:cubicBezTo>
                    <a:pt x="51" y="16"/>
                    <a:pt x="51" y="16"/>
                    <a:pt x="51" y="16"/>
                  </a:cubicBezTo>
                  <a:cubicBezTo>
                    <a:pt x="51" y="1"/>
                    <a:pt x="51" y="1"/>
                    <a:pt x="51" y="1"/>
                  </a:cubicBezTo>
                  <a:cubicBezTo>
                    <a:pt x="66" y="1"/>
                    <a:pt x="66" y="1"/>
                    <a:pt x="66" y="1"/>
                  </a:cubicBezTo>
                  <a:lnTo>
                    <a:pt x="66" y="16"/>
                  </a:lnTo>
                  <a:close/>
                  <a:moveTo>
                    <a:pt x="50" y="16"/>
                  </a:moveTo>
                  <a:cubicBezTo>
                    <a:pt x="35" y="16"/>
                    <a:pt x="35" y="16"/>
                    <a:pt x="35" y="16"/>
                  </a:cubicBezTo>
                  <a:cubicBezTo>
                    <a:pt x="35" y="1"/>
                    <a:pt x="35" y="1"/>
                    <a:pt x="35" y="1"/>
                  </a:cubicBezTo>
                  <a:cubicBezTo>
                    <a:pt x="50" y="1"/>
                    <a:pt x="50" y="1"/>
                    <a:pt x="50" y="1"/>
                  </a:cubicBezTo>
                  <a:lnTo>
                    <a:pt x="50" y="16"/>
                  </a:lnTo>
                  <a:close/>
                  <a:moveTo>
                    <a:pt x="33" y="16"/>
                  </a:moveTo>
                  <a:cubicBezTo>
                    <a:pt x="18" y="16"/>
                    <a:pt x="18" y="16"/>
                    <a:pt x="18" y="16"/>
                  </a:cubicBezTo>
                  <a:cubicBezTo>
                    <a:pt x="18" y="1"/>
                    <a:pt x="18" y="1"/>
                    <a:pt x="18" y="1"/>
                  </a:cubicBezTo>
                  <a:cubicBezTo>
                    <a:pt x="33" y="1"/>
                    <a:pt x="33" y="1"/>
                    <a:pt x="33" y="1"/>
                  </a:cubicBezTo>
                  <a:lnTo>
                    <a:pt x="33" y="16"/>
                  </a:lnTo>
                  <a:close/>
                  <a:moveTo>
                    <a:pt x="17" y="16"/>
                  </a:moveTo>
                  <a:cubicBezTo>
                    <a:pt x="2" y="16"/>
                    <a:pt x="2" y="16"/>
                    <a:pt x="2" y="16"/>
                  </a:cubicBezTo>
                  <a:cubicBezTo>
                    <a:pt x="2" y="1"/>
                    <a:pt x="2" y="1"/>
                    <a:pt x="2" y="1"/>
                  </a:cubicBezTo>
                  <a:cubicBezTo>
                    <a:pt x="17" y="1"/>
                    <a:pt x="17" y="1"/>
                    <a:pt x="17" y="1"/>
                  </a:cubicBezTo>
                  <a:lnTo>
                    <a:pt x="17" y="16"/>
                  </a:lnTo>
                  <a:close/>
                  <a:moveTo>
                    <a:pt x="2" y="199"/>
                  </a:moveTo>
                  <a:cubicBezTo>
                    <a:pt x="17" y="199"/>
                    <a:pt x="17" y="199"/>
                    <a:pt x="17" y="199"/>
                  </a:cubicBezTo>
                  <a:cubicBezTo>
                    <a:pt x="17" y="214"/>
                    <a:pt x="17" y="214"/>
                    <a:pt x="17" y="214"/>
                  </a:cubicBezTo>
                  <a:cubicBezTo>
                    <a:pt x="2" y="214"/>
                    <a:pt x="2" y="214"/>
                    <a:pt x="2" y="214"/>
                  </a:cubicBezTo>
                  <a:lnTo>
                    <a:pt x="2" y="199"/>
                  </a:lnTo>
                  <a:close/>
                  <a:moveTo>
                    <a:pt x="18" y="199"/>
                  </a:moveTo>
                  <a:cubicBezTo>
                    <a:pt x="33" y="199"/>
                    <a:pt x="33" y="199"/>
                    <a:pt x="33" y="199"/>
                  </a:cubicBezTo>
                  <a:cubicBezTo>
                    <a:pt x="33" y="214"/>
                    <a:pt x="33" y="214"/>
                    <a:pt x="33" y="214"/>
                  </a:cubicBezTo>
                  <a:cubicBezTo>
                    <a:pt x="18" y="214"/>
                    <a:pt x="18" y="214"/>
                    <a:pt x="18" y="214"/>
                  </a:cubicBezTo>
                  <a:lnTo>
                    <a:pt x="18" y="199"/>
                  </a:lnTo>
                  <a:close/>
                  <a:moveTo>
                    <a:pt x="35" y="199"/>
                  </a:moveTo>
                  <a:cubicBezTo>
                    <a:pt x="50" y="199"/>
                    <a:pt x="50" y="199"/>
                    <a:pt x="50" y="199"/>
                  </a:cubicBezTo>
                  <a:cubicBezTo>
                    <a:pt x="50" y="214"/>
                    <a:pt x="50" y="214"/>
                    <a:pt x="50" y="214"/>
                  </a:cubicBezTo>
                  <a:cubicBezTo>
                    <a:pt x="35" y="214"/>
                    <a:pt x="35" y="214"/>
                    <a:pt x="35" y="214"/>
                  </a:cubicBezTo>
                  <a:lnTo>
                    <a:pt x="35" y="199"/>
                  </a:lnTo>
                  <a:close/>
                  <a:moveTo>
                    <a:pt x="51" y="199"/>
                  </a:moveTo>
                  <a:cubicBezTo>
                    <a:pt x="66" y="199"/>
                    <a:pt x="66" y="199"/>
                    <a:pt x="66" y="199"/>
                  </a:cubicBezTo>
                  <a:cubicBezTo>
                    <a:pt x="66" y="214"/>
                    <a:pt x="66" y="214"/>
                    <a:pt x="66" y="214"/>
                  </a:cubicBezTo>
                  <a:cubicBezTo>
                    <a:pt x="51" y="214"/>
                    <a:pt x="51" y="214"/>
                    <a:pt x="51" y="214"/>
                  </a:cubicBezTo>
                  <a:lnTo>
                    <a:pt x="51" y="199"/>
                  </a:lnTo>
                  <a:close/>
                  <a:moveTo>
                    <a:pt x="68" y="199"/>
                  </a:moveTo>
                  <a:cubicBezTo>
                    <a:pt x="83" y="199"/>
                    <a:pt x="83" y="199"/>
                    <a:pt x="83" y="199"/>
                  </a:cubicBezTo>
                  <a:cubicBezTo>
                    <a:pt x="83" y="214"/>
                    <a:pt x="83" y="214"/>
                    <a:pt x="83" y="214"/>
                  </a:cubicBezTo>
                  <a:cubicBezTo>
                    <a:pt x="68" y="214"/>
                    <a:pt x="68" y="214"/>
                    <a:pt x="68" y="214"/>
                  </a:cubicBezTo>
                  <a:lnTo>
                    <a:pt x="68" y="199"/>
                  </a:lnTo>
                  <a:close/>
                  <a:moveTo>
                    <a:pt x="84" y="199"/>
                  </a:moveTo>
                  <a:cubicBezTo>
                    <a:pt x="99" y="199"/>
                    <a:pt x="99" y="199"/>
                    <a:pt x="99" y="199"/>
                  </a:cubicBezTo>
                  <a:cubicBezTo>
                    <a:pt x="99" y="214"/>
                    <a:pt x="99" y="214"/>
                    <a:pt x="99" y="214"/>
                  </a:cubicBezTo>
                  <a:cubicBezTo>
                    <a:pt x="84" y="214"/>
                    <a:pt x="84" y="214"/>
                    <a:pt x="84" y="214"/>
                  </a:cubicBezTo>
                  <a:lnTo>
                    <a:pt x="84" y="199"/>
                  </a:lnTo>
                  <a:close/>
                  <a:moveTo>
                    <a:pt x="101" y="199"/>
                  </a:moveTo>
                  <a:cubicBezTo>
                    <a:pt x="116" y="199"/>
                    <a:pt x="116" y="199"/>
                    <a:pt x="116" y="199"/>
                  </a:cubicBezTo>
                  <a:cubicBezTo>
                    <a:pt x="116" y="214"/>
                    <a:pt x="116" y="214"/>
                    <a:pt x="116" y="214"/>
                  </a:cubicBezTo>
                  <a:cubicBezTo>
                    <a:pt x="101" y="214"/>
                    <a:pt x="101" y="214"/>
                    <a:pt x="101" y="214"/>
                  </a:cubicBezTo>
                  <a:lnTo>
                    <a:pt x="101" y="199"/>
                  </a:lnTo>
                  <a:close/>
                  <a:moveTo>
                    <a:pt x="117" y="199"/>
                  </a:moveTo>
                  <a:cubicBezTo>
                    <a:pt x="132" y="199"/>
                    <a:pt x="132" y="199"/>
                    <a:pt x="132" y="199"/>
                  </a:cubicBezTo>
                  <a:cubicBezTo>
                    <a:pt x="132" y="214"/>
                    <a:pt x="132" y="214"/>
                    <a:pt x="132" y="214"/>
                  </a:cubicBezTo>
                  <a:cubicBezTo>
                    <a:pt x="117" y="214"/>
                    <a:pt x="117" y="214"/>
                    <a:pt x="117" y="214"/>
                  </a:cubicBezTo>
                  <a:lnTo>
                    <a:pt x="117" y="199"/>
                  </a:lnTo>
                  <a:close/>
                  <a:moveTo>
                    <a:pt x="134" y="199"/>
                  </a:moveTo>
                  <a:cubicBezTo>
                    <a:pt x="149" y="199"/>
                    <a:pt x="149" y="199"/>
                    <a:pt x="149" y="199"/>
                  </a:cubicBezTo>
                  <a:cubicBezTo>
                    <a:pt x="149" y="214"/>
                    <a:pt x="149" y="214"/>
                    <a:pt x="149" y="214"/>
                  </a:cubicBezTo>
                  <a:cubicBezTo>
                    <a:pt x="134" y="214"/>
                    <a:pt x="134" y="214"/>
                    <a:pt x="134" y="214"/>
                  </a:cubicBezTo>
                  <a:lnTo>
                    <a:pt x="134" y="199"/>
                  </a:lnTo>
                  <a:close/>
                  <a:moveTo>
                    <a:pt x="150" y="199"/>
                  </a:moveTo>
                  <a:cubicBezTo>
                    <a:pt x="165" y="199"/>
                    <a:pt x="165" y="199"/>
                    <a:pt x="165" y="199"/>
                  </a:cubicBezTo>
                  <a:cubicBezTo>
                    <a:pt x="165" y="214"/>
                    <a:pt x="165" y="214"/>
                    <a:pt x="165" y="214"/>
                  </a:cubicBezTo>
                  <a:cubicBezTo>
                    <a:pt x="150" y="214"/>
                    <a:pt x="150" y="214"/>
                    <a:pt x="150" y="214"/>
                  </a:cubicBezTo>
                  <a:lnTo>
                    <a:pt x="150" y="199"/>
                  </a:lnTo>
                  <a:close/>
                  <a:moveTo>
                    <a:pt x="166" y="199"/>
                  </a:moveTo>
                  <a:cubicBezTo>
                    <a:pt x="182" y="199"/>
                    <a:pt x="182" y="199"/>
                    <a:pt x="182" y="199"/>
                  </a:cubicBezTo>
                  <a:cubicBezTo>
                    <a:pt x="182" y="214"/>
                    <a:pt x="182" y="214"/>
                    <a:pt x="182" y="214"/>
                  </a:cubicBezTo>
                  <a:cubicBezTo>
                    <a:pt x="166" y="214"/>
                    <a:pt x="166" y="214"/>
                    <a:pt x="166" y="214"/>
                  </a:cubicBezTo>
                  <a:lnTo>
                    <a:pt x="166" y="199"/>
                  </a:lnTo>
                  <a:close/>
                  <a:moveTo>
                    <a:pt x="183" y="199"/>
                  </a:moveTo>
                  <a:cubicBezTo>
                    <a:pt x="198" y="199"/>
                    <a:pt x="198" y="199"/>
                    <a:pt x="198" y="199"/>
                  </a:cubicBezTo>
                  <a:cubicBezTo>
                    <a:pt x="198" y="214"/>
                    <a:pt x="198" y="214"/>
                    <a:pt x="198" y="214"/>
                  </a:cubicBezTo>
                  <a:cubicBezTo>
                    <a:pt x="183" y="214"/>
                    <a:pt x="183" y="214"/>
                    <a:pt x="183" y="214"/>
                  </a:cubicBezTo>
                  <a:lnTo>
                    <a:pt x="183" y="199"/>
                  </a:lnTo>
                  <a:close/>
                  <a:moveTo>
                    <a:pt x="199" y="199"/>
                  </a:moveTo>
                  <a:cubicBezTo>
                    <a:pt x="214" y="199"/>
                    <a:pt x="214" y="199"/>
                    <a:pt x="214" y="199"/>
                  </a:cubicBezTo>
                  <a:cubicBezTo>
                    <a:pt x="214" y="214"/>
                    <a:pt x="214" y="214"/>
                    <a:pt x="214" y="214"/>
                  </a:cubicBezTo>
                  <a:cubicBezTo>
                    <a:pt x="199" y="214"/>
                    <a:pt x="199" y="214"/>
                    <a:pt x="199" y="214"/>
                  </a:cubicBezTo>
                  <a:lnTo>
                    <a:pt x="199" y="199"/>
                  </a:lnTo>
                  <a:close/>
                  <a:moveTo>
                    <a:pt x="216" y="199"/>
                  </a:moveTo>
                  <a:cubicBezTo>
                    <a:pt x="231" y="199"/>
                    <a:pt x="231" y="199"/>
                    <a:pt x="231" y="199"/>
                  </a:cubicBezTo>
                  <a:cubicBezTo>
                    <a:pt x="231" y="214"/>
                    <a:pt x="231" y="214"/>
                    <a:pt x="231" y="214"/>
                  </a:cubicBezTo>
                  <a:cubicBezTo>
                    <a:pt x="216" y="214"/>
                    <a:pt x="216" y="214"/>
                    <a:pt x="216" y="214"/>
                  </a:cubicBezTo>
                  <a:lnTo>
                    <a:pt x="216" y="199"/>
                  </a:lnTo>
                  <a:close/>
                  <a:moveTo>
                    <a:pt x="232" y="199"/>
                  </a:moveTo>
                  <a:cubicBezTo>
                    <a:pt x="247" y="199"/>
                    <a:pt x="247" y="199"/>
                    <a:pt x="247" y="199"/>
                  </a:cubicBezTo>
                  <a:cubicBezTo>
                    <a:pt x="247" y="214"/>
                    <a:pt x="247" y="214"/>
                    <a:pt x="247" y="214"/>
                  </a:cubicBezTo>
                  <a:cubicBezTo>
                    <a:pt x="232" y="214"/>
                    <a:pt x="232" y="214"/>
                    <a:pt x="232" y="214"/>
                  </a:cubicBezTo>
                  <a:lnTo>
                    <a:pt x="232" y="199"/>
                  </a:lnTo>
                  <a:close/>
                  <a:moveTo>
                    <a:pt x="249" y="199"/>
                  </a:moveTo>
                  <a:cubicBezTo>
                    <a:pt x="264" y="199"/>
                    <a:pt x="264" y="199"/>
                    <a:pt x="264" y="199"/>
                  </a:cubicBezTo>
                  <a:cubicBezTo>
                    <a:pt x="264" y="214"/>
                    <a:pt x="264" y="214"/>
                    <a:pt x="264" y="214"/>
                  </a:cubicBezTo>
                  <a:cubicBezTo>
                    <a:pt x="249" y="214"/>
                    <a:pt x="249" y="214"/>
                    <a:pt x="249" y="214"/>
                  </a:cubicBezTo>
                  <a:lnTo>
                    <a:pt x="249" y="199"/>
                  </a:lnTo>
                  <a:close/>
                  <a:moveTo>
                    <a:pt x="265" y="199"/>
                  </a:moveTo>
                  <a:cubicBezTo>
                    <a:pt x="281" y="199"/>
                    <a:pt x="281" y="199"/>
                    <a:pt x="281" y="199"/>
                  </a:cubicBezTo>
                  <a:cubicBezTo>
                    <a:pt x="281" y="214"/>
                    <a:pt x="281" y="214"/>
                    <a:pt x="281" y="214"/>
                  </a:cubicBezTo>
                  <a:cubicBezTo>
                    <a:pt x="265" y="214"/>
                    <a:pt x="265" y="214"/>
                    <a:pt x="265" y="214"/>
                  </a:cubicBezTo>
                  <a:lnTo>
                    <a:pt x="265" y="199"/>
                  </a:ln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4" name="Freeform 14"/>
            <p:cNvSpPr>
              <a:spLocks/>
            </p:cNvSpPr>
            <p:nvPr/>
          </p:nvSpPr>
          <p:spPr bwMode="auto">
            <a:xfrm>
              <a:off x="4838700" y="1581150"/>
              <a:ext cx="920750" cy="544513"/>
            </a:xfrm>
            <a:custGeom>
              <a:avLst/>
              <a:gdLst>
                <a:gd name="T0" fmla="*/ 35 w 284"/>
                <a:gd name="T1" fmla="*/ 168 h 168"/>
                <a:gd name="T2" fmla="*/ 34 w 284"/>
                <a:gd name="T3" fmla="*/ 168 h 168"/>
                <a:gd name="T4" fmla="*/ 1 w 284"/>
                <a:gd name="T5" fmla="*/ 152 h 168"/>
                <a:gd name="T6" fmla="*/ 0 w 284"/>
                <a:gd name="T7" fmla="*/ 150 h 168"/>
                <a:gd name="T8" fmla="*/ 3 w 284"/>
                <a:gd name="T9" fmla="*/ 149 h 168"/>
                <a:gd name="T10" fmla="*/ 34 w 284"/>
                <a:gd name="T11" fmla="*/ 165 h 168"/>
                <a:gd name="T12" fmla="*/ 50 w 284"/>
                <a:gd name="T13" fmla="*/ 133 h 168"/>
                <a:gd name="T14" fmla="*/ 51 w 284"/>
                <a:gd name="T15" fmla="*/ 132 h 168"/>
                <a:gd name="T16" fmla="*/ 53 w 284"/>
                <a:gd name="T17" fmla="*/ 133 h 168"/>
                <a:gd name="T18" fmla="*/ 68 w 284"/>
                <a:gd name="T19" fmla="*/ 148 h 168"/>
                <a:gd name="T20" fmla="*/ 99 w 284"/>
                <a:gd name="T21" fmla="*/ 100 h 168"/>
                <a:gd name="T22" fmla="*/ 101 w 284"/>
                <a:gd name="T23" fmla="*/ 99 h 168"/>
                <a:gd name="T24" fmla="*/ 149 w 284"/>
                <a:gd name="T25" fmla="*/ 99 h 168"/>
                <a:gd name="T26" fmla="*/ 182 w 284"/>
                <a:gd name="T27" fmla="*/ 50 h 168"/>
                <a:gd name="T28" fmla="*/ 184 w 284"/>
                <a:gd name="T29" fmla="*/ 50 h 168"/>
                <a:gd name="T30" fmla="*/ 216 w 284"/>
                <a:gd name="T31" fmla="*/ 58 h 168"/>
                <a:gd name="T32" fmla="*/ 281 w 284"/>
                <a:gd name="T33" fmla="*/ 1 h 168"/>
                <a:gd name="T34" fmla="*/ 284 w 284"/>
                <a:gd name="T35" fmla="*/ 1 h 168"/>
                <a:gd name="T36" fmla="*/ 284 w 284"/>
                <a:gd name="T37" fmla="*/ 3 h 168"/>
                <a:gd name="T38" fmla="*/ 217 w 284"/>
                <a:gd name="T39" fmla="*/ 61 h 168"/>
                <a:gd name="T40" fmla="*/ 216 w 284"/>
                <a:gd name="T41" fmla="*/ 62 h 168"/>
                <a:gd name="T42" fmla="*/ 184 w 284"/>
                <a:gd name="T43" fmla="*/ 53 h 168"/>
                <a:gd name="T44" fmla="*/ 152 w 284"/>
                <a:gd name="T45" fmla="*/ 102 h 168"/>
                <a:gd name="T46" fmla="*/ 150 w 284"/>
                <a:gd name="T47" fmla="*/ 102 h 168"/>
                <a:gd name="T48" fmla="*/ 102 w 284"/>
                <a:gd name="T49" fmla="*/ 102 h 168"/>
                <a:gd name="T50" fmla="*/ 69 w 284"/>
                <a:gd name="T51" fmla="*/ 151 h 168"/>
                <a:gd name="T52" fmla="*/ 68 w 284"/>
                <a:gd name="T53" fmla="*/ 152 h 168"/>
                <a:gd name="T54" fmla="*/ 67 w 284"/>
                <a:gd name="T55" fmla="*/ 151 h 168"/>
                <a:gd name="T56" fmla="*/ 52 w 284"/>
                <a:gd name="T57" fmla="*/ 137 h 168"/>
                <a:gd name="T58" fmla="*/ 36 w 284"/>
                <a:gd name="T59" fmla="*/ 167 h 168"/>
                <a:gd name="T60" fmla="*/ 35 w 284"/>
                <a:gd name="T61" fmla="*/ 168 h 168"/>
                <a:gd name="T62" fmla="*/ 35 w 284"/>
                <a:gd name="T6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4" h="168">
                  <a:moveTo>
                    <a:pt x="35" y="168"/>
                  </a:moveTo>
                  <a:cubicBezTo>
                    <a:pt x="35" y="168"/>
                    <a:pt x="34" y="168"/>
                    <a:pt x="34" y="168"/>
                  </a:cubicBezTo>
                  <a:cubicBezTo>
                    <a:pt x="1" y="152"/>
                    <a:pt x="1" y="152"/>
                    <a:pt x="1" y="152"/>
                  </a:cubicBezTo>
                  <a:cubicBezTo>
                    <a:pt x="0" y="151"/>
                    <a:pt x="0" y="150"/>
                    <a:pt x="0" y="150"/>
                  </a:cubicBezTo>
                  <a:cubicBezTo>
                    <a:pt x="1" y="149"/>
                    <a:pt x="2" y="148"/>
                    <a:pt x="3" y="149"/>
                  </a:cubicBezTo>
                  <a:cubicBezTo>
                    <a:pt x="34" y="165"/>
                    <a:pt x="34" y="165"/>
                    <a:pt x="34" y="165"/>
                  </a:cubicBezTo>
                  <a:cubicBezTo>
                    <a:pt x="50" y="133"/>
                    <a:pt x="50" y="133"/>
                    <a:pt x="50" y="133"/>
                  </a:cubicBezTo>
                  <a:cubicBezTo>
                    <a:pt x="50" y="133"/>
                    <a:pt x="51" y="132"/>
                    <a:pt x="51" y="132"/>
                  </a:cubicBezTo>
                  <a:cubicBezTo>
                    <a:pt x="52" y="132"/>
                    <a:pt x="52" y="132"/>
                    <a:pt x="53" y="133"/>
                  </a:cubicBezTo>
                  <a:cubicBezTo>
                    <a:pt x="68" y="148"/>
                    <a:pt x="68" y="148"/>
                    <a:pt x="68" y="148"/>
                  </a:cubicBezTo>
                  <a:cubicBezTo>
                    <a:pt x="99" y="100"/>
                    <a:pt x="99" y="100"/>
                    <a:pt x="99" y="100"/>
                  </a:cubicBezTo>
                  <a:cubicBezTo>
                    <a:pt x="100" y="99"/>
                    <a:pt x="100" y="99"/>
                    <a:pt x="101" y="99"/>
                  </a:cubicBezTo>
                  <a:cubicBezTo>
                    <a:pt x="149" y="99"/>
                    <a:pt x="149" y="99"/>
                    <a:pt x="149" y="99"/>
                  </a:cubicBezTo>
                  <a:cubicBezTo>
                    <a:pt x="182" y="50"/>
                    <a:pt x="182" y="50"/>
                    <a:pt x="182" y="50"/>
                  </a:cubicBezTo>
                  <a:cubicBezTo>
                    <a:pt x="182" y="50"/>
                    <a:pt x="183" y="50"/>
                    <a:pt x="184" y="50"/>
                  </a:cubicBezTo>
                  <a:cubicBezTo>
                    <a:pt x="216" y="58"/>
                    <a:pt x="216" y="58"/>
                    <a:pt x="216" y="58"/>
                  </a:cubicBezTo>
                  <a:cubicBezTo>
                    <a:pt x="281" y="1"/>
                    <a:pt x="281" y="1"/>
                    <a:pt x="281" y="1"/>
                  </a:cubicBezTo>
                  <a:cubicBezTo>
                    <a:pt x="282" y="0"/>
                    <a:pt x="283" y="0"/>
                    <a:pt x="284" y="1"/>
                  </a:cubicBezTo>
                  <a:cubicBezTo>
                    <a:pt x="284" y="1"/>
                    <a:pt x="284" y="3"/>
                    <a:pt x="284" y="3"/>
                  </a:cubicBezTo>
                  <a:cubicBezTo>
                    <a:pt x="217" y="61"/>
                    <a:pt x="217" y="61"/>
                    <a:pt x="217" y="61"/>
                  </a:cubicBezTo>
                  <a:cubicBezTo>
                    <a:pt x="217" y="62"/>
                    <a:pt x="216" y="62"/>
                    <a:pt x="216" y="62"/>
                  </a:cubicBezTo>
                  <a:cubicBezTo>
                    <a:pt x="184" y="53"/>
                    <a:pt x="184" y="53"/>
                    <a:pt x="184" y="53"/>
                  </a:cubicBezTo>
                  <a:cubicBezTo>
                    <a:pt x="152" y="102"/>
                    <a:pt x="152" y="102"/>
                    <a:pt x="152" y="102"/>
                  </a:cubicBezTo>
                  <a:cubicBezTo>
                    <a:pt x="151" y="102"/>
                    <a:pt x="151" y="102"/>
                    <a:pt x="150" y="102"/>
                  </a:cubicBezTo>
                  <a:cubicBezTo>
                    <a:pt x="102" y="102"/>
                    <a:pt x="102" y="102"/>
                    <a:pt x="102" y="102"/>
                  </a:cubicBezTo>
                  <a:cubicBezTo>
                    <a:pt x="69" y="151"/>
                    <a:pt x="69" y="151"/>
                    <a:pt x="69" y="151"/>
                  </a:cubicBezTo>
                  <a:cubicBezTo>
                    <a:pt x="69" y="152"/>
                    <a:pt x="69" y="152"/>
                    <a:pt x="68" y="152"/>
                  </a:cubicBezTo>
                  <a:cubicBezTo>
                    <a:pt x="68" y="152"/>
                    <a:pt x="67" y="152"/>
                    <a:pt x="67" y="151"/>
                  </a:cubicBezTo>
                  <a:cubicBezTo>
                    <a:pt x="52" y="137"/>
                    <a:pt x="52" y="137"/>
                    <a:pt x="52" y="137"/>
                  </a:cubicBezTo>
                  <a:cubicBezTo>
                    <a:pt x="36" y="167"/>
                    <a:pt x="36" y="167"/>
                    <a:pt x="36" y="167"/>
                  </a:cubicBezTo>
                  <a:cubicBezTo>
                    <a:pt x="36" y="168"/>
                    <a:pt x="36" y="168"/>
                    <a:pt x="35" y="168"/>
                  </a:cubicBezTo>
                  <a:cubicBezTo>
                    <a:pt x="35" y="168"/>
                    <a:pt x="35" y="168"/>
                    <a:pt x="35" y="168"/>
                  </a:cubicBezTo>
                  <a:close/>
                </a:path>
              </a:pathLst>
            </a:custGeom>
            <a:solidFill>
              <a:srgbClr val="FF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5" name="Freeform 15"/>
            <p:cNvSpPr>
              <a:spLocks/>
            </p:cNvSpPr>
            <p:nvPr/>
          </p:nvSpPr>
          <p:spPr bwMode="auto">
            <a:xfrm>
              <a:off x="4359275" y="2613025"/>
              <a:ext cx="123825" cy="77788"/>
            </a:xfrm>
            <a:custGeom>
              <a:avLst/>
              <a:gdLst>
                <a:gd name="T0" fmla="*/ 38 w 38"/>
                <a:gd name="T1" fmla="*/ 0 h 24"/>
                <a:gd name="T2" fmla="*/ 38 w 38"/>
                <a:gd name="T3" fmla="*/ 10 h 24"/>
                <a:gd name="T4" fmla="*/ 19 w 38"/>
                <a:gd name="T5" fmla="*/ 24 h 24"/>
                <a:gd name="T6" fmla="*/ 19 w 38"/>
                <a:gd name="T7" fmla="*/ 24 h 24"/>
                <a:gd name="T8" fmla="*/ 0 w 38"/>
                <a:gd name="T9" fmla="*/ 10 h 24"/>
                <a:gd name="T10" fmla="*/ 0 w 38"/>
                <a:gd name="T11" fmla="*/ 0 h 24"/>
                <a:gd name="T12" fmla="*/ 38 w 38"/>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38" h="24">
                  <a:moveTo>
                    <a:pt x="38" y="0"/>
                  </a:moveTo>
                  <a:cubicBezTo>
                    <a:pt x="38" y="10"/>
                    <a:pt x="38" y="10"/>
                    <a:pt x="38" y="10"/>
                  </a:cubicBezTo>
                  <a:cubicBezTo>
                    <a:pt x="38" y="20"/>
                    <a:pt x="30" y="24"/>
                    <a:pt x="19" y="24"/>
                  </a:cubicBezTo>
                  <a:cubicBezTo>
                    <a:pt x="19" y="24"/>
                    <a:pt x="19" y="24"/>
                    <a:pt x="19" y="24"/>
                  </a:cubicBezTo>
                  <a:cubicBezTo>
                    <a:pt x="8" y="24"/>
                    <a:pt x="0" y="20"/>
                    <a:pt x="0" y="10"/>
                  </a:cubicBezTo>
                  <a:cubicBezTo>
                    <a:pt x="0" y="0"/>
                    <a:pt x="0" y="0"/>
                    <a:pt x="0" y="0"/>
                  </a:cubicBezTo>
                  <a:lnTo>
                    <a:pt x="38" y="0"/>
                  </a:lnTo>
                  <a:close/>
                </a:path>
              </a:pathLst>
            </a:custGeom>
            <a:solidFill>
              <a:srgbClr val="C19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6" name="Oval 16"/>
            <p:cNvSpPr>
              <a:spLocks noChangeArrowheads="1"/>
            </p:cNvSpPr>
            <p:nvPr/>
          </p:nvSpPr>
          <p:spPr bwMode="auto">
            <a:xfrm>
              <a:off x="4268788" y="2268538"/>
              <a:ext cx="311150" cy="385763"/>
            </a:xfrm>
            <a:prstGeom prst="ellipse">
              <a:avLst/>
            </a:prstGeom>
            <a:solidFill>
              <a:srgbClr val="C19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7" name="Oval 17"/>
            <p:cNvSpPr>
              <a:spLocks noChangeArrowheads="1"/>
            </p:cNvSpPr>
            <p:nvPr/>
          </p:nvSpPr>
          <p:spPr bwMode="auto">
            <a:xfrm>
              <a:off x="4541838" y="2430463"/>
              <a:ext cx="71438" cy="80963"/>
            </a:xfrm>
            <a:prstGeom prst="ellipse">
              <a:avLst/>
            </a:prstGeom>
            <a:solidFill>
              <a:srgbClr val="C19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8" name="Oval 18"/>
            <p:cNvSpPr>
              <a:spLocks noChangeArrowheads="1"/>
            </p:cNvSpPr>
            <p:nvPr/>
          </p:nvSpPr>
          <p:spPr bwMode="auto">
            <a:xfrm>
              <a:off x="4240213" y="2430463"/>
              <a:ext cx="71438" cy="80963"/>
            </a:xfrm>
            <a:prstGeom prst="ellipse">
              <a:avLst/>
            </a:prstGeom>
            <a:solidFill>
              <a:srgbClr val="C19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9" name="Freeform 19"/>
            <p:cNvSpPr>
              <a:spLocks/>
            </p:cNvSpPr>
            <p:nvPr/>
          </p:nvSpPr>
          <p:spPr bwMode="auto">
            <a:xfrm>
              <a:off x="4356100" y="2520950"/>
              <a:ext cx="136525" cy="133350"/>
            </a:xfrm>
            <a:custGeom>
              <a:avLst/>
              <a:gdLst>
                <a:gd name="T0" fmla="*/ 21 w 42"/>
                <a:gd name="T1" fmla="*/ 41 h 41"/>
                <a:gd name="T2" fmla="*/ 21 w 42"/>
                <a:gd name="T3" fmla="*/ 41 h 41"/>
                <a:gd name="T4" fmla="*/ 0 w 42"/>
                <a:gd name="T5" fmla="*/ 25 h 41"/>
                <a:gd name="T6" fmla="*/ 0 w 42"/>
                <a:gd name="T7" fmla="*/ 15 h 41"/>
                <a:gd name="T8" fmla="*/ 21 w 42"/>
                <a:gd name="T9" fmla="*/ 0 h 41"/>
                <a:gd name="T10" fmla="*/ 21 w 42"/>
                <a:gd name="T11" fmla="*/ 0 h 41"/>
                <a:gd name="T12" fmla="*/ 42 w 42"/>
                <a:gd name="T13" fmla="*/ 15 h 41"/>
                <a:gd name="T14" fmla="*/ 42 w 42"/>
                <a:gd name="T15" fmla="*/ 25 h 41"/>
                <a:gd name="T16" fmla="*/ 21 w 42"/>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1">
                  <a:moveTo>
                    <a:pt x="21" y="41"/>
                  </a:moveTo>
                  <a:cubicBezTo>
                    <a:pt x="21" y="41"/>
                    <a:pt x="21" y="41"/>
                    <a:pt x="21" y="41"/>
                  </a:cubicBezTo>
                  <a:cubicBezTo>
                    <a:pt x="10" y="41"/>
                    <a:pt x="0" y="37"/>
                    <a:pt x="0" y="25"/>
                  </a:cubicBezTo>
                  <a:cubicBezTo>
                    <a:pt x="0" y="15"/>
                    <a:pt x="0" y="15"/>
                    <a:pt x="0" y="15"/>
                  </a:cubicBezTo>
                  <a:cubicBezTo>
                    <a:pt x="0" y="3"/>
                    <a:pt x="10" y="0"/>
                    <a:pt x="21" y="0"/>
                  </a:cubicBezTo>
                  <a:cubicBezTo>
                    <a:pt x="21" y="0"/>
                    <a:pt x="21" y="0"/>
                    <a:pt x="21" y="0"/>
                  </a:cubicBezTo>
                  <a:cubicBezTo>
                    <a:pt x="33" y="0"/>
                    <a:pt x="42" y="3"/>
                    <a:pt x="42" y="15"/>
                  </a:cubicBezTo>
                  <a:cubicBezTo>
                    <a:pt x="42" y="25"/>
                    <a:pt x="42" y="25"/>
                    <a:pt x="42" y="25"/>
                  </a:cubicBezTo>
                  <a:cubicBezTo>
                    <a:pt x="42" y="37"/>
                    <a:pt x="33" y="41"/>
                    <a:pt x="21" y="4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0" name="Oval 20"/>
            <p:cNvSpPr>
              <a:spLocks noChangeArrowheads="1"/>
            </p:cNvSpPr>
            <p:nvPr/>
          </p:nvSpPr>
          <p:spPr bwMode="auto">
            <a:xfrm>
              <a:off x="4333875" y="2433638"/>
              <a:ext cx="28575" cy="3016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1" name="Oval 21"/>
            <p:cNvSpPr>
              <a:spLocks noChangeArrowheads="1"/>
            </p:cNvSpPr>
            <p:nvPr/>
          </p:nvSpPr>
          <p:spPr bwMode="auto">
            <a:xfrm>
              <a:off x="4505325" y="2433638"/>
              <a:ext cx="30163" cy="3016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2" name="Freeform 23"/>
            <p:cNvSpPr>
              <a:spLocks/>
            </p:cNvSpPr>
            <p:nvPr/>
          </p:nvSpPr>
          <p:spPr bwMode="auto">
            <a:xfrm>
              <a:off x="4386263" y="2551113"/>
              <a:ext cx="80963" cy="15875"/>
            </a:xfrm>
            <a:custGeom>
              <a:avLst/>
              <a:gdLst>
                <a:gd name="T0" fmla="*/ 25 w 25"/>
                <a:gd name="T1" fmla="*/ 0 h 5"/>
                <a:gd name="T2" fmla="*/ 12 w 25"/>
                <a:gd name="T3" fmla="*/ 5 h 5"/>
                <a:gd name="T4" fmla="*/ 0 w 25"/>
                <a:gd name="T5" fmla="*/ 0 h 5"/>
                <a:gd name="T6" fmla="*/ 25 w 25"/>
                <a:gd name="T7" fmla="*/ 0 h 5"/>
              </a:gdLst>
              <a:ahLst/>
              <a:cxnLst>
                <a:cxn ang="0">
                  <a:pos x="T0" y="T1"/>
                </a:cxn>
                <a:cxn ang="0">
                  <a:pos x="T2" y="T3"/>
                </a:cxn>
                <a:cxn ang="0">
                  <a:pos x="T4" y="T5"/>
                </a:cxn>
                <a:cxn ang="0">
                  <a:pos x="T6" y="T7"/>
                </a:cxn>
              </a:cxnLst>
              <a:rect l="0" t="0" r="r" b="b"/>
              <a:pathLst>
                <a:path w="25" h="5">
                  <a:moveTo>
                    <a:pt x="25" y="0"/>
                  </a:moveTo>
                  <a:cubicBezTo>
                    <a:pt x="25" y="4"/>
                    <a:pt x="20" y="5"/>
                    <a:pt x="12" y="5"/>
                  </a:cubicBezTo>
                  <a:cubicBezTo>
                    <a:pt x="4" y="5"/>
                    <a:pt x="0" y="4"/>
                    <a:pt x="0" y="0"/>
                  </a:cubicBez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3" name="Freeform 24"/>
            <p:cNvSpPr>
              <a:spLocks/>
            </p:cNvSpPr>
            <p:nvPr/>
          </p:nvSpPr>
          <p:spPr bwMode="auto">
            <a:xfrm>
              <a:off x="4346575" y="2644775"/>
              <a:ext cx="74613" cy="84138"/>
            </a:xfrm>
            <a:custGeom>
              <a:avLst/>
              <a:gdLst>
                <a:gd name="T0" fmla="*/ 23 w 23"/>
                <a:gd name="T1" fmla="*/ 14 h 26"/>
                <a:gd name="T2" fmla="*/ 4 w 23"/>
                <a:gd name="T3" fmla="*/ 0 h 26"/>
                <a:gd name="T4" fmla="*/ 1 w 23"/>
                <a:gd name="T5" fmla="*/ 3 h 26"/>
                <a:gd name="T6" fmla="*/ 17 w 23"/>
                <a:gd name="T7" fmla="*/ 26 h 26"/>
                <a:gd name="T8" fmla="*/ 23 w 23"/>
                <a:gd name="T9" fmla="*/ 14 h 26"/>
              </a:gdLst>
              <a:ahLst/>
              <a:cxnLst>
                <a:cxn ang="0">
                  <a:pos x="T0" y="T1"/>
                </a:cxn>
                <a:cxn ang="0">
                  <a:pos x="T2" y="T3"/>
                </a:cxn>
                <a:cxn ang="0">
                  <a:pos x="T4" y="T5"/>
                </a:cxn>
                <a:cxn ang="0">
                  <a:pos x="T6" y="T7"/>
                </a:cxn>
                <a:cxn ang="0">
                  <a:pos x="T8" y="T9"/>
                </a:cxn>
              </a:cxnLst>
              <a:rect l="0" t="0" r="r" b="b"/>
              <a:pathLst>
                <a:path w="23" h="26">
                  <a:moveTo>
                    <a:pt x="23" y="14"/>
                  </a:moveTo>
                  <a:cubicBezTo>
                    <a:pt x="23" y="14"/>
                    <a:pt x="8" y="14"/>
                    <a:pt x="4" y="0"/>
                  </a:cubicBezTo>
                  <a:cubicBezTo>
                    <a:pt x="1" y="3"/>
                    <a:pt x="1" y="3"/>
                    <a:pt x="1" y="3"/>
                  </a:cubicBezTo>
                  <a:cubicBezTo>
                    <a:pt x="1" y="3"/>
                    <a:pt x="0" y="20"/>
                    <a:pt x="17" y="26"/>
                  </a:cubicBezTo>
                  <a:lnTo>
                    <a:pt x="23"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4" name="Freeform 25"/>
            <p:cNvSpPr>
              <a:spLocks/>
            </p:cNvSpPr>
            <p:nvPr/>
          </p:nvSpPr>
          <p:spPr bwMode="auto">
            <a:xfrm>
              <a:off x="4421188" y="2644775"/>
              <a:ext cx="77788" cy="84138"/>
            </a:xfrm>
            <a:custGeom>
              <a:avLst/>
              <a:gdLst>
                <a:gd name="T0" fmla="*/ 0 w 24"/>
                <a:gd name="T1" fmla="*/ 14 h 26"/>
                <a:gd name="T2" fmla="*/ 19 w 24"/>
                <a:gd name="T3" fmla="*/ 0 h 26"/>
                <a:gd name="T4" fmla="*/ 22 w 24"/>
                <a:gd name="T5" fmla="*/ 3 h 26"/>
                <a:gd name="T6" fmla="*/ 6 w 24"/>
                <a:gd name="T7" fmla="*/ 26 h 26"/>
                <a:gd name="T8" fmla="*/ 0 w 24"/>
                <a:gd name="T9" fmla="*/ 14 h 26"/>
              </a:gdLst>
              <a:ahLst/>
              <a:cxnLst>
                <a:cxn ang="0">
                  <a:pos x="T0" y="T1"/>
                </a:cxn>
                <a:cxn ang="0">
                  <a:pos x="T2" y="T3"/>
                </a:cxn>
                <a:cxn ang="0">
                  <a:pos x="T4" y="T5"/>
                </a:cxn>
                <a:cxn ang="0">
                  <a:pos x="T6" y="T7"/>
                </a:cxn>
                <a:cxn ang="0">
                  <a:pos x="T8" y="T9"/>
                </a:cxn>
              </a:cxnLst>
              <a:rect l="0" t="0" r="r" b="b"/>
              <a:pathLst>
                <a:path w="24" h="26">
                  <a:moveTo>
                    <a:pt x="0" y="14"/>
                  </a:moveTo>
                  <a:cubicBezTo>
                    <a:pt x="0" y="14"/>
                    <a:pt x="15" y="14"/>
                    <a:pt x="19" y="0"/>
                  </a:cubicBezTo>
                  <a:cubicBezTo>
                    <a:pt x="22" y="3"/>
                    <a:pt x="22" y="3"/>
                    <a:pt x="22" y="3"/>
                  </a:cubicBezTo>
                  <a:cubicBezTo>
                    <a:pt x="22" y="3"/>
                    <a:pt x="24" y="20"/>
                    <a:pt x="6" y="26"/>
                  </a:cubicBez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5" name="Freeform 26"/>
            <p:cNvSpPr>
              <a:spLocks noEditPoints="1"/>
            </p:cNvSpPr>
            <p:nvPr/>
          </p:nvSpPr>
          <p:spPr bwMode="auto">
            <a:xfrm>
              <a:off x="4287838" y="2401888"/>
              <a:ext cx="279400" cy="87313"/>
            </a:xfrm>
            <a:custGeom>
              <a:avLst/>
              <a:gdLst>
                <a:gd name="T0" fmla="*/ 69 w 86"/>
                <a:gd name="T1" fmla="*/ 0 h 27"/>
                <a:gd name="T2" fmla="*/ 53 w 86"/>
                <a:gd name="T3" fmla="*/ 8 h 27"/>
                <a:gd name="T4" fmla="*/ 32 w 86"/>
                <a:gd name="T5" fmla="*/ 7 h 27"/>
                <a:gd name="T6" fmla="*/ 16 w 86"/>
                <a:gd name="T7" fmla="*/ 0 h 27"/>
                <a:gd name="T8" fmla="*/ 0 w 86"/>
                <a:gd name="T9" fmla="*/ 13 h 27"/>
                <a:gd name="T10" fmla="*/ 16 w 86"/>
                <a:gd name="T11" fmla="*/ 27 h 27"/>
                <a:gd name="T12" fmla="*/ 33 w 86"/>
                <a:gd name="T13" fmla="*/ 13 h 27"/>
                <a:gd name="T14" fmla="*/ 33 w 86"/>
                <a:gd name="T15" fmla="*/ 11 h 27"/>
                <a:gd name="T16" fmla="*/ 52 w 86"/>
                <a:gd name="T17" fmla="*/ 11 h 27"/>
                <a:gd name="T18" fmla="*/ 52 w 86"/>
                <a:gd name="T19" fmla="*/ 13 h 27"/>
                <a:gd name="T20" fmla="*/ 69 w 86"/>
                <a:gd name="T21" fmla="*/ 27 h 27"/>
                <a:gd name="T22" fmla="*/ 86 w 86"/>
                <a:gd name="T23" fmla="*/ 13 h 27"/>
                <a:gd name="T24" fmla="*/ 69 w 86"/>
                <a:gd name="T25" fmla="*/ 0 h 27"/>
                <a:gd name="T26" fmla="*/ 16 w 86"/>
                <a:gd name="T27" fmla="*/ 24 h 27"/>
                <a:gd name="T28" fmla="*/ 3 w 86"/>
                <a:gd name="T29" fmla="*/ 13 h 27"/>
                <a:gd name="T30" fmla="*/ 16 w 86"/>
                <a:gd name="T31" fmla="*/ 3 h 27"/>
                <a:gd name="T32" fmla="*/ 30 w 86"/>
                <a:gd name="T33" fmla="*/ 13 h 27"/>
                <a:gd name="T34" fmla="*/ 16 w 86"/>
                <a:gd name="T35" fmla="*/ 24 h 27"/>
                <a:gd name="T36" fmla="*/ 69 w 86"/>
                <a:gd name="T37" fmla="*/ 24 h 27"/>
                <a:gd name="T38" fmla="*/ 55 w 86"/>
                <a:gd name="T39" fmla="*/ 13 h 27"/>
                <a:gd name="T40" fmla="*/ 69 w 86"/>
                <a:gd name="T41" fmla="*/ 3 h 27"/>
                <a:gd name="T42" fmla="*/ 82 w 86"/>
                <a:gd name="T43" fmla="*/ 13 h 27"/>
                <a:gd name="T44" fmla="*/ 69 w 86"/>
                <a:gd name="T45"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27">
                  <a:moveTo>
                    <a:pt x="69" y="0"/>
                  </a:moveTo>
                  <a:cubicBezTo>
                    <a:pt x="61" y="0"/>
                    <a:pt x="56" y="3"/>
                    <a:pt x="53" y="8"/>
                  </a:cubicBezTo>
                  <a:cubicBezTo>
                    <a:pt x="45" y="1"/>
                    <a:pt x="37" y="4"/>
                    <a:pt x="32" y="7"/>
                  </a:cubicBezTo>
                  <a:cubicBezTo>
                    <a:pt x="29" y="3"/>
                    <a:pt x="24" y="0"/>
                    <a:pt x="16" y="0"/>
                  </a:cubicBezTo>
                  <a:cubicBezTo>
                    <a:pt x="7" y="0"/>
                    <a:pt x="0" y="5"/>
                    <a:pt x="0" y="13"/>
                  </a:cubicBezTo>
                  <a:cubicBezTo>
                    <a:pt x="0" y="21"/>
                    <a:pt x="7" y="27"/>
                    <a:pt x="16" y="27"/>
                  </a:cubicBezTo>
                  <a:cubicBezTo>
                    <a:pt x="26" y="27"/>
                    <a:pt x="33" y="21"/>
                    <a:pt x="33" y="13"/>
                  </a:cubicBezTo>
                  <a:cubicBezTo>
                    <a:pt x="33" y="12"/>
                    <a:pt x="33" y="11"/>
                    <a:pt x="33" y="11"/>
                  </a:cubicBezTo>
                  <a:cubicBezTo>
                    <a:pt x="36" y="9"/>
                    <a:pt x="44" y="4"/>
                    <a:pt x="52" y="11"/>
                  </a:cubicBezTo>
                  <a:cubicBezTo>
                    <a:pt x="52" y="12"/>
                    <a:pt x="52" y="12"/>
                    <a:pt x="52" y="13"/>
                  </a:cubicBezTo>
                  <a:cubicBezTo>
                    <a:pt x="52" y="21"/>
                    <a:pt x="59" y="27"/>
                    <a:pt x="69" y="27"/>
                  </a:cubicBezTo>
                  <a:cubicBezTo>
                    <a:pt x="78" y="27"/>
                    <a:pt x="86" y="21"/>
                    <a:pt x="86" y="13"/>
                  </a:cubicBezTo>
                  <a:cubicBezTo>
                    <a:pt x="86" y="5"/>
                    <a:pt x="79" y="0"/>
                    <a:pt x="69" y="0"/>
                  </a:cubicBezTo>
                  <a:close/>
                  <a:moveTo>
                    <a:pt x="16" y="24"/>
                  </a:moveTo>
                  <a:cubicBezTo>
                    <a:pt x="9" y="24"/>
                    <a:pt x="3" y="19"/>
                    <a:pt x="3" y="13"/>
                  </a:cubicBezTo>
                  <a:cubicBezTo>
                    <a:pt x="3" y="6"/>
                    <a:pt x="10" y="3"/>
                    <a:pt x="16" y="3"/>
                  </a:cubicBezTo>
                  <a:cubicBezTo>
                    <a:pt x="23" y="3"/>
                    <a:pt x="30" y="6"/>
                    <a:pt x="30" y="13"/>
                  </a:cubicBezTo>
                  <a:cubicBezTo>
                    <a:pt x="30" y="19"/>
                    <a:pt x="24" y="24"/>
                    <a:pt x="16" y="24"/>
                  </a:cubicBezTo>
                  <a:close/>
                  <a:moveTo>
                    <a:pt x="69" y="24"/>
                  </a:moveTo>
                  <a:cubicBezTo>
                    <a:pt x="61" y="24"/>
                    <a:pt x="55" y="19"/>
                    <a:pt x="55" y="13"/>
                  </a:cubicBezTo>
                  <a:cubicBezTo>
                    <a:pt x="55" y="6"/>
                    <a:pt x="62" y="3"/>
                    <a:pt x="69" y="3"/>
                  </a:cubicBezTo>
                  <a:cubicBezTo>
                    <a:pt x="75" y="3"/>
                    <a:pt x="82" y="6"/>
                    <a:pt x="82" y="13"/>
                  </a:cubicBezTo>
                  <a:cubicBezTo>
                    <a:pt x="82" y="19"/>
                    <a:pt x="76" y="24"/>
                    <a:pt x="69" y="24"/>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6" name="Freeform 27"/>
            <p:cNvSpPr>
              <a:spLocks/>
            </p:cNvSpPr>
            <p:nvPr/>
          </p:nvSpPr>
          <p:spPr bwMode="auto">
            <a:xfrm>
              <a:off x="3540125" y="3086100"/>
              <a:ext cx="2165350" cy="38100"/>
            </a:xfrm>
            <a:custGeom>
              <a:avLst/>
              <a:gdLst>
                <a:gd name="T0" fmla="*/ 662 w 668"/>
                <a:gd name="T1" fmla="*/ 12 h 12"/>
                <a:gd name="T2" fmla="*/ 7 w 668"/>
                <a:gd name="T3" fmla="*/ 12 h 12"/>
                <a:gd name="T4" fmla="*/ 0 w 668"/>
                <a:gd name="T5" fmla="*/ 6 h 12"/>
                <a:gd name="T6" fmla="*/ 0 w 668"/>
                <a:gd name="T7" fmla="*/ 6 h 12"/>
                <a:gd name="T8" fmla="*/ 7 w 668"/>
                <a:gd name="T9" fmla="*/ 0 h 12"/>
                <a:gd name="T10" fmla="*/ 662 w 668"/>
                <a:gd name="T11" fmla="*/ 0 h 12"/>
                <a:gd name="T12" fmla="*/ 668 w 668"/>
                <a:gd name="T13" fmla="*/ 6 h 12"/>
                <a:gd name="T14" fmla="*/ 668 w 668"/>
                <a:gd name="T15" fmla="*/ 6 h 12"/>
                <a:gd name="T16" fmla="*/ 662 w 668"/>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12">
                  <a:moveTo>
                    <a:pt x="662" y="12"/>
                  </a:moveTo>
                  <a:cubicBezTo>
                    <a:pt x="7" y="12"/>
                    <a:pt x="7" y="12"/>
                    <a:pt x="7" y="12"/>
                  </a:cubicBezTo>
                  <a:cubicBezTo>
                    <a:pt x="3" y="12"/>
                    <a:pt x="0" y="9"/>
                    <a:pt x="0" y="6"/>
                  </a:cubicBezTo>
                  <a:cubicBezTo>
                    <a:pt x="0" y="6"/>
                    <a:pt x="0" y="6"/>
                    <a:pt x="0" y="6"/>
                  </a:cubicBezTo>
                  <a:cubicBezTo>
                    <a:pt x="0" y="3"/>
                    <a:pt x="3" y="0"/>
                    <a:pt x="7" y="0"/>
                  </a:cubicBezTo>
                  <a:cubicBezTo>
                    <a:pt x="662" y="0"/>
                    <a:pt x="662" y="0"/>
                    <a:pt x="662" y="0"/>
                  </a:cubicBezTo>
                  <a:cubicBezTo>
                    <a:pt x="665" y="0"/>
                    <a:pt x="668" y="3"/>
                    <a:pt x="668" y="6"/>
                  </a:cubicBezTo>
                  <a:cubicBezTo>
                    <a:pt x="668" y="6"/>
                    <a:pt x="668" y="6"/>
                    <a:pt x="668" y="6"/>
                  </a:cubicBezTo>
                  <a:cubicBezTo>
                    <a:pt x="668" y="9"/>
                    <a:pt x="665" y="12"/>
                    <a:pt x="662" y="12"/>
                  </a:cubicBezTo>
                  <a:close/>
                </a:path>
              </a:pathLst>
            </a:custGeom>
            <a:solidFill>
              <a:srgbClr val="FF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7" name="Freeform 28"/>
            <p:cNvSpPr>
              <a:spLocks/>
            </p:cNvSpPr>
            <p:nvPr/>
          </p:nvSpPr>
          <p:spPr bwMode="auto">
            <a:xfrm>
              <a:off x="3575050" y="3021013"/>
              <a:ext cx="2097088" cy="65088"/>
            </a:xfrm>
            <a:custGeom>
              <a:avLst/>
              <a:gdLst>
                <a:gd name="T0" fmla="*/ 647 w 647"/>
                <a:gd name="T1" fmla="*/ 20 h 20"/>
                <a:gd name="T2" fmla="*/ 0 w 647"/>
                <a:gd name="T3" fmla="*/ 20 h 20"/>
                <a:gd name="T4" fmla="*/ 0 w 647"/>
                <a:gd name="T5" fmla="*/ 1 h 20"/>
                <a:gd name="T6" fmla="*/ 1 w 647"/>
                <a:gd name="T7" fmla="*/ 0 h 20"/>
                <a:gd name="T8" fmla="*/ 645 w 647"/>
                <a:gd name="T9" fmla="*/ 0 h 20"/>
                <a:gd name="T10" fmla="*/ 647 w 647"/>
                <a:gd name="T11" fmla="*/ 1 h 20"/>
                <a:gd name="T12" fmla="*/ 647 w 6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7" h="20">
                  <a:moveTo>
                    <a:pt x="647" y="20"/>
                  </a:moveTo>
                  <a:cubicBezTo>
                    <a:pt x="0" y="20"/>
                    <a:pt x="0" y="20"/>
                    <a:pt x="0" y="20"/>
                  </a:cubicBezTo>
                  <a:cubicBezTo>
                    <a:pt x="0" y="1"/>
                    <a:pt x="0" y="1"/>
                    <a:pt x="0" y="1"/>
                  </a:cubicBezTo>
                  <a:cubicBezTo>
                    <a:pt x="0" y="0"/>
                    <a:pt x="0" y="0"/>
                    <a:pt x="1" y="0"/>
                  </a:cubicBezTo>
                  <a:cubicBezTo>
                    <a:pt x="645" y="0"/>
                    <a:pt x="645" y="0"/>
                    <a:pt x="645" y="0"/>
                  </a:cubicBezTo>
                  <a:cubicBezTo>
                    <a:pt x="646" y="0"/>
                    <a:pt x="647" y="0"/>
                    <a:pt x="647" y="1"/>
                  </a:cubicBezTo>
                  <a:lnTo>
                    <a:pt x="647" y="2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8" name="Rectangle 29"/>
            <p:cNvSpPr>
              <a:spLocks noChangeArrowheads="1"/>
            </p:cNvSpPr>
            <p:nvPr/>
          </p:nvSpPr>
          <p:spPr bwMode="auto">
            <a:xfrm>
              <a:off x="3617913" y="3124200"/>
              <a:ext cx="2009775" cy="554038"/>
            </a:xfrm>
            <a:prstGeom prst="rect">
              <a:avLst/>
            </a:prstGeom>
            <a:solidFill>
              <a:srgbClr val="FF7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9" name="Freeform 30"/>
            <p:cNvSpPr>
              <a:spLocks/>
            </p:cNvSpPr>
            <p:nvPr/>
          </p:nvSpPr>
          <p:spPr bwMode="auto">
            <a:xfrm>
              <a:off x="3646488"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0" name="Freeform 31"/>
            <p:cNvSpPr>
              <a:spLocks/>
            </p:cNvSpPr>
            <p:nvPr/>
          </p:nvSpPr>
          <p:spPr bwMode="auto">
            <a:xfrm>
              <a:off x="3757613"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1" name="Freeform 32"/>
            <p:cNvSpPr>
              <a:spLocks/>
            </p:cNvSpPr>
            <p:nvPr/>
          </p:nvSpPr>
          <p:spPr bwMode="auto">
            <a:xfrm>
              <a:off x="3867150"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2" name="Freeform 33"/>
            <p:cNvSpPr>
              <a:spLocks/>
            </p:cNvSpPr>
            <p:nvPr/>
          </p:nvSpPr>
          <p:spPr bwMode="auto">
            <a:xfrm>
              <a:off x="3976688"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3" name="Freeform 34"/>
            <p:cNvSpPr>
              <a:spLocks/>
            </p:cNvSpPr>
            <p:nvPr/>
          </p:nvSpPr>
          <p:spPr bwMode="auto">
            <a:xfrm>
              <a:off x="4087813"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4" name="Freeform 35"/>
            <p:cNvSpPr>
              <a:spLocks/>
            </p:cNvSpPr>
            <p:nvPr/>
          </p:nvSpPr>
          <p:spPr bwMode="auto">
            <a:xfrm>
              <a:off x="4197350"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5" name="Freeform 36"/>
            <p:cNvSpPr>
              <a:spLocks/>
            </p:cNvSpPr>
            <p:nvPr/>
          </p:nvSpPr>
          <p:spPr bwMode="auto">
            <a:xfrm>
              <a:off x="4308475"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6" name="Freeform 37"/>
            <p:cNvSpPr>
              <a:spLocks/>
            </p:cNvSpPr>
            <p:nvPr/>
          </p:nvSpPr>
          <p:spPr bwMode="auto">
            <a:xfrm>
              <a:off x="4418013"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7" name="Freeform 38"/>
            <p:cNvSpPr>
              <a:spLocks/>
            </p:cNvSpPr>
            <p:nvPr/>
          </p:nvSpPr>
          <p:spPr bwMode="auto">
            <a:xfrm>
              <a:off x="4527550"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8" name="Freeform 39"/>
            <p:cNvSpPr>
              <a:spLocks/>
            </p:cNvSpPr>
            <p:nvPr/>
          </p:nvSpPr>
          <p:spPr bwMode="auto">
            <a:xfrm>
              <a:off x="4638675"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9" name="Freeform 40"/>
            <p:cNvSpPr>
              <a:spLocks/>
            </p:cNvSpPr>
            <p:nvPr/>
          </p:nvSpPr>
          <p:spPr bwMode="auto">
            <a:xfrm>
              <a:off x="4748213"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0" name="Freeform 41"/>
            <p:cNvSpPr>
              <a:spLocks/>
            </p:cNvSpPr>
            <p:nvPr/>
          </p:nvSpPr>
          <p:spPr bwMode="auto">
            <a:xfrm>
              <a:off x="4859338"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1" name="Freeform 42"/>
            <p:cNvSpPr>
              <a:spLocks/>
            </p:cNvSpPr>
            <p:nvPr/>
          </p:nvSpPr>
          <p:spPr bwMode="auto">
            <a:xfrm>
              <a:off x="4968875"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2" name="Freeform 43"/>
            <p:cNvSpPr>
              <a:spLocks/>
            </p:cNvSpPr>
            <p:nvPr/>
          </p:nvSpPr>
          <p:spPr bwMode="auto">
            <a:xfrm>
              <a:off x="5078413"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3" name="Freeform 44"/>
            <p:cNvSpPr>
              <a:spLocks/>
            </p:cNvSpPr>
            <p:nvPr/>
          </p:nvSpPr>
          <p:spPr bwMode="auto">
            <a:xfrm>
              <a:off x="5189538"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5"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4" name="Freeform 45"/>
            <p:cNvSpPr>
              <a:spLocks/>
            </p:cNvSpPr>
            <p:nvPr/>
          </p:nvSpPr>
          <p:spPr bwMode="auto">
            <a:xfrm>
              <a:off x="5299075"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5"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5" name="Freeform 46"/>
            <p:cNvSpPr>
              <a:spLocks/>
            </p:cNvSpPr>
            <p:nvPr/>
          </p:nvSpPr>
          <p:spPr bwMode="auto">
            <a:xfrm>
              <a:off x="5410200"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5"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6" name="Freeform 47"/>
            <p:cNvSpPr>
              <a:spLocks/>
            </p:cNvSpPr>
            <p:nvPr/>
          </p:nvSpPr>
          <p:spPr bwMode="auto">
            <a:xfrm>
              <a:off x="5519738"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8" y="12"/>
                    <a:pt x="12" y="12"/>
                  </a:cubicBezTo>
                  <a:cubicBezTo>
                    <a:pt x="5"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7" name="Freeform 48"/>
            <p:cNvSpPr>
              <a:spLocks/>
            </p:cNvSpPr>
            <p:nvPr/>
          </p:nvSpPr>
          <p:spPr bwMode="auto">
            <a:xfrm>
              <a:off x="3646488" y="3189288"/>
              <a:ext cx="1951038" cy="15875"/>
            </a:xfrm>
            <a:custGeom>
              <a:avLst/>
              <a:gdLst>
                <a:gd name="T0" fmla="*/ 599 w 602"/>
                <a:gd name="T1" fmla="*/ 5 h 5"/>
                <a:gd name="T2" fmla="*/ 3 w 602"/>
                <a:gd name="T3" fmla="*/ 5 h 5"/>
                <a:gd name="T4" fmla="*/ 0 w 602"/>
                <a:gd name="T5" fmla="*/ 2 h 5"/>
                <a:gd name="T6" fmla="*/ 0 w 602"/>
                <a:gd name="T7" fmla="*/ 2 h 5"/>
                <a:gd name="T8" fmla="*/ 3 w 602"/>
                <a:gd name="T9" fmla="*/ 0 h 5"/>
                <a:gd name="T10" fmla="*/ 599 w 602"/>
                <a:gd name="T11" fmla="*/ 0 h 5"/>
                <a:gd name="T12" fmla="*/ 602 w 602"/>
                <a:gd name="T13" fmla="*/ 2 h 5"/>
                <a:gd name="T14" fmla="*/ 602 w 602"/>
                <a:gd name="T15" fmla="*/ 2 h 5"/>
                <a:gd name="T16" fmla="*/ 599 w 602"/>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2" h="5">
                  <a:moveTo>
                    <a:pt x="599" y="5"/>
                  </a:moveTo>
                  <a:cubicBezTo>
                    <a:pt x="3" y="5"/>
                    <a:pt x="3" y="5"/>
                    <a:pt x="3" y="5"/>
                  </a:cubicBezTo>
                  <a:cubicBezTo>
                    <a:pt x="1" y="5"/>
                    <a:pt x="0" y="4"/>
                    <a:pt x="0" y="2"/>
                  </a:cubicBezTo>
                  <a:cubicBezTo>
                    <a:pt x="0" y="2"/>
                    <a:pt x="0" y="2"/>
                    <a:pt x="0" y="2"/>
                  </a:cubicBezTo>
                  <a:cubicBezTo>
                    <a:pt x="0" y="1"/>
                    <a:pt x="1" y="0"/>
                    <a:pt x="3" y="0"/>
                  </a:cubicBezTo>
                  <a:cubicBezTo>
                    <a:pt x="599" y="0"/>
                    <a:pt x="599" y="0"/>
                    <a:pt x="599" y="0"/>
                  </a:cubicBezTo>
                  <a:cubicBezTo>
                    <a:pt x="601" y="0"/>
                    <a:pt x="602" y="1"/>
                    <a:pt x="602" y="2"/>
                  </a:cubicBezTo>
                  <a:cubicBezTo>
                    <a:pt x="602" y="2"/>
                    <a:pt x="602" y="2"/>
                    <a:pt x="602" y="2"/>
                  </a:cubicBezTo>
                  <a:cubicBezTo>
                    <a:pt x="602" y="4"/>
                    <a:pt x="601" y="5"/>
                    <a:pt x="599"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8" name="Freeform 49"/>
            <p:cNvSpPr>
              <a:spLocks/>
            </p:cNvSpPr>
            <p:nvPr/>
          </p:nvSpPr>
          <p:spPr bwMode="auto">
            <a:xfrm>
              <a:off x="3668713" y="3403600"/>
              <a:ext cx="14288" cy="274638"/>
            </a:xfrm>
            <a:custGeom>
              <a:avLst/>
              <a:gdLst>
                <a:gd name="T0" fmla="*/ 0 w 4"/>
                <a:gd name="T1" fmla="*/ 85 h 85"/>
                <a:gd name="T2" fmla="*/ 0 w 4"/>
                <a:gd name="T3" fmla="*/ 2 h 85"/>
                <a:gd name="T4" fmla="*/ 2 w 4"/>
                <a:gd name="T5" fmla="*/ 0 h 85"/>
                <a:gd name="T6" fmla="*/ 2 w 4"/>
                <a:gd name="T7" fmla="*/ 0 h 85"/>
                <a:gd name="T8" fmla="*/ 4 w 4"/>
                <a:gd name="T9" fmla="*/ 2 h 85"/>
                <a:gd name="T10" fmla="*/ 4 w 4"/>
                <a:gd name="T11" fmla="*/ 85 h 85"/>
                <a:gd name="T12" fmla="*/ 0 w 4"/>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4" h="85">
                  <a:moveTo>
                    <a:pt x="0" y="85"/>
                  </a:moveTo>
                  <a:cubicBezTo>
                    <a:pt x="0" y="2"/>
                    <a:pt x="0" y="2"/>
                    <a:pt x="0" y="2"/>
                  </a:cubicBezTo>
                  <a:cubicBezTo>
                    <a:pt x="0" y="1"/>
                    <a:pt x="1" y="0"/>
                    <a:pt x="2" y="0"/>
                  </a:cubicBezTo>
                  <a:cubicBezTo>
                    <a:pt x="2" y="0"/>
                    <a:pt x="2" y="0"/>
                    <a:pt x="2" y="0"/>
                  </a:cubicBezTo>
                  <a:cubicBezTo>
                    <a:pt x="3" y="0"/>
                    <a:pt x="4" y="1"/>
                    <a:pt x="4" y="2"/>
                  </a:cubicBezTo>
                  <a:cubicBezTo>
                    <a:pt x="4" y="85"/>
                    <a:pt x="4" y="85"/>
                    <a:pt x="4" y="85"/>
                  </a:cubicBezTo>
                  <a:lnTo>
                    <a:pt x="0"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9" name="Freeform 50"/>
            <p:cNvSpPr>
              <a:spLocks/>
            </p:cNvSpPr>
            <p:nvPr/>
          </p:nvSpPr>
          <p:spPr bwMode="auto">
            <a:xfrm>
              <a:off x="3702050" y="3403600"/>
              <a:ext cx="12700" cy="274638"/>
            </a:xfrm>
            <a:custGeom>
              <a:avLst/>
              <a:gdLst>
                <a:gd name="T0" fmla="*/ 0 w 4"/>
                <a:gd name="T1" fmla="*/ 85 h 85"/>
                <a:gd name="T2" fmla="*/ 0 w 4"/>
                <a:gd name="T3" fmla="*/ 2 h 85"/>
                <a:gd name="T4" fmla="*/ 2 w 4"/>
                <a:gd name="T5" fmla="*/ 0 h 85"/>
                <a:gd name="T6" fmla="*/ 2 w 4"/>
                <a:gd name="T7" fmla="*/ 0 h 85"/>
                <a:gd name="T8" fmla="*/ 4 w 4"/>
                <a:gd name="T9" fmla="*/ 2 h 85"/>
                <a:gd name="T10" fmla="*/ 4 w 4"/>
                <a:gd name="T11" fmla="*/ 85 h 85"/>
                <a:gd name="T12" fmla="*/ 0 w 4"/>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4" h="85">
                  <a:moveTo>
                    <a:pt x="0" y="85"/>
                  </a:moveTo>
                  <a:cubicBezTo>
                    <a:pt x="0" y="2"/>
                    <a:pt x="0" y="2"/>
                    <a:pt x="0" y="2"/>
                  </a:cubicBezTo>
                  <a:cubicBezTo>
                    <a:pt x="0" y="1"/>
                    <a:pt x="1" y="0"/>
                    <a:pt x="2" y="0"/>
                  </a:cubicBezTo>
                  <a:cubicBezTo>
                    <a:pt x="2" y="0"/>
                    <a:pt x="2" y="0"/>
                    <a:pt x="2" y="0"/>
                  </a:cubicBezTo>
                  <a:cubicBezTo>
                    <a:pt x="3" y="0"/>
                    <a:pt x="4" y="1"/>
                    <a:pt x="4" y="2"/>
                  </a:cubicBezTo>
                  <a:cubicBezTo>
                    <a:pt x="4" y="85"/>
                    <a:pt x="4" y="85"/>
                    <a:pt x="4" y="85"/>
                  </a:cubicBezTo>
                  <a:lnTo>
                    <a:pt x="0"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0" name="Freeform 51"/>
            <p:cNvSpPr>
              <a:spLocks/>
            </p:cNvSpPr>
            <p:nvPr/>
          </p:nvSpPr>
          <p:spPr bwMode="auto">
            <a:xfrm>
              <a:off x="3730625" y="3403600"/>
              <a:ext cx="15875" cy="274638"/>
            </a:xfrm>
            <a:custGeom>
              <a:avLst/>
              <a:gdLst>
                <a:gd name="T0" fmla="*/ 0 w 5"/>
                <a:gd name="T1" fmla="*/ 85 h 85"/>
                <a:gd name="T2" fmla="*/ 0 w 5"/>
                <a:gd name="T3" fmla="*/ 2 h 85"/>
                <a:gd name="T4" fmla="*/ 3 w 5"/>
                <a:gd name="T5" fmla="*/ 0 h 85"/>
                <a:gd name="T6" fmla="*/ 3 w 5"/>
                <a:gd name="T7" fmla="*/ 0 h 85"/>
                <a:gd name="T8" fmla="*/ 5 w 5"/>
                <a:gd name="T9" fmla="*/ 2 h 85"/>
                <a:gd name="T10" fmla="*/ 5 w 5"/>
                <a:gd name="T11" fmla="*/ 85 h 85"/>
                <a:gd name="T12" fmla="*/ 0 w 5"/>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5" h="85">
                  <a:moveTo>
                    <a:pt x="0" y="85"/>
                  </a:moveTo>
                  <a:cubicBezTo>
                    <a:pt x="0" y="2"/>
                    <a:pt x="0" y="2"/>
                    <a:pt x="0" y="2"/>
                  </a:cubicBezTo>
                  <a:cubicBezTo>
                    <a:pt x="0" y="1"/>
                    <a:pt x="1" y="0"/>
                    <a:pt x="3" y="0"/>
                  </a:cubicBezTo>
                  <a:cubicBezTo>
                    <a:pt x="3" y="0"/>
                    <a:pt x="3" y="0"/>
                    <a:pt x="3" y="0"/>
                  </a:cubicBezTo>
                  <a:cubicBezTo>
                    <a:pt x="4" y="0"/>
                    <a:pt x="5" y="1"/>
                    <a:pt x="5" y="2"/>
                  </a:cubicBezTo>
                  <a:cubicBezTo>
                    <a:pt x="5" y="85"/>
                    <a:pt x="5" y="85"/>
                    <a:pt x="5" y="85"/>
                  </a:cubicBezTo>
                  <a:lnTo>
                    <a:pt x="0"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1" name="Freeform 52"/>
            <p:cNvSpPr>
              <a:spLocks/>
            </p:cNvSpPr>
            <p:nvPr/>
          </p:nvSpPr>
          <p:spPr bwMode="auto">
            <a:xfrm>
              <a:off x="5497513" y="3403600"/>
              <a:ext cx="15875" cy="274638"/>
            </a:xfrm>
            <a:custGeom>
              <a:avLst/>
              <a:gdLst>
                <a:gd name="T0" fmla="*/ 0 w 5"/>
                <a:gd name="T1" fmla="*/ 85 h 85"/>
                <a:gd name="T2" fmla="*/ 0 w 5"/>
                <a:gd name="T3" fmla="*/ 2 h 85"/>
                <a:gd name="T4" fmla="*/ 3 w 5"/>
                <a:gd name="T5" fmla="*/ 0 h 85"/>
                <a:gd name="T6" fmla="*/ 3 w 5"/>
                <a:gd name="T7" fmla="*/ 0 h 85"/>
                <a:gd name="T8" fmla="*/ 5 w 5"/>
                <a:gd name="T9" fmla="*/ 2 h 85"/>
                <a:gd name="T10" fmla="*/ 5 w 5"/>
                <a:gd name="T11" fmla="*/ 85 h 85"/>
                <a:gd name="T12" fmla="*/ 0 w 5"/>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5" h="85">
                  <a:moveTo>
                    <a:pt x="0" y="85"/>
                  </a:moveTo>
                  <a:cubicBezTo>
                    <a:pt x="0" y="2"/>
                    <a:pt x="0" y="2"/>
                    <a:pt x="0" y="2"/>
                  </a:cubicBezTo>
                  <a:cubicBezTo>
                    <a:pt x="0" y="1"/>
                    <a:pt x="1" y="0"/>
                    <a:pt x="3" y="0"/>
                  </a:cubicBezTo>
                  <a:cubicBezTo>
                    <a:pt x="3" y="0"/>
                    <a:pt x="3" y="0"/>
                    <a:pt x="3" y="0"/>
                  </a:cubicBezTo>
                  <a:cubicBezTo>
                    <a:pt x="4" y="0"/>
                    <a:pt x="5" y="1"/>
                    <a:pt x="5" y="2"/>
                  </a:cubicBezTo>
                  <a:cubicBezTo>
                    <a:pt x="5" y="85"/>
                    <a:pt x="5" y="85"/>
                    <a:pt x="5" y="85"/>
                  </a:cubicBezTo>
                  <a:lnTo>
                    <a:pt x="0"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2" name="Freeform 53"/>
            <p:cNvSpPr>
              <a:spLocks/>
            </p:cNvSpPr>
            <p:nvPr/>
          </p:nvSpPr>
          <p:spPr bwMode="auto">
            <a:xfrm>
              <a:off x="5529263" y="3403600"/>
              <a:ext cx="15875" cy="274638"/>
            </a:xfrm>
            <a:custGeom>
              <a:avLst/>
              <a:gdLst>
                <a:gd name="T0" fmla="*/ 0 w 5"/>
                <a:gd name="T1" fmla="*/ 85 h 85"/>
                <a:gd name="T2" fmla="*/ 0 w 5"/>
                <a:gd name="T3" fmla="*/ 2 h 85"/>
                <a:gd name="T4" fmla="*/ 2 w 5"/>
                <a:gd name="T5" fmla="*/ 0 h 85"/>
                <a:gd name="T6" fmla="*/ 2 w 5"/>
                <a:gd name="T7" fmla="*/ 0 h 85"/>
                <a:gd name="T8" fmla="*/ 5 w 5"/>
                <a:gd name="T9" fmla="*/ 2 h 85"/>
                <a:gd name="T10" fmla="*/ 5 w 5"/>
                <a:gd name="T11" fmla="*/ 85 h 85"/>
                <a:gd name="T12" fmla="*/ 0 w 5"/>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5" h="85">
                  <a:moveTo>
                    <a:pt x="0" y="85"/>
                  </a:moveTo>
                  <a:cubicBezTo>
                    <a:pt x="0" y="2"/>
                    <a:pt x="0" y="2"/>
                    <a:pt x="0" y="2"/>
                  </a:cubicBezTo>
                  <a:cubicBezTo>
                    <a:pt x="0" y="1"/>
                    <a:pt x="1" y="0"/>
                    <a:pt x="2" y="0"/>
                  </a:cubicBezTo>
                  <a:cubicBezTo>
                    <a:pt x="2" y="0"/>
                    <a:pt x="2" y="0"/>
                    <a:pt x="2" y="0"/>
                  </a:cubicBezTo>
                  <a:cubicBezTo>
                    <a:pt x="4" y="0"/>
                    <a:pt x="5" y="1"/>
                    <a:pt x="5" y="2"/>
                  </a:cubicBezTo>
                  <a:cubicBezTo>
                    <a:pt x="5" y="85"/>
                    <a:pt x="5" y="85"/>
                    <a:pt x="5" y="85"/>
                  </a:cubicBezTo>
                  <a:lnTo>
                    <a:pt x="0"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3" name="Freeform 54"/>
            <p:cNvSpPr>
              <a:spLocks/>
            </p:cNvSpPr>
            <p:nvPr/>
          </p:nvSpPr>
          <p:spPr bwMode="auto">
            <a:xfrm>
              <a:off x="5562600" y="3403600"/>
              <a:ext cx="12700" cy="274638"/>
            </a:xfrm>
            <a:custGeom>
              <a:avLst/>
              <a:gdLst>
                <a:gd name="T0" fmla="*/ 0 w 4"/>
                <a:gd name="T1" fmla="*/ 85 h 85"/>
                <a:gd name="T2" fmla="*/ 0 w 4"/>
                <a:gd name="T3" fmla="*/ 2 h 85"/>
                <a:gd name="T4" fmla="*/ 2 w 4"/>
                <a:gd name="T5" fmla="*/ 0 h 85"/>
                <a:gd name="T6" fmla="*/ 2 w 4"/>
                <a:gd name="T7" fmla="*/ 0 h 85"/>
                <a:gd name="T8" fmla="*/ 4 w 4"/>
                <a:gd name="T9" fmla="*/ 2 h 85"/>
                <a:gd name="T10" fmla="*/ 4 w 4"/>
                <a:gd name="T11" fmla="*/ 85 h 85"/>
                <a:gd name="T12" fmla="*/ 0 w 4"/>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4" h="85">
                  <a:moveTo>
                    <a:pt x="0" y="85"/>
                  </a:moveTo>
                  <a:cubicBezTo>
                    <a:pt x="0" y="2"/>
                    <a:pt x="0" y="2"/>
                    <a:pt x="0" y="2"/>
                  </a:cubicBezTo>
                  <a:cubicBezTo>
                    <a:pt x="0" y="1"/>
                    <a:pt x="1" y="0"/>
                    <a:pt x="2" y="0"/>
                  </a:cubicBezTo>
                  <a:cubicBezTo>
                    <a:pt x="2" y="0"/>
                    <a:pt x="2" y="0"/>
                    <a:pt x="2" y="0"/>
                  </a:cubicBezTo>
                  <a:cubicBezTo>
                    <a:pt x="3" y="0"/>
                    <a:pt x="4" y="1"/>
                    <a:pt x="4" y="2"/>
                  </a:cubicBezTo>
                  <a:cubicBezTo>
                    <a:pt x="4" y="85"/>
                    <a:pt x="4" y="85"/>
                    <a:pt x="4" y="85"/>
                  </a:cubicBezTo>
                  <a:lnTo>
                    <a:pt x="0"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4" name="Freeform 55"/>
            <p:cNvSpPr>
              <a:spLocks/>
            </p:cNvSpPr>
            <p:nvPr/>
          </p:nvSpPr>
          <p:spPr bwMode="auto">
            <a:xfrm>
              <a:off x="5335588" y="2560638"/>
              <a:ext cx="74613" cy="74613"/>
            </a:xfrm>
            <a:custGeom>
              <a:avLst/>
              <a:gdLst>
                <a:gd name="T0" fmla="*/ 19 w 23"/>
                <a:gd name="T1" fmla="*/ 4 h 23"/>
                <a:gd name="T2" fmla="*/ 19 w 23"/>
                <a:gd name="T3" fmla="*/ 19 h 23"/>
                <a:gd name="T4" fmla="*/ 4 w 23"/>
                <a:gd name="T5" fmla="*/ 19 h 23"/>
                <a:gd name="T6" fmla="*/ 4 w 23"/>
                <a:gd name="T7" fmla="*/ 4 h 23"/>
                <a:gd name="T8" fmla="*/ 19 w 23"/>
                <a:gd name="T9" fmla="*/ 4 h 23"/>
              </a:gdLst>
              <a:ahLst/>
              <a:cxnLst>
                <a:cxn ang="0">
                  <a:pos x="T0" y="T1"/>
                </a:cxn>
                <a:cxn ang="0">
                  <a:pos x="T2" y="T3"/>
                </a:cxn>
                <a:cxn ang="0">
                  <a:pos x="T4" y="T5"/>
                </a:cxn>
                <a:cxn ang="0">
                  <a:pos x="T6" y="T7"/>
                </a:cxn>
                <a:cxn ang="0">
                  <a:pos x="T8" y="T9"/>
                </a:cxn>
              </a:cxnLst>
              <a:rect l="0" t="0" r="r" b="b"/>
              <a:pathLst>
                <a:path w="23" h="23">
                  <a:moveTo>
                    <a:pt x="19" y="4"/>
                  </a:moveTo>
                  <a:cubicBezTo>
                    <a:pt x="23" y="8"/>
                    <a:pt x="23" y="15"/>
                    <a:pt x="19" y="19"/>
                  </a:cubicBezTo>
                  <a:cubicBezTo>
                    <a:pt x="15" y="23"/>
                    <a:pt x="8" y="23"/>
                    <a:pt x="4" y="19"/>
                  </a:cubicBezTo>
                  <a:cubicBezTo>
                    <a:pt x="0" y="15"/>
                    <a:pt x="0" y="8"/>
                    <a:pt x="4" y="4"/>
                  </a:cubicBezTo>
                  <a:cubicBezTo>
                    <a:pt x="8" y="0"/>
                    <a:pt x="15" y="0"/>
                    <a:pt x="19" y="4"/>
                  </a:cubicBezTo>
                  <a:close/>
                </a:path>
              </a:pathLst>
            </a:custGeom>
            <a:solidFill>
              <a:srgbClr val="FFD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5" name="Freeform 56"/>
            <p:cNvSpPr>
              <a:spLocks/>
            </p:cNvSpPr>
            <p:nvPr/>
          </p:nvSpPr>
          <p:spPr bwMode="auto">
            <a:xfrm>
              <a:off x="5295900" y="2439988"/>
              <a:ext cx="382588" cy="581025"/>
            </a:xfrm>
            <a:custGeom>
              <a:avLst/>
              <a:gdLst>
                <a:gd name="T0" fmla="*/ 118 w 118"/>
                <a:gd name="T1" fmla="*/ 96 h 179"/>
                <a:gd name="T2" fmla="*/ 111 w 118"/>
                <a:gd name="T3" fmla="*/ 88 h 179"/>
                <a:gd name="T4" fmla="*/ 111 w 118"/>
                <a:gd name="T5" fmla="*/ 88 h 179"/>
                <a:gd name="T6" fmla="*/ 58 w 118"/>
                <a:gd name="T7" fmla="*/ 35 h 179"/>
                <a:gd name="T8" fmla="*/ 66 w 118"/>
                <a:gd name="T9" fmla="*/ 28 h 179"/>
                <a:gd name="T10" fmla="*/ 66 w 118"/>
                <a:gd name="T11" fmla="*/ 6 h 179"/>
                <a:gd name="T12" fmla="*/ 44 w 118"/>
                <a:gd name="T13" fmla="*/ 6 h 179"/>
                <a:gd name="T14" fmla="*/ 29 w 118"/>
                <a:gd name="T15" fmla="*/ 22 h 179"/>
                <a:gd name="T16" fmla="*/ 28 w 118"/>
                <a:gd name="T17" fmla="*/ 23 h 179"/>
                <a:gd name="T18" fmla="*/ 27 w 118"/>
                <a:gd name="T19" fmla="*/ 23 h 179"/>
                <a:gd name="T20" fmla="*/ 0 w 118"/>
                <a:gd name="T21" fmla="*/ 31 h 179"/>
                <a:gd name="T22" fmla="*/ 41 w 118"/>
                <a:gd name="T23" fmla="*/ 72 h 179"/>
                <a:gd name="T24" fmla="*/ 49 w 118"/>
                <a:gd name="T25" fmla="*/ 44 h 179"/>
                <a:gd name="T26" fmla="*/ 49 w 118"/>
                <a:gd name="T27" fmla="*/ 44 h 179"/>
                <a:gd name="T28" fmla="*/ 50 w 118"/>
                <a:gd name="T29" fmla="*/ 43 h 179"/>
                <a:gd name="T30" fmla="*/ 53 w 118"/>
                <a:gd name="T31" fmla="*/ 40 h 179"/>
                <a:gd name="T32" fmla="*/ 103 w 118"/>
                <a:gd name="T33" fmla="*/ 90 h 179"/>
                <a:gd name="T34" fmla="*/ 100 w 118"/>
                <a:gd name="T35" fmla="*/ 96 h 179"/>
                <a:gd name="T36" fmla="*/ 103 w 118"/>
                <a:gd name="T37" fmla="*/ 103 h 179"/>
                <a:gd name="T38" fmla="*/ 52 w 118"/>
                <a:gd name="T39" fmla="*/ 154 h 179"/>
                <a:gd name="T40" fmla="*/ 52 w 118"/>
                <a:gd name="T41" fmla="*/ 154 h 179"/>
                <a:gd name="T42" fmla="*/ 30 w 118"/>
                <a:gd name="T43" fmla="*/ 179 h 179"/>
                <a:gd name="T44" fmla="*/ 79 w 118"/>
                <a:gd name="T45" fmla="*/ 179 h 179"/>
                <a:gd name="T46" fmla="*/ 61 w 118"/>
                <a:gd name="T47" fmla="*/ 155 h 179"/>
                <a:gd name="T48" fmla="*/ 111 w 118"/>
                <a:gd name="T49" fmla="*/ 106 h 179"/>
                <a:gd name="T50" fmla="*/ 111 w 118"/>
                <a:gd name="T51" fmla="*/ 104 h 179"/>
                <a:gd name="T52" fmla="*/ 118 w 118"/>
                <a:gd name="T53" fmla="*/ 9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179">
                  <a:moveTo>
                    <a:pt x="118" y="96"/>
                  </a:moveTo>
                  <a:cubicBezTo>
                    <a:pt x="118" y="92"/>
                    <a:pt x="115" y="88"/>
                    <a:pt x="111" y="88"/>
                  </a:cubicBezTo>
                  <a:cubicBezTo>
                    <a:pt x="111" y="88"/>
                    <a:pt x="111" y="88"/>
                    <a:pt x="111" y="88"/>
                  </a:cubicBezTo>
                  <a:cubicBezTo>
                    <a:pt x="58" y="35"/>
                    <a:pt x="58" y="35"/>
                    <a:pt x="58" y="35"/>
                  </a:cubicBezTo>
                  <a:cubicBezTo>
                    <a:pt x="66" y="28"/>
                    <a:pt x="66" y="28"/>
                    <a:pt x="66" y="28"/>
                  </a:cubicBezTo>
                  <a:cubicBezTo>
                    <a:pt x="72" y="22"/>
                    <a:pt x="72" y="12"/>
                    <a:pt x="66" y="6"/>
                  </a:cubicBezTo>
                  <a:cubicBezTo>
                    <a:pt x="60" y="0"/>
                    <a:pt x="50" y="0"/>
                    <a:pt x="44" y="6"/>
                  </a:cubicBezTo>
                  <a:cubicBezTo>
                    <a:pt x="29" y="22"/>
                    <a:pt x="29" y="22"/>
                    <a:pt x="29" y="22"/>
                  </a:cubicBezTo>
                  <a:cubicBezTo>
                    <a:pt x="28" y="22"/>
                    <a:pt x="28" y="23"/>
                    <a:pt x="28" y="23"/>
                  </a:cubicBezTo>
                  <a:cubicBezTo>
                    <a:pt x="27" y="23"/>
                    <a:pt x="27" y="23"/>
                    <a:pt x="27" y="23"/>
                  </a:cubicBezTo>
                  <a:cubicBezTo>
                    <a:pt x="0" y="31"/>
                    <a:pt x="0" y="31"/>
                    <a:pt x="0" y="31"/>
                  </a:cubicBezTo>
                  <a:cubicBezTo>
                    <a:pt x="41" y="72"/>
                    <a:pt x="41" y="72"/>
                    <a:pt x="41" y="72"/>
                  </a:cubicBezTo>
                  <a:cubicBezTo>
                    <a:pt x="49" y="44"/>
                    <a:pt x="49" y="44"/>
                    <a:pt x="49" y="44"/>
                  </a:cubicBezTo>
                  <a:cubicBezTo>
                    <a:pt x="49" y="44"/>
                    <a:pt x="49" y="44"/>
                    <a:pt x="49" y="44"/>
                  </a:cubicBezTo>
                  <a:cubicBezTo>
                    <a:pt x="49" y="44"/>
                    <a:pt x="50" y="44"/>
                    <a:pt x="50" y="43"/>
                  </a:cubicBezTo>
                  <a:cubicBezTo>
                    <a:pt x="53" y="40"/>
                    <a:pt x="53" y="40"/>
                    <a:pt x="53" y="40"/>
                  </a:cubicBezTo>
                  <a:cubicBezTo>
                    <a:pt x="103" y="90"/>
                    <a:pt x="103" y="90"/>
                    <a:pt x="103" y="90"/>
                  </a:cubicBezTo>
                  <a:cubicBezTo>
                    <a:pt x="101" y="91"/>
                    <a:pt x="100" y="94"/>
                    <a:pt x="100" y="96"/>
                  </a:cubicBezTo>
                  <a:cubicBezTo>
                    <a:pt x="100" y="99"/>
                    <a:pt x="101" y="101"/>
                    <a:pt x="103" y="103"/>
                  </a:cubicBezTo>
                  <a:cubicBezTo>
                    <a:pt x="52" y="154"/>
                    <a:pt x="52" y="154"/>
                    <a:pt x="52" y="154"/>
                  </a:cubicBezTo>
                  <a:cubicBezTo>
                    <a:pt x="52" y="154"/>
                    <a:pt x="52" y="154"/>
                    <a:pt x="52" y="154"/>
                  </a:cubicBezTo>
                  <a:cubicBezTo>
                    <a:pt x="40" y="155"/>
                    <a:pt x="30" y="166"/>
                    <a:pt x="30" y="179"/>
                  </a:cubicBezTo>
                  <a:cubicBezTo>
                    <a:pt x="79" y="179"/>
                    <a:pt x="79" y="179"/>
                    <a:pt x="79" y="179"/>
                  </a:cubicBezTo>
                  <a:cubicBezTo>
                    <a:pt x="79" y="167"/>
                    <a:pt x="72" y="158"/>
                    <a:pt x="61" y="155"/>
                  </a:cubicBezTo>
                  <a:cubicBezTo>
                    <a:pt x="111" y="106"/>
                    <a:pt x="111" y="106"/>
                    <a:pt x="111" y="106"/>
                  </a:cubicBezTo>
                  <a:cubicBezTo>
                    <a:pt x="111" y="105"/>
                    <a:pt x="111" y="105"/>
                    <a:pt x="111" y="104"/>
                  </a:cubicBezTo>
                  <a:cubicBezTo>
                    <a:pt x="115" y="103"/>
                    <a:pt x="118" y="100"/>
                    <a:pt x="118" y="9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6" name="Freeform 57"/>
            <p:cNvSpPr>
              <a:spLocks/>
            </p:cNvSpPr>
            <p:nvPr/>
          </p:nvSpPr>
          <p:spPr bwMode="auto">
            <a:xfrm>
              <a:off x="4567238" y="2952750"/>
              <a:ext cx="460375" cy="68263"/>
            </a:xfrm>
            <a:custGeom>
              <a:avLst/>
              <a:gdLst>
                <a:gd name="T0" fmla="*/ 0 w 142"/>
                <a:gd name="T1" fmla="*/ 21 h 21"/>
                <a:gd name="T2" fmla="*/ 0 w 142"/>
                <a:gd name="T3" fmla="*/ 13 h 21"/>
                <a:gd name="T4" fmla="*/ 13 w 142"/>
                <a:gd name="T5" fmla="*/ 0 h 21"/>
                <a:gd name="T6" fmla="*/ 130 w 142"/>
                <a:gd name="T7" fmla="*/ 0 h 21"/>
                <a:gd name="T8" fmla="*/ 142 w 142"/>
                <a:gd name="T9" fmla="*/ 13 h 21"/>
                <a:gd name="T10" fmla="*/ 142 w 142"/>
                <a:gd name="T11" fmla="*/ 21 h 21"/>
                <a:gd name="T12" fmla="*/ 0 w 142"/>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142" h="21">
                  <a:moveTo>
                    <a:pt x="0" y="21"/>
                  </a:moveTo>
                  <a:cubicBezTo>
                    <a:pt x="0" y="13"/>
                    <a:pt x="0" y="13"/>
                    <a:pt x="0" y="13"/>
                  </a:cubicBezTo>
                  <a:cubicBezTo>
                    <a:pt x="0" y="6"/>
                    <a:pt x="6" y="0"/>
                    <a:pt x="13" y="0"/>
                  </a:cubicBezTo>
                  <a:cubicBezTo>
                    <a:pt x="130" y="0"/>
                    <a:pt x="130" y="0"/>
                    <a:pt x="130" y="0"/>
                  </a:cubicBezTo>
                  <a:cubicBezTo>
                    <a:pt x="137" y="0"/>
                    <a:pt x="142" y="6"/>
                    <a:pt x="142" y="13"/>
                  </a:cubicBezTo>
                  <a:cubicBezTo>
                    <a:pt x="142" y="21"/>
                    <a:pt x="142" y="21"/>
                    <a:pt x="142" y="21"/>
                  </a:cubicBezTo>
                  <a:lnTo>
                    <a:pt x="0" y="21"/>
                  </a:ln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7" name="Freeform 58"/>
            <p:cNvSpPr>
              <a:spLocks/>
            </p:cNvSpPr>
            <p:nvPr/>
          </p:nvSpPr>
          <p:spPr bwMode="auto">
            <a:xfrm>
              <a:off x="4576763" y="2541588"/>
              <a:ext cx="573088" cy="392113"/>
            </a:xfrm>
            <a:custGeom>
              <a:avLst/>
              <a:gdLst>
                <a:gd name="T0" fmla="*/ 175 w 177"/>
                <a:gd name="T1" fmla="*/ 121 h 121"/>
                <a:gd name="T2" fmla="*/ 3 w 177"/>
                <a:gd name="T3" fmla="*/ 121 h 121"/>
                <a:gd name="T4" fmla="*/ 0 w 177"/>
                <a:gd name="T5" fmla="*/ 119 h 121"/>
                <a:gd name="T6" fmla="*/ 0 w 177"/>
                <a:gd name="T7" fmla="*/ 2 h 121"/>
                <a:gd name="T8" fmla="*/ 3 w 177"/>
                <a:gd name="T9" fmla="*/ 0 h 121"/>
                <a:gd name="T10" fmla="*/ 175 w 177"/>
                <a:gd name="T11" fmla="*/ 0 h 121"/>
                <a:gd name="T12" fmla="*/ 177 w 177"/>
                <a:gd name="T13" fmla="*/ 2 h 121"/>
                <a:gd name="T14" fmla="*/ 177 w 177"/>
                <a:gd name="T15" fmla="*/ 119 h 121"/>
                <a:gd name="T16" fmla="*/ 175 w 177"/>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7" h="121">
                  <a:moveTo>
                    <a:pt x="175" y="121"/>
                  </a:moveTo>
                  <a:cubicBezTo>
                    <a:pt x="3" y="121"/>
                    <a:pt x="3" y="121"/>
                    <a:pt x="3" y="121"/>
                  </a:cubicBezTo>
                  <a:cubicBezTo>
                    <a:pt x="2" y="121"/>
                    <a:pt x="0" y="120"/>
                    <a:pt x="0" y="119"/>
                  </a:cubicBezTo>
                  <a:cubicBezTo>
                    <a:pt x="0" y="2"/>
                    <a:pt x="0" y="2"/>
                    <a:pt x="0" y="2"/>
                  </a:cubicBezTo>
                  <a:cubicBezTo>
                    <a:pt x="0" y="1"/>
                    <a:pt x="2" y="0"/>
                    <a:pt x="3" y="0"/>
                  </a:cubicBezTo>
                  <a:cubicBezTo>
                    <a:pt x="175" y="0"/>
                    <a:pt x="175" y="0"/>
                    <a:pt x="175" y="0"/>
                  </a:cubicBezTo>
                  <a:cubicBezTo>
                    <a:pt x="176" y="0"/>
                    <a:pt x="177" y="1"/>
                    <a:pt x="177" y="2"/>
                  </a:cubicBezTo>
                  <a:cubicBezTo>
                    <a:pt x="177" y="119"/>
                    <a:pt x="177" y="119"/>
                    <a:pt x="177" y="119"/>
                  </a:cubicBezTo>
                  <a:cubicBezTo>
                    <a:pt x="177" y="120"/>
                    <a:pt x="176" y="121"/>
                    <a:pt x="175" y="121"/>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8" name="Oval 59"/>
            <p:cNvSpPr>
              <a:spLocks noChangeArrowheads="1"/>
            </p:cNvSpPr>
            <p:nvPr/>
          </p:nvSpPr>
          <p:spPr bwMode="auto">
            <a:xfrm>
              <a:off x="4846638" y="2690813"/>
              <a:ext cx="93663" cy="93663"/>
            </a:xfrm>
            <a:prstGeom prst="ellipse">
              <a:avLst/>
            </a:prstGeom>
            <a:solidFill>
              <a:srgbClr val="8F8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9" name="Freeform 60"/>
            <p:cNvSpPr>
              <a:spLocks/>
            </p:cNvSpPr>
            <p:nvPr/>
          </p:nvSpPr>
          <p:spPr bwMode="auto">
            <a:xfrm>
              <a:off x="4846638" y="2784475"/>
              <a:ext cx="93663" cy="236538"/>
            </a:xfrm>
            <a:custGeom>
              <a:avLst/>
              <a:gdLst>
                <a:gd name="T0" fmla="*/ 29 w 29"/>
                <a:gd name="T1" fmla="*/ 15 h 73"/>
                <a:gd name="T2" fmla="*/ 14 w 29"/>
                <a:gd name="T3" fmla="*/ 0 h 73"/>
                <a:gd name="T4" fmla="*/ 0 w 29"/>
                <a:gd name="T5" fmla="*/ 15 h 73"/>
                <a:gd name="T6" fmla="*/ 0 w 29"/>
                <a:gd name="T7" fmla="*/ 73 h 73"/>
                <a:gd name="T8" fmla="*/ 29 w 29"/>
                <a:gd name="T9" fmla="*/ 73 h 73"/>
                <a:gd name="T10" fmla="*/ 29 w 29"/>
                <a:gd name="T11" fmla="*/ 15 h 73"/>
              </a:gdLst>
              <a:ahLst/>
              <a:cxnLst>
                <a:cxn ang="0">
                  <a:pos x="T0" y="T1"/>
                </a:cxn>
                <a:cxn ang="0">
                  <a:pos x="T2" y="T3"/>
                </a:cxn>
                <a:cxn ang="0">
                  <a:pos x="T4" y="T5"/>
                </a:cxn>
                <a:cxn ang="0">
                  <a:pos x="T6" y="T7"/>
                </a:cxn>
                <a:cxn ang="0">
                  <a:pos x="T8" y="T9"/>
                </a:cxn>
                <a:cxn ang="0">
                  <a:pos x="T10" y="T11"/>
                </a:cxn>
              </a:cxnLst>
              <a:rect l="0" t="0" r="r" b="b"/>
              <a:pathLst>
                <a:path w="29" h="73">
                  <a:moveTo>
                    <a:pt x="29" y="15"/>
                  </a:moveTo>
                  <a:cubicBezTo>
                    <a:pt x="29" y="7"/>
                    <a:pt x="22" y="0"/>
                    <a:pt x="14" y="0"/>
                  </a:cubicBezTo>
                  <a:cubicBezTo>
                    <a:pt x="6" y="0"/>
                    <a:pt x="0" y="7"/>
                    <a:pt x="0" y="15"/>
                  </a:cubicBezTo>
                  <a:cubicBezTo>
                    <a:pt x="0" y="73"/>
                    <a:pt x="0" y="73"/>
                    <a:pt x="0" y="73"/>
                  </a:cubicBezTo>
                  <a:cubicBezTo>
                    <a:pt x="29" y="73"/>
                    <a:pt x="29" y="73"/>
                    <a:pt x="29" y="73"/>
                  </a:cubicBezTo>
                  <a:lnTo>
                    <a:pt x="29" y="15"/>
                  </a:lnTo>
                  <a:close/>
                </a:path>
              </a:pathLst>
            </a:custGeom>
            <a:solidFill>
              <a:srgbClr val="8F8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0" name="Rectangle 61"/>
            <p:cNvSpPr>
              <a:spLocks noChangeArrowheads="1"/>
            </p:cNvSpPr>
            <p:nvPr/>
          </p:nvSpPr>
          <p:spPr bwMode="auto">
            <a:xfrm>
              <a:off x="4865688" y="2744788"/>
              <a:ext cx="50800" cy="74613"/>
            </a:xfrm>
            <a:prstGeom prst="rect">
              <a:avLst/>
            </a:prstGeom>
            <a:solidFill>
              <a:srgbClr val="8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1" name="Oval 62"/>
            <p:cNvSpPr>
              <a:spLocks noChangeArrowheads="1"/>
            </p:cNvSpPr>
            <p:nvPr/>
          </p:nvSpPr>
          <p:spPr bwMode="auto">
            <a:xfrm>
              <a:off x="3646488" y="3241675"/>
              <a:ext cx="120650" cy="11906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2" name="Oval 63"/>
            <p:cNvSpPr>
              <a:spLocks noChangeArrowheads="1"/>
            </p:cNvSpPr>
            <p:nvPr/>
          </p:nvSpPr>
          <p:spPr bwMode="auto">
            <a:xfrm>
              <a:off x="3671888" y="3267075"/>
              <a:ext cx="71438" cy="71438"/>
            </a:xfrm>
            <a:prstGeom prst="ellipse">
              <a:avLst/>
            </a:prstGeom>
            <a:solidFill>
              <a:srgbClr val="8F8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3" name="Oval 64"/>
            <p:cNvSpPr>
              <a:spLocks noChangeArrowheads="1"/>
            </p:cNvSpPr>
            <p:nvPr/>
          </p:nvSpPr>
          <p:spPr bwMode="auto">
            <a:xfrm>
              <a:off x="3689350" y="3282950"/>
              <a:ext cx="34925" cy="3651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4" name="Oval 65"/>
            <p:cNvSpPr>
              <a:spLocks noChangeArrowheads="1"/>
            </p:cNvSpPr>
            <p:nvPr/>
          </p:nvSpPr>
          <p:spPr bwMode="auto">
            <a:xfrm>
              <a:off x="5478463" y="3241675"/>
              <a:ext cx="119063" cy="11906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5" name="Oval 66"/>
            <p:cNvSpPr>
              <a:spLocks noChangeArrowheads="1"/>
            </p:cNvSpPr>
            <p:nvPr/>
          </p:nvSpPr>
          <p:spPr bwMode="auto">
            <a:xfrm>
              <a:off x="5500688" y="3267075"/>
              <a:ext cx="71438" cy="71438"/>
            </a:xfrm>
            <a:prstGeom prst="ellipse">
              <a:avLst/>
            </a:prstGeom>
            <a:solidFill>
              <a:srgbClr val="8F8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6" name="Oval 67"/>
            <p:cNvSpPr>
              <a:spLocks noChangeArrowheads="1"/>
            </p:cNvSpPr>
            <p:nvPr/>
          </p:nvSpPr>
          <p:spPr bwMode="auto">
            <a:xfrm>
              <a:off x="5519738" y="3282950"/>
              <a:ext cx="36513" cy="3651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7" name="Freeform 68"/>
            <p:cNvSpPr>
              <a:spLocks/>
            </p:cNvSpPr>
            <p:nvPr/>
          </p:nvSpPr>
          <p:spPr bwMode="auto">
            <a:xfrm>
              <a:off x="4379913" y="2936875"/>
              <a:ext cx="131763" cy="87313"/>
            </a:xfrm>
            <a:custGeom>
              <a:avLst/>
              <a:gdLst>
                <a:gd name="T0" fmla="*/ 33 w 41"/>
                <a:gd name="T1" fmla="*/ 26 h 27"/>
                <a:gd name="T2" fmla="*/ 41 w 41"/>
                <a:gd name="T3" fmla="*/ 21 h 27"/>
                <a:gd name="T4" fmla="*/ 0 w 41"/>
                <a:gd name="T5" fmla="*/ 0 h 27"/>
                <a:gd name="T6" fmla="*/ 0 w 41"/>
                <a:gd name="T7" fmla="*/ 26 h 27"/>
                <a:gd name="T8" fmla="*/ 33 w 41"/>
                <a:gd name="T9" fmla="*/ 26 h 27"/>
              </a:gdLst>
              <a:ahLst/>
              <a:cxnLst>
                <a:cxn ang="0">
                  <a:pos x="T0" y="T1"/>
                </a:cxn>
                <a:cxn ang="0">
                  <a:pos x="T2" y="T3"/>
                </a:cxn>
                <a:cxn ang="0">
                  <a:pos x="T4" y="T5"/>
                </a:cxn>
                <a:cxn ang="0">
                  <a:pos x="T6" y="T7"/>
                </a:cxn>
                <a:cxn ang="0">
                  <a:pos x="T8" y="T9"/>
                </a:cxn>
              </a:cxnLst>
              <a:rect l="0" t="0" r="r" b="b"/>
              <a:pathLst>
                <a:path w="41" h="27">
                  <a:moveTo>
                    <a:pt x="33" y="26"/>
                  </a:moveTo>
                  <a:cubicBezTo>
                    <a:pt x="33" y="26"/>
                    <a:pt x="41" y="27"/>
                    <a:pt x="41" y="21"/>
                  </a:cubicBezTo>
                  <a:cubicBezTo>
                    <a:pt x="41" y="15"/>
                    <a:pt x="34" y="0"/>
                    <a:pt x="0" y="0"/>
                  </a:cubicBezTo>
                  <a:cubicBezTo>
                    <a:pt x="0" y="26"/>
                    <a:pt x="0" y="26"/>
                    <a:pt x="0" y="26"/>
                  </a:cubicBezTo>
                  <a:lnTo>
                    <a:pt x="33" y="26"/>
                  </a:lnTo>
                  <a:close/>
                </a:path>
              </a:pathLst>
            </a:custGeom>
            <a:solidFill>
              <a:srgbClr val="C19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8" name="Freeform 69"/>
            <p:cNvSpPr>
              <a:spLocks noEditPoints="1"/>
            </p:cNvSpPr>
            <p:nvPr/>
          </p:nvSpPr>
          <p:spPr bwMode="auto">
            <a:xfrm>
              <a:off x="5208588" y="2881313"/>
              <a:ext cx="158750" cy="139700"/>
            </a:xfrm>
            <a:custGeom>
              <a:avLst/>
              <a:gdLst>
                <a:gd name="T0" fmla="*/ 0 w 49"/>
                <a:gd name="T1" fmla="*/ 1 h 43"/>
                <a:gd name="T2" fmla="*/ 0 w 49"/>
                <a:gd name="T3" fmla="*/ 43 h 43"/>
                <a:gd name="T4" fmla="*/ 35 w 49"/>
                <a:gd name="T5" fmla="*/ 43 h 43"/>
                <a:gd name="T6" fmla="*/ 35 w 49"/>
                <a:gd name="T7" fmla="*/ 35 h 43"/>
                <a:gd name="T8" fmla="*/ 49 w 49"/>
                <a:gd name="T9" fmla="*/ 20 h 43"/>
                <a:gd name="T10" fmla="*/ 35 w 49"/>
                <a:gd name="T11" fmla="*/ 6 h 43"/>
                <a:gd name="T12" fmla="*/ 35 w 49"/>
                <a:gd name="T13" fmla="*/ 1 h 43"/>
                <a:gd name="T14" fmla="*/ 34 w 49"/>
                <a:gd name="T15" fmla="*/ 0 h 43"/>
                <a:gd name="T16" fmla="*/ 1 w 49"/>
                <a:gd name="T17" fmla="*/ 0 h 43"/>
                <a:gd name="T18" fmla="*/ 0 w 49"/>
                <a:gd name="T19" fmla="*/ 1 h 43"/>
                <a:gd name="T20" fmla="*/ 35 w 49"/>
                <a:gd name="T21" fmla="*/ 29 h 43"/>
                <a:gd name="T22" fmla="*/ 35 w 49"/>
                <a:gd name="T23" fmla="*/ 12 h 43"/>
                <a:gd name="T24" fmla="*/ 43 w 49"/>
                <a:gd name="T25" fmla="*/ 20 h 43"/>
                <a:gd name="T26" fmla="*/ 35 w 49"/>
                <a:gd name="T27"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43">
                  <a:moveTo>
                    <a:pt x="0" y="1"/>
                  </a:moveTo>
                  <a:cubicBezTo>
                    <a:pt x="0" y="43"/>
                    <a:pt x="0" y="43"/>
                    <a:pt x="0" y="43"/>
                  </a:cubicBezTo>
                  <a:cubicBezTo>
                    <a:pt x="35" y="43"/>
                    <a:pt x="35" y="43"/>
                    <a:pt x="35" y="43"/>
                  </a:cubicBezTo>
                  <a:cubicBezTo>
                    <a:pt x="35" y="35"/>
                    <a:pt x="35" y="35"/>
                    <a:pt x="35" y="35"/>
                  </a:cubicBezTo>
                  <a:cubicBezTo>
                    <a:pt x="43" y="35"/>
                    <a:pt x="49" y="29"/>
                    <a:pt x="49" y="20"/>
                  </a:cubicBezTo>
                  <a:cubicBezTo>
                    <a:pt x="49" y="12"/>
                    <a:pt x="43" y="6"/>
                    <a:pt x="35" y="6"/>
                  </a:cubicBezTo>
                  <a:cubicBezTo>
                    <a:pt x="35" y="1"/>
                    <a:pt x="35" y="1"/>
                    <a:pt x="35" y="1"/>
                  </a:cubicBezTo>
                  <a:cubicBezTo>
                    <a:pt x="35" y="0"/>
                    <a:pt x="34" y="0"/>
                    <a:pt x="34" y="0"/>
                  </a:cubicBezTo>
                  <a:cubicBezTo>
                    <a:pt x="1" y="0"/>
                    <a:pt x="1" y="0"/>
                    <a:pt x="1" y="0"/>
                  </a:cubicBezTo>
                  <a:cubicBezTo>
                    <a:pt x="0" y="0"/>
                    <a:pt x="0" y="0"/>
                    <a:pt x="0" y="1"/>
                  </a:cubicBezTo>
                  <a:close/>
                  <a:moveTo>
                    <a:pt x="35" y="29"/>
                  </a:moveTo>
                  <a:cubicBezTo>
                    <a:pt x="35" y="12"/>
                    <a:pt x="35" y="12"/>
                    <a:pt x="35" y="12"/>
                  </a:cubicBezTo>
                  <a:cubicBezTo>
                    <a:pt x="39" y="12"/>
                    <a:pt x="43" y="16"/>
                    <a:pt x="43" y="20"/>
                  </a:cubicBezTo>
                  <a:cubicBezTo>
                    <a:pt x="43" y="25"/>
                    <a:pt x="39" y="29"/>
                    <a:pt x="35" y="29"/>
                  </a:cubicBezTo>
                  <a:close/>
                </a:path>
              </a:pathLst>
            </a:custGeom>
            <a:solidFill>
              <a:srgbClr val="FF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9" name="Rectangle 70"/>
            <p:cNvSpPr>
              <a:spLocks noChangeArrowheads="1"/>
            </p:cNvSpPr>
            <p:nvPr/>
          </p:nvSpPr>
          <p:spPr bwMode="auto">
            <a:xfrm>
              <a:off x="3076575" y="3233738"/>
              <a:ext cx="355600" cy="444500"/>
            </a:xfrm>
            <a:prstGeom prst="rect">
              <a:avLst/>
            </a:prstGeom>
            <a:solidFill>
              <a:srgbClr val="8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0" name="Oval 71"/>
            <p:cNvSpPr>
              <a:spLocks noChangeArrowheads="1"/>
            </p:cNvSpPr>
            <p:nvPr/>
          </p:nvSpPr>
          <p:spPr bwMode="auto">
            <a:xfrm>
              <a:off x="3640138" y="1658938"/>
              <a:ext cx="388938" cy="388938"/>
            </a:xfrm>
            <a:prstGeom prst="ellipse">
              <a:avLst/>
            </a:pr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1" name="Oval 72"/>
            <p:cNvSpPr>
              <a:spLocks noChangeArrowheads="1"/>
            </p:cNvSpPr>
            <p:nvPr/>
          </p:nvSpPr>
          <p:spPr bwMode="auto">
            <a:xfrm>
              <a:off x="3656013" y="1674813"/>
              <a:ext cx="357188" cy="360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2" name="Freeform 73"/>
            <p:cNvSpPr>
              <a:spLocks/>
            </p:cNvSpPr>
            <p:nvPr/>
          </p:nvSpPr>
          <p:spPr bwMode="auto">
            <a:xfrm>
              <a:off x="3827463" y="1692275"/>
              <a:ext cx="14288" cy="22225"/>
            </a:xfrm>
            <a:custGeom>
              <a:avLst/>
              <a:gdLst>
                <a:gd name="T0" fmla="*/ 2 w 4"/>
                <a:gd name="T1" fmla="*/ 0 h 7"/>
                <a:gd name="T2" fmla="*/ 2 w 4"/>
                <a:gd name="T3" fmla="*/ 0 h 7"/>
                <a:gd name="T4" fmla="*/ 4 w 4"/>
                <a:gd name="T5" fmla="*/ 1 h 7"/>
                <a:gd name="T6" fmla="*/ 4 w 4"/>
                <a:gd name="T7" fmla="*/ 6 h 7"/>
                <a:gd name="T8" fmla="*/ 2 w 4"/>
                <a:gd name="T9" fmla="*/ 7 h 7"/>
                <a:gd name="T10" fmla="*/ 2 w 4"/>
                <a:gd name="T11" fmla="*/ 7 h 7"/>
                <a:gd name="T12" fmla="*/ 0 w 4"/>
                <a:gd name="T13" fmla="*/ 6 h 7"/>
                <a:gd name="T14" fmla="*/ 0 w 4"/>
                <a:gd name="T15" fmla="*/ 1 h 7"/>
                <a:gd name="T16" fmla="*/ 2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2" y="0"/>
                  </a:moveTo>
                  <a:cubicBezTo>
                    <a:pt x="2" y="0"/>
                    <a:pt x="2" y="0"/>
                    <a:pt x="2" y="0"/>
                  </a:cubicBezTo>
                  <a:cubicBezTo>
                    <a:pt x="3" y="0"/>
                    <a:pt x="4" y="0"/>
                    <a:pt x="4" y="1"/>
                  </a:cubicBezTo>
                  <a:cubicBezTo>
                    <a:pt x="4" y="6"/>
                    <a:pt x="4" y="6"/>
                    <a:pt x="4" y="6"/>
                  </a:cubicBezTo>
                  <a:cubicBezTo>
                    <a:pt x="4" y="7"/>
                    <a:pt x="3" y="7"/>
                    <a:pt x="2" y="7"/>
                  </a:cubicBezTo>
                  <a:cubicBezTo>
                    <a:pt x="2" y="7"/>
                    <a:pt x="2" y="7"/>
                    <a:pt x="2" y="7"/>
                  </a:cubicBezTo>
                  <a:cubicBezTo>
                    <a:pt x="1" y="7"/>
                    <a:pt x="0" y="7"/>
                    <a:pt x="0" y="6"/>
                  </a:cubicBezTo>
                  <a:cubicBezTo>
                    <a:pt x="0" y="1"/>
                    <a:pt x="0" y="1"/>
                    <a:pt x="0" y="1"/>
                  </a:cubicBezTo>
                  <a:cubicBezTo>
                    <a:pt x="0" y="0"/>
                    <a:pt x="1"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3" name="Freeform 74"/>
            <p:cNvSpPr>
              <a:spLocks/>
            </p:cNvSpPr>
            <p:nvPr/>
          </p:nvSpPr>
          <p:spPr bwMode="auto">
            <a:xfrm>
              <a:off x="3827463" y="1993900"/>
              <a:ext cx="14288" cy="25400"/>
            </a:xfrm>
            <a:custGeom>
              <a:avLst/>
              <a:gdLst>
                <a:gd name="T0" fmla="*/ 2 w 4"/>
                <a:gd name="T1" fmla="*/ 0 h 8"/>
                <a:gd name="T2" fmla="*/ 2 w 4"/>
                <a:gd name="T3" fmla="*/ 0 h 8"/>
                <a:gd name="T4" fmla="*/ 4 w 4"/>
                <a:gd name="T5" fmla="*/ 2 h 8"/>
                <a:gd name="T6" fmla="*/ 4 w 4"/>
                <a:gd name="T7" fmla="*/ 6 h 8"/>
                <a:gd name="T8" fmla="*/ 2 w 4"/>
                <a:gd name="T9" fmla="*/ 8 h 8"/>
                <a:gd name="T10" fmla="*/ 2 w 4"/>
                <a:gd name="T11" fmla="*/ 8 h 8"/>
                <a:gd name="T12" fmla="*/ 0 w 4"/>
                <a:gd name="T13" fmla="*/ 6 h 8"/>
                <a:gd name="T14" fmla="*/ 0 w 4"/>
                <a:gd name="T15" fmla="*/ 2 h 8"/>
                <a:gd name="T16" fmla="*/ 2 w 4"/>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8">
                  <a:moveTo>
                    <a:pt x="2" y="0"/>
                  </a:moveTo>
                  <a:cubicBezTo>
                    <a:pt x="2" y="0"/>
                    <a:pt x="2" y="0"/>
                    <a:pt x="2" y="0"/>
                  </a:cubicBezTo>
                  <a:cubicBezTo>
                    <a:pt x="3" y="0"/>
                    <a:pt x="4" y="1"/>
                    <a:pt x="4" y="2"/>
                  </a:cubicBezTo>
                  <a:cubicBezTo>
                    <a:pt x="4" y="6"/>
                    <a:pt x="4" y="6"/>
                    <a:pt x="4" y="6"/>
                  </a:cubicBezTo>
                  <a:cubicBezTo>
                    <a:pt x="4" y="7"/>
                    <a:pt x="3" y="8"/>
                    <a:pt x="2" y="8"/>
                  </a:cubicBezTo>
                  <a:cubicBezTo>
                    <a:pt x="2" y="8"/>
                    <a:pt x="2" y="8"/>
                    <a:pt x="2" y="8"/>
                  </a:cubicBezTo>
                  <a:cubicBezTo>
                    <a:pt x="1" y="8"/>
                    <a:pt x="0" y="7"/>
                    <a:pt x="0" y="6"/>
                  </a:cubicBezTo>
                  <a:cubicBezTo>
                    <a:pt x="0" y="2"/>
                    <a:pt x="0" y="2"/>
                    <a:pt x="0" y="2"/>
                  </a:cubicBezTo>
                  <a:cubicBezTo>
                    <a:pt x="0" y="1"/>
                    <a:pt x="1"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4" name="Freeform 75"/>
            <p:cNvSpPr>
              <a:spLocks/>
            </p:cNvSpPr>
            <p:nvPr/>
          </p:nvSpPr>
          <p:spPr bwMode="auto">
            <a:xfrm>
              <a:off x="3973513" y="1851025"/>
              <a:ext cx="26988" cy="9525"/>
            </a:xfrm>
            <a:custGeom>
              <a:avLst/>
              <a:gdLst>
                <a:gd name="T0" fmla="*/ 8 w 8"/>
                <a:gd name="T1" fmla="*/ 1 h 3"/>
                <a:gd name="T2" fmla="*/ 8 w 8"/>
                <a:gd name="T3" fmla="*/ 1 h 3"/>
                <a:gd name="T4" fmla="*/ 6 w 8"/>
                <a:gd name="T5" fmla="*/ 3 h 3"/>
                <a:gd name="T6" fmla="*/ 2 w 8"/>
                <a:gd name="T7" fmla="*/ 3 h 3"/>
                <a:gd name="T8" fmla="*/ 0 w 8"/>
                <a:gd name="T9" fmla="*/ 1 h 3"/>
                <a:gd name="T10" fmla="*/ 0 w 8"/>
                <a:gd name="T11" fmla="*/ 1 h 3"/>
                <a:gd name="T12" fmla="*/ 2 w 8"/>
                <a:gd name="T13" fmla="*/ 0 h 3"/>
                <a:gd name="T14" fmla="*/ 6 w 8"/>
                <a:gd name="T15" fmla="*/ 0 h 3"/>
                <a:gd name="T16" fmla="*/ 8 w 8"/>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
                  <a:moveTo>
                    <a:pt x="8" y="1"/>
                  </a:moveTo>
                  <a:cubicBezTo>
                    <a:pt x="8" y="1"/>
                    <a:pt x="8" y="1"/>
                    <a:pt x="8" y="1"/>
                  </a:cubicBezTo>
                  <a:cubicBezTo>
                    <a:pt x="8" y="2"/>
                    <a:pt x="7" y="3"/>
                    <a:pt x="6" y="3"/>
                  </a:cubicBezTo>
                  <a:cubicBezTo>
                    <a:pt x="2" y="3"/>
                    <a:pt x="2" y="3"/>
                    <a:pt x="2" y="3"/>
                  </a:cubicBezTo>
                  <a:cubicBezTo>
                    <a:pt x="1" y="3"/>
                    <a:pt x="0" y="2"/>
                    <a:pt x="0" y="1"/>
                  </a:cubicBezTo>
                  <a:cubicBezTo>
                    <a:pt x="0" y="1"/>
                    <a:pt x="0" y="1"/>
                    <a:pt x="0" y="1"/>
                  </a:cubicBezTo>
                  <a:cubicBezTo>
                    <a:pt x="0" y="0"/>
                    <a:pt x="1" y="0"/>
                    <a:pt x="2" y="0"/>
                  </a:cubicBezTo>
                  <a:cubicBezTo>
                    <a:pt x="6" y="0"/>
                    <a:pt x="6" y="0"/>
                    <a:pt x="6" y="0"/>
                  </a:cubicBezTo>
                  <a:cubicBezTo>
                    <a:pt x="7" y="0"/>
                    <a:pt x="8" y="0"/>
                    <a:pt x="8"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5" name="Freeform 76"/>
            <p:cNvSpPr>
              <a:spLocks/>
            </p:cNvSpPr>
            <p:nvPr/>
          </p:nvSpPr>
          <p:spPr bwMode="auto">
            <a:xfrm>
              <a:off x="3668713" y="1851025"/>
              <a:ext cx="26988" cy="9525"/>
            </a:xfrm>
            <a:custGeom>
              <a:avLst/>
              <a:gdLst>
                <a:gd name="T0" fmla="*/ 8 w 8"/>
                <a:gd name="T1" fmla="*/ 1 h 3"/>
                <a:gd name="T2" fmla="*/ 8 w 8"/>
                <a:gd name="T3" fmla="*/ 1 h 3"/>
                <a:gd name="T4" fmla="*/ 6 w 8"/>
                <a:gd name="T5" fmla="*/ 3 h 3"/>
                <a:gd name="T6" fmla="*/ 2 w 8"/>
                <a:gd name="T7" fmla="*/ 3 h 3"/>
                <a:gd name="T8" fmla="*/ 0 w 8"/>
                <a:gd name="T9" fmla="*/ 1 h 3"/>
                <a:gd name="T10" fmla="*/ 0 w 8"/>
                <a:gd name="T11" fmla="*/ 1 h 3"/>
                <a:gd name="T12" fmla="*/ 2 w 8"/>
                <a:gd name="T13" fmla="*/ 0 h 3"/>
                <a:gd name="T14" fmla="*/ 6 w 8"/>
                <a:gd name="T15" fmla="*/ 0 h 3"/>
                <a:gd name="T16" fmla="*/ 8 w 8"/>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
                  <a:moveTo>
                    <a:pt x="8" y="1"/>
                  </a:moveTo>
                  <a:cubicBezTo>
                    <a:pt x="8" y="1"/>
                    <a:pt x="8" y="1"/>
                    <a:pt x="8" y="1"/>
                  </a:cubicBezTo>
                  <a:cubicBezTo>
                    <a:pt x="8" y="2"/>
                    <a:pt x="7" y="3"/>
                    <a:pt x="6" y="3"/>
                  </a:cubicBezTo>
                  <a:cubicBezTo>
                    <a:pt x="2" y="3"/>
                    <a:pt x="2" y="3"/>
                    <a:pt x="2" y="3"/>
                  </a:cubicBezTo>
                  <a:cubicBezTo>
                    <a:pt x="1" y="3"/>
                    <a:pt x="0" y="2"/>
                    <a:pt x="0" y="1"/>
                  </a:cubicBezTo>
                  <a:cubicBezTo>
                    <a:pt x="0" y="1"/>
                    <a:pt x="0" y="1"/>
                    <a:pt x="0" y="1"/>
                  </a:cubicBezTo>
                  <a:cubicBezTo>
                    <a:pt x="0" y="0"/>
                    <a:pt x="1" y="0"/>
                    <a:pt x="2" y="0"/>
                  </a:cubicBezTo>
                  <a:cubicBezTo>
                    <a:pt x="6" y="0"/>
                    <a:pt x="6" y="0"/>
                    <a:pt x="6" y="0"/>
                  </a:cubicBezTo>
                  <a:cubicBezTo>
                    <a:pt x="7" y="0"/>
                    <a:pt x="8" y="0"/>
                    <a:pt x="8"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6" name="Freeform 77"/>
            <p:cNvSpPr>
              <a:spLocks/>
            </p:cNvSpPr>
            <p:nvPr/>
          </p:nvSpPr>
          <p:spPr bwMode="auto">
            <a:xfrm>
              <a:off x="3736975" y="1724025"/>
              <a:ext cx="104775" cy="136525"/>
            </a:xfrm>
            <a:custGeom>
              <a:avLst/>
              <a:gdLst>
                <a:gd name="T0" fmla="*/ 30 w 32"/>
                <a:gd name="T1" fmla="*/ 0 h 42"/>
                <a:gd name="T2" fmla="*/ 28 w 32"/>
                <a:gd name="T3" fmla="*/ 2 h 42"/>
                <a:gd name="T4" fmla="*/ 28 w 32"/>
                <a:gd name="T5" fmla="*/ 39 h 42"/>
                <a:gd name="T6" fmla="*/ 2 w 32"/>
                <a:gd name="T7" fmla="*/ 39 h 42"/>
                <a:gd name="T8" fmla="*/ 0 w 32"/>
                <a:gd name="T9" fmla="*/ 40 h 42"/>
                <a:gd name="T10" fmla="*/ 2 w 32"/>
                <a:gd name="T11" fmla="*/ 42 h 42"/>
                <a:gd name="T12" fmla="*/ 30 w 32"/>
                <a:gd name="T13" fmla="*/ 42 h 42"/>
                <a:gd name="T14" fmla="*/ 32 w 32"/>
                <a:gd name="T15" fmla="*/ 40 h 42"/>
                <a:gd name="T16" fmla="*/ 32 w 32"/>
                <a:gd name="T17" fmla="*/ 2 h 42"/>
                <a:gd name="T18" fmla="*/ 30 w 32"/>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2">
                  <a:moveTo>
                    <a:pt x="30" y="0"/>
                  </a:moveTo>
                  <a:cubicBezTo>
                    <a:pt x="29" y="0"/>
                    <a:pt x="28" y="1"/>
                    <a:pt x="28" y="2"/>
                  </a:cubicBezTo>
                  <a:cubicBezTo>
                    <a:pt x="28" y="39"/>
                    <a:pt x="28" y="39"/>
                    <a:pt x="28" y="39"/>
                  </a:cubicBezTo>
                  <a:cubicBezTo>
                    <a:pt x="2" y="39"/>
                    <a:pt x="2" y="39"/>
                    <a:pt x="2" y="39"/>
                  </a:cubicBezTo>
                  <a:cubicBezTo>
                    <a:pt x="1" y="39"/>
                    <a:pt x="0" y="39"/>
                    <a:pt x="0" y="40"/>
                  </a:cubicBezTo>
                  <a:cubicBezTo>
                    <a:pt x="0" y="41"/>
                    <a:pt x="1" y="42"/>
                    <a:pt x="2" y="42"/>
                  </a:cubicBezTo>
                  <a:cubicBezTo>
                    <a:pt x="30" y="42"/>
                    <a:pt x="30" y="42"/>
                    <a:pt x="30" y="42"/>
                  </a:cubicBezTo>
                  <a:cubicBezTo>
                    <a:pt x="31" y="42"/>
                    <a:pt x="32" y="41"/>
                    <a:pt x="32" y="40"/>
                  </a:cubicBezTo>
                  <a:cubicBezTo>
                    <a:pt x="32" y="2"/>
                    <a:pt x="32" y="2"/>
                    <a:pt x="32" y="2"/>
                  </a:cubicBezTo>
                  <a:cubicBezTo>
                    <a:pt x="32" y="1"/>
                    <a:pt x="31" y="0"/>
                    <a:pt x="30" y="0"/>
                  </a:cubicBezTo>
                  <a:close/>
                </a:path>
              </a:pathLst>
            </a:custGeom>
            <a:solidFill>
              <a:srgbClr val="FF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7" name="Rectangle 78"/>
            <p:cNvSpPr>
              <a:spLocks noChangeArrowheads="1"/>
            </p:cNvSpPr>
            <p:nvPr/>
          </p:nvSpPr>
          <p:spPr bwMode="auto">
            <a:xfrm>
              <a:off x="3076575" y="2586038"/>
              <a:ext cx="681038" cy="36513"/>
            </a:xfrm>
            <a:prstGeom prst="rect">
              <a:avLst/>
            </a:prstGeom>
            <a:solidFill>
              <a:srgbClr val="8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8" name="Rectangle 79"/>
            <p:cNvSpPr>
              <a:spLocks noChangeArrowheads="1"/>
            </p:cNvSpPr>
            <p:nvPr/>
          </p:nvSpPr>
          <p:spPr bwMode="auto">
            <a:xfrm>
              <a:off x="3244850" y="2284413"/>
              <a:ext cx="52388" cy="304800"/>
            </a:xfrm>
            <a:prstGeom prst="rect">
              <a:avLst/>
            </a:prstGeom>
            <a:solidFill>
              <a:srgbClr val="085EB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9" name="Rectangle 80"/>
            <p:cNvSpPr>
              <a:spLocks noChangeArrowheads="1"/>
            </p:cNvSpPr>
            <p:nvPr/>
          </p:nvSpPr>
          <p:spPr bwMode="auto">
            <a:xfrm>
              <a:off x="3244850" y="2566988"/>
              <a:ext cx="52388" cy="6350"/>
            </a:xfrm>
            <a:prstGeom prst="rect">
              <a:avLst/>
            </a:prstGeom>
            <a:solidFill>
              <a:srgbClr val="4BB4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0" name="Freeform 81"/>
            <p:cNvSpPr>
              <a:spLocks/>
            </p:cNvSpPr>
            <p:nvPr/>
          </p:nvSpPr>
          <p:spPr bwMode="auto">
            <a:xfrm>
              <a:off x="3254375" y="2301875"/>
              <a:ext cx="33338" cy="28575"/>
            </a:xfrm>
            <a:custGeom>
              <a:avLst/>
              <a:gdLst>
                <a:gd name="T0" fmla="*/ 10 w 21"/>
                <a:gd name="T1" fmla="*/ 0 h 18"/>
                <a:gd name="T2" fmla="*/ 21 w 21"/>
                <a:gd name="T3" fmla="*/ 10 h 18"/>
                <a:gd name="T4" fmla="*/ 10 w 21"/>
                <a:gd name="T5" fmla="*/ 18 h 18"/>
                <a:gd name="T6" fmla="*/ 0 w 21"/>
                <a:gd name="T7" fmla="*/ 10 h 18"/>
                <a:gd name="T8" fmla="*/ 10 w 21"/>
                <a:gd name="T9" fmla="*/ 0 h 18"/>
              </a:gdLst>
              <a:ahLst/>
              <a:cxnLst>
                <a:cxn ang="0">
                  <a:pos x="T0" y="T1"/>
                </a:cxn>
                <a:cxn ang="0">
                  <a:pos x="T2" y="T3"/>
                </a:cxn>
                <a:cxn ang="0">
                  <a:pos x="T4" y="T5"/>
                </a:cxn>
                <a:cxn ang="0">
                  <a:pos x="T6" y="T7"/>
                </a:cxn>
                <a:cxn ang="0">
                  <a:pos x="T8" y="T9"/>
                </a:cxn>
              </a:cxnLst>
              <a:rect l="0" t="0" r="r" b="b"/>
              <a:pathLst>
                <a:path w="21" h="18">
                  <a:moveTo>
                    <a:pt x="10" y="0"/>
                  </a:moveTo>
                  <a:lnTo>
                    <a:pt x="21" y="10"/>
                  </a:lnTo>
                  <a:lnTo>
                    <a:pt x="10" y="18"/>
                  </a:lnTo>
                  <a:lnTo>
                    <a:pt x="0" y="10"/>
                  </a:lnTo>
                  <a:lnTo>
                    <a:pt x="10" y="0"/>
                  </a:lnTo>
                  <a:close/>
                </a:path>
              </a:pathLst>
            </a:custGeom>
            <a:solidFill>
              <a:srgbClr val="4BB4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1" name="Rectangle 82"/>
            <p:cNvSpPr>
              <a:spLocks noChangeArrowheads="1"/>
            </p:cNvSpPr>
            <p:nvPr/>
          </p:nvSpPr>
          <p:spPr bwMode="auto">
            <a:xfrm>
              <a:off x="3406775" y="2314575"/>
              <a:ext cx="39688" cy="274638"/>
            </a:xfrm>
            <a:prstGeom prst="rect">
              <a:avLst/>
            </a:prstGeom>
            <a:solidFill>
              <a:srgbClr val="0A6E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2" name="Rectangle 83"/>
            <p:cNvSpPr>
              <a:spLocks noChangeArrowheads="1"/>
            </p:cNvSpPr>
            <p:nvPr/>
          </p:nvSpPr>
          <p:spPr bwMode="auto">
            <a:xfrm>
              <a:off x="3406775" y="2563813"/>
              <a:ext cx="39688" cy="9525"/>
            </a:xfrm>
            <a:prstGeom prst="rect">
              <a:avLst/>
            </a:prstGeom>
            <a:solidFill>
              <a:srgbClr val="50BE8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3" name="Rectangle 84"/>
            <p:cNvSpPr>
              <a:spLocks noChangeArrowheads="1"/>
            </p:cNvSpPr>
            <p:nvPr/>
          </p:nvSpPr>
          <p:spPr bwMode="auto">
            <a:xfrm>
              <a:off x="3406775" y="2330450"/>
              <a:ext cx="39688" cy="6350"/>
            </a:xfrm>
            <a:prstGeom prst="rect">
              <a:avLst/>
            </a:prstGeom>
            <a:solidFill>
              <a:srgbClr val="50BE8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4" name="Oval 85"/>
            <p:cNvSpPr>
              <a:spLocks noChangeArrowheads="1"/>
            </p:cNvSpPr>
            <p:nvPr/>
          </p:nvSpPr>
          <p:spPr bwMode="auto">
            <a:xfrm>
              <a:off x="3416300" y="2408238"/>
              <a:ext cx="19050" cy="84138"/>
            </a:xfrm>
            <a:prstGeom prst="ellipse">
              <a:avLst/>
            </a:prstGeom>
            <a:solidFill>
              <a:srgbClr val="50BE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5" name="Rectangle 86"/>
            <p:cNvSpPr>
              <a:spLocks noChangeArrowheads="1"/>
            </p:cNvSpPr>
            <p:nvPr/>
          </p:nvSpPr>
          <p:spPr bwMode="auto">
            <a:xfrm>
              <a:off x="3205163" y="2284413"/>
              <a:ext cx="39688" cy="304800"/>
            </a:xfrm>
            <a:prstGeom prst="rect">
              <a:avLst/>
            </a:prstGeom>
            <a:solidFill>
              <a:srgbClr val="50BE8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6" name="Rectangle 87"/>
            <p:cNvSpPr>
              <a:spLocks noChangeArrowheads="1"/>
            </p:cNvSpPr>
            <p:nvPr/>
          </p:nvSpPr>
          <p:spPr bwMode="auto">
            <a:xfrm>
              <a:off x="3205163" y="2563813"/>
              <a:ext cx="39688" cy="6350"/>
            </a:xfrm>
            <a:prstGeom prst="rect">
              <a:avLst/>
            </a:prstGeom>
            <a:solidFill>
              <a:srgbClr val="B8EB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7" name="Rectangle 88"/>
            <p:cNvSpPr>
              <a:spLocks noChangeArrowheads="1"/>
            </p:cNvSpPr>
            <p:nvPr/>
          </p:nvSpPr>
          <p:spPr bwMode="auto">
            <a:xfrm>
              <a:off x="3205163" y="2301875"/>
              <a:ext cx="39688" cy="9525"/>
            </a:xfrm>
            <a:prstGeom prst="rect">
              <a:avLst/>
            </a:prstGeom>
            <a:solidFill>
              <a:srgbClr val="B8EB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8" name="Rectangle 89"/>
            <p:cNvSpPr>
              <a:spLocks noChangeArrowheads="1"/>
            </p:cNvSpPr>
            <p:nvPr/>
          </p:nvSpPr>
          <p:spPr bwMode="auto">
            <a:xfrm>
              <a:off x="3360738" y="2271713"/>
              <a:ext cx="46038" cy="317500"/>
            </a:xfrm>
            <a:prstGeom prst="rect">
              <a:avLst/>
            </a:prstGeom>
            <a:solidFill>
              <a:srgbClr val="FFB4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9" name="Rectangle 90"/>
            <p:cNvSpPr>
              <a:spLocks noChangeArrowheads="1"/>
            </p:cNvSpPr>
            <p:nvPr/>
          </p:nvSpPr>
          <p:spPr bwMode="auto">
            <a:xfrm>
              <a:off x="3360738" y="2560638"/>
              <a:ext cx="46038" cy="9525"/>
            </a:xfrm>
            <a:prstGeom prst="rect">
              <a:avLst/>
            </a:prstGeom>
            <a:solidFill>
              <a:srgbClr val="FFD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0" name="Oval 91"/>
            <p:cNvSpPr>
              <a:spLocks noChangeArrowheads="1"/>
            </p:cNvSpPr>
            <p:nvPr/>
          </p:nvSpPr>
          <p:spPr bwMode="auto">
            <a:xfrm>
              <a:off x="3375025" y="2320925"/>
              <a:ext cx="19050" cy="19050"/>
            </a:xfrm>
            <a:prstGeom prst="ellipse">
              <a:avLst/>
            </a:prstGeom>
            <a:solidFill>
              <a:srgbClr val="FFD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1" name="Rectangle 92"/>
            <p:cNvSpPr>
              <a:spLocks noChangeArrowheads="1"/>
            </p:cNvSpPr>
            <p:nvPr/>
          </p:nvSpPr>
          <p:spPr bwMode="auto">
            <a:xfrm>
              <a:off x="3322638" y="2314575"/>
              <a:ext cx="38100" cy="274638"/>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2" name="Rectangle 93"/>
            <p:cNvSpPr>
              <a:spLocks noChangeArrowheads="1"/>
            </p:cNvSpPr>
            <p:nvPr/>
          </p:nvSpPr>
          <p:spPr bwMode="auto">
            <a:xfrm>
              <a:off x="3322638" y="2563813"/>
              <a:ext cx="38100" cy="9525"/>
            </a:xfrm>
            <a:prstGeom prst="rect">
              <a:avLst/>
            </a:prstGeom>
            <a:solidFill>
              <a:srgbClr val="8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3" name="Rectangle 94"/>
            <p:cNvSpPr>
              <a:spLocks noChangeArrowheads="1"/>
            </p:cNvSpPr>
            <p:nvPr/>
          </p:nvSpPr>
          <p:spPr bwMode="auto">
            <a:xfrm>
              <a:off x="3322638" y="2330450"/>
              <a:ext cx="38100" cy="6350"/>
            </a:xfrm>
            <a:prstGeom prst="rect">
              <a:avLst/>
            </a:prstGeom>
            <a:solidFill>
              <a:srgbClr val="8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4" name="Freeform 95"/>
            <p:cNvSpPr>
              <a:spLocks/>
            </p:cNvSpPr>
            <p:nvPr/>
          </p:nvSpPr>
          <p:spPr bwMode="auto">
            <a:xfrm>
              <a:off x="3328988" y="2395538"/>
              <a:ext cx="22225" cy="109538"/>
            </a:xfrm>
            <a:custGeom>
              <a:avLst/>
              <a:gdLst>
                <a:gd name="T0" fmla="*/ 14 w 14"/>
                <a:gd name="T1" fmla="*/ 65 h 69"/>
                <a:gd name="T2" fmla="*/ 8 w 14"/>
                <a:gd name="T3" fmla="*/ 69 h 69"/>
                <a:gd name="T4" fmla="*/ 0 w 14"/>
                <a:gd name="T5" fmla="*/ 65 h 69"/>
                <a:gd name="T6" fmla="*/ 0 w 14"/>
                <a:gd name="T7" fmla="*/ 6 h 69"/>
                <a:gd name="T8" fmla="*/ 8 w 14"/>
                <a:gd name="T9" fmla="*/ 0 h 69"/>
                <a:gd name="T10" fmla="*/ 14 w 14"/>
                <a:gd name="T11" fmla="*/ 6 h 69"/>
                <a:gd name="T12" fmla="*/ 14 w 14"/>
                <a:gd name="T13" fmla="*/ 65 h 69"/>
              </a:gdLst>
              <a:ahLst/>
              <a:cxnLst>
                <a:cxn ang="0">
                  <a:pos x="T0" y="T1"/>
                </a:cxn>
                <a:cxn ang="0">
                  <a:pos x="T2" y="T3"/>
                </a:cxn>
                <a:cxn ang="0">
                  <a:pos x="T4" y="T5"/>
                </a:cxn>
                <a:cxn ang="0">
                  <a:pos x="T6" y="T7"/>
                </a:cxn>
                <a:cxn ang="0">
                  <a:pos x="T8" y="T9"/>
                </a:cxn>
                <a:cxn ang="0">
                  <a:pos x="T10" y="T11"/>
                </a:cxn>
                <a:cxn ang="0">
                  <a:pos x="T12" y="T13"/>
                </a:cxn>
              </a:cxnLst>
              <a:rect l="0" t="0" r="r" b="b"/>
              <a:pathLst>
                <a:path w="14" h="69">
                  <a:moveTo>
                    <a:pt x="14" y="65"/>
                  </a:moveTo>
                  <a:lnTo>
                    <a:pt x="8" y="69"/>
                  </a:lnTo>
                  <a:lnTo>
                    <a:pt x="0" y="65"/>
                  </a:lnTo>
                  <a:lnTo>
                    <a:pt x="0" y="6"/>
                  </a:lnTo>
                  <a:lnTo>
                    <a:pt x="8" y="0"/>
                  </a:lnTo>
                  <a:lnTo>
                    <a:pt x="14" y="6"/>
                  </a:lnTo>
                  <a:lnTo>
                    <a:pt x="14" y="65"/>
                  </a:lnTo>
                  <a:close/>
                </a:path>
              </a:pathLst>
            </a:custGeom>
            <a:solidFill>
              <a:srgbClr val="8F8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5" name="Rectangle 96"/>
            <p:cNvSpPr>
              <a:spLocks noChangeArrowheads="1"/>
            </p:cNvSpPr>
            <p:nvPr/>
          </p:nvSpPr>
          <p:spPr bwMode="auto">
            <a:xfrm>
              <a:off x="3297238" y="2305050"/>
              <a:ext cx="25400" cy="284163"/>
            </a:xfrm>
            <a:prstGeom prst="rect">
              <a:avLst/>
            </a:prstGeom>
            <a:solidFill>
              <a:srgbClr val="FFD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6" name="Rectangle 97"/>
            <p:cNvSpPr>
              <a:spLocks noChangeArrowheads="1"/>
            </p:cNvSpPr>
            <p:nvPr/>
          </p:nvSpPr>
          <p:spPr bwMode="auto">
            <a:xfrm>
              <a:off x="3446463" y="2336800"/>
              <a:ext cx="47625" cy="252413"/>
            </a:xfrm>
            <a:prstGeom prst="rect">
              <a:avLst/>
            </a:prstGeom>
            <a:solidFill>
              <a:srgbClr val="085EB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7" name="Rectangle 98"/>
            <p:cNvSpPr>
              <a:spLocks noChangeArrowheads="1"/>
            </p:cNvSpPr>
            <p:nvPr/>
          </p:nvSpPr>
          <p:spPr bwMode="auto">
            <a:xfrm>
              <a:off x="3446463" y="2554288"/>
              <a:ext cx="47625" cy="6350"/>
            </a:xfrm>
            <a:prstGeom prst="rect">
              <a:avLst/>
            </a:prstGeom>
            <a:solidFill>
              <a:srgbClr val="4BB4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8" name="Freeform 99"/>
            <p:cNvSpPr>
              <a:spLocks/>
            </p:cNvSpPr>
            <p:nvPr/>
          </p:nvSpPr>
          <p:spPr bwMode="auto">
            <a:xfrm>
              <a:off x="3455988" y="2352675"/>
              <a:ext cx="28575" cy="33338"/>
            </a:xfrm>
            <a:custGeom>
              <a:avLst/>
              <a:gdLst>
                <a:gd name="T0" fmla="*/ 8 w 18"/>
                <a:gd name="T1" fmla="*/ 0 h 21"/>
                <a:gd name="T2" fmla="*/ 18 w 18"/>
                <a:gd name="T3" fmla="*/ 10 h 21"/>
                <a:gd name="T4" fmla="*/ 8 w 18"/>
                <a:gd name="T5" fmla="*/ 21 h 21"/>
                <a:gd name="T6" fmla="*/ 0 w 18"/>
                <a:gd name="T7" fmla="*/ 10 h 21"/>
                <a:gd name="T8" fmla="*/ 8 w 18"/>
                <a:gd name="T9" fmla="*/ 0 h 21"/>
              </a:gdLst>
              <a:ahLst/>
              <a:cxnLst>
                <a:cxn ang="0">
                  <a:pos x="T0" y="T1"/>
                </a:cxn>
                <a:cxn ang="0">
                  <a:pos x="T2" y="T3"/>
                </a:cxn>
                <a:cxn ang="0">
                  <a:pos x="T4" y="T5"/>
                </a:cxn>
                <a:cxn ang="0">
                  <a:pos x="T6" y="T7"/>
                </a:cxn>
                <a:cxn ang="0">
                  <a:pos x="T8" y="T9"/>
                </a:cxn>
              </a:cxnLst>
              <a:rect l="0" t="0" r="r" b="b"/>
              <a:pathLst>
                <a:path w="18" h="21">
                  <a:moveTo>
                    <a:pt x="8" y="0"/>
                  </a:moveTo>
                  <a:lnTo>
                    <a:pt x="18" y="10"/>
                  </a:lnTo>
                  <a:lnTo>
                    <a:pt x="8" y="21"/>
                  </a:lnTo>
                  <a:lnTo>
                    <a:pt x="0" y="10"/>
                  </a:lnTo>
                  <a:lnTo>
                    <a:pt x="8" y="0"/>
                  </a:lnTo>
                  <a:close/>
                </a:path>
              </a:pathLst>
            </a:custGeom>
            <a:solidFill>
              <a:srgbClr val="4BB4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9" name="Rectangle 100"/>
            <p:cNvSpPr>
              <a:spLocks noChangeArrowheads="1"/>
            </p:cNvSpPr>
            <p:nvPr/>
          </p:nvSpPr>
          <p:spPr bwMode="auto">
            <a:xfrm>
              <a:off x="3494088" y="2320925"/>
              <a:ext cx="25400" cy="268288"/>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0" name="Rectangle 101"/>
            <p:cNvSpPr>
              <a:spLocks noChangeArrowheads="1"/>
            </p:cNvSpPr>
            <p:nvPr/>
          </p:nvSpPr>
          <p:spPr bwMode="auto">
            <a:xfrm>
              <a:off x="3144838" y="2278063"/>
              <a:ext cx="60325" cy="311150"/>
            </a:xfrm>
            <a:prstGeom prst="rect">
              <a:avLst/>
            </a:prstGeom>
            <a:solidFill>
              <a:srgbClr val="8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1" name="Rectangle 102"/>
            <p:cNvSpPr>
              <a:spLocks noChangeArrowheads="1"/>
            </p:cNvSpPr>
            <p:nvPr/>
          </p:nvSpPr>
          <p:spPr bwMode="auto">
            <a:xfrm>
              <a:off x="3144838" y="2563813"/>
              <a:ext cx="60325" cy="63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2" name="Freeform 103"/>
            <p:cNvSpPr>
              <a:spLocks/>
            </p:cNvSpPr>
            <p:nvPr/>
          </p:nvSpPr>
          <p:spPr bwMode="auto">
            <a:xfrm>
              <a:off x="3157538" y="2301875"/>
              <a:ext cx="34925" cy="34925"/>
            </a:xfrm>
            <a:custGeom>
              <a:avLst/>
              <a:gdLst>
                <a:gd name="T0" fmla="*/ 12 w 22"/>
                <a:gd name="T1" fmla="*/ 0 h 22"/>
                <a:gd name="T2" fmla="*/ 22 w 22"/>
                <a:gd name="T3" fmla="*/ 12 h 22"/>
                <a:gd name="T4" fmla="*/ 12 w 22"/>
                <a:gd name="T5" fmla="*/ 22 h 22"/>
                <a:gd name="T6" fmla="*/ 0 w 22"/>
                <a:gd name="T7" fmla="*/ 12 h 22"/>
                <a:gd name="T8" fmla="*/ 12 w 22"/>
                <a:gd name="T9" fmla="*/ 0 h 22"/>
              </a:gdLst>
              <a:ahLst/>
              <a:cxnLst>
                <a:cxn ang="0">
                  <a:pos x="T0" y="T1"/>
                </a:cxn>
                <a:cxn ang="0">
                  <a:pos x="T2" y="T3"/>
                </a:cxn>
                <a:cxn ang="0">
                  <a:pos x="T4" y="T5"/>
                </a:cxn>
                <a:cxn ang="0">
                  <a:pos x="T6" y="T7"/>
                </a:cxn>
                <a:cxn ang="0">
                  <a:pos x="T8" y="T9"/>
                </a:cxn>
              </a:cxnLst>
              <a:rect l="0" t="0" r="r" b="b"/>
              <a:pathLst>
                <a:path w="22" h="22">
                  <a:moveTo>
                    <a:pt x="12" y="0"/>
                  </a:moveTo>
                  <a:lnTo>
                    <a:pt x="22" y="12"/>
                  </a:lnTo>
                  <a:lnTo>
                    <a:pt x="12" y="22"/>
                  </a:lnTo>
                  <a:lnTo>
                    <a:pt x="0" y="12"/>
                  </a:lnTo>
                  <a:lnTo>
                    <a:pt x="12"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3" name="Rectangle 104"/>
            <p:cNvSpPr>
              <a:spLocks noChangeArrowheads="1"/>
            </p:cNvSpPr>
            <p:nvPr/>
          </p:nvSpPr>
          <p:spPr bwMode="auto">
            <a:xfrm>
              <a:off x="3117850" y="2305050"/>
              <a:ext cx="26988" cy="284163"/>
            </a:xfrm>
            <a:prstGeom prst="rect">
              <a:avLst/>
            </a:prstGeom>
            <a:solidFill>
              <a:srgbClr val="0A6E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4" name="Rectangle 105"/>
            <p:cNvSpPr>
              <a:spLocks noChangeArrowheads="1"/>
            </p:cNvSpPr>
            <p:nvPr/>
          </p:nvSpPr>
          <p:spPr bwMode="auto">
            <a:xfrm>
              <a:off x="3076575" y="2301875"/>
              <a:ext cx="41275" cy="287338"/>
            </a:xfrm>
            <a:prstGeom prst="rect">
              <a:avLst/>
            </a:prstGeom>
            <a:solidFill>
              <a:srgbClr val="FF7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5" name="Rectangle 106"/>
            <p:cNvSpPr>
              <a:spLocks noChangeArrowheads="1"/>
            </p:cNvSpPr>
            <p:nvPr/>
          </p:nvSpPr>
          <p:spPr bwMode="auto">
            <a:xfrm>
              <a:off x="3076575" y="2501900"/>
              <a:ext cx="41275" cy="1270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6" name="Rectangle 107"/>
            <p:cNvSpPr>
              <a:spLocks noChangeArrowheads="1"/>
            </p:cNvSpPr>
            <p:nvPr/>
          </p:nvSpPr>
          <p:spPr bwMode="auto">
            <a:xfrm>
              <a:off x="3076575" y="2371725"/>
              <a:ext cx="41275" cy="14288"/>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7" name="Oval 108"/>
            <p:cNvSpPr>
              <a:spLocks noChangeArrowheads="1"/>
            </p:cNvSpPr>
            <p:nvPr/>
          </p:nvSpPr>
          <p:spPr bwMode="auto">
            <a:xfrm>
              <a:off x="3082925" y="2414588"/>
              <a:ext cx="28575" cy="58738"/>
            </a:xfrm>
            <a:prstGeom prst="ellipse">
              <a:avLst/>
            </a:pr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8" name="Freeform 109"/>
            <p:cNvSpPr>
              <a:spLocks/>
            </p:cNvSpPr>
            <p:nvPr/>
          </p:nvSpPr>
          <p:spPr bwMode="auto">
            <a:xfrm>
              <a:off x="3587750" y="2349500"/>
              <a:ext cx="120650" cy="114300"/>
            </a:xfrm>
            <a:custGeom>
              <a:avLst/>
              <a:gdLst>
                <a:gd name="T0" fmla="*/ 39 w 76"/>
                <a:gd name="T1" fmla="*/ 0 h 72"/>
                <a:gd name="T2" fmla="*/ 49 w 76"/>
                <a:gd name="T3" fmla="*/ 25 h 72"/>
                <a:gd name="T4" fmla="*/ 76 w 76"/>
                <a:gd name="T5" fmla="*/ 27 h 72"/>
                <a:gd name="T6" fmla="*/ 58 w 76"/>
                <a:gd name="T7" fmla="*/ 45 h 72"/>
                <a:gd name="T8" fmla="*/ 62 w 76"/>
                <a:gd name="T9" fmla="*/ 72 h 72"/>
                <a:gd name="T10" fmla="*/ 39 w 76"/>
                <a:gd name="T11" fmla="*/ 59 h 72"/>
                <a:gd name="T12" fmla="*/ 15 w 76"/>
                <a:gd name="T13" fmla="*/ 72 h 72"/>
                <a:gd name="T14" fmla="*/ 21 w 76"/>
                <a:gd name="T15" fmla="*/ 45 h 72"/>
                <a:gd name="T16" fmla="*/ 0 w 76"/>
                <a:gd name="T17" fmla="*/ 27 h 72"/>
                <a:gd name="T18" fmla="*/ 27 w 76"/>
                <a:gd name="T19" fmla="*/ 25 h 72"/>
                <a:gd name="T20" fmla="*/ 39 w 76"/>
                <a:gd name="T2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72">
                  <a:moveTo>
                    <a:pt x="39" y="0"/>
                  </a:moveTo>
                  <a:lnTo>
                    <a:pt x="49" y="25"/>
                  </a:lnTo>
                  <a:lnTo>
                    <a:pt x="76" y="27"/>
                  </a:lnTo>
                  <a:lnTo>
                    <a:pt x="58" y="45"/>
                  </a:lnTo>
                  <a:lnTo>
                    <a:pt x="62" y="72"/>
                  </a:lnTo>
                  <a:lnTo>
                    <a:pt x="39" y="59"/>
                  </a:lnTo>
                  <a:lnTo>
                    <a:pt x="15" y="72"/>
                  </a:lnTo>
                  <a:lnTo>
                    <a:pt x="21" y="45"/>
                  </a:lnTo>
                  <a:lnTo>
                    <a:pt x="0" y="27"/>
                  </a:lnTo>
                  <a:lnTo>
                    <a:pt x="27" y="25"/>
                  </a:lnTo>
                  <a:lnTo>
                    <a:pt x="39" y="0"/>
                  </a:lnTo>
                  <a:close/>
                </a:path>
              </a:pathLst>
            </a:custGeom>
            <a:solidFill>
              <a:srgbClr val="FFB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9" name="Rectangle 110"/>
            <p:cNvSpPr>
              <a:spLocks noChangeArrowheads="1"/>
            </p:cNvSpPr>
            <p:nvPr/>
          </p:nvSpPr>
          <p:spPr bwMode="auto">
            <a:xfrm>
              <a:off x="3640138" y="2430463"/>
              <a:ext cx="19050" cy="80963"/>
            </a:xfrm>
            <a:prstGeom prst="rect">
              <a:avLst/>
            </a:prstGeom>
            <a:solidFill>
              <a:srgbClr val="FFB4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20" name="Rectangle 111"/>
            <p:cNvSpPr>
              <a:spLocks noChangeArrowheads="1"/>
            </p:cNvSpPr>
            <p:nvPr/>
          </p:nvSpPr>
          <p:spPr bwMode="auto">
            <a:xfrm>
              <a:off x="3614738" y="2498725"/>
              <a:ext cx="68263" cy="190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21" name="Rectangle 112"/>
            <p:cNvSpPr>
              <a:spLocks noChangeArrowheads="1"/>
            </p:cNvSpPr>
            <p:nvPr/>
          </p:nvSpPr>
          <p:spPr bwMode="auto">
            <a:xfrm>
              <a:off x="3594100" y="2517775"/>
              <a:ext cx="107950" cy="555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22" name="Freeform 113"/>
            <p:cNvSpPr>
              <a:spLocks/>
            </p:cNvSpPr>
            <p:nvPr/>
          </p:nvSpPr>
          <p:spPr bwMode="auto">
            <a:xfrm>
              <a:off x="3587750" y="2573338"/>
              <a:ext cx="123825" cy="12700"/>
            </a:xfrm>
            <a:custGeom>
              <a:avLst/>
              <a:gdLst>
                <a:gd name="T0" fmla="*/ 72 w 78"/>
                <a:gd name="T1" fmla="*/ 0 h 8"/>
                <a:gd name="T2" fmla="*/ 4 w 78"/>
                <a:gd name="T3" fmla="*/ 0 h 8"/>
                <a:gd name="T4" fmla="*/ 0 w 78"/>
                <a:gd name="T5" fmla="*/ 0 h 8"/>
                <a:gd name="T6" fmla="*/ 0 w 78"/>
                <a:gd name="T7" fmla="*/ 8 h 8"/>
                <a:gd name="T8" fmla="*/ 78 w 78"/>
                <a:gd name="T9" fmla="*/ 8 h 8"/>
                <a:gd name="T10" fmla="*/ 78 w 78"/>
                <a:gd name="T11" fmla="*/ 0 h 8"/>
                <a:gd name="T12" fmla="*/ 72 w 78"/>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78" h="8">
                  <a:moveTo>
                    <a:pt x="72" y="0"/>
                  </a:moveTo>
                  <a:lnTo>
                    <a:pt x="4" y="0"/>
                  </a:lnTo>
                  <a:lnTo>
                    <a:pt x="0" y="0"/>
                  </a:lnTo>
                  <a:lnTo>
                    <a:pt x="0" y="8"/>
                  </a:lnTo>
                  <a:lnTo>
                    <a:pt x="78" y="8"/>
                  </a:lnTo>
                  <a:lnTo>
                    <a:pt x="78" y="0"/>
                  </a:lnTo>
                  <a:lnTo>
                    <a:pt x="7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23" name="Freeform 114"/>
            <p:cNvSpPr>
              <a:spLocks/>
            </p:cNvSpPr>
            <p:nvPr/>
          </p:nvSpPr>
          <p:spPr bwMode="auto">
            <a:xfrm>
              <a:off x="3617913" y="2530475"/>
              <a:ext cx="61913" cy="26988"/>
            </a:xfrm>
            <a:custGeom>
              <a:avLst/>
              <a:gdLst>
                <a:gd name="T0" fmla="*/ 19 w 19"/>
                <a:gd name="T1" fmla="*/ 8 h 8"/>
                <a:gd name="T2" fmla="*/ 0 w 19"/>
                <a:gd name="T3" fmla="*/ 8 h 8"/>
                <a:gd name="T4" fmla="*/ 0 w 19"/>
                <a:gd name="T5" fmla="*/ 8 h 8"/>
                <a:gd name="T6" fmla="*/ 0 w 19"/>
                <a:gd name="T7" fmla="*/ 0 h 8"/>
                <a:gd name="T8" fmla="*/ 0 w 19"/>
                <a:gd name="T9" fmla="*/ 0 h 8"/>
                <a:gd name="T10" fmla="*/ 19 w 19"/>
                <a:gd name="T11" fmla="*/ 0 h 8"/>
                <a:gd name="T12" fmla="*/ 19 w 19"/>
                <a:gd name="T13" fmla="*/ 0 h 8"/>
                <a:gd name="T14" fmla="*/ 19 w 19"/>
                <a:gd name="T15" fmla="*/ 8 h 8"/>
                <a:gd name="T16" fmla="*/ 19 w 19"/>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8">
                  <a:moveTo>
                    <a:pt x="19" y="8"/>
                  </a:moveTo>
                  <a:cubicBezTo>
                    <a:pt x="0" y="8"/>
                    <a:pt x="0" y="8"/>
                    <a:pt x="0" y="8"/>
                  </a:cubicBezTo>
                  <a:cubicBezTo>
                    <a:pt x="0" y="8"/>
                    <a:pt x="0" y="8"/>
                    <a:pt x="0" y="8"/>
                  </a:cubicBezTo>
                  <a:cubicBezTo>
                    <a:pt x="0" y="0"/>
                    <a:pt x="0" y="0"/>
                    <a:pt x="0" y="0"/>
                  </a:cubicBezTo>
                  <a:cubicBezTo>
                    <a:pt x="0" y="0"/>
                    <a:pt x="0" y="0"/>
                    <a:pt x="0" y="0"/>
                  </a:cubicBezTo>
                  <a:cubicBezTo>
                    <a:pt x="19" y="0"/>
                    <a:pt x="19" y="0"/>
                    <a:pt x="19" y="0"/>
                  </a:cubicBezTo>
                  <a:cubicBezTo>
                    <a:pt x="19" y="0"/>
                    <a:pt x="19" y="0"/>
                    <a:pt x="19" y="0"/>
                  </a:cubicBezTo>
                  <a:cubicBezTo>
                    <a:pt x="19" y="8"/>
                    <a:pt x="19" y="8"/>
                    <a:pt x="19" y="8"/>
                  </a:cubicBezTo>
                  <a:cubicBezTo>
                    <a:pt x="19" y="8"/>
                    <a:pt x="19" y="8"/>
                    <a:pt x="19" y="8"/>
                  </a:cubicBezTo>
                  <a:close/>
                </a:path>
              </a:pathLst>
            </a:custGeom>
            <a:solidFill>
              <a:srgbClr val="8F8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24" name="Freeform 34"/>
            <p:cNvSpPr>
              <a:spLocks noChangeAspect="1"/>
            </p:cNvSpPr>
            <p:nvPr/>
          </p:nvSpPr>
          <p:spPr bwMode="auto">
            <a:xfrm>
              <a:off x="4397454" y="2485975"/>
              <a:ext cx="60167" cy="12802"/>
            </a:xfrm>
            <a:custGeom>
              <a:avLst/>
              <a:gdLst>
                <a:gd name="T0" fmla="*/ 1 w 23"/>
                <a:gd name="T1" fmla="*/ 0 h 5"/>
                <a:gd name="T2" fmla="*/ 6 w 23"/>
                <a:gd name="T3" fmla="*/ 5 h 5"/>
                <a:gd name="T4" fmla="*/ 18 w 23"/>
                <a:gd name="T5" fmla="*/ 5 h 5"/>
                <a:gd name="T6" fmla="*/ 22 w 23"/>
                <a:gd name="T7" fmla="*/ 0 h 5"/>
                <a:gd name="T8" fmla="*/ 12 w 23"/>
                <a:gd name="T9" fmla="*/ 2 h 5"/>
                <a:gd name="T10" fmla="*/ 1 w 23"/>
                <a:gd name="T11" fmla="*/ 0 h 5"/>
              </a:gdLst>
              <a:ahLst/>
              <a:cxnLst>
                <a:cxn ang="0">
                  <a:pos x="T0" y="T1"/>
                </a:cxn>
                <a:cxn ang="0">
                  <a:pos x="T2" y="T3"/>
                </a:cxn>
                <a:cxn ang="0">
                  <a:pos x="T4" y="T5"/>
                </a:cxn>
                <a:cxn ang="0">
                  <a:pos x="T6" y="T7"/>
                </a:cxn>
                <a:cxn ang="0">
                  <a:pos x="T8" y="T9"/>
                </a:cxn>
                <a:cxn ang="0">
                  <a:pos x="T10" y="T11"/>
                </a:cxn>
              </a:cxnLst>
              <a:rect l="0" t="0" r="r" b="b"/>
              <a:pathLst>
                <a:path w="23" h="5">
                  <a:moveTo>
                    <a:pt x="1" y="0"/>
                  </a:moveTo>
                  <a:cubicBezTo>
                    <a:pt x="0" y="2"/>
                    <a:pt x="3" y="5"/>
                    <a:pt x="6" y="5"/>
                  </a:cubicBezTo>
                  <a:cubicBezTo>
                    <a:pt x="18" y="5"/>
                    <a:pt x="18" y="5"/>
                    <a:pt x="18" y="5"/>
                  </a:cubicBezTo>
                  <a:cubicBezTo>
                    <a:pt x="21" y="5"/>
                    <a:pt x="23" y="2"/>
                    <a:pt x="22" y="0"/>
                  </a:cubicBezTo>
                  <a:cubicBezTo>
                    <a:pt x="21" y="1"/>
                    <a:pt x="17" y="2"/>
                    <a:pt x="12" y="2"/>
                  </a:cubicBezTo>
                  <a:cubicBezTo>
                    <a:pt x="7" y="2"/>
                    <a:pt x="3" y="1"/>
                    <a:pt x="1" y="0"/>
                  </a:cubicBezTo>
                  <a:close/>
                </a:path>
              </a:pathLst>
            </a:custGeom>
            <a:solidFill>
              <a:srgbClr val="714E46"/>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grpSp>
      <p:sp>
        <p:nvSpPr>
          <p:cNvPr id="225" name="ZoneTexte 224"/>
          <p:cNvSpPr txBox="1"/>
          <p:nvPr/>
        </p:nvSpPr>
        <p:spPr>
          <a:xfrm>
            <a:off x="395536" y="1834247"/>
            <a:ext cx="4608512" cy="369332"/>
          </a:xfrm>
          <a:prstGeom prst="rect">
            <a:avLst/>
          </a:prstGeom>
          <a:noFill/>
        </p:spPr>
        <p:txBody>
          <a:bodyPr wrap="square" rtlCol="0">
            <a:spAutoFit/>
          </a:bodyPr>
          <a:lstStyle/>
          <a:p>
            <a:pPr defTabSz="514350">
              <a:lnSpc>
                <a:spcPct val="90000"/>
              </a:lnSpc>
              <a:spcAft>
                <a:spcPts val="0"/>
              </a:spcAft>
            </a:pPr>
            <a:r>
              <a:rPr lang="en-US" sz="2000" dirty="0" smtClean="0">
                <a:solidFill>
                  <a:schemeClr val="bg2"/>
                </a:solidFill>
              </a:rPr>
              <a:t>Comparing JSON based hypermedia</a:t>
            </a:r>
            <a:endParaRPr lang="en-US" sz="2000" dirty="0">
              <a:solidFill>
                <a:srgbClr val="FF6600"/>
              </a:solidFill>
              <a:latin typeface="Helvetica 75 Bold" panose="020B0804020202020204" pitchFamily="34" charset="0"/>
              <a:cs typeface="+mj-cs"/>
            </a:endParaRPr>
          </a:p>
        </p:txBody>
      </p:sp>
    </p:spTree>
    <p:extLst>
      <p:ext uri="{BB962C8B-B14F-4D97-AF65-F5344CB8AC3E}">
        <p14:creationId xmlns:p14="http://schemas.microsoft.com/office/powerpoint/2010/main" val="198871407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a:spLocks noGrp="1"/>
          </p:cNvSpPr>
          <p:nvPr>
            <p:ph type="ctrTitle"/>
          </p:nvPr>
        </p:nvSpPr>
        <p:spPr>
          <a:xfrm>
            <a:off x="323528" y="267494"/>
            <a:ext cx="8290122" cy="863301"/>
          </a:xfrm>
        </p:spPr>
        <p:txBody>
          <a:bodyPr/>
          <a:lstStyle/>
          <a:p>
            <a:r>
              <a:rPr lang="fr-FR" sz="3200" dirty="0" err="1" smtClean="0"/>
              <a:t>Comparing</a:t>
            </a:r>
            <a:r>
              <a:rPr lang="fr-FR" sz="3200" dirty="0" smtClean="0"/>
              <a:t> </a:t>
            </a:r>
            <a:r>
              <a:rPr lang="fr-FR" sz="3200" dirty="0" err="1" smtClean="0"/>
              <a:t>other</a:t>
            </a:r>
            <a:r>
              <a:rPr lang="fr-FR" sz="3200" dirty="0" smtClean="0"/>
              <a:t> </a:t>
            </a:r>
            <a:r>
              <a:rPr lang="fr-FR" sz="3200" dirty="0" err="1" smtClean="0"/>
              <a:t>criterias</a:t>
            </a:r>
            <a:endParaRPr lang="en-US" sz="3200" dirty="0"/>
          </a:p>
        </p:txBody>
      </p:sp>
      <p:sp>
        <p:nvSpPr>
          <p:cNvPr id="3" name="Rectangle 2"/>
          <p:cNvSpPr/>
          <p:nvPr/>
        </p:nvSpPr>
        <p:spPr>
          <a:xfrm>
            <a:off x="1115616" y="699542"/>
            <a:ext cx="7776864" cy="3970318"/>
          </a:xfrm>
          <a:prstGeom prst="rect">
            <a:avLst/>
          </a:prstGeom>
        </p:spPr>
        <p:txBody>
          <a:bodyPr wrap="square">
            <a:spAutoFit/>
          </a:bodyPr>
          <a:lstStyle/>
          <a:p>
            <a:r>
              <a:rPr lang="en-US" dirty="0" smtClean="0">
                <a:latin typeface="Arial" panose="020B0604020202020204" pitchFamily="34" charset="0"/>
                <a:cs typeface="Arial" panose="020B0604020202020204" pitchFamily="34" charset="0"/>
              </a:rPr>
              <a:t>Standard criteria: </a:t>
            </a:r>
          </a:p>
          <a:p>
            <a:pPr marL="285750" indent="-285750">
              <a:buFont typeface="Arial" panose="020B0604020202020204" pitchFamily="34" charset="0"/>
              <a:buChar char="•"/>
            </a:pPr>
            <a:r>
              <a:rPr lang="en-US" dirty="0" smtClean="0">
                <a:latin typeface="Arial" panose="020B0604020202020204" pitchFamily="34" charset="0"/>
                <a:cs typeface="Arial" panose="020B0604020202020204" pitchFamily="34" charset="0"/>
              </a:rPr>
              <a:t>is there a RFC</a:t>
            </a:r>
            <a:r>
              <a:rPr lang="en-US" dirty="0" smtClean="0">
                <a:latin typeface="Arial" panose="020B0604020202020204" pitchFamily="34" charset="0"/>
                <a:cs typeface="Arial" panose="020B0604020202020204" pitchFamily="34" charset="0"/>
              </a:rPr>
              <a:t>?</a:t>
            </a:r>
            <a:endParaRPr lang="en-US"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fr-FR" dirty="0" smtClean="0">
                <a:latin typeface="Arial" panose="020B0604020202020204" pitchFamily="34" charset="0"/>
                <a:cs typeface="Arial" panose="020B0604020202020204" pitchFamily="34" charset="0"/>
              </a:rPr>
              <a:t>Is the media-type </a:t>
            </a:r>
            <a:r>
              <a:rPr lang="fr-FR" dirty="0" err="1" smtClean="0">
                <a:latin typeface="Arial" panose="020B0604020202020204" pitchFamily="34" charset="0"/>
                <a:cs typeface="Arial" panose="020B0604020202020204" pitchFamily="34" charset="0"/>
              </a:rPr>
              <a:t>registered</a:t>
            </a:r>
            <a:r>
              <a:rPr lang="fr-FR" dirty="0" smtClean="0">
                <a:latin typeface="Arial" panose="020B0604020202020204" pitchFamily="34" charset="0"/>
                <a:cs typeface="Arial" panose="020B0604020202020204" pitchFamily="34" charset="0"/>
              </a:rPr>
              <a:t> to IANA?</a:t>
            </a:r>
          </a:p>
          <a:p>
            <a:pPr marL="285750" indent="-285750">
              <a:buFont typeface="Arial" panose="020B0604020202020204" pitchFamily="34" charset="0"/>
              <a:buChar char="•"/>
            </a:pPr>
            <a:endParaRPr lang="fr-FR" dirty="0">
              <a:latin typeface="Arial" panose="020B0604020202020204" pitchFamily="34" charset="0"/>
              <a:cs typeface="Arial" panose="020B0604020202020204" pitchFamily="34" charset="0"/>
            </a:endParaRPr>
          </a:p>
          <a:p>
            <a:r>
              <a:rPr lang="fr-FR" dirty="0" err="1" smtClean="0">
                <a:latin typeface="Arial" panose="020B0604020202020204" pitchFamily="34" charset="0"/>
                <a:cs typeface="Arial" panose="020B0604020202020204" pitchFamily="34" charset="0"/>
              </a:rPr>
              <a:t>Maturity</a:t>
            </a:r>
            <a:r>
              <a:rPr lang="fr-FR" dirty="0" smtClean="0">
                <a:latin typeface="Arial" panose="020B0604020202020204" pitchFamily="34" charset="0"/>
                <a:cs typeface="Arial" panose="020B0604020202020204" pitchFamily="34" charset="0"/>
              </a:rPr>
              <a:t>:</a:t>
            </a:r>
            <a:endParaRPr lang="fr-FR"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fr-FR" dirty="0" err="1" smtClean="0">
                <a:latin typeface="Arial" panose="020B0604020202020204" pitchFamily="34" charset="0"/>
                <a:cs typeface="Arial" panose="020B0604020202020204" pitchFamily="34" charset="0"/>
              </a:rPr>
              <a:t>Number</a:t>
            </a:r>
            <a:r>
              <a:rPr lang="fr-FR" dirty="0" smtClean="0">
                <a:latin typeface="Arial" panose="020B0604020202020204" pitchFamily="34" charset="0"/>
                <a:cs typeface="Arial" panose="020B0604020202020204" pitchFamily="34" charset="0"/>
              </a:rPr>
              <a:t> of design </a:t>
            </a:r>
            <a:r>
              <a:rPr lang="fr-FR" dirty="0" err="1" smtClean="0">
                <a:latin typeface="Arial" panose="020B0604020202020204" pitchFamily="34" charset="0"/>
                <a:cs typeface="Arial" panose="020B0604020202020204" pitchFamily="34" charset="0"/>
              </a:rPr>
              <a:t>contributors</a:t>
            </a:r>
            <a:r>
              <a:rPr lang="fr-FR" dirty="0" smtClean="0">
                <a:latin typeface="Arial" panose="020B0604020202020204" pitchFamily="34" charset="0"/>
                <a:cs typeface="Arial" panose="020B0604020202020204" pitchFamily="34" charset="0"/>
              </a:rPr>
              <a:t>, forks, </a:t>
            </a:r>
            <a:r>
              <a:rPr lang="fr-FR" dirty="0" err="1" smtClean="0">
                <a:latin typeface="Arial" panose="020B0604020202020204" pitchFamily="34" charset="0"/>
                <a:cs typeface="Arial" panose="020B0604020202020204" pitchFamily="34" charset="0"/>
              </a:rPr>
              <a:t>issued</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reported</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age</a:t>
            </a:r>
            <a:r>
              <a:rPr lang="fr-FR" dirty="0" smtClean="0">
                <a:latin typeface="Arial" panose="020B0604020202020204" pitchFamily="34" charset="0"/>
                <a:cs typeface="Arial" panose="020B0604020202020204" pitchFamily="34" charset="0"/>
              </a:rPr>
              <a:t>…</a:t>
            </a:r>
          </a:p>
          <a:p>
            <a:pPr marL="285750" indent="-285750">
              <a:buFont typeface="Arial" panose="020B0604020202020204" pitchFamily="34" charset="0"/>
              <a:buChar char="•"/>
            </a:pPr>
            <a:endParaRPr lang="fr-FR" dirty="0">
              <a:latin typeface="Arial" panose="020B0604020202020204" pitchFamily="34" charset="0"/>
              <a:cs typeface="Arial" panose="020B0604020202020204" pitchFamily="34" charset="0"/>
            </a:endParaRPr>
          </a:p>
          <a:p>
            <a:r>
              <a:rPr lang="fr-FR" dirty="0" err="1" smtClean="0">
                <a:latin typeface="Arial" panose="020B0604020202020204" pitchFamily="34" charset="0"/>
                <a:cs typeface="Arial" panose="020B0604020202020204" pitchFamily="34" charset="0"/>
              </a:rPr>
              <a:t>Complexity</a:t>
            </a:r>
            <a:r>
              <a:rPr lang="fr-FR" dirty="0" smtClean="0">
                <a:latin typeface="Arial" panose="020B0604020202020204" pitchFamily="34" charset="0"/>
                <a:cs typeface="Arial" panose="020B0604020202020204" pitchFamily="34" charset="0"/>
              </a:rPr>
              <a:t>:</a:t>
            </a:r>
          </a:p>
          <a:p>
            <a:pPr marL="285750" indent="-285750">
              <a:buFont typeface="Arial" panose="020B0604020202020204" pitchFamily="34" charset="0"/>
              <a:buChar char="•"/>
            </a:pPr>
            <a:r>
              <a:rPr lang="fr-FR" dirty="0" err="1" smtClean="0">
                <a:latin typeface="Arial" panose="020B0604020202020204" pitchFamily="34" charset="0"/>
                <a:cs typeface="Arial" panose="020B0604020202020204" pitchFamily="34" charset="0"/>
              </a:rPr>
              <a:t>Number</a:t>
            </a:r>
            <a:r>
              <a:rPr lang="fr-FR" dirty="0" smtClean="0">
                <a:latin typeface="Arial" panose="020B0604020202020204" pitchFamily="34" charset="0"/>
                <a:cs typeface="Arial" panose="020B0604020202020204" pitchFamily="34" charset="0"/>
              </a:rPr>
              <a:t> of </a:t>
            </a:r>
            <a:r>
              <a:rPr lang="fr-FR" dirty="0" err="1" smtClean="0">
                <a:latin typeface="Arial" panose="020B0604020202020204" pitchFamily="34" charset="0"/>
                <a:cs typeface="Arial" panose="020B0604020202020204" pitchFamily="34" charset="0"/>
              </a:rPr>
              <a:t>objects</a:t>
            </a:r>
            <a:r>
              <a:rPr lang="fr-FR" dirty="0" smtClean="0">
                <a:latin typeface="Arial" panose="020B0604020202020204" pitchFamily="34" charset="0"/>
                <a:cs typeface="Arial" panose="020B0604020202020204" pitchFamily="34" charset="0"/>
              </a:rPr>
              <a:t> and </a:t>
            </a:r>
            <a:r>
              <a:rPr lang="fr-FR" dirty="0" err="1" smtClean="0">
                <a:latin typeface="Arial" panose="020B0604020202020204" pitchFamily="34" charset="0"/>
                <a:cs typeface="Arial" panose="020B0604020202020204" pitchFamily="34" charset="0"/>
              </a:rPr>
              <a:t>attributes</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defined</a:t>
            </a:r>
            <a:r>
              <a:rPr lang="fr-FR" dirty="0" smtClean="0">
                <a:latin typeface="Arial" panose="020B0604020202020204" pitchFamily="34" charset="0"/>
                <a:cs typeface="Arial" panose="020B0604020202020204" pitchFamily="34" charset="0"/>
              </a:rPr>
              <a:t> in the media</a:t>
            </a:r>
          </a:p>
          <a:p>
            <a:endParaRPr lang="fr-FR" dirty="0">
              <a:latin typeface="Arial" panose="020B0604020202020204" pitchFamily="34" charset="0"/>
              <a:cs typeface="Arial" panose="020B0604020202020204" pitchFamily="34" charset="0"/>
            </a:endParaRPr>
          </a:p>
          <a:p>
            <a:r>
              <a:rPr lang="fr-FR" dirty="0" err="1" smtClean="0">
                <a:latin typeface="Arial" panose="020B0604020202020204" pitchFamily="34" charset="0"/>
                <a:cs typeface="Arial" panose="020B0604020202020204" pitchFamily="34" charset="0"/>
              </a:rPr>
              <a:t>Error</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template</a:t>
            </a:r>
            <a:endParaRPr lang="fr-FR"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fr-FR" dirty="0" err="1" smtClean="0">
                <a:latin typeface="Arial" panose="020B0604020202020204" pitchFamily="34" charset="0"/>
                <a:cs typeface="Arial" panose="020B0604020202020204" pitchFamily="34" charset="0"/>
              </a:rPr>
              <a:t>Define</a:t>
            </a:r>
            <a:r>
              <a:rPr lang="fr-FR" dirty="0" smtClean="0">
                <a:latin typeface="Arial" panose="020B0604020202020204" pitchFamily="34" charset="0"/>
                <a:cs typeface="Arial" panose="020B0604020202020204" pitchFamily="34" charset="0"/>
              </a:rPr>
              <a:t> an </a:t>
            </a:r>
            <a:r>
              <a:rPr lang="fr-FR" dirty="0" err="1" smtClean="0">
                <a:latin typeface="Arial" panose="020B0604020202020204" pitchFamily="34" charset="0"/>
                <a:cs typeface="Arial" panose="020B0604020202020204" pitchFamily="34" charset="0"/>
              </a:rPr>
              <a:t>object</a:t>
            </a:r>
            <a:r>
              <a:rPr lang="fr-FR" dirty="0" smtClean="0">
                <a:latin typeface="Arial" panose="020B0604020202020204" pitchFamily="34" charset="0"/>
                <a:cs typeface="Arial" panose="020B0604020202020204" pitchFamily="34" charset="0"/>
              </a:rPr>
              <a:t> to return application </a:t>
            </a:r>
            <a:r>
              <a:rPr lang="fr-FR" dirty="0" err="1" smtClean="0">
                <a:latin typeface="Arial" panose="020B0604020202020204" pitchFamily="34" charset="0"/>
                <a:cs typeface="Arial" panose="020B0604020202020204" pitchFamily="34" charset="0"/>
              </a:rPr>
              <a:t>level</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errors</a:t>
            </a:r>
            <a:r>
              <a:rPr lang="fr-FR" dirty="0" smtClean="0">
                <a:latin typeface="Arial" panose="020B0604020202020204" pitchFamily="34" charset="0"/>
                <a:cs typeface="Arial" panose="020B0604020202020204" pitchFamily="34" charset="0"/>
              </a:rPr>
              <a:t> to the client</a:t>
            </a:r>
            <a:endParaRPr lang="en-US" dirty="0" smtClean="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a:p>
            <a:endParaRPr 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12932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a:spLocks noGrp="1"/>
          </p:cNvSpPr>
          <p:nvPr>
            <p:ph type="ctrTitle"/>
          </p:nvPr>
        </p:nvSpPr>
        <p:spPr>
          <a:xfrm>
            <a:off x="323528" y="267494"/>
            <a:ext cx="8290122" cy="863301"/>
          </a:xfrm>
        </p:spPr>
        <p:txBody>
          <a:bodyPr/>
          <a:lstStyle/>
          <a:p>
            <a:r>
              <a:rPr lang="fr-FR" sz="3200" dirty="0" smtClean="0"/>
              <a:t>HAL - </a:t>
            </a:r>
            <a:r>
              <a:rPr lang="fr-FR" sz="3200" dirty="0" err="1" smtClean="0"/>
              <a:t>Hypertext</a:t>
            </a:r>
            <a:r>
              <a:rPr lang="fr-FR" sz="3200" dirty="0" smtClean="0"/>
              <a:t> Application Langage</a:t>
            </a:r>
            <a:endParaRPr lang="en-US" sz="3200" dirty="0"/>
          </a:p>
        </p:txBody>
      </p:sp>
      <p:sp>
        <p:nvSpPr>
          <p:cNvPr id="3" name="Rectangle 2"/>
          <p:cNvSpPr/>
          <p:nvPr/>
        </p:nvSpPr>
        <p:spPr>
          <a:xfrm>
            <a:off x="2627784" y="699542"/>
            <a:ext cx="6264696" cy="3970318"/>
          </a:xfrm>
          <a:prstGeom prst="rect">
            <a:avLst/>
          </a:prstGeom>
        </p:spPr>
        <p:txBody>
          <a:bodyPr wrap="square">
            <a:spAutoFit/>
          </a:bodyPr>
          <a:lstStyle/>
          <a:p>
            <a:r>
              <a:rPr lang="en-US" dirty="0" smtClean="0">
                <a:latin typeface="Arial" panose="020B0604020202020204" pitchFamily="34" charset="0"/>
                <a:cs typeface="Arial" panose="020B0604020202020204" pitchFamily="34" charset="0"/>
              </a:rPr>
              <a:t>Standard: IETF draft </a:t>
            </a:r>
            <a:r>
              <a:rPr lang="en-US" dirty="0" smtClean="0">
                <a:latin typeface="Arial" panose="020B0604020202020204" pitchFamily="34" charset="0"/>
                <a:cs typeface="Arial" panose="020B0604020202020204" pitchFamily="34" charset="0"/>
                <a:hlinkClick r:id="rId2"/>
              </a:rPr>
              <a:t>https://tools.ietf.org/html/draft-kelly-json-hal-08</a:t>
            </a:r>
            <a:r>
              <a:rPr lang="en-US" dirty="0" smtClean="0">
                <a:latin typeface="Arial" panose="020B0604020202020204" pitchFamily="34" charset="0"/>
                <a:cs typeface="Arial" panose="020B0604020202020204" pitchFamily="34" charset="0"/>
              </a:rPr>
              <a:t>, </a:t>
            </a:r>
          </a:p>
          <a:p>
            <a:pPr lvl="1"/>
            <a:r>
              <a:rPr lang="en-US" dirty="0" smtClean="0">
                <a:latin typeface="Arial" panose="020B0604020202020204" pitchFamily="34" charset="0"/>
                <a:cs typeface="Arial" panose="020B0604020202020204" pitchFamily="34" charset="0"/>
              </a:rPr>
              <a:t>since 2011 (Mike Kelly), </a:t>
            </a:r>
          </a:p>
          <a:p>
            <a:pPr lvl="1"/>
            <a:r>
              <a:rPr lang="en-US" dirty="0" smtClean="0">
                <a:latin typeface="Arial" panose="020B0604020202020204" pitchFamily="34" charset="0"/>
                <a:cs typeface="Arial" panose="020B0604020202020204" pitchFamily="34" charset="0"/>
              </a:rPr>
              <a:t>9 GITHUB contributors,</a:t>
            </a:r>
          </a:p>
          <a:p>
            <a:pPr lvl="1"/>
            <a:r>
              <a:rPr lang="fr-FR" dirty="0" smtClean="0">
                <a:latin typeface="Arial" panose="020B0604020202020204" pitchFamily="34" charset="0"/>
                <a:cs typeface="Arial" panose="020B0604020202020204" pitchFamily="34" charset="0"/>
              </a:rPr>
              <a:t>49 forks, 10 issues</a:t>
            </a:r>
            <a:endParaRPr lang="en-US" dirty="0" smtClean="0">
              <a:latin typeface="Arial" panose="020B0604020202020204" pitchFamily="34" charset="0"/>
              <a:cs typeface="Arial" panose="020B0604020202020204" pitchFamily="34" charset="0"/>
            </a:endParaRPr>
          </a:p>
          <a:p>
            <a:pPr lvl="1"/>
            <a:r>
              <a:rPr lang="en-US" dirty="0" smtClean="0">
                <a:latin typeface="Arial" panose="020B0604020202020204" pitchFamily="34" charset="0"/>
                <a:cs typeface="Arial" panose="020B0604020202020204" pitchFamily="34" charset="0"/>
              </a:rPr>
              <a:t>440 </a:t>
            </a:r>
            <a:r>
              <a:rPr lang="en-US" dirty="0">
                <a:latin typeface="Arial" panose="020B0604020202020204" pitchFamily="34" charset="0"/>
                <a:cs typeface="Arial" panose="020B0604020202020204" pitchFamily="34" charset="0"/>
              </a:rPr>
              <a:t>POST </a:t>
            </a:r>
            <a:r>
              <a:rPr lang="en-US" dirty="0" smtClean="0">
                <a:latin typeface="Arial" panose="020B0604020202020204" pitchFamily="34" charset="0"/>
                <a:cs typeface="Arial" panose="020B0604020202020204" pitchFamily="34" charset="0"/>
              </a:rPr>
              <a:t>on HAL GOOGLE </a:t>
            </a:r>
            <a:r>
              <a:rPr lang="en-US" dirty="0">
                <a:latin typeface="Arial" panose="020B0604020202020204" pitchFamily="34" charset="0"/>
                <a:cs typeface="Arial" panose="020B0604020202020204" pitchFamily="34" charset="0"/>
              </a:rPr>
              <a:t>forum</a:t>
            </a:r>
            <a:endParaRPr lang="en-US" dirty="0" smtClean="0">
              <a:latin typeface="Arial" panose="020B0604020202020204" pitchFamily="34" charset="0"/>
              <a:cs typeface="Arial" panose="020B0604020202020204" pitchFamily="34" charset="0"/>
            </a:endParaRPr>
          </a:p>
          <a:p>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Media Type: application/</a:t>
            </a:r>
            <a:r>
              <a:rPr lang="en-US" dirty="0" err="1" smtClean="0">
                <a:latin typeface="Arial" panose="020B0604020202020204" pitchFamily="34" charset="0"/>
                <a:cs typeface="Arial" panose="020B0604020202020204" pitchFamily="34" charset="0"/>
              </a:rPr>
              <a:t>hal+json</a:t>
            </a:r>
            <a:endParaRPr lang="en-US" dirty="0" smtClean="0">
              <a:latin typeface="Arial" panose="020B0604020202020204" pitchFamily="34" charset="0"/>
              <a:cs typeface="Arial" panose="020B0604020202020204" pitchFamily="34" charset="0"/>
            </a:endParaRPr>
          </a:p>
          <a:p>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Complexity: lightweight</a:t>
            </a:r>
          </a:p>
          <a:p>
            <a:pPr lvl="1"/>
            <a:r>
              <a:rPr lang="en-US" dirty="0" smtClean="0">
                <a:latin typeface="Arial" panose="020B0604020202020204" pitchFamily="34" charset="0"/>
                <a:cs typeface="Arial" panose="020B0604020202020204" pitchFamily="34" charset="0"/>
              </a:rPr>
              <a:t>2 optional objects:</a:t>
            </a:r>
          </a:p>
          <a:p>
            <a:pPr lvl="1"/>
            <a:r>
              <a:rPr lang="en-US" dirty="0" smtClean="0">
                <a:latin typeface="Arial" panose="020B0604020202020204" pitchFamily="34" charset="0"/>
                <a:cs typeface="Arial" panose="020B0604020202020204" pitchFamily="34" charset="0"/>
              </a:rPr>
              <a:t>	_links</a:t>
            </a:r>
          </a:p>
          <a:p>
            <a:pPr lvl="1"/>
            <a:r>
              <a:rPr lang="en-US" dirty="0" smtClean="0">
                <a:latin typeface="Arial" panose="020B0604020202020204" pitchFamily="34" charset="0"/>
                <a:cs typeface="Arial" panose="020B0604020202020204" pitchFamily="34" charset="0"/>
              </a:rPr>
              <a:t>	_embedded</a:t>
            </a:r>
          </a:p>
          <a:p>
            <a:pPr lvl="1"/>
            <a:r>
              <a:rPr lang="en-US" dirty="0" smtClean="0">
                <a:latin typeface="Arial" panose="020B0604020202020204" pitchFamily="34" charset="0"/>
                <a:cs typeface="Arial" panose="020B0604020202020204" pitchFamily="34" charset="0"/>
              </a:rPr>
              <a:t>8 link attributes</a:t>
            </a:r>
          </a:p>
        </p:txBody>
      </p:sp>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4168" y="2691929"/>
            <a:ext cx="2520330" cy="1663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179512" y="3523705"/>
            <a:ext cx="2160240" cy="400110"/>
          </a:xfrm>
          <a:prstGeom prst="rect">
            <a:avLst/>
          </a:prstGeom>
        </p:spPr>
        <p:txBody>
          <a:bodyPr wrap="square">
            <a:spAutoFit/>
          </a:bodyPr>
          <a:lstStyle/>
          <a:p>
            <a:r>
              <a:rPr lang="en-US" sz="1000" dirty="0" smtClean="0">
                <a:hlinkClick r:id="rId4"/>
              </a:rPr>
              <a:t>http://stateless.co/hal_specification.html</a:t>
            </a:r>
            <a:endParaRPr lang="en-US" sz="1000" dirty="0"/>
          </a:p>
        </p:txBody>
      </p:sp>
      <p:pic>
        <p:nvPicPr>
          <p:cNvPr id="8" name="Imag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1570" y="1138036"/>
            <a:ext cx="2074869" cy="2081785"/>
          </a:xfrm>
          <a:prstGeom prst="rect">
            <a:avLst/>
          </a:prstGeom>
        </p:spPr>
      </p:pic>
    </p:spTree>
    <p:extLst>
      <p:ext uri="{BB962C8B-B14F-4D97-AF65-F5344CB8AC3E}">
        <p14:creationId xmlns:p14="http://schemas.microsoft.com/office/powerpoint/2010/main" val="3145510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a:spLocks noGrp="1"/>
          </p:cNvSpPr>
          <p:nvPr>
            <p:ph type="ctrTitle"/>
          </p:nvPr>
        </p:nvSpPr>
        <p:spPr>
          <a:xfrm>
            <a:off x="323528" y="267494"/>
            <a:ext cx="8290122" cy="863301"/>
          </a:xfrm>
        </p:spPr>
        <p:txBody>
          <a:bodyPr/>
          <a:lstStyle/>
          <a:p>
            <a:r>
              <a:rPr lang="fr-FR" sz="3200" dirty="0" smtClean="0"/>
              <a:t>HAL - </a:t>
            </a:r>
            <a:r>
              <a:rPr lang="fr-FR" sz="3200" dirty="0" err="1" smtClean="0"/>
              <a:t>Hypertext</a:t>
            </a:r>
            <a:r>
              <a:rPr lang="fr-FR" sz="3200" dirty="0" smtClean="0"/>
              <a:t> Application Langage</a:t>
            </a:r>
            <a:endParaRPr lang="en-US" sz="3200" dirty="0"/>
          </a:p>
        </p:txBody>
      </p:sp>
      <p:sp>
        <p:nvSpPr>
          <p:cNvPr id="3" name="Rectangle 2"/>
          <p:cNvSpPr/>
          <p:nvPr/>
        </p:nvSpPr>
        <p:spPr>
          <a:xfrm>
            <a:off x="755576" y="1105456"/>
            <a:ext cx="7899903" cy="3139321"/>
          </a:xfrm>
          <a:prstGeom prst="rect">
            <a:avLst/>
          </a:prstGeom>
        </p:spPr>
        <p:txBody>
          <a:bodyPr wrap="square">
            <a:spAutoFit/>
          </a:bodyPr>
          <a:lstStyle/>
          <a:p>
            <a:r>
              <a:rPr lang="en-US" dirty="0" smtClean="0">
                <a:latin typeface="Arial" panose="020B0604020202020204" pitchFamily="34" charset="0"/>
                <a:cs typeface="Arial" panose="020B0604020202020204" pitchFamily="34" charset="0"/>
              </a:rPr>
              <a:t>Possible usage of embedding resources</a:t>
            </a:r>
          </a:p>
          <a:p>
            <a:pPr lvl="1"/>
            <a:r>
              <a:rPr lang="en-US" dirty="0" smtClean="0">
                <a:latin typeface="Arial" panose="020B0604020202020204" pitchFamily="34" charset="0"/>
                <a:cs typeface="Arial" panose="020B0604020202020204" pitchFamily="34" charset="0"/>
              </a:rPr>
              <a:t>Expose load/overload as individual resources</a:t>
            </a:r>
          </a:p>
          <a:p>
            <a:pPr lvl="1"/>
            <a:r>
              <a:rPr lang="en-US" dirty="0" smtClean="0">
                <a:latin typeface="Arial" panose="020B0604020202020204" pitchFamily="34" charset="0"/>
                <a:cs typeface="Arial" panose="020B0604020202020204" pitchFamily="34" charset="0"/>
              </a:rPr>
              <a:t>Add links to load/overload </a:t>
            </a:r>
          </a:p>
          <a:p>
            <a:pPr lvl="1"/>
            <a:r>
              <a:rPr lang="en-US" dirty="0" smtClean="0">
                <a:latin typeface="Arial" panose="020B0604020202020204" pitchFamily="34" charset="0"/>
                <a:cs typeface="Arial" panose="020B0604020202020204" pitchFamily="34" charset="0"/>
              </a:rPr>
              <a:t>Embed the linked resources into returned representations</a:t>
            </a:r>
          </a:p>
          <a:p>
            <a:pPr lvl="1"/>
            <a:endParaRPr lang="fr-FR" dirty="0">
              <a:latin typeface="Arial" panose="020B0604020202020204" pitchFamily="34" charset="0"/>
              <a:cs typeface="Arial" panose="020B0604020202020204" pitchFamily="34" charset="0"/>
            </a:endParaRPr>
          </a:p>
          <a:p>
            <a:r>
              <a:rPr lang="fr-FR" dirty="0" err="1" smtClean="0">
                <a:latin typeface="Arial" panose="020B0604020202020204" pitchFamily="34" charset="0"/>
                <a:cs typeface="Arial" panose="020B0604020202020204" pitchFamily="34" charset="0"/>
              </a:rPr>
              <a:t>Perfect</a:t>
            </a:r>
            <a:r>
              <a:rPr lang="fr-FR" dirty="0" smtClean="0">
                <a:latin typeface="Arial" panose="020B0604020202020204" pitchFamily="34" charset="0"/>
                <a:cs typeface="Arial" panose="020B0604020202020204" pitchFamily="34" charset="0"/>
              </a:rPr>
              <a:t> for READ-ONLY APIs</a:t>
            </a:r>
          </a:p>
          <a:p>
            <a:endParaRPr lang="fr-FR" dirty="0">
              <a:latin typeface="Arial" panose="020B0604020202020204" pitchFamily="34" charset="0"/>
              <a:cs typeface="Arial" panose="020B0604020202020204" pitchFamily="34" charset="0"/>
            </a:endParaRPr>
          </a:p>
          <a:p>
            <a:r>
              <a:rPr lang="fr-FR" dirty="0" smtClean="0">
                <a:latin typeface="Arial" panose="020B0604020202020204" pitchFamily="34" charset="0"/>
                <a:cs typeface="Arial" panose="020B0604020202020204" pitchFamily="34" charset="0"/>
              </a:rPr>
              <a:t>Good candidate for </a:t>
            </a:r>
            <a:r>
              <a:rPr lang="fr-FR" dirty="0" err="1" smtClean="0">
                <a:latin typeface="Arial" panose="020B0604020202020204" pitchFamily="34" charset="0"/>
                <a:cs typeface="Arial" panose="020B0604020202020204" pitchFamily="34" charset="0"/>
              </a:rPr>
              <a:t>starting</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with</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hypermedia</a:t>
            </a:r>
            <a:endParaRPr lang="fr-FR" dirty="0" smtClean="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a:p>
            <a:r>
              <a:rPr lang="fr-FR" dirty="0" err="1" smtClean="0">
                <a:latin typeface="Arial" panose="020B0604020202020204" pitchFamily="34" charset="0"/>
                <a:cs typeface="Arial" panose="020B0604020202020204" pitchFamily="34" charset="0"/>
              </a:rPr>
              <a:t>Too</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limited</a:t>
            </a:r>
            <a:r>
              <a:rPr lang="fr-FR" dirty="0" smtClean="0">
                <a:latin typeface="Arial" panose="020B0604020202020204" pitchFamily="34" charset="0"/>
                <a:cs typeface="Arial" panose="020B0604020202020204" pitchFamily="34" charset="0"/>
              </a:rPr>
              <a:t> for the long </a:t>
            </a:r>
            <a:r>
              <a:rPr lang="fr-FR" dirty="0" err="1" smtClean="0">
                <a:latin typeface="Arial" panose="020B0604020202020204" pitchFamily="34" charset="0"/>
                <a:cs typeface="Arial" panose="020B0604020202020204" pitchFamily="34" charset="0"/>
              </a:rPr>
              <a:t>term</a:t>
            </a:r>
            <a:r>
              <a:rPr lang="fr-FR" dirty="0" smtClean="0">
                <a:latin typeface="Arial" panose="020B0604020202020204" pitchFamily="34" charset="0"/>
                <a:cs typeface="Arial" panose="020B0604020202020204" pitchFamily="34" charset="0"/>
              </a:rPr>
              <a:t> =&gt; </a:t>
            </a:r>
            <a:r>
              <a:rPr lang="fr-FR" dirty="0" err="1" smtClean="0">
                <a:latin typeface="Arial" panose="020B0604020202020204" pitchFamily="34" charset="0"/>
                <a:cs typeface="Arial" panose="020B0604020202020204" pitchFamily="34" charset="0"/>
              </a:rPr>
              <a:t>would</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necessitate</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supporting</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another</a:t>
            </a:r>
            <a:r>
              <a:rPr lang="fr-FR" dirty="0" smtClean="0">
                <a:latin typeface="Arial" panose="020B0604020202020204" pitchFamily="34" charset="0"/>
                <a:cs typeface="Arial" panose="020B0604020202020204" pitchFamily="34" charset="0"/>
              </a:rPr>
              <a:t> media for real </a:t>
            </a:r>
            <a:r>
              <a:rPr lang="fr-FR" dirty="0" err="1" smtClean="0">
                <a:latin typeface="Arial" panose="020B0604020202020204" pitchFamily="34" charset="0"/>
                <a:cs typeface="Arial" panose="020B0604020202020204" pitchFamily="34" charset="0"/>
              </a:rPr>
              <a:t>hypermedia</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enabled</a:t>
            </a:r>
            <a:r>
              <a:rPr lang="fr-FR" dirty="0" smtClean="0">
                <a:latin typeface="Arial" panose="020B0604020202020204" pitchFamily="34" charset="0"/>
                <a:cs typeface="Arial" panose="020B0604020202020204" pitchFamily="34" charset="0"/>
              </a:rPr>
              <a:t> API</a:t>
            </a:r>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97932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a:spLocks noGrp="1"/>
          </p:cNvSpPr>
          <p:nvPr>
            <p:ph type="ctrTitle"/>
          </p:nvPr>
        </p:nvSpPr>
        <p:spPr>
          <a:xfrm>
            <a:off x="323528" y="267494"/>
            <a:ext cx="8290122" cy="863301"/>
          </a:xfrm>
        </p:spPr>
        <p:txBody>
          <a:bodyPr/>
          <a:lstStyle/>
          <a:p>
            <a:r>
              <a:rPr lang="fr-FR" sz="3200" dirty="0" smtClean="0"/>
              <a:t>HAL </a:t>
            </a:r>
            <a:r>
              <a:rPr lang="fr-FR" sz="3200" dirty="0" err="1" smtClean="0"/>
              <a:t>example</a:t>
            </a:r>
            <a:endParaRPr lang="en-US" sz="3200" dirty="0"/>
          </a:p>
        </p:txBody>
      </p:sp>
      <p:sp>
        <p:nvSpPr>
          <p:cNvPr id="4" name="Rectangle 3"/>
          <p:cNvSpPr/>
          <p:nvPr/>
        </p:nvSpPr>
        <p:spPr>
          <a:xfrm>
            <a:off x="1115616" y="627534"/>
            <a:ext cx="8424936" cy="4247317"/>
          </a:xfrm>
          <a:prstGeom prst="rect">
            <a:avLst/>
          </a:prstGeom>
        </p:spPr>
        <p:txBody>
          <a:bodyPr wrap="square">
            <a:spAutoFit/>
          </a:bodyPr>
          <a:lstStyle/>
          <a:p>
            <a:r>
              <a:rPr lang="en-US" sz="1000" dirty="0"/>
              <a:t>{</a:t>
            </a:r>
          </a:p>
          <a:p>
            <a:r>
              <a:rPr lang="en-US" sz="1000" dirty="0"/>
              <a:t>     "_links": {</a:t>
            </a:r>
          </a:p>
          <a:p>
            <a:r>
              <a:rPr lang="en-US" sz="1000" dirty="0"/>
              <a:t>       "self": { "</a:t>
            </a:r>
            <a:r>
              <a:rPr lang="en-US" sz="1000" dirty="0" err="1"/>
              <a:t>href</a:t>
            </a:r>
            <a:r>
              <a:rPr lang="en-US" sz="1000" dirty="0"/>
              <a:t>": </a:t>
            </a:r>
            <a:r>
              <a:rPr lang="en-US" sz="1000" dirty="0" smtClean="0"/>
              <a:t>"http</a:t>
            </a:r>
            <a:r>
              <a:rPr lang="en-US" sz="1000" dirty="0"/>
              <a:t>://{</a:t>
            </a:r>
            <a:r>
              <a:rPr lang="en-US" sz="1000" dirty="0" err="1"/>
              <a:t>apiRoot</a:t>
            </a:r>
            <a:r>
              <a:rPr lang="en-US" sz="1000" dirty="0"/>
              <a:t>}/</a:t>
            </a:r>
            <a:r>
              <a:rPr lang="en-US" sz="1000" dirty="0" err="1" smtClean="0"/>
              <a:t>nausf-auth</a:t>
            </a:r>
            <a:r>
              <a:rPr lang="en-US" sz="1000" dirty="0" smtClean="0"/>
              <a:t>/v1/</a:t>
            </a:r>
            <a:r>
              <a:rPr lang="en-US" sz="1000" dirty="0" err="1" smtClean="0"/>
              <a:t>ue</a:t>
            </a:r>
            <a:r>
              <a:rPr lang="en-US" sz="1000" dirty="0" smtClean="0"/>
              <a:t>-authentications/123456" </a:t>
            </a:r>
            <a:r>
              <a:rPr lang="en-US" sz="1000" dirty="0"/>
              <a:t>},</a:t>
            </a:r>
          </a:p>
          <a:p>
            <a:r>
              <a:rPr lang="en-US" sz="1000" dirty="0"/>
              <a:t>       </a:t>
            </a:r>
            <a:r>
              <a:rPr lang="en-US" sz="1000" dirty="0" smtClean="0"/>
              <a:t>“notification"</a:t>
            </a:r>
            <a:r>
              <a:rPr lang="en-US" sz="1000" dirty="0"/>
              <a:t>: { "</a:t>
            </a:r>
            <a:r>
              <a:rPr lang="en-US" sz="1000" dirty="0" err="1"/>
              <a:t>href</a:t>
            </a:r>
            <a:r>
              <a:rPr lang="en-US" sz="1000" dirty="0"/>
              <a:t>": "http://{</a:t>
            </a:r>
            <a:r>
              <a:rPr lang="en-US" sz="1000" dirty="0" err="1"/>
              <a:t>apiRoot</a:t>
            </a:r>
            <a:r>
              <a:rPr lang="en-US" sz="1000" dirty="0"/>
              <a:t>}/</a:t>
            </a:r>
            <a:r>
              <a:rPr lang="en-US" sz="1000" dirty="0" err="1" smtClean="0"/>
              <a:t>nausf-auth</a:t>
            </a:r>
            <a:r>
              <a:rPr lang="en-US" sz="1000" dirty="0" smtClean="0"/>
              <a:t>/v1/</a:t>
            </a:r>
            <a:r>
              <a:rPr lang="en-US" sz="1000" dirty="0" err="1" smtClean="0"/>
              <a:t>ue</a:t>
            </a:r>
            <a:r>
              <a:rPr lang="en-US" sz="1000" dirty="0" smtClean="0"/>
              <a:t>-authentications/123456/notification" </a:t>
            </a:r>
            <a:r>
              <a:rPr lang="en-US" sz="1000" dirty="0"/>
              <a:t>},</a:t>
            </a:r>
            <a:endParaRPr lang="en-US" sz="1000" dirty="0" smtClean="0"/>
          </a:p>
          <a:p>
            <a:r>
              <a:rPr lang="en-US" sz="1000" dirty="0"/>
              <a:t> </a:t>
            </a:r>
            <a:r>
              <a:rPr lang="en-US" sz="1000" dirty="0" smtClean="0"/>
              <a:t>      “load": </a:t>
            </a:r>
            <a:r>
              <a:rPr lang="en-US" sz="1000" dirty="0"/>
              <a:t>{ "</a:t>
            </a:r>
            <a:r>
              <a:rPr lang="en-US" sz="1000" dirty="0" err="1"/>
              <a:t>href</a:t>
            </a:r>
            <a:r>
              <a:rPr lang="en-US" sz="1000" dirty="0"/>
              <a:t>": </a:t>
            </a:r>
            <a:r>
              <a:rPr lang="en-US" sz="1000" dirty="0" smtClean="0"/>
              <a:t>"/</a:t>
            </a:r>
            <a:r>
              <a:rPr lang="en-US" sz="1000" dirty="0" err="1" smtClean="0"/>
              <a:t>rootAPI</a:t>
            </a:r>
            <a:r>
              <a:rPr lang="en-US" sz="1000" dirty="0" smtClean="0"/>
              <a:t>/load" </a:t>
            </a:r>
            <a:r>
              <a:rPr lang="en-US" sz="1000" dirty="0"/>
              <a:t>},</a:t>
            </a:r>
          </a:p>
          <a:p>
            <a:r>
              <a:rPr lang="en-US" sz="1000" dirty="0"/>
              <a:t>       </a:t>
            </a:r>
            <a:r>
              <a:rPr lang="en-US" sz="1000" dirty="0" smtClean="0"/>
              <a:t>“overload": </a:t>
            </a:r>
            <a:r>
              <a:rPr lang="en-US" sz="1000" dirty="0"/>
              <a:t>{ "</a:t>
            </a:r>
            <a:r>
              <a:rPr lang="en-US" sz="1000" dirty="0" err="1"/>
              <a:t>href</a:t>
            </a:r>
            <a:r>
              <a:rPr lang="en-US" sz="1000" dirty="0"/>
              <a:t>": </a:t>
            </a:r>
            <a:r>
              <a:rPr lang="en-US" sz="1000" dirty="0" smtClean="0"/>
              <a:t>"/</a:t>
            </a:r>
            <a:r>
              <a:rPr lang="en-US" sz="1000" dirty="0" err="1" smtClean="0"/>
              <a:t>rootAPI</a:t>
            </a:r>
            <a:r>
              <a:rPr lang="en-US" sz="1000" dirty="0" smtClean="0"/>
              <a:t>/overload}</a:t>
            </a:r>
            <a:endParaRPr lang="en-US" sz="1000" dirty="0"/>
          </a:p>
          <a:p>
            <a:r>
              <a:rPr lang="en-US" sz="1000" dirty="0"/>
              <a:t>     },</a:t>
            </a:r>
          </a:p>
          <a:p>
            <a:r>
              <a:rPr lang="en-US" sz="1000" dirty="0"/>
              <a:t>     "_embedded": {</a:t>
            </a:r>
          </a:p>
          <a:p>
            <a:r>
              <a:rPr lang="en-US" sz="1000" dirty="0"/>
              <a:t>       </a:t>
            </a:r>
            <a:r>
              <a:rPr lang="en-US" sz="1000" dirty="0" smtClean="0"/>
              <a:t>“load": </a:t>
            </a:r>
            <a:r>
              <a:rPr lang="en-US" sz="1000" dirty="0"/>
              <a:t>[{</a:t>
            </a:r>
          </a:p>
          <a:p>
            <a:r>
              <a:rPr lang="en-US" sz="1000" dirty="0"/>
              <a:t>           "_links": {</a:t>
            </a:r>
          </a:p>
          <a:p>
            <a:r>
              <a:rPr lang="en-US" sz="1000" dirty="0"/>
              <a:t>             "self": { "</a:t>
            </a:r>
            <a:r>
              <a:rPr lang="en-US" sz="1000" dirty="0" err="1"/>
              <a:t>href</a:t>
            </a:r>
            <a:r>
              <a:rPr lang="en-US" sz="1000" dirty="0"/>
              <a:t>": </a:t>
            </a:r>
            <a:r>
              <a:rPr lang="en-US" sz="1000" dirty="0" smtClean="0"/>
              <a:t>"/</a:t>
            </a:r>
            <a:r>
              <a:rPr lang="en-US" sz="1000" dirty="0" err="1" smtClean="0"/>
              <a:t>rootAPI</a:t>
            </a:r>
            <a:r>
              <a:rPr lang="en-US" sz="1000" dirty="0" smtClean="0"/>
              <a:t>/load" }</a:t>
            </a:r>
            <a:endParaRPr lang="en-US" sz="1000" dirty="0"/>
          </a:p>
          <a:p>
            <a:r>
              <a:rPr lang="en-US" sz="1000" dirty="0"/>
              <a:t>           },</a:t>
            </a:r>
          </a:p>
          <a:p>
            <a:r>
              <a:rPr lang="en-US" sz="1000" dirty="0"/>
              <a:t>           </a:t>
            </a:r>
            <a:r>
              <a:rPr lang="en-US" sz="1000" dirty="0" smtClean="0"/>
              <a:t>“load": 100</a:t>
            </a:r>
          </a:p>
          <a:p>
            <a:r>
              <a:rPr lang="en-US" sz="1000" dirty="0" smtClean="0"/>
              <a:t>         }],</a:t>
            </a:r>
          </a:p>
          <a:p>
            <a:r>
              <a:rPr lang="en-US" sz="1000" dirty="0"/>
              <a:t> </a:t>
            </a:r>
            <a:r>
              <a:rPr lang="en-US" sz="1000" dirty="0" smtClean="0"/>
              <a:t>      “overload</a:t>
            </a:r>
            <a:r>
              <a:rPr lang="en-US" sz="1000" dirty="0"/>
              <a:t>": [{</a:t>
            </a:r>
          </a:p>
          <a:p>
            <a:r>
              <a:rPr lang="en-US" sz="1000" dirty="0"/>
              <a:t>           "_links": {</a:t>
            </a:r>
          </a:p>
          <a:p>
            <a:r>
              <a:rPr lang="en-US" sz="1000" dirty="0"/>
              <a:t>             "self": { "</a:t>
            </a:r>
            <a:r>
              <a:rPr lang="en-US" sz="1000" dirty="0" err="1"/>
              <a:t>href</a:t>
            </a:r>
            <a:r>
              <a:rPr lang="en-US" sz="1000" dirty="0"/>
              <a:t>": </a:t>
            </a:r>
            <a:r>
              <a:rPr lang="en-US" sz="1000" dirty="0" smtClean="0"/>
              <a:t>"/</a:t>
            </a:r>
            <a:r>
              <a:rPr lang="en-US" sz="1000" dirty="0" err="1" smtClean="0"/>
              <a:t>rootAPI</a:t>
            </a:r>
            <a:r>
              <a:rPr lang="en-US" sz="1000" dirty="0" smtClean="0"/>
              <a:t>/overload" </a:t>
            </a:r>
            <a:r>
              <a:rPr lang="en-US" sz="1000" dirty="0"/>
              <a:t>}</a:t>
            </a:r>
          </a:p>
          <a:p>
            <a:r>
              <a:rPr lang="en-US" sz="1000" dirty="0"/>
              <a:t>           },</a:t>
            </a:r>
          </a:p>
          <a:p>
            <a:r>
              <a:rPr lang="en-US" sz="1000" dirty="0"/>
              <a:t>           </a:t>
            </a:r>
            <a:r>
              <a:rPr lang="en-US" sz="1000" dirty="0" smtClean="0"/>
              <a:t>“</a:t>
            </a:r>
            <a:r>
              <a:rPr lang="en-US" sz="1000" dirty="0" err="1" smtClean="0"/>
              <a:t>reduction_percentage</a:t>
            </a:r>
            <a:r>
              <a:rPr lang="en-US" sz="1000" dirty="0" smtClean="0"/>
              <a:t>": 30,</a:t>
            </a:r>
          </a:p>
          <a:p>
            <a:r>
              <a:rPr lang="en-US" sz="1000" dirty="0"/>
              <a:t>           “</a:t>
            </a:r>
            <a:r>
              <a:rPr lang="en-US" sz="1000" dirty="0" smtClean="0"/>
              <a:t>Validity-Duration": 500</a:t>
            </a:r>
          </a:p>
          <a:p>
            <a:r>
              <a:rPr lang="en-US" sz="1000" dirty="0" smtClean="0"/>
              <a:t>        }]</a:t>
            </a:r>
            <a:endParaRPr lang="en-US" sz="1000" dirty="0"/>
          </a:p>
          <a:p>
            <a:r>
              <a:rPr lang="en-US" sz="1000" dirty="0"/>
              <a:t>     },</a:t>
            </a:r>
          </a:p>
          <a:p>
            <a:r>
              <a:rPr lang="en-US" sz="1000" dirty="0" smtClean="0"/>
              <a:t>     "RAND" : 42,</a:t>
            </a:r>
            <a:endParaRPr lang="fr-FR" sz="1000" dirty="0"/>
          </a:p>
          <a:p>
            <a:r>
              <a:rPr lang="fr-FR" sz="1000" dirty="0" smtClean="0"/>
              <a:t>      </a:t>
            </a:r>
            <a:r>
              <a:rPr lang="en-US" sz="1000" dirty="0" smtClean="0"/>
              <a:t>"AUTN" </a:t>
            </a:r>
            <a:r>
              <a:rPr lang="en-US" sz="1000" dirty="0"/>
              <a:t>: </a:t>
            </a:r>
            <a:r>
              <a:rPr lang="en-US" sz="1000" dirty="0" smtClean="0"/>
              <a:t>3,</a:t>
            </a:r>
            <a:endParaRPr lang="fr-FR" sz="1000" dirty="0"/>
          </a:p>
          <a:p>
            <a:r>
              <a:rPr lang="fr-FR" sz="1000" dirty="0" smtClean="0"/>
              <a:t>      </a:t>
            </a:r>
            <a:r>
              <a:rPr lang="en-US" sz="1000" dirty="0" smtClean="0"/>
              <a:t>"</a:t>
            </a:r>
            <a:r>
              <a:rPr lang="en-US" sz="1000" dirty="0"/>
              <a:t>XRES</a:t>
            </a:r>
            <a:r>
              <a:rPr lang="en-US" sz="1000" dirty="0" smtClean="0"/>
              <a:t>*" </a:t>
            </a:r>
            <a:r>
              <a:rPr lang="en-US" sz="1000" dirty="0"/>
              <a:t>: </a:t>
            </a:r>
            <a:r>
              <a:rPr lang="en-US" sz="1000" dirty="0" smtClean="0"/>
              <a:t>ABCDEF1234567890,</a:t>
            </a:r>
            <a:endParaRPr lang="fr-FR" sz="1000" dirty="0"/>
          </a:p>
          <a:p>
            <a:r>
              <a:rPr lang="en-US" sz="1000" dirty="0" smtClean="0"/>
              <a:t>      "KSEAF</a:t>
            </a:r>
            <a:r>
              <a:rPr lang="en-US" sz="1000" dirty="0"/>
              <a:t>"</a:t>
            </a:r>
            <a:r>
              <a:rPr lang="en-US" sz="1000" dirty="0" smtClean="0"/>
              <a:t> : ABCDEF1234567890</a:t>
            </a:r>
            <a:endParaRPr lang="fr-FR" sz="1000" dirty="0"/>
          </a:p>
          <a:p>
            <a:r>
              <a:rPr lang="en-US" sz="1000" dirty="0" smtClean="0"/>
              <a:t>   </a:t>
            </a:r>
            <a:r>
              <a:rPr lang="en-US" sz="1000" dirty="0"/>
              <a:t>}</a:t>
            </a:r>
          </a:p>
        </p:txBody>
      </p:sp>
    </p:spTree>
    <p:extLst>
      <p:ext uri="{BB962C8B-B14F-4D97-AF65-F5344CB8AC3E}">
        <p14:creationId xmlns:p14="http://schemas.microsoft.com/office/powerpoint/2010/main" val="2205650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a:spLocks noGrp="1"/>
          </p:cNvSpPr>
          <p:nvPr>
            <p:ph type="ctrTitle"/>
          </p:nvPr>
        </p:nvSpPr>
        <p:spPr>
          <a:xfrm>
            <a:off x="323528" y="267494"/>
            <a:ext cx="8290122" cy="863301"/>
          </a:xfrm>
        </p:spPr>
        <p:txBody>
          <a:bodyPr/>
          <a:lstStyle/>
          <a:p>
            <a:r>
              <a:rPr lang="fr-FR" sz="3200" dirty="0" err="1" smtClean="0"/>
              <a:t>Collection+JSON</a:t>
            </a:r>
            <a:endParaRPr lang="en-US" sz="3200" dirty="0"/>
          </a:p>
        </p:txBody>
      </p:sp>
      <p:sp>
        <p:nvSpPr>
          <p:cNvPr id="3" name="Rectangle 2"/>
          <p:cNvSpPr/>
          <p:nvPr/>
        </p:nvSpPr>
        <p:spPr>
          <a:xfrm>
            <a:off x="2339752" y="699542"/>
            <a:ext cx="6624736" cy="3416320"/>
          </a:xfrm>
          <a:prstGeom prst="rect">
            <a:avLst/>
          </a:prstGeom>
        </p:spPr>
        <p:txBody>
          <a:bodyPr wrap="square">
            <a:spAutoFit/>
          </a:bodyPr>
          <a:lstStyle/>
          <a:p>
            <a:r>
              <a:rPr lang="en-US" dirty="0" smtClean="0">
                <a:latin typeface="Arial" panose="020B0604020202020204" pitchFamily="34" charset="0"/>
                <a:cs typeface="Arial" panose="020B0604020202020204" pitchFamily="34" charset="0"/>
              </a:rPr>
              <a:t>Standard: none</a:t>
            </a:r>
          </a:p>
          <a:p>
            <a:pPr lvl="1"/>
            <a:r>
              <a:rPr lang="fr-FR" dirty="0" err="1" smtClean="0">
                <a:latin typeface="Arial" panose="020B0604020202020204" pitchFamily="34" charset="0"/>
                <a:cs typeface="Arial" panose="020B0604020202020204" pitchFamily="34" charset="0"/>
              </a:rPr>
              <a:t>Since</a:t>
            </a:r>
            <a:r>
              <a:rPr lang="fr-FR" dirty="0" smtClean="0">
                <a:latin typeface="Arial" panose="020B0604020202020204" pitchFamily="34" charset="0"/>
                <a:cs typeface="Arial" panose="020B0604020202020204" pitchFamily="34" charset="0"/>
              </a:rPr>
              <a:t> 2012 (Mike Amundsen)</a:t>
            </a:r>
          </a:p>
          <a:p>
            <a:pPr lvl="1"/>
            <a:r>
              <a:rPr lang="en-US" dirty="0">
                <a:latin typeface="Arial" panose="020B0604020202020204" pitchFamily="34" charset="0"/>
                <a:cs typeface="Arial" panose="020B0604020202020204" pitchFamily="34" charset="0"/>
              </a:rPr>
              <a:t>7</a:t>
            </a:r>
            <a:r>
              <a:rPr lang="en-US" dirty="0" smtClean="0">
                <a:latin typeface="Arial" panose="020B0604020202020204" pitchFamily="34" charset="0"/>
                <a:cs typeface="Arial" panose="020B0604020202020204" pitchFamily="34" charset="0"/>
              </a:rPr>
              <a:t> GITHUB </a:t>
            </a:r>
            <a:r>
              <a:rPr lang="en-US" dirty="0">
                <a:latin typeface="Arial" panose="020B0604020202020204" pitchFamily="34" charset="0"/>
                <a:cs typeface="Arial" panose="020B0604020202020204" pitchFamily="34" charset="0"/>
              </a:rPr>
              <a:t>contributors</a:t>
            </a:r>
            <a:r>
              <a:rPr lang="en-US" dirty="0" smtClean="0">
                <a:latin typeface="Arial" panose="020B0604020202020204" pitchFamily="34" charset="0"/>
                <a:cs typeface="Arial" panose="020B0604020202020204" pitchFamily="34" charset="0"/>
              </a:rPr>
              <a:t>, </a:t>
            </a:r>
          </a:p>
          <a:p>
            <a:pPr lvl="1"/>
            <a:r>
              <a:rPr lang="en-US" dirty="0" smtClean="0">
                <a:latin typeface="Arial" panose="020B0604020202020204" pitchFamily="34" charset="0"/>
                <a:cs typeface="Arial" panose="020B0604020202020204" pitchFamily="34" charset="0"/>
              </a:rPr>
              <a:t>17 issues, 10 forks </a:t>
            </a:r>
            <a:endParaRPr lang="en-US" dirty="0">
              <a:latin typeface="Arial" panose="020B0604020202020204" pitchFamily="34" charset="0"/>
              <a:cs typeface="Arial" panose="020B0604020202020204" pitchFamily="34" charset="0"/>
            </a:endParaRPr>
          </a:p>
          <a:p>
            <a:pPr lvl="1"/>
            <a:r>
              <a:rPr lang="en-US" dirty="0" smtClean="0">
                <a:latin typeface="Arial" panose="020B0604020202020204" pitchFamily="34" charset="0"/>
                <a:cs typeface="Arial" panose="020B0604020202020204" pitchFamily="34" charset="0"/>
              </a:rPr>
              <a:t>167 POST </a:t>
            </a:r>
            <a:r>
              <a:rPr lang="en-US" dirty="0">
                <a:latin typeface="Arial" panose="020B0604020202020204" pitchFamily="34" charset="0"/>
                <a:cs typeface="Arial" panose="020B0604020202020204" pitchFamily="34" charset="0"/>
              </a:rPr>
              <a:t>on </a:t>
            </a:r>
            <a:r>
              <a:rPr lang="en-US" dirty="0" err="1" smtClean="0">
                <a:latin typeface="Arial" panose="020B0604020202020204" pitchFamily="34" charset="0"/>
                <a:cs typeface="Arial" panose="020B0604020202020204" pitchFamily="34" charset="0"/>
              </a:rPr>
              <a:t>Collection+JSON</a:t>
            </a:r>
            <a:r>
              <a:rPr lang="en-US" dirty="0" smtClean="0">
                <a:latin typeface="Arial" panose="020B0604020202020204" pitchFamily="34" charset="0"/>
                <a:cs typeface="Arial" panose="020B0604020202020204" pitchFamily="34" charset="0"/>
              </a:rPr>
              <a:t> GOOGLE forum</a:t>
            </a:r>
          </a:p>
          <a:p>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Media Type</a:t>
            </a:r>
            <a:r>
              <a:rPr lang="en-US" dirty="0">
                <a:latin typeface="Arial" panose="020B0604020202020204" pitchFamily="34" charset="0"/>
                <a:cs typeface="Arial" panose="020B0604020202020204" pitchFamily="34" charset="0"/>
              </a:rPr>
              <a:t>: application/</a:t>
            </a:r>
            <a:r>
              <a:rPr lang="en-US" dirty="0" err="1">
                <a:latin typeface="Arial" panose="020B0604020202020204" pitchFamily="34" charset="0"/>
                <a:cs typeface="Arial" panose="020B0604020202020204" pitchFamily="34" charset="0"/>
              </a:rPr>
              <a:t>vnd.collection+json</a:t>
            </a:r>
            <a:endParaRPr lang="en-US" dirty="0" smtClean="0">
              <a:latin typeface="Arial" panose="020B0604020202020204" pitchFamily="34" charset="0"/>
              <a:cs typeface="Arial" panose="020B0604020202020204" pitchFamily="34" charset="0"/>
            </a:endParaRPr>
          </a:p>
          <a:p>
            <a:endParaRPr lang="fr-FR" dirty="0" smtClean="0">
              <a:latin typeface="Arial" panose="020B0604020202020204" pitchFamily="34" charset="0"/>
              <a:cs typeface="Arial" panose="020B0604020202020204" pitchFamily="34" charset="0"/>
            </a:endParaRPr>
          </a:p>
          <a:p>
            <a:r>
              <a:rPr lang="fr-FR" dirty="0" err="1" smtClean="0">
                <a:latin typeface="Arial" panose="020B0604020202020204" pitchFamily="34" charset="0"/>
                <a:cs typeface="Arial" panose="020B0604020202020204" pitchFamily="34" charset="0"/>
              </a:rPr>
              <a:t>Designed</a:t>
            </a:r>
            <a:r>
              <a:rPr lang="fr-FR" dirty="0" smtClean="0">
                <a:latin typeface="Arial" panose="020B0604020202020204" pitchFamily="34" charset="0"/>
                <a:cs typeface="Arial" panose="020B0604020202020204" pitchFamily="34" charset="0"/>
              </a:rPr>
              <a:t> to </a:t>
            </a:r>
            <a:r>
              <a:rPr lang="fr-FR" dirty="0" err="1" smtClean="0">
                <a:latin typeface="Arial" panose="020B0604020202020204" pitchFamily="34" charset="0"/>
                <a:cs typeface="Arial" panose="020B0604020202020204" pitchFamily="34" charset="0"/>
              </a:rPr>
              <a:t>manipulate</a:t>
            </a:r>
            <a:r>
              <a:rPr lang="fr-FR" dirty="0" smtClean="0">
                <a:latin typeface="Arial" panose="020B0604020202020204" pitchFamily="34" charset="0"/>
                <a:cs typeface="Arial" panose="020B0604020202020204" pitchFamily="34" charset="0"/>
              </a:rPr>
              <a:t> collections </a:t>
            </a:r>
            <a:r>
              <a:rPr lang="fr-FR" dirty="0" err="1" smtClean="0">
                <a:latin typeface="Arial" panose="020B0604020202020204" pitchFamily="34" charset="0"/>
                <a:cs typeface="Arial" panose="020B0604020202020204" pitchFamily="34" charset="0"/>
              </a:rPr>
              <a:t>using</a:t>
            </a:r>
            <a:r>
              <a:rPr lang="fr-FR" dirty="0" smtClean="0">
                <a:latin typeface="Arial" panose="020B0604020202020204" pitchFamily="34" charset="0"/>
                <a:cs typeface="Arial" panose="020B0604020202020204" pitchFamily="34" charset="0"/>
              </a:rPr>
              <a:t> CRUD </a:t>
            </a:r>
            <a:r>
              <a:rPr lang="fr-FR" dirty="0" err="1" smtClean="0">
                <a:latin typeface="Arial" panose="020B0604020202020204" pitchFamily="34" charset="0"/>
                <a:cs typeface="Arial" panose="020B0604020202020204" pitchFamily="34" charset="0"/>
              </a:rPr>
              <a:t>operations</a:t>
            </a:r>
            <a:endParaRPr lang="fr-FR" dirty="0" smtClean="0">
              <a:latin typeface="Arial" panose="020B0604020202020204" pitchFamily="34" charset="0"/>
              <a:cs typeface="Arial" panose="020B0604020202020204" pitchFamily="34" charset="0"/>
            </a:endParaRPr>
          </a:p>
          <a:p>
            <a:r>
              <a:rPr lang="fr-FR" dirty="0" err="1" smtClean="0">
                <a:latin typeface="Arial" panose="020B0604020202020204" pitchFamily="34" charset="0"/>
                <a:cs typeface="Arial" panose="020B0604020202020204" pitchFamily="34" charset="0"/>
              </a:rPr>
              <a:t>Allows</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providing</a:t>
            </a:r>
            <a:r>
              <a:rPr lang="fr-FR" dirty="0" smtClean="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representation of a valid write </a:t>
            </a:r>
            <a:r>
              <a:rPr lang="en-US" dirty="0" smtClean="0">
                <a:latin typeface="Arial" panose="020B0604020202020204" pitchFamily="34" charset="0"/>
                <a:cs typeface="Arial" panose="020B0604020202020204" pitchFamily="34" charset="0"/>
              </a:rPr>
              <a:t>template</a:t>
            </a:r>
          </a:p>
          <a:p>
            <a:r>
              <a:rPr lang="fr-FR" dirty="0" err="1" smtClean="0">
                <a:latin typeface="Arial" panose="020B0604020202020204" pitchFamily="34" charset="0"/>
                <a:cs typeface="Arial" panose="020B0604020202020204" pitchFamily="34" charset="0"/>
              </a:rPr>
              <a:t>Could</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be</a:t>
            </a:r>
            <a:r>
              <a:rPr lang="fr-FR" dirty="0" smtClean="0">
                <a:latin typeface="Arial" panose="020B0604020202020204" pitchFamily="34" charset="0"/>
                <a:cs typeface="Arial" panose="020B0604020202020204" pitchFamily="34" charset="0"/>
              </a:rPr>
              <a:t> a candidate for all 3GPP READ/WRITE APIs </a:t>
            </a:r>
            <a:r>
              <a:rPr lang="fr-FR" dirty="0" err="1" smtClean="0">
                <a:latin typeface="Arial" panose="020B0604020202020204" pitchFamily="34" charset="0"/>
                <a:cs typeface="Arial" panose="020B0604020202020204" pitchFamily="34" charset="0"/>
              </a:rPr>
              <a:t>such</a:t>
            </a:r>
            <a:r>
              <a:rPr lang="fr-FR" dirty="0" smtClean="0">
                <a:latin typeface="Arial" panose="020B0604020202020204" pitchFamily="34" charset="0"/>
                <a:cs typeface="Arial" panose="020B0604020202020204" pitchFamily="34" charset="0"/>
              </a:rPr>
              <a:t> as UDM, UDR…</a:t>
            </a:r>
            <a:endParaRPr lang="en-US" dirty="0" smtClean="0">
              <a:latin typeface="Arial" panose="020B0604020202020204" pitchFamily="34" charset="0"/>
              <a:cs typeface="Arial" panose="020B0604020202020204" pitchFamily="34" charset="0"/>
            </a:endParaRPr>
          </a:p>
        </p:txBody>
      </p:sp>
      <p:sp>
        <p:nvSpPr>
          <p:cNvPr id="7" name="Rectangle 6"/>
          <p:cNvSpPr/>
          <p:nvPr/>
        </p:nvSpPr>
        <p:spPr>
          <a:xfrm>
            <a:off x="179512" y="3523705"/>
            <a:ext cx="2160240" cy="400110"/>
          </a:xfrm>
          <a:prstGeom prst="rect">
            <a:avLst/>
          </a:prstGeom>
        </p:spPr>
        <p:txBody>
          <a:bodyPr wrap="square">
            <a:spAutoFit/>
          </a:bodyPr>
          <a:lstStyle/>
          <a:p>
            <a:r>
              <a:rPr lang="en-US" sz="1000" dirty="0" smtClean="0">
                <a:hlinkClick r:id="rId2"/>
              </a:rPr>
              <a:t>https://github.com/collection-json/spec</a:t>
            </a:r>
            <a:endParaRPr lang="en-US" sz="1000" dirty="0"/>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394450"/>
            <a:ext cx="1944216" cy="1957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34983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 name="Rectangle 6"/>
          <p:cNvSpPr>
            <a:spLocks noChangeArrowheads="1"/>
          </p:cNvSpPr>
          <p:nvPr/>
        </p:nvSpPr>
        <p:spPr bwMode="auto">
          <a:xfrm flipH="1">
            <a:off x="0" y="4330482"/>
            <a:ext cx="9144000" cy="814606"/>
          </a:xfrm>
          <a:prstGeom prst="rect">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fr-FR"/>
          </a:p>
        </p:txBody>
      </p:sp>
      <p:grpSp>
        <p:nvGrpSpPr>
          <p:cNvPr id="37" name="Group 1"/>
          <p:cNvGrpSpPr/>
          <p:nvPr/>
        </p:nvGrpSpPr>
        <p:grpSpPr>
          <a:xfrm>
            <a:off x="6732240" y="1417973"/>
            <a:ext cx="2073175" cy="2881969"/>
            <a:chOff x="5091113" y="1397075"/>
            <a:chExt cx="1928813" cy="2681288"/>
          </a:xfrm>
        </p:grpSpPr>
        <p:sp>
          <p:nvSpPr>
            <p:cNvPr id="38" name="Freeform 7"/>
            <p:cNvSpPr>
              <a:spLocks/>
            </p:cNvSpPr>
            <p:nvPr/>
          </p:nvSpPr>
          <p:spPr bwMode="auto">
            <a:xfrm>
              <a:off x="6378575" y="3948188"/>
              <a:ext cx="395288" cy="130175"/>
            </a:xfrm>
            <a:custGeom>
              <a:avLst/>
              <a:gdLst>
                <a:gd name="T0" fmla="*/ 216 w 366"/>
                <a:gd name="T1" fmla="*/ 0 h 120"/>
                <a:gd name="T2" fmla="*/ 0 w 366"/>
                <a:gd name="T3" fmla="*/ 120 h 120"/>
                <a:gd name="T4" fmla="*/ 366 w 366"/>
                <a:gd name="T5" fmla="*/ 120 h 120"/>
                <a:gd name="T6" fmla="*/ 366 w 366"/>
                <a:gd name="T7" fmla="*/ 0 h 120"/>
                <a:gd name="T8" fmla="*/ 216 w 366"/>
                <a:gd name="T9" fmla="*/ 0 h 120"/>
              </a:gdLst>
              <a:ahLst/>
              <a:cxnLst>
                <a:cxn ang="0">
                  <a:pos x="T0" y="T1"/>
                </a:cxn>
                <a:cxn ang="0">
                  <a:pos x="T2" y="T3"/>
                </a:cxn>
                <a:cxn ang="0">
                  <a:pos x="T4" y="T5"/>
                </a:cxn>
                <a:cxn ang="0">
                  <a:pos x="T6" y="T7"/>
                </a:cxn>
                <a:cxn ang="0">
                  <a:pos x="T8" y="T9"/>
                </a:cxn>
              </a:cxnLst>
              <a:rect l="0" t="0" r="r" b="b"/>
              <a:pathLst>
                <a:path w="366" h="120">
                  <a:moveTo>
                    <a:pt x="216" y="0"/>
                  </a:moveTo>
                  <a:cubicBezTo>
                    <a:pt x="216" y="0"/>
                    <a:pt x="5" y="57"/>
                    <a:pt x="0" y="120"/>
                  </a:cubicBezTo>
                  <a:cubicBezTo>
                    <a:pt x="366" y="120"/>
                    <a:pt x="366" y="120"/>
                    <a:pt x="366" y="120"/>
                  </a:cubicBezTo>
                  <a:cubicBezTo>
                    <a:pt x="366" y="0"/>
                    <a:pt x="366" y="0"/>
                    <a:pt x="366" y="0"/>
                  </a:cubicBezTo>
                  <a:lnTo>
                    <a:pt x="216"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39" name="Freeform 8"/>
            <p:cNvSpPr>
              <a:spLocks/>
            </p:cNvSpPr>
            <p:nvPr/>
          </p:nvSpPr>
          <p:spPr bwMode="auto">
            <a:xfrm>
              <a:off x="6427788" y="1398663"/>
              <a:ext cx="452438" cy="490538"/>
            </a:xfrm>
            <a:custGeom>
              <a:avLst/>
              <a:gdLst>
                <a:gd name="T0" fmla="*/ 17 w 418"/>
                <a:gd name="T1" fmla="*/ 276 h 453"/>
                <a:gd name="T2" fmla="*/ 38 w 418"/>
                <a:gd name="T3" fmla="*/ 284 h 453"/>
                <a:gd name="T4" fmla="*/ 49 w 418"/>
                <a:gd name="T5" fmla="*/ 326 h 453"/>
                <a:gd name="T6" fmla="*/ 224 w 418"/>
                <a:gd name="T7" fmla="*/ 435 h 453"/>
                <a:gd name="T8" fmla="*/ 415 w 418"/>
                <a:gd name="T9" fmla="*/ 203 h 453"/>
                <a:gd name="T10" fmla="*/ 254 w 418"/>
                <a:gd name="T11" fmla="*/ 8 h 453"/>
                <a:gd name="T12" fmla="*/ 53 w 418"/>
                <a:gd name="T13" fmla="*/ 153 h 453"/>
                <a:gd name="T14" fmla="*/ 45 w 418"/>
                <a:gd name="T15" fmla="*/ 174 h 453"/>
                <a:gd name="T16" fmla="*/ 6 w 418"/>
                <a:gd name="T17" fmla="*/ 244 h 453"/>
                <a:gd name="T18" fmla="*/ 17 w 418"/>
                <a:gd name="T19" fmla="*/ 276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8" h="453">
                  <a:moveTo>
                    <a:pt x="17" y="276"/>
                  </a:moveTo>
                  <a:cubicBezTo>
                    <a:pt x="38" y="284"/>
                    <a:pt x="38" y="284"/>
                    <a:pt x="38" y="284"/>
                  </a:cubicBezTo>
                  <a:cubicBezTo>
                    <a:pt x="49" y="326"/>
                    <a:pt x="49" y="326"/>
                    <a:pt x="49" y="326"/>
                  </a:cubicBezTo>
                  <a:cubicBezTo>
                    <a:pt x="49" y="326"/>
                    <a:pt x="74" y="453"/>
                    <a:pt x="224" y="435"/>
                  </a:cubicBezTo>
                  <a:cubicBezTo>
                    <a:pt x="321" y="424"/>
                    <a:pt x="412" y="321"/>
                    <a:pt x="415" y="203"/>
                  </a:cubicBezTo>
                  <a:cubicBezTo>
                    <a:pt x="418" y="58"/>
                    <a:pt x="328" y="18"/>
                    <a:pt x="254" y="8"/>
                  </a:cubicBezTo>
                  <a:cubicBezTo>
                    <a:pt x="189" y="0"/>
                    <a:pt x="86" y="15"/>
                    <a:pt x="53" y="153"/>
                  </a:cubicBezTo>
                  <a:cubicBezTo>
                    <a:pt x="51" y="161"/>
                    <a:pt x="49" y="168"/>
                    <a:pt x="45" y="174"/>
                  </a:cubicBezTo>
                  <a:cubicBezTo>
                    <a:pt x="6" y="244"/>
                    <a:pt x="6" y="244"/>
                    <a:pt x="6" y="244"/>
                  </a:cubicBezTo>
                  <a:cubicBezTo>
                    <a:pt x="0" y="256"/>
                    <a:pt x="5" y="270"/>
                    <a:pt x="17" y="276"/>
                  </a:cubicBezTo>
                  <a:close/>
                </a:path>
              </a:pathLst>
            </a:custGeom>
            <a:solidFill>
              <a:srgbClr val="6234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0" name="Freeform 9"/>
            <p:cNvSpPr>
              <a:spLocks/>
            </p:cNvSpPr>
            <p:nvPr/>
          </p:nvSpPr>
          <p:spPr bwMode="auto">
            <a:xfrm>
              <a:off x="6613525" y="1817763"/>
              <a:ext cx="165100" cy="117475"/>
            </a:xfrm>
            <a:custGeom>
              <a:avLst/>
              <a:gdLst>
                <a:gd name="T0" fmla="*/ 104 w 104"/>
                <a:gd name="T1" fmla="*/ 67 h 74"/>
                <a:gd name="T2" fmla="*/ 0 w 104"/>
                <a:gd name="T3" fmla="*/ 74 h 74"/>
                <a:gd name="T4" fmla="*/ 4 w 104"/>
                <a:gd name="T5" fmla="*/ 32 h 74"/>
                <a:gd name="T6" fmla="*/ 100 w 104"/>
                <a:gd name="T7" fmla="*/ 0 h 74"/>
                <a:gd name="T8" fmla="*/ 104 w 104"/>
                <a:gd name="T9" fmla="*/ 67 h 74"/>
              </a:gdLst>
              <a:ahLst/>
              <a:cxnLst>
                <a:cxn ang="0">
                  <a:pos x="T0" y="T1"/>
                </a:cxn>
                <a:cxn ang="0">
                  <a:pos x="T2" y="T3"/>
                </a:cxn>
                <a:cxn ang="0">
                  <a:pos x="T4" y="T5"/>
                </a:cxn>
                <a:cxn ang="0">
                  <a:pos x="T6" y="T7"/>
                </a:cxn>
                <a:cxn ang="0">
                  <a:pos x="T8" y="T9"/>
                </a:cxn>
              </a:cxnLst>
              <a:rect l="0" t="0" r="r" b="b"/>
              <a:pathLst>
                <a:path w="104" h="74">
                  <a:moveTo>
                    <a:pt x="104" y="67"/>
                  </a:moveTo>
                  <a:lnTo>
                    <a:pt x="0" y="74"/>
                  </a:lnTo>
                  <a:lnTo>
                    <a:pt x="4" y="32"/>
                  </a:lnTo>
                  <a:lnTo>
                    <a:pt x="100" y="0"/>
                  </a:lnTo>
                  <a:lnTo>
                    <a:pt x="104" y="67"/>
                  </a:lnTo>
                  <a:close/>
                </a:path>
              </a:pathLst>
            </a:custGeom>
            <a:solidFill>
              <a:srgbClr val="6234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1" name="Oval 10"/>
            <p:cNvSpPr>
              <a:spLocks noChangeArrowheads="1"/>
            </p:cNvSpPr>
            <p:nvPr/>
          </p:nvSpPr>
          <p:spPr bwMode="auto">
            <a:xfrm>
              <a:off x="6511925" y="1593925"/>
              <a:ext cx="34925" cy="34925"/>
            </a:xfrm>
            <a:prstGeom prst="ellipse">
              <a:avLst/>
            </a:pr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2" name="Freeform 11"/>
            <p:cNvSpPr>
              <a:spLocks/>
            </p:cNvSpPr>
            <p:nvPr/>
          </p:nvSpPr>
          <p:spPr bwMode="auto">
            <a:xfrm>
              <a:off x="6197600" y="1924125"/>
              <a:ext cx="706438" cy="1112838"/>
            </a:xfrm>
            <a:custGeom>
              <a:avLst/>
              <a:gdLst>
                <a:gd name="T0" fmla="*/ 0 w 654"/>
                <a:gd name="T1" fmla="*/ 684 h 1030"/>
                <a:gd name="T2" fmla="*/ 2 w 654"/>
                <a:gd name="T3" fmla="*/ 528 h 1030"/>
                <a:gd name="T4" fmla="*/ 204 w 654"/>
                <a:gd name="T5" fmla="*/ 507 h 1030"/>
                <a:gd name="T6" fmla="*/ 384 w 654"/>
                <a:gd name="T7" fmla="*/ 10 h 1030"/>
                <a:gd name="T8" fmla="*/ 543 w 654"/>
                <a:gd name="T9" fmla="*/ 0 h 1030"/>
                <a:gd name="T10" fmla="*/ 629 w 654"/>
                <a:gd name="T11" fmla="*/ 463 h 1030"/>
                <a:gd name="T12" fmla="*/ 626 w 654"/>
                <a:gd name="T13" fmla="*/ 1030 h 1030"/>
                <a:gd name="T14" fmla="*/ 155 w 654"/>
                <a:gd name="T15" fmla="*/ 1019 h 1030"/>
                <a:gd name="T16" fmla="*/ 178 w 654"/>
                <a:gd name="T17" fmla="*/ 680 h 1030"/>
                <a:gd name="T18" fmla="*/ 0 w 654"/>
                <a:gd name="T19" fmla="*/ 684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4" h="1030">
                  <a:moveTo>
                    <a:pt x="0" y="684"/>
                  </a:moveTo>
                  <a:cubicBezTo>
                    <a:pt x="2" y="528"/>
                    <a:pt x="2" y="528"/>
                    <a:pt x="2" y="528"/>
                  </a:cubicBezTo>
                  <a:cubicBezTo>
                    <a:pt x="204" y="507"/>
                    <a:pt x="204" y="507"/>
                    <a:pt x="204" y="507"/>
                  </a:cubicBezTo>
                  <a:cubicBezTo>
                    <a:pt x="263" y="143"/>
                    <a:pt x="384" y="10"/>
                    <a:pt x="384" y="10"/>
                  </a:cubicBezTo>
                  <a:cubicBezTo>
                    <a:pt x="543" y="0"/>
                    <a:pt x="543" y="0"/>
                    <a:pt x="543" y="0"/>
                  </a:cubicBezTo>
                  <a:cubicBezTo>
                    <a:pt x="543" y="0"/>
                    <a:pt x="654" y="119"/>
                    <a:pt x="629" y="463"/>
                  </a:cubicBezTo>
                  <a:cubicBezTo>
                    <a:pt x="616" y="641"/>
                    <a:pt x="626" y="1030"/>
                    <a:pt x="626" y="1030"/>
                  </a:cubicBezTo>
                  <a:cubicBezTo>
                    <a:pt x="155" y="1019"/>
                    <a:pt x="155" y="1019"/>
                    <a:pt x="155" y="1019"/>
                  </a:cubicBezTo>
                  <a:cubicBezTo>
                    <a:pt x="157" y="1002"/>
                    <a:pt x="177" y="697"/>
                    <a:pt x="178" y="680"/>
                  </a:cubicBezTo>
                  <a:lnTo>
                    <a:pt x="0" y="68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3" name="Freeform 12"/>
            <p:cNvSpPr>
              <a:spLocks/>
            </p:cNvSpPr>
            <p:nvPr/>
          </p:nvSpPr>
          <p:spPr bwMode="auto">
            <a:xfrm>
              <a:off x="6440488" y="3003936"/>
              <a:ext cx="400050" cy="1004577"/>
            </a:xfrm>
            <a:custGeom>
              <a:avLst/>
              <a:gdLst>
                <a:gd name="T0" fmla="*/ 252 w 252"/>
                <a:gd name="T1" fmla="*/ 9 h 621"/>
                <a:gd name="T2" fmla="*/ 219 w 252"/>
                <a:gd name="T3" fmla="*/ 621 h 621"/>
                <a:gd name="T4" fmla="*/ 77 w 252"/>
                <a:gd name="T5" fmla="*/ 589 h 621"/>
                <a:gd name="T6" fmla="*/ 0 w 252"/>
                <a:gd name="T7" fmla="*/ 0 h 621"/>
                <a:gd name="T8" fmla="*/ 252 w 252"/>
                <a:gd name="T9" fmla="*/ 9 h 621"/>
              </a:gdLst>
              <a:ahLst/>
              <a:cxnLst>
                <a:cxn ang="0">
                  <a:pos x="T0" y="T1"/>
                </a:cxn>
                <a:cxn ang="0">
                  <a:pos x="T2" y="T3"/>
                </a:cxn>
                <a:cxn ang="0">
                  <a:pos x="T4" y="T5"/>
                </a:cxn>
                <a:cxn ang="0">
                  <a:pos x="T6" y="T7"/>
                </a:cxn>
                <a:cxn ang="0">
                  <a:pos x="T8" y="T9"/>
                </a:cxn>
              </a:cxnLst>
              <a:rect l="0" t="0" r="r" b="b"/>
              <a:pathLst>
                <a:path w="252" h="621">
                  <a:moveTo>
                    <a:pt x="252" y="9"/>
                  </a:moveTo>
                  <a:lnTo>
                    <a:pt x="219" y="621"/>
                  </a:lnTo>
                  <a:lnTo>
                    <a:pt x="77" y="589"/>
                  </a:lnTo>
                  <a:lnTo>
                    <a:pt x="0" y="0"/>
                  </a:lnTo>
                  <a:lnTo>
                    <a:pt x="252" y="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4" name="Freeform 13"/>
            <p:cNvSpPr>
              <a:spLocks/>
            </p:cNvSpPr>
            <p:nvPr/>
          </p:nvSpPr>
          <p:spPr bwMode="auto">
            <a:xfrm>
              <a:off x="6594475" y="1876500"/>
              <a:ext cx="192088" cy="82550"/>
            </a:xfrm>
            <a:custGeom>
              <a:avLst/>
              <a:gdLst>
                <a:gd name="T0" fmla="*/ 121 w 121"/>
                <a:gd name="T1" fmla="*/ 33 h 52"/>
                <a:gd name="T2" fmla="*/ 114 w 121"/>
                <a:gd name="T3" fmla="*/ 0 h 52"/>
                <a:gd name="T4" fmla="*/ 14 w 121"/>
                <a:gd name="T5" fmla="*/ 17 h 52"/>
                <a:gd name="T6" fmla="*/ 0 w 121"/>
                <a:gd name="T7" fmla="*/ 52 h 52"/>
                <a:gd name="T8" fmla="*/ 121 w 121"/>
                <a:gd name="T9" fmla="*/ 33 h 52"/>
              </a:gdLst>
              <a:ahLst/>
              <a:cxnLst>
                <a:cxn ang="0">
                  <a:pos x="T0" y="T1"/>
                </a:cxn>
                <a:cxn ang="0">
                  <a:pos x="T2" y="T3"/>
                </a:cxn>
                <a:cxn ang="0">
                  <a:pos x="T4" y="T5"/>
                </a:cxn>
                <a:cxn ang="0">
                  <a:pos x="T6" y="T7"/>
                </a:cxn>
                <a:cxn ang="0">
                  <a:pos x="T8" y="T9"/>
                </a:cxn>
              </a:cxnLst>
              <a:rect l="0" t="0" r="r" b="b"/>
              <a:pathLst>
                <a:path w="121" h="52">
                  <a:moveTo>
                    <a:pt x="121" y="33"/>
                  </a:moveTo>
                  <a:lnTo>
                    <a:pt x="114" y="0"/>
                  </a:lnTo>
                  <a:lnTo>
                    <a:pt x="14" y="17"/>
                  </a:lnTo>
                  <a:lnTo>
                    <a:pt x="0" y="52"/>
                  </a:lnTo>
                  <a:lnTo>
                    <a:pt x="121" y="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5" name="Freeform 14"/>
            <p:cNvSpPr>
              <a:spLocks/>
            </p:cNvSpPr>
            <p:nvPr/>
          </p:nvSpPr>
          <p:spPr bwMode="auto">
            <a:xfrm>
              <a:off x="6164263" y="2495625"/>
              <a:ext cx="34925" cy="163513"/>
            </a:xfrm>
            <a:custGeom>
              <a:avLst/>
              <a:gdLst>
                <a:gd name="T0" fmla="*/ 22 w 22"/>
                <a:gd name="T1" fmla="*/ 0 h 103"/>
                <a:gd name="T2" fmla="*/ 21 w 22"/>
                <a:gd name="T3" fmla="*/ 102 h 103"/>
                <a:gd name="T4" fmla="*/ 1 w 22"/>
                <a:gd name="T5" fmla="*/ 103 h 103"/>
                <a:gd name="T6" fmla="*/ 0 w 22"/>
                <a:gd name="T7" fmla="*/ 2 h 103"/>
                <a:gd name="T8" fmla="*/ 22 w 22"/>
                <a:gd name="T9" fmla="*/ 0 h 103"/>
              </a:gdLst>
              <a:ahLst/>
              <a:cxnLst>
                <a:cxn ang="0">
                  <a:pos x="T0" y="T1"/>
                </a:cxn>
                <a:cxn ang="0">
                  <a:pos x="T2" y="T3"/>
                </a:cxn>
                <a:cxn ang="0">
                  <a:pos x="T4" y="T5"/>
                </a:cxn>
                <a:cxn ang="0">
                  <a:pos x="T6" y="T7"/>
                </a:cxn>
                <a:cxn ang="0">
                  <a:pos x="T8" y="T9"/>
                </a:cxn>
              </a:cxnLst>
              <a:rect l="0" t="0" r="r" b="b"/>
              <a:pathLst>
                <a:path w="22" h="103">
                  <a:moveTo>
                    <a:pt x="22" y="0"/>
                  </a:moveTo>
                  <a:lnTo>
                    <a:pt x="21" y="102"/>
                  </a:lnTo>
                  <a:lnTo>
                    <a:pt x="1" y="103"/>
                  </a:lnTo>
                  <a:lnTo>
                    <a:pt x="0" y="2"/>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6" name="Freeform 15"/>
            <p:cNvSpPr>
              <a:spLocks/>
            </p:cNvSpPr>
            <p:nvPr/>
          </p:nvSpPr>
          <p:spPr bwMode="auto">
            <a:xfrm>
              <a:off x="6542088" y="3071888"/>
              <a:ext cx="236538" cy="76200"/>
            </a:xfrm>
            <a:custGeom>
              <a:avLst/>
              <a:gdLst>
                <a:gd name="T0" fmla="*/ 218 w 218"/>
                <a:gd name="T1" fmla="*/ 70 h 70"/>
                <a:gd name="T2" fmla="*/ 191 w 218"/>
                <a:gd name="T3" fmla="*/ 70 h 70"/>
                <a:gd name="T4" fmla="*/ 147 w 218"/>
                <a:gd name="T5" fmla="*/ 27 h 70"/>
                <a:gd name="T6" fmla="*/ 70 w 218"/>
                <a:gd name="T7" fmla="*/ 27 h 70"/>
                <a:gd name="T8" fmla="*/ 27 w 218"/>
                <a:gd name="T9" fmla="*/ 70 h 70"/>
                <a:gd name="T10" fmla="*/ 0 w 218"/>
                <a:gd name="T11" fmla="*/ 70 h 70"/>
                <a:gd name="T12" fmla="*/ 70 w 218"/>
                <a:gd name="T13" fmla="*/ 0 h 70"/>
                <a:gd name="T14" fmla="*/ 147 w 218"/>
                <a:gd name="T15" fmla="*/ 0 h 70"/>
                <a:gd name="T16" fmla="*/ 218 w 218"/>
                <a:gd name="T1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8" h="70">
                  <a:moveTo>
                    <a:pt x="218" y="70"/>
                  </a:moveTo>
                  <a:cubicBezTo>
                    <a:pt x="191" y="70"/>
                    <a:pt x="191" y="70"/>
                    <a:pt x="191" y="70"/>
                  </a:cubicBezTo>
                  <a:cubicBezTo>
                    <a:pt x="191" y="46"/>
                    <a:pt x="171" y="27"/>
                    <a:pt x="147" y="27"/>
                  </a:cubicBezTo>
                  <a:cubicBezTo>
                    <a:pt x="70" y="27"/>
                    <a:pt x="70" y="27"/>
                    <a:pt x="70" y="27"/>
                  </a:cubicBezTo>
                  <a:cubicBezTo>
                    <a:pt x="46" y="27"/>
                    <a:pt x="27" y="46"/>
                    <a:pt x="27" y="70"/>
                  </a:cubicBezTo>
                  <a:cubicBezTo>
                    <a:pt x="0" y="70"/>
                    <a:pt x="0" y="70"/>
                    <a:pt x="0" y="70"/>
                  </a:cubicBezTo>
                  <a:cubicBezTo>
                    <a:pt x="0" y="31"/>
                    <a:pt x="31" y="0"/>
                    <a:pt x="70" y="0"/>
                  </a:cubicBezTo>
                  <a:cubicBezTo>
                    <a:pt x="147" y="0"/>
                    <a:pt x="147" y="0"/>
                    <a:pt x="147" y="0"/>
                  </a:cubicBezTo>
                  <a:cubicBezTo>
                    <a:pt x="186" y="0"/>
                    <a:pt x="218" y="31"/>
                    <a:pt x="218" y="70"/>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7" name="Freeform 16"/>
            <p:cNvSpPr>
              <a:spLocks/>
            </p:cNvSpPr>
            <p:nvPr/>
          </p:nvSpPr>
          <p:spPr bwMode="auto">
            <a:xfrm>
              <a:off x="5937250" y="2463875"/>
              <a:ext cx="228600" cy="180975"/>
            </a:xfrm>
            <a:custGeom>
              <a:avLst/>
              <a:gdLst>
                <a:gd name="T0" fmla="*/ 210 w 211"/>
                <a:gd name="T1" fmla="*/ 32 h 167"/>
                <a:gd name="T2" fmla="*/ 140 w 211"/>
                <a:gd name="T3" fmla="*/ 8 h 167"/>
                <a:gd name="T4" fmla="*/ 78 w 211"/>
                <a:gd name="T5" fmla="*/ 37 h 167"/>
                <a:gd name="T6" fmla="*/ 78 w 211"/>
                <a:gd name="T7" fmla="*/ 37 h 167"/>
                <a:gd name="T8" fmla="*/ 21 w 211"/>
                <a:gd name="T9" fmla="*/ 41 h 167"/>
                <a:gd name="T10" fmla="*/ 8 w 211"/>
                <a:gd name="T11" fmla="*/ 68 h 167"/>
                <a:gd name="T12" fmla="*/ 70 w 211"/>
                <a:gd name="T13" fmla="*/ 152 h 167"/>
                <a:gd name="T14" fmla="*/ 99 w 211"/>
                <a:gd name="T15" fmla="*/ 166 h 167"/>
                <a:gd name="T16" fmla="*/ 211 w 211"/>
                <a:gd name="T17" fmla="*/ 163 h 167"/>
                <a:gd name="T18" fmla="*/ 210 w 211"/>
                <a:gd name="T19" fmla="*/ 3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1" h="167">
                  <a:moveTo>
                    <a:pt x="210" y="32"/>
                  </a:moveTo>
                  <a:cubicBezTo>
                    <a:pt x="140" y="8"/>
                    <a:pt x="140" y="8"/>
                    <a:pt x="140" y="8"/>
                  </a:cubicBezTo>
                  <a:cubicBezTo>
                    <a:pt x="115" y="0"/>
                    <a:pt x="88" y="12"/>
                    <a:pt x="78" y="37"/>
                  </a:cubicBezTo>
                  <a:cubicBezTo>
                    <a:pt x="78" y="37"/>
                    <a:pt x="78" y="37"/>
                    <a:pt x="78" y="37"/>
                  </a:cubicBezTo>
                  <a:cubicBezTo>
                    <a:pt x="21" y="41"/>
                    <a:pt x="21" y="41"/>
                    <a:pt x="21" y="41"/>
                  </a:cubicBezTo>
                  <a:cubicBezTo>
                    <a:pt x="7" y="42"/>
                    <a:pt x="0" y="57"/>
                    <a:pt x="8" y="68"/>
                  </a:cubicBezTo>
                  <a:cubicBezTo>
                    <a:pt x="70" y="152"/>
                    <a:pt x="70" y="152"/>
                    <a:pt x="70" y="152"/>
                  </a:cubicBezTo>
                  <a:cubicBezTo>
                    <a:pt x="77" y="162"/>
                    <a:pt x="88" y="167"/>
                    <a:pt x="99" y="166"/>
                  </a:cubicBezTo>
                  <a:cubicBezTo>
                    <a:pt x="211" y="163"/>
                    <a:pt x="211" y="163"/>
                    <a:pt x="211" y="163"/>
                  </a:cubicBezTo>
                  <a:lnTo>
                    <a:pt x="210" y="32"/>
                  </a:lnTo>
                  <a:close/>
                </a:path>
              </a:pathLst>
            </a:custGeom>
            <a:solidFill>
              <a:srgbClr val="6234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8" name="Rectangle 17"/>
            <p:cNvSpPr>
              <a:spLocks noChangeArrowheads="1"/>
            </p:cNvSpPr>
            <p:nvPr/>
          </p:nvSpPr>
          <p:spPr bwMode="auto">
            <a:xfrm>
              <a:off x="6300788" y="3156025"/>
              <a:ext cx="719138" cy="474663"/>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9" name="Freeform 18"/>
            <p:cNvSpPr>
              <a:spLocks/>
            </p:cNvSpPr>
            <p:nvPr/>
          </p:nvSpPr>
          <p:spPr bwMode="auto">
            <a:xfrm>
              <a:off x="6518275" y="3148088"/>
              <a:ext cx="76200" cy="7938"/>
            </a:xfrm>
            <a:custGeom>
              <a:avLst/>
              <a:gdLst>
                <a:gd name="T0" fmla="*/ 0 w 70"/>
                <a:gd name="T1" fmla="*/ 8 h 8"/>
                <a:gd name="T2" fmla="*/ 0 w 70"/>
                <a:gd name="T3" fmla="*/ 8 h 8"/>
                <a:gd name="T4" fmla="*/ 8 w 70"/>
                <a:gd name="T5" fmla="*/ 0 h 8"/>
                <a:gd name="T6" fmla="*/ 62 w 70"/>
                <a:gd name="T7" fmla="*/ 0 h 8"/>
                <a:gd name="T8" fmla="*/ 70 w 70"/>
                <a:gd name="T9" fmla="*/ 8 h 8"/>
                <a:gd name="T10" fmla="*/ 70 w 70"/>
                <a:gd name="T11" fmla="*/ 8 h 8"/>
                <a:gd name="T12" fmla="*/ 0 w 7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70" h="8">
                  <a:moveTo>
                    <a:pt x="0" y="8"/>
                  </a:moveTo>
                  <a:cubicBezTo>
                    <a:pt x="0" y="8"/>
                    <a:pt x="0" y="8"/>
                    <a:pt x="0" y="8"/>
                  </a:cubicBezTo>
                  <a:cubicBezTo>
                    <a:pt x="0" y="3"/>
                    <a:pt x="4" y="0"/>
                    <a:pt x="8" y="0"/>
                  </a:cubicBezTo>
                  <a:cubicBezTo>
                    <a:pt x="62" y="0"/>
                    <a:pt x="62" y="0"/>
                    <a:pt x="62" y="0"/>
                  </a:cubicBezTo>
                  <a:cubicBezTo>
                    <a:pt x="66" y="0"/>
                    <a:pt x="70" y="3"/>
                    <a:pt x="70" y="8"/>
                  </a:cubicBezTo>
                  <a:cubicBezTo>
                    <a:pt x="70" y="8"/>
                    <a:pt x="70" y="8"/>
                    <a:pt x="70" y="8"/>
                  </a:cubicBezTo>
                  <a:lnTo>
                    <a:pt x="0" y="8"/>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50" name="Freeform 19"/>
            <p:cNvSpPr>
              <a:spLocks/>
            </p:cNvSpPr>
            <p:nvPr/>
          </p:nvSpPr>
          <p:spPr bwMode="auto">
            <a:xfrm>
              <a:off x="6726238" y="3148088"/>
              <a:ext cx="74613" cy="7938"/>
            </a:xfrm>
            <a:custGeom>
              <a:avLst/>
              <a:gdLst>
                <a:gd name="T0" fmla="*/ 0 w 69"/>
                <a:gd name="T1" fmla="*/ 8 h 8"/>
                <a:gd name="T2" fmla="*/ 0 w 69"/>
                <a:gd name="T3" fmla="*/ 8 h 8"/>
                <a:gd name="T4" fmla="*/ 7 w 69"/>
                <a:gd name="T5" fmla="*/ 0 h 8"/>
                <a:gd name="T6" fmla="*/ 62 w 69"/>
                <a:gd name="T7" fmla="*/ 0 h 8"/>
                <a:gd name="T8" fmla="*/ 69 w 69"/>
                <a:gd name="T9" fmla="*/ 8 h 8"/>
                <a:gd name="T10" fmla="*/ 69 w 69"/>
                <a:gd name="T11" fmla="*/ 8 h 8"/>
                <a:gd name="T12" fmla="*/ 0 w 69"/>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69" h="8">
                  <a:moveTo>
                    <a:pt x="0" y="8"/>
                  </a:moveTo>
                  <a:cubicBezTo>
                    <a:pt x="0" y="8"/>
                    <a:pt x="0" y="8"/>
                    <a:pt x="0" y="8"/>
                  </a:cubicBezTo>
                  <a:cubicBezTo>
                    <a:pt x="0" y="3"/>
                    <a:pt x="3" y="0"/>
                    <a:pt x="7" y="0"/>
                  </a:cubicBezTo>
                  <a:cubicBezTo>
                    <a:pt x="62" y="0"/>
                    <a:pt x="62" y="0"/>
                    <a:pt x="62" y="0"/>
                  </a:cubicBezTo>
                  <a:cubicBezTo>
                    <a:pt x="66" y="0"/>
                    <a:pt x="69" y="3"/>
                    <a:pt x="69" y="8"/>
                  </a:cubicBezTo>
                  <a:cubicBezTo>
                    <a:pt x="69" y="8"/>
                    <a:pt x="69" y="8"/>
                    <a:pt x="69" y="8"/>
                  </a:cubicBezTo>
                  <a:lnTo>
                    <a:pt x="0" y="8"/>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51" name="Freeform 20"/>
            <p:cNvSpPr>
              <a:spLocks/>
            </p:cNvSpPr>
            <p:nvPr/>
          </p:nvSpPr>
          <p:spPr bwMode="auto">
            <a:xfrm>
              <a:off x="6562725" y="2944888"/>
              <a:ext cx="166688" cy="190500"/>
            </a:xfrm>
            <a:custGeom>
              <a:avLst/>
              <a:gdLst>
                <a:gd name="T0" fmla="*/ 42 w 155"/>
                <a:gd name="T1" fmla="*/ 0 h 176"/>
                <a:gd name="T2" fmla="*/ 6 w 155"/>
                <a:gd name="T3" fmla="*/ 102 h 176"/>
                <a:gd name="T4" fmla="*/ 8 w 155"/>
                <a:gd name="T5" fmla="*/ 141 h 176"/>
                <a:gd name="T6" fmla="*/ 20 w 155"/>
                <a:gd name="T7" fmla="*/ 159 h 176"/>
                <a:gd name="T8" fmla="*/ 52 w 155"/>
                <a:gd name="T9" fmla="*/ 176 h 176"/>
                <a:gd name="T10" fmla="*/ 117 w 155"/>
                <a:gd name="T11" fmla="*/ 176 h 176"/>
                <a:gd name="T12" fmla="*/ 155 w 155"/>
                <a:gd name="T13" fmla="*/ 138 h 176"/>
                <a:gd name="T14" fmla="*/ 155 w 155"/>
                <a:gd name="T15" fmla="*/ 0 h 176"/>
                <a:gd name="T16" fmla="*/ 42 w 155"/>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76">
                  <a:moveTo>
                    <a:pt x="42" y="0"/>
                  </a:moveTo>
                  <a:cubicBezTo>
                    <a:pt x="6" y="102"/>
                    <a:pt x="6" y="102"/>
                    <a:pt x="6" y="102"/>
                  </a:cubicBezTo>
                  <a:cubicBezTo>
                    <a:pt x="0" y="114"/>
                    <a:pt x="1" y="129"/>
                    <a:pt x="8" y="141"/>
                  </a:cubicBezTo>
                  <a:cubicBezTo>
                    <a:pt x="20" y="159"/>
                    <a:pt x="20" y="159"/>
                    <a:pt x="20" y="159"/>
                  </a:cubicBezTo>
                  <a:cubicBezTo>
                    <a:pt x="27" y="170"/>
                    <a:pt x="39" y="176"/>
                    <a:pt x="52" y="176"/>
                  </a:cubicBezTo>
                  <a:cubicBezTo>
                    <a:pt x="117" y="176"/>
                    <a:pt x="117" y="176"/>
                    <a:pt x="117" y="176"/>
                  </a:cubicBezTo>
                  <a:cubicBezTo>
                    <a:pt x="138" y="176"/>
                    <a:pt x="155" y="159"/>
                    <a:pt x="155" y="138"/>
                  </a:cubicBezTo>
                  <a:cubicBezTo>
                    <a:pt x="155" y="0"/>
                    <a:pt x="155" y="0"/>
                    <a:pt x="155" y="0"/>
                  </a:cubicBezTo>
                  <a:lnTo>
                    <a:pt x="42" y="0"/>
                  </a:lnTo>
                  <a:close/>
                </a:path>
              </a:pathLst>
            </a:custGeom>
            <a:solidFill>
              <a:srgbClr val="6234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52" name="Rectangle 21"/>
            <p:cNvSpPr>
              <a:spLocks noChangeArrowheads="1"/>
            </p:cNvSpPr>
            <p:nvPr/>
          </p:nvSpPr>
          <p:spPr bwMode="auto">
            <a:xfrm>
              <a:off x="6594475" y="2916313"/>
              <a:ext cx="150813"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53" name="Rectangle 22"/>
            <p:cNvSpPr>
              <a:spLocks noChangeArrowheads="1"/>
            </p:cNvSpPr>
            <p:nvPr/>
          </p:nvSpPr>
          <p:spPr bwMode="auto">
            <a:xfrm>
              <a:off x="5091113" y="3067125"/>
              <a:ext cx="719138" cy="474663"/>
            </a:xfrm>
            <a:prstGeom prst="rect">
              <a:avLst/>
            </a:prstGeom>
            <a:solidFill>
              <a:srgbClr val="FF7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54" name="Freeform 23"/>
            <p:cNvSpPr>
              <a:spLocks/>
            </p:cNvSpPr>
            <p:nvPr/>
          </p:nvSpPr>
          <p:spPr bwMode="auto">
            <a:xfrm>
              <a:off x="5295900" y="3948188"/>
              <a:ext cx="395288" cy="130175"/>
            </a:xfrm>
            <a:custGeom>
              <a:avLst/>
              <a:gdLst>
                <a:gd name="T0" fmla="*/ 151 w 366"/>
                <a:gd name="T1" fmla="*/ 0 h 120"/>
                <a:gd name="T2" fmla="*/ 366 w 366"/>
                <a:gd name="T3" fmla="*/ 120 h 120"/>
                <a:gd name="T4" fmla="*/ 0 w 366"/>
                <a:gd name="T5" fmla="*/ 120 h 120"/>
                <a:gd name="T6" fmla="*/ 0 w 366"/>
                <a:gd name="T7" fmla="*/ 0 h 120"/>
                <a:gd name="T8" fmla="*/ 151 w 366"/>
                <a:gd name="T9" fmla="*/ 0 h 120"/>
              </a:gdLst>
              <a:ahLst/>
              <a:cxnLst>
                <a:cxn ang="0">
                  <a:pos x="T0" y="T1"/>
                </a:cxn>
                <a:cxn ang="0">
                  <a:pos x="T2" y="T3"/>
                </a:cxn>
                <a:cxn ang="0">
                  <a:pos x="T4" y="T5"/>
                </a:cxn>
                <a:cxn ang="0">
                  <a:pos x="T6" y="T7"/>
                </a:cxn>
                <a:cxn ang="0">
                  <a:pos x="T8" y="T9"/>
                </a:cxn>
              </a:cxnLst>
              <a:rect l="0" t="0" r="r" b="b"/>
              <a:pathLst>
                <a:path w="366" h="120">
                  <a:moveTo>
                    <a:pt x="151" y="0"/>
                  </a:moveTo>
                  <a:cubicBezTo>
                    <a:pt x="151" y="0"/>
                    <a:pt x="362" y="57"/>
                    <a:pt x="366" y="120"/>
                  </a:cubicBezTo>
                  <a:cubicBezTo>
                    <a:pt x="0" y="120"/>
                    <a:pt x="0" y="120"/>
                    <a:pt x="0" y="120"/>
                  </a:cubicBezTo>
                  <a:cubicBezTo>
                    <a:pt x="0" y="0"/>
                    <a:pt x="0" y="0"/>
                    <a:pt x="0" y="0"/>
                  </a:cubicBezTo>
                  <a:lnTo>
                    <a:pt x="151"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55" name="Freeform 24"/>
            <p:cNvSpPr>
              <a:spLocks/>
            </p:cNvSpPr>
            <p:nvPr/>
          </p:nvSpPr>
          <p:spPr bwMode="auto">
            <a:xfrm>
              <a:off x="5189538" y="1398663"/>
              <a:ext cx="458788" cy="498475"/>
            </a:xfrm>
            <a:custGeom>
              <a:avLst/>
              <a:gdLst>
                <a:gd name="T0" fmla="*/ 391 w 424"/>
                <a:gd name="T1" fmla="*/ 281 h 461"/>
                <a:gd name="T2" fmla="*/ 380 w 424"/>
                <a:gd name="T3" fmla="*/ 324 h 461"/>
                <a:gd name="T4" fmla="*/ 193 w 424"/>
                <a:gd name="T5" fmla="*/ 443 h 461"/>
                <a:gd name="T6" fmla="*/ 3 w 424"/>
                <a:gd name="T7" fmla="*/ 196 h 461"/>
                <a:gd name="T8" fmla="*/ 165 w 424"/>
                <a:gd name="T9" fmla="*/ 8 h 461"/>
                <a:gd name="T10" fmla="*/ 365 w 424"/>
                <a:gd name="T11" fmla="*/ 153 h 461"/>
                <a:gd name="T12" fmla="*/ 374 w 424"/>
                <a:gd name="T13" fmla="*/ 174 h 461"/>
                <a:gd name="T14" fmla="*/ 423 w 424"/>
                <a:gd name="T15" fmla="*/ 259 h 461"/>
                <a:gd name="T16" fmla="*/ 417 w 424"/>
                <a:gd name="T17" fmla="*/ 271 h 461"/>
                <a:gd name="T18" fmla="*/ 391 w 424"/>
                <a:gd name="T19" fmla="*/ 28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4" h="461">
                  <a:moveTo>
                    <a:pt x="391" y="281"/>
                  </a:moveTo>
                  <a:cubicBezTo>
                    <a:pt x="380" y="324"/>
                    <a:pt x="380" y="324"/>
                    <a:pt x="380" y="324"/>
                  </a:cubicBezTo>
                  <a:cubicBezTo>
                    <a:pt x="380" y="324"/>
                    <a:pt x="344" y="461"/>
                    <a:pt x="193" y="443"/>
                  </a:cubicBezTo>
                  <a:cubicBezTo>
                    <a:pt x="97" y="432"/>
                    <a:pt x="0" y="285"/>
                    <a:pt x="3" y="196"/>
                  </a:cubicBezTo>
                  <a:cubicBezTo>
                    <a:pt x="9" y="51"/>
                    <a:pt x="91" y="18"/>
                    <a:pt x="165" y="8"/>
                  </a:cubicBezTo>
                  <a:cubicBezTo>
                    <a:pt x="229" y="0"/>
                    <a:pt x="333" y="15"/>
                    <a:pt x="365" y="153"/>
                  </a:cubicBezTo>
                  <a:cubicBezTo>
                    <a:pt x="367" y="161"/>
                    <a:pt x="370" y="168"/>
                    <a:pt x="374" y="174"/>
                  </a:cubicBezTo>
                  <a:cubicBezTo>
                    <a:pt x="423" y="259"/>
                    <a:pt x="423" y="259"/>
                    <a:pt x="423" y="259"/>
                  </a:cubicBezTo>
                  <a:cubicBezTo>
                    <a:pt x="424" y="264"/>
                    <a:pt x="422" y="270"/>
                    <a:pt x="417" y="271"/>
                  </a:cubicBezTo>
                  <a:lnTo>
                    <a:pt x="391" y="281"/>
                  </a:lnTo>
                  <a:close/>
                </a:path>
              </a:pathLst>
            </a:custGeom>
            <a:solidFill>
              <a:srgbClr val="F4CF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56" name="Freeform 25"/>
            <p:cNvSpPr>
              <a:spLocks/>
            </p:cNvSpPr>
            <p:nvPr/>
          </p:nvSpPr>
          <p:spPr bwMode="auto">
            <a:xfrm>
              <a:off x="5291138" y="1817763"/>
              <a:ext cx="165100" cy="117475"/>
            </a:xfrm>
            <a:custGeom>
              <a:avLst/>
              <a:gdLst>
                <a:gd name="T0" fmla="*/ 0 w 104"/>
                <a:gd name="T1" fmla="*/ 67 h 74"/>
                <a:gd name="T2" fmla="*/ 104 w 104"/>
                <a:gd name="T3" fmla="*/ 74 h 74"/>
                <a:gd name="T4" fmla="*/ 100 w 104"/>
                <a:gd name="T5" fmla="*/ 37 h 74"/>
                <a:gd name="T6" fmla="*/ 4 w 104"/>
                <a:gd name="T7" fmla="*/ 0 h 74"/>
                <a:gd name="T8" fmla="*/ 0 w 104"/>
                <a:gd name="T9" fmla="*/ 67 h 74"/>
              </a:gdLst>
              <a:ahLst/>
              <a:cxnLst>
                <a:cxn ang="0">
                  <a:pos x="T0" y="T1"/>
                </a:cxn>
                <a:cxn ang="0">
                  <a:pos x="T2" y="T3"/>
                </a:cxn>
                <a:cxn ang="0">
                  <a:pos x="T4" y="T5"/>
                </a:cxn>
                <a:cxn ang="0">
                  <a:pos x="T6" y="T7"/>
                </a:cxn>
                <a:cxn ang="0">
                  <a:pos x="T8" y="T9"/>
                </a:cxn>
              </a:cxnLst>
              <a:rect l="0" t="0" r="r" b="b"/>
              <a:pathLst>
                <a:path w="104" h="74">
                  <a:moveTo>
                    <a:pt x="0" y="67"/>
                  </a:moveTo>
                  <a:lnTo>
                    <a:pt x="104" y="74"/>
                  </a:lnTo>
                  <a:lnTo>
                    <a:pt x="100" y="37"/>
                  </a:lnTo>
                  <a:lnTo>
                    <a:pt x="4" y="0"/>
                  </a:lnTo>
                  <a:lnTo>
                    <a:pt x="0" y="67"/>
                  </a:lnTo>
                  <a:close/>
                </a:path>
              </a:pathLst>
            </a:custGeom>
            <a:solidFill>
              <a:srgbClr val="F4CF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57" name="Oval 26"/>
            <p:cNvSpPr>
              <a:spLocks noChangeArrowheads="1"/>
            </p:cNvSpPr>
            <p:nvPr/>
          </p:nvSpPr>
          <p:spPr bwMode="auto">
            <a:xfrm>
              <a:off x="5522913" y="1585988"/>
              <a:ext cx="34925" cy="36513"/>
            </a:xfrm>
            <a:prstGeom prst="ellipse">
              <a:avLst/>
            </a:pr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58" name="Freeform 27"/>
            <p:cNvSpPr>
              <a:spLocks/>
            </p:cNvSpPr>
            <p:nvPr/>
          </p:nvSpPr>
          <p:spPr bwMode="auto">
            <a:xfrm>
              <a:off x="5522913" y="1703463"/>
              <a:ext cx="103188" cy="71438"/>
            </a:xfrm>
            <a:custGeom>
              <a:avLst/>
              <a:gdLst>
                <a:gd name="T0" fmla="*/ 0 w 96"/>
                <a:gd name="T1" fmla="*/ 67 h 67"/>
                <a:gd name="T2" fmla="*/ 83 w 96"/>
                <a:gd name="T3" fmla="*/ 0 h 67"/>
                <a:gd name="T4" fmla="*/ 54 w 96"/>
                <a:gd name="T5" fmla="*/ 52 h 67"/>
                <a:gd name="T6" fmla="*/ 0 w 96"/>
                <a:gd name="T7" fmla="*/ 67 h 67"/>
              </a:gdLst>
              <a:ahLst/>
              <a:cxnLst>
                <a:cxn ang="0">
                  <a:pos x="T0" y="T1"/>
                </a:cxn>
                <a:cxn ang="0">
                  <a:pos x="T2" y="T3"/>
                </a:cxn>
                <a:cxn ang="0">
                  <a:pos x="T4" y="T5"/>
                </a:cxn>
                <a:cxn ang="0">
                  <a:pos x="T6" y="T7"/>
                </a:cxn>
              </a:cxnLst>
              <a:rect l="0" t="0" r="r" b="b"/>
              <a:pathLst>
                <a:path w="96" h="67">
                  <a:moveTo>
                    <a:pt x="0" y="67"/>
                  </a:moveTo>
                  <a:cubicBezTo>
                    <a:pt x="29" y="11"/>
                    <a:pt x="83" y="0"/>
                    <a:pt x="83" y="0"/>
                  </a:cubicBezTo>
                  <a:cubicBezTo>
                    <a:pt x="83" y="0"/>
                    <a:pt x="96" y="41"/>
                    <a:pt x="54" y="52"/>
                  </a:cubicBezTo>
                  <a:cubicBezTo>
                    <a:pt x="13" y="63"/>
                    <a:pt x="0" y="67"/>
                    <a:pt x="0" y="67"/>
                  </a:cubicBezTo>
                  <a:close/>
                </a:path>
              </a:pathLst>
            </a:custGeom>
            <a:solidFill>
              <a:srgbClr val="6234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59" name="Freeform 28"/>
            <p:cNvSpPr>
              <a:spLocks/>
            </p:cNvSpPr>
            <p:nvPr/>
          </p:nvSpPr>
          <p:spPr bwMode="auto">
            <a:xfrm>
              <a:off x="5187950" y="1514550"/>
              <a:ext cx="222250" cy="317500"/>
            </a:xfrm>
            <a:custGeom>
              <a:avLst/>
              <a:gdLst>
                <a:gd name="T0" fmla="*/ 206 w 206"/>
                <a:gd name="T1" fmla="*/ 116 h 293"/>
                <a:gd name="T2" fmla="*/ 181 w 206"/>
                <a:gd name="T3" fmla="*/ 27 h 293"/>
                <a:gd name="T4" fmla="*/ 143 w 206"/>
                <a:gd name="T5" fmla="*/ 2 h 293"/>
                <a:gd name="T6" fmla="*/ 19 w 206"/>
                <a:gd name="T7" fmla="*/ 15 h 293"/>
                <a:gd name="T8" fmla="*/ 6 w 206"/>
                <a:gd name="T9" fmla="*/ 27 h 293"/>
                <a:gd name="T10" fmla="*/ 3 w 206"/>
                <a:gd name="T11" fmla="*/ 112 h 293"/>
                <a:gd name="T12" fmla="*/ 100 w 206"/>
                <a:gd name="T13" fmla="*/ 293 h 293"/>
                <a:gd name="T14" fmla="*/ 115 w 206"/>
                <a:gd name="T15" fmla="*/ 168 h 293"/>
                <a:gd name="T16" fmla="*/ 136 w 206"/>
                <a:gd name="T17" fmla="*/ 90 h 293"/>
                <a:gd name="T18" fmla="*/ 183 w 206"/>
                <a:gd name="T19" fmla="*/ 112 h 293"/>
                <a:gd name="T20" fmla="*/ 187 w 206"/>
                <a:gd name="T21" fmla="*/ 121 h 293"/>
                <a:gd name="T22" fmla="*/ 206 w 206"/>
                <a:gd name="T23" fmla="*/ 116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293">
                  <a:moveTo>
                    <a:pt x="206" y="116"/>
                  </a:moveTo>
                  <a:cubicBezTo>
                    <a:pt x="197" y="81"/>
                    <a:pt x="186" y="45"/>
                    <a:pt x="181" y="27"/>
                  </a:cubicBezTo>
                  <a:cubicBezTo>
                    <a:pt x="176" y="11"/>
                    <a:pt x="160" y="0"/>
                    <a:pt x="143" y="2"/>
                  </a:cubicBezTo>
                  <a:cubicBezTo>
                    <a:pt x="19" y="15"/>
                    <a:pt x="19" y="15"/>
                    <a:pt x="19" y="15"/>
                  </a:cubicBezTo>
                  <a:cubicBezTo>
                    <a:pt x="12" y="16"/>
                    <a:pt x="7" y="21"/>
                    <a:pt x="6" y="27"/>
                  </a:cubicBezTo>
                  <a:cubicBezTo>
                    <a:pt x="2" y="51"/>
                    <a:pt x="0" y="86"/>
                    <a:pt x="3" y="112"/>
                  </a:cubicBezTo>
                  <a:cubicBezTo>
                    <a:pt x="13" y="198"/>
                    <a:pt x="70" y="259"/>
                    <a:pt x="100" y="293"/>
                  </a:cubicBezTo>
                  <a:cubicBezTo>
                    <a:pt x="100" y="293"/>
                    <a:pt x="124" y="241"/>
                    <a:pt x="115" y="168"/>
                  </a:cubicBezTo>
                  <a:cubicBezTo>
                    <a:pt x="109" y="129"/>
                    <a:pt x="107" y="97"/>
                    <a:pt x="136" y="90"/>
                  </a:cubicBezTo>
                  <a:cubicBezTo>
                    <a:pt x="172" y="81"/>
                    <a:pt x="183" y="112"/>
                    <a:pt x="183" y="112"/>
                  </a:cubicBezTo>
                  <a:cubicBezTo>
                    <a:pt x="187" y="121"/>
                    <a:pt x="187" y="121"/>
                    <a:pt x="187" y="121"/>
                  </a:cubicBezTo>
                  <a:lnTo>
                    <a:pt x="206" y="116"/>
                  </a:lnTo>
                  <a:close/>
                </a:path>
              </a:pathLst>
            </a:custGeom>
            <a:solidFill>
              <a:srgbClr val="6234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60" name="Freeform 29"/>
            <p:cNvSpPr>
              <a:spLocks/>
            </p:cNvSpPr>
            <p:nvPr/>
          </p:nvSpPr>
          <p:spPr bwMode="auto">
            <a:xfrm>
              <a:off x="5165725" y="1924125"/>
              <a:ext cx="706438" cy="1112838"/>
            </a:xfrm>
            <a:custGeom>
              <a:avLst/>
              <a:gdLst>
                <a:gd name="T0" fmla="*/ 654 w 654"/>
                <a:gd name="T1" fmla="*/ 684 h 1030"/>
                <a:gd name="T2" fmla="*/ 652 w 654"/>
                <a:gd name="T3" fmla="*/ 528 h 1030"/>
                <a:gd name="T4" fmla="*/ 450 w 654"/>
                <a:gd name="T5" fmla="*/ 507 h 1030"/>
                <a:gd name="T6" fmla="*/ 270 w 654"/>
                <a:gd name="T7" fmla="*/ 10 h 1030"/>
                <a:gd name="T8" fmla="*/ 111 w 654"/>
                <a:gd name="T9" fmla="*/ 0 h 1030"/>
                <a:gd name="T10" fmla="*/ 25 w 654"/>
                <a:gd name="T11" fmla="*/ 463 h 1030"/>
                <a:gd name="T12" fmla="*/ 28 w 654"/>
                <a:gd name="T13" fmla="*/ 1030 h 1030"/>
                <a:gd name="T14" fmla="*/ 499 w 654"/>
                <a:gd name="T15" fmla="*/ 1019 h 1030"/>
                <a:gd name="T16" fmla="*/ 476 w 654"/>
                <a:gd name="T17" fmla="*/ 680 h 1030"/>
                <a:gd name="T18" fmla="*/ 654 w 654"/>
                <a:gd name="T19" fmla="*/ 684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4" h="1030">
                  <a:moveTo>
                    <a:pt x="654" y="684"/>
                  </a:moveTo>
                  <a:cubicBezTo>
                    <a:pt x="652" y="528"/>
                    <a:pt x="652" y="528"/>
                    <a:pt x="652" y="528"/>
                  </a:cubicBezTo>
                  <a:cubicBezTo>
                    <a:pt x="450" y="507"/>
                    <a:pt x="450" y="507"/>
                    <a:pt x="450" y="507"/>
                  </a:cubicBezTo>
                  <a:cubicBezTo>
                    <a:pt x="391" y="143"/>
                    <a:pt x="270" y="10"/>
                    <a:pt x="270" y="10"/>
                  </a:cubicBezTo>
                  <a:cubicBezTo>
                    <a:pt x="111" y="0"/>
                    <a:pt x="111" y="0"/>
                    <a:pt x="111" y="0"/>
                  </a:cubicBezTo>
                  <a:cubicBezTo>
                    <a:pt x="111" y="0"/>
                    <a:pt x="0" y="119"/>
                    <a:pt x="25" y="463"/>
                  </a:cubicBezTo>
                  <a:cubicBezTo>
                    <a:pt x="38" y="641"/>
                    <a:pt x="28" y="1030"/>
                    <a:pt x="28" y="1030"/>
                  </a:cubicBezTo>
                  <a:cubicBezTo>
                    <a:pt x="499" y="1019"/>
                    <a:pt x="499" y="1019"/>
                    <a:pt x="499" y="1019"/>
                  </a:cubicBezTo>
                  <a:cubicBezTo>
                    <a:pt x="498" y="1002"/>
                    <a:pt x="478" y="697"/>
                    <a:pt x="476" y="680"/>
                  </a:cubicBezTo>
                  <a:lnTo>
                    <a:pt x="654" y="684"/>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61" name="Freeform 30"/>
            <p:cNvSpPr>
              <a:spLocks/>
            </p:cNvSpPr>
            <p:nvPr/>
          </p:nvSpPr>
          <p:spPr bwMode="auto">
            <a:xfrm>
              <a:off x="5483225" y="1527250"/>
              <a:ext cx="79375" cy="41275"/>
            </a:xfrm>
            <a:custGeom>
              <a:avLst/>
              <a:gdLst>
                <a:gd name="T0" fmla="*/ 0 w 73"/>
                <a:gd name="T1" fmla="*/ 38 h 38"/>
                <a:gd name="T2" fmla="*/ 73 w 73"/>
                <a:gd name="T3" fmla="*/ 24 h 38"/>
                <a:gd name="T4" fmla="*/ 70 w 73"/>
                <a:gd name="T5" fmla="*/ 0 h 38"/>
                <a:gd name="T6" fmla="*/ 0 w 73"/>
                <a:gd name="T7" fmla="*/ 38 h 38"/>
              </a:gdLst>
              <a:ahLst/>
              <a:cxnLst>
                <a:cxn ang="0">
                  <a:pos x="T0" y="T1"/>
                </a:cxn>
                <a:cxn ang="0">
                  <a:pos x="T2" y="T3"/>
                </a:cxn>
                <a:cxn ang="0">
                  <a:pos x="T4" y="T5"/>
                </a:cxn>
                <a:cxn ang="0">
                  <a:pos x="T6" y="T7"/>
                </a:cxn>
              </a:cxnLst>
              <a:rect l="0" t="0" r="r" b="b"/>
              <a:pathLst>
                <a:path w="73" h="38">
                  <a:moveTo>
                    <a:pt x="0" y="38"/>
                  </a:moveTo>
                  <a:cubicBezTo>
                    <a:pt x="73" y="24"/>
                    <a:pt x="73" y="24"/>
                    <a:pt x="73" y="24"/>
                  </a:cubicBezTo>
                  <a:cubicBezTo>
                    <a:pt x="70" y="0"/>
                    <a:pt x="70" y="0"/>
                    <a:pt x="70" y="0"/>
                  </a:cubicBezTo>
                  <a:cubicBezTo>
                    <a:pt x="70" y="0"/>
                    <a:pt x="16" y="7"/>
                    <a:pt x="0" y="38"/>
                  </a:cubicBezTo>
                  <a:close/>
                </a:path>
              </a:pathLst>
            </a:custGeom>
            <a:solidFill>
              <a:srgbClr val="6234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62" name="Freeform 31"/>
            <p:cNvSpPr>
              <a:spLocks/>
            </p:cNvSpPr>
            <p:nvPr/>
          </p:nvSpPr>
          <p:spPr bwMode="auto">
            <a:xfrm>
              <a:off x="5229225" y="3003936"/>
              <a:ext cx="400050" cy="1004577"/>
            </a:xfrm>
            <a:custGeom>
              <a:avLst/>
              <a:gdLst>
                <a:gd name="T0" fmla="*/ 0 w 252"/>
                <a:gd name="T1" fmla="*/ 9 h 621"/>
                <a:gd name="T2" fmla="*/ 32 w 252"/>
                <a:gd name="T3" fmla="*/ 621 h 621"/>
                <a:gd name="T4" fmla="*/ 176 w 252"/>
                <a:gd name="T5" fmla="*/ 589 h 621"/>
                <a:gd name="T6" fmla="*/ 252 w 252"/>
                <a:gd name="T7" fmla="*/ 0 h 621"/>
                <a:gd name="T8" fmla="*/ 0 w 252"/>
                <a:gd name="T9" fmla="*/ 9 h 621"/>
              </a:gdLst>
              <a:ahLst/>
              <a:cxnLst>
                <a:cxn ang="0">
                  <a:pos x="T0" y="T1"/>
                </a:cxn>
                <a:cxn ang="0">
                  <a:pos x="T2" y="T3"/>
                </a:cxn>
                <a:cxn ang="0">
                  <a:pos x="T4" y="T5"/>
                </a:cxn>
                <a:cxn ang="0">
                  <a:pos x="T6" y="T7"/>
                </a:cxn>
                <a:cxn ang="0">
                  <a:pos x="T8" y="T9"/>
                </a:cxn>
              </a:cxnLst>
              <a:rect l="0" t="0" r="r" b="b"/>
              <a:pathLst>
                <a:path w="252" h="621">
                  <a:moveTo>
                    <a:pt x="0" y="9"/>
                  </a:moveTo>
                  <a:lnTo>
                    <a:pt x="32" y="621"/>
                  </a:lnTo>
                  <a:lnTo>
                    <a:pt x="176" y="589"/>
                  </a:lnTo>
                  <a:lnTo>
                    <a:pt x="252" y="0"/>
                  </a:lnTo>
                  <a:lnTo>
                    <a:pt x="0" y="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63" name="Freeform 32"/>
            <p:cNvSpPr>
              <a:spLocks/>
            </p:cNvSpPr>
            <p:nvPr/>
          </p:nvSpPr>
          <p:spPr bwMode="auto">
            <a:xfrm>
              <a:off x="5283200" y="1876500"/>
              <a:ext cx="193675" cy="82550"/>
            </a:xfrm>
            <a:custGeom>
              <a:avLst/>
              <a:gdLst>
                <a:gd name="T0" fmla="*/ 0 w 122"/>
                <a:gd name="T1" fmla="*/ 33 h 52"/>
                <a:gd name="T2" fmla="*/ 7 w 122"/>
                <a:gd name="T3" fmla="*/ 0 h 52"/>
                <a:gd name="T4" fmla="*/ 108 w 122"/>
                <a:gd name="T5" fmla="*/ 17 h 52"/>
                <a:gd name="T6" fmla="*/ 122 w 122"/>
                <a:gd name="T7" fmla="*/ 52 h 52"/>
                <a:gd name="T8" fmla="*/ 0 w 122"/>
                <a:gd name="T9" fmla="*/ 33 h 52"/>
              </a:gdLst>
              <a:ahLst/>
              <a:cxnLst>
                <a:cxn ang="0">
                  <a:pos x="T0" y="T1"/>
                </a:cxn>
                <a:cxn ang="0">
                  <a:pos x="T2" y="T3"/>
                </a:cxn>
                <a:cxn ang="0">
                  <a:pos x="T4" y="T5"/>
                </a:cxn>
                <a:cxn ang="0">
                  <a:pos x="T6" y="T7"/>
                </a:cxn>
                <a:cxn ang="0">
                  <a:pos x="T8" y="T9"/>
                </a:cxn>
              </a:cxnLst>
              <a:rect l="0" t="0" r="r" b="b"/>
              <a:pathLst>
                <a:path w="122" h="52">
                  <a:moveTo>
                    <a:pt x="0" y="33"/>
                  </a:moveTo>
                  <a:lnTo>
                    <a:pt x="7" y="0"/>
                  </a:lnTo>
                  <a:lnTo>
                    <a:pt x="108" y="17"/>
                  </a:lnTo>
                  <a:lnTo>
                    <a:pt x="122" y="52"/>
                  </a:lnTo>
                  <a:lnTo>
                    <a:pt x="0" y="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64" name="Freeform 33"/>
            <p:cNvSpPr>
              <a:spLocks/>
            </p:cNvSpPr>
            <p:nvPr/>
          </p:nvSpPr>
          <p:spPr bwMode="auto">
            <a:xfrm>
              <a:off x="5870575" y="2495625"/>
              <a:ext cx="34925" cy="163513"/>
            </a:xfrm>
            <a:custGeom>
              <a:avLst/>
              <a:gdLst>
                <a:gd name="T0" fmla="*/ 0 w 22"/>
                <a:gd name="T1" fmla="*/ 0 h 103"/>
                <a:gd name="T2" fmla="*/ 1 w 22"/>
                <a:gd name="T3" fmla="*/ 102 h 103"/>
                <a:gd name="T4" fmla="*/ 21 w 22"/>
                <a:gd name="T5" fmla="*/ 103 h 103"/>
                <a:gd name="T6" fmla="*/ 22 w 22"/>
                <a:gd name="T7" fmla="*/ 2 h 103"/>
                <a:gd name="T8" fmla="*/ 0 w 22"/>
                <a:gd name="T9" fmla="*/ 0 h 103"/>
              </a:gdLst>
              <a:ahLst/>
              <a:cxnLst>
                <a:cxn ang="0">
                  <a:pos x="T0" y="T1"/>
                </a:cxn>
                <a:cxn ang="0">
                  <a:pos x="T2" y="T3"/>
                </a:cxn>
                <a:cxn ang="0">
                  <a:pos x="T4" y="T5"/>
                </a:cxn>
                <a:cxn ang="0">
                  <a:pos x="T6" y="T7"/>
                </a:cxn>
                <a:cxn ang="0">
                  <a:pos x="T8" y="T9"/>
                </a:cxn>
              </a:cxnLst>
              <a:rect l="0" t="0" r="r" b="b"/>
              <a:pathLst>
                <a:path w="22" h="103">
                  <a:moveTo>
                    <a:pt x="0" y="0"/>
                  </a:moveTo>
                  <a:lnTo>
                    <a:pt x="1" y="102"/>
                  </a:lnTo>
                  <a:lnTo>
                    <a:pt x="21" y="103"/>
                  </a:lnTo>
                  <a:lnTo>
                    <a:pt x="22" y="2"/>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65" name="Freeform 34"/>
            <p:cNvSpPr>
              <a:spLocks/>
            </p:cNvSpPr>
            <p:nvPr/>
          </p:nvSpPr>
          <p:spPr bwMode="auto">
            <a:xfrm>
              <a:off x="5905500" y="2463875"/>
              <a:ext cx="236538" cy="209550"/>
            </a:xfrm>
            <a:custGeom>
              <a:avLst/>
              <a:gdLst>
                <a:gd name="T0" fmla="*/ 206 w 219"/>
                <a:gd name="T1" fmla="*/ 162 h 193"/>
                <a:gd name="T2" fmla="*/ 166 w 219"/>
                <a:gd name="T3" fmla="*/ 72 h 193"/>
                <a:gd name="T4" fmla="*/ 133 w 219"/>
                <a:gd name="T5" fmla="*/ 37 h 193"/>
                <a:gd name="T6" fmla="*/ 133 w 219"/>
                <a:gd name="T7" fmla="*/ 37 h 193"/>
                <a:gd name="T8" fmla="*/ 70 w 219"/>
                <a:gd name="T9" fmla="*/ 8 h 193"/>
                <a:gd name="T10" fmla="*/ 0 w 219"/>
                <a:gd name="T11" fmla="*/ 32 h 193"/>
                <a:gd name="T12" fmla="*/ 0 w 219"/>
                <a:gd name="T13" fmla="*/ 163 h 193"/>
                <a:gd name="T14" fmla="*/ 106 w 219"/>
                <a:gd name="T15" fmla="*/ 179 h 193"/>
                <a:gd name="T16" fmla="*/ 206 w 219"/>
                <a:gd name="T17" fmla="*/ 16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9" h="193">
                  <a:moveTo>
                    <a:pt x="206" y="162"/>
                  </a:moveTo>
                  <a:cubicBezTo>
                    <a:pt x="219" y="130"/>
                    <a:pt x="180" y="84"/>
                    <a:pt x="166" y="72"/>
                  </a:cubicBezTo>
                  <a:cubicBezTo>
                    <a:pt x="133" y="37"/>
                    <a:pt x="133" y="37"/>
                    <a:pt x="133" y="37"/>
                  </a:cubicBezTo>
                  <a:cubicBezTo>
                    <a:pt x="133" y="37"/>
                    <a:pt x="133" y="37"/>
                    <a:pt x="133" y="37"/>
                  </a:cubicBezTo>
                  <a:cubicBezTo>
                    <a:pt x="122" y="12"/>
                    <a:pt x="95" y="0"/>
                    <a:pt x="70" y="8"/>
                  </a:cubicBezTo>
                  <a:cubicBezTo>
                    <a:pt x="0" y="32"/>
                    <a:pt x="0" y="32"/>
                    <a:pt x="0" y="32"/>
                  </a:cubicBezTo>
                  <a:cubicBezTo>
                    <a:pt x="0" y="163"/>
                    <a:pt x="0" y="163"/>
                    <a:pt x="0" y="163"/>
                  </a:cubicBezTo>
                  <a:cubicBezTo>
                    <a:pt x="106" y="179"/>
                    <a:pt x="106" y="179"/>
                    <a:pt x="106" y="179"/>
                  </a:cubicBezTo>
                  <a:cubicBezTo>
                    <a:pt x="106" y="179"/>
                    <a:pt x="194" y="193"/>
                    <a:pt x="206" y="162"/>
                  </a:cubicBezTo>
                  <a:close/>
                </a:path>
              </a:pathLst>
            </a:custGeom>
            <a:solidFill>
              <a:srgbClr val="F4CF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66" name="Freeform 35"/>
            <p:cNvSpPr>
              <a:spLocks/>
            </p:cNvSpPr>
            <p:nvPr/>
          </p:nvSpPr>
          <p:spPr bwMode="auto">
            <a:xfrm>
              <a:off x="5995988" y="2484513"/>
              <a:ext cx="84138" cy="65088"/>
            </a:xfrm>
            <a:custGeom>
              <a:avLst/>
              <a:gdLst>
                <a:gd name="T0" fmla="*/ 36 w 78"/>
                <a:gd name="T1" fmla="*/ 0 h 59"/>
                <a:gd name="T2" fmla="*/ 12 w 78"/>
                <a:gd name="T3" fmla="*/ 41 h 59"/>
                <a:gd name="T4" fmla="*/ 78 w 78"/>
                <a:gd name="T5" fmla="*/ 20 h 59"/>
                <a:gd name="T6" fmla="*/ 36 w 78"/>
                <a:gd name="T7" fmla="*/ 0 h 59"/>
              </a:gdLst>
              <a:ahLst/>
              <a:cxnLst>
                <a:cxn ang="0">
                  <a:pos x="T0" y="T1"/>
                </a:cxn>
                <a:cxn ang="0">
                  <a:pos x="T2" y="T3"/>
                </a:cxn>
                <a:cxn ang="0">
                  <a:pos x="T4" y="T5"/>
                </a:cxn>
                <a:cxn ang="0">
                  <a:pos x="T6" y="T7"/>
                </a:cxn>
              </a:cxnLst>
              <a:rect l="0" t="0" r="r" b="b"/>
              <a:pathLst>
                <a:path w="78" h="59">
                  <a:moveTo>
                    <a:pt x="36" y="0"/>
                  </a:moveTo>
                  <a:cubicBezTo>
                    <a:pt x="36" y="0"/>
                    <a:pt x="0" y="29"/>
                    <a:pt x="12" y="41"/>
                  </a:cubicBezTo>
                  <a:cubicBezTo>
                    <a:pt x="29" y="59"/>
                    <a:pt x="78" y="20"/>
                    <a:pt x="78" y="20"/>
                  </a:cubicBezTo>
                  <a:lnTo>
                    <a:pt x="36" y="0"/>
                  </a:lnTo>
                  <a:close/>
                </a:path>
              </a:pathLst>
            </a:custGeom>
            <a:solidFill>
              <a:srgbClr val="6234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67" name="Freeform 36"/>
            <p:cNvSpPr>
              <a:spLocks/>
            </p:cNvSpPr>
            <p:nvPr/>
          </p:nvSpPr>
          <p:spPr bwMode="auto">
            <a:xfrm>
              <a:off x="5943600" y="2603575"/>
              <a:ext cx="90488" cy="63500"/>
            </a:xfrm>
            <a:custGeom>
              <a:avLst/>
              <a:gdLst>
                <a:gd name="T0" fmla="*/ 84 w 84"/>
                <a:gd name="T1" fmla="*/ 53 h 59"/>
                <a:gd name="T2" fmla="*/ 61 w 84"/>
                <a:gd name="T3" fmla="*/ 26 h 59"/>
                <a:gd name="T4" fmla="*/ 59 w 84"/>
                <a:gd name="T5" fmla="*/ 23 h 59"/>
                <a:gd name="T6" fmla="*/ 52 w 84"/>
                <a:gd name="T7" fmla="*/ 16 h 59"/>
                <a:gd name="T8" fmla="*/ 4 w 84"/>
                <a:gd name="T9" fmla="*/ 26 h 59"/>
                <a:gd name="T10" fmla="*/ 0 w 84"/>
                <a:gd name="T11" fmla="*/ 39 h 59"/>
                <a:gd name="T12" fmla="*/ 2 w 84"/>
                <a:gd name="T13" fmla="*/ 43 h 59"/>
                <a:gd name="T14" fmla="*/ 84 w 84"/>
                <a:gd name="T15" fmla="*/ 53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59">
                  <a:moveTo>
                    <a:pt x="84" y="53"/>
                  </a:moveTo>
                  <a:cubicBezTo>
                    <a:pt x="61" y="26"/>
                    <a:pt x="61" y="26"/>
                    <a:pt x="61" y="26"/>
                  </a:cubicBezTo>
                  <a:cubicBezTo>
                    <a:pt x="60" y="25"/>
                    <a:pt x="60" y="24"/>
                    <a:pt x="59" y="23"/>
                  </a:cubicBezTo>
                  <a:cubicBezTo>
                    <a:pt x="52" y="16"/>
                    <a:pt x="52" y="16"/>
                    <a:pt x="52" y="16"/>
                  </a:cubicBezTo>
                  <a:cubicBezTo>
                    <a:pt x="37" y="0"/>
                    <a:pt x="11" y="6"/>
                    <a:pt x="4" y="26"/>
                  </a:cubicBezTo>
                  <a:cubicBezTo>
                    <a:pt x="0" y="39"/>
                    <a:pt x="0" y="39"/>
                    <a:pt x="0" y="39"/>
                  </a:cubicBezTo>
                  <a:cubicBezTo>
                    <a:pt x="0" y="41"/>
                    <a:pt x="1" y="43"/>
                    <a:pt x="2" y="43"/>
                  </a:cubicBezTo>
                  <a:cubicBezTo>
                    <a:pt x="2" y="43"/>
                    <a:pt x="77" y="59"/>
                    <a:pt x="84" y="53"/>
                  </a:cubicBezTo>
                  <a:close/>
                </a:path>
              </a:pathLst>
            </a:custGeom>
            <a:solidFill>
              <a:srgbClr val="6234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68" name="Freeform 37"/>
            <p:cNvSpPr>
              <a:spLocks/>
            </p:cNvSpPr>
            <p:nvPr/>
          </p:nvSpPr>
          <p:spPr bwMode="auto">
            <a:xfrm>
              <a:off x="6505575" y="1539950"/>
              <a:ext cx="76200" cy="34925"/>
            </a:xfrm>
            <a:custGeom>
              <a:avLst/>
              <a:gdLst>
                <a:gd name="T0" fmla="*/ 1 w 48"/>
                <a:gd name="T1" fmla="*/ 0 h 22"/>
                <a:gd name="T2" fmla="*/ 0 w 48"/>
                <a:gd name="T3" fmla="*/ 12 h 22"/>
                <a:gd name="T4" fmla="*/ 48 w 48"/>
                <a:gd name="T5" fmla="*/ 22 h 22"/>
                <a:gd name="T6" fmla="*/ 48 w 48"/>
                <a:gd name="T7" fmla="*/ 13 h 22"/>
                <a:gd name="T8" fmla="*/ 1 w 48"/>
                <a:gd name="T9" fmla="*/ 0 h 22"/>
              </a:gdLst>
              <a:ahLst/>
              <a:cxnLst>
                <a:cxn ang="0">
                  <a:pos x="T0" y="T1"/>
                </a:cxn>
                <a:cxn ang="0">
                  <a:pos x="T2" y="T3"/>
                </a:cxn>
                <a:cxn ang="0">
                  <a:pos x="T4" y="T5"/>
                </a:cxn>
                <a:cxn ang="0">
                  <a:pos x="T6" y="T7"/>
                </a:cxn>
                <a:cxn ang="0">
                  <a:pos x="T8" y="T9"/>
                </a:cxn>
              </a:cxnLst>
              <a:rect l="0" t="0" r="r" b="b"/>
              <a:pathLst>
                <a:path w="48" h="22">
                  <a:moveTo>
                    <a:pt x="1" y="0"/>
                  </a:moveTo>
                  <a:lnTo>
                    <a:pt x="0" y="12"/>
                  </a:lnTo>
                  <a:lnTo>
                    <a:pt x="48" y="22"/>
                  </a:lnTo>
                  <a:lnTo>
                    <a:pt x="48" y="13"/>
                  </a:lnTo>
                  <a:lnTo>
                    <a:pt x="1"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69" name="Freeform 38"/>
            <p:cNvSpPr>
              <a:spLocks/>
            </p:cNvSpPr>
            <p:nvPr/>
          </p:nvSpPr>
          <p:spPr bwMode="auto">
            <a:xfrm>
              <a:off x="6513513" y="1397075"/>
              <a:ext cx="400050" cy="428625"/>
            </a:xfrm>
            <a:custGeom>
              <a:avLst/>
              <a:gdLst>
                <a:gd name="T0" fmla="*/ 0 w 370"/>
                <a:gd name="T1" fmla="*/ 88 h 396"/>
                <a:gd name="T2" fmla="*/ 150 w 370"/>
                <a:gd name="T3" fmla="*/ 4 h 396"/>
                <a:gd name="T4" fmla="*/ 352 w 370"/>
                <a:gd name="T5" fmla="*/ 161 h 396"/>
                <a:gd name="T6" fmla="*/ 241 w 370"/>
                <a:gd name="T7" fmla="*/ 396 h 396"/>
                <a:gd name="T8" fmla="*/ 246 w 370"/>
                <a:gd name="T9" fmla="*/ 308 h 396"/>
                <a:gd name="T10" fmla="*/ 254 w 370"/>
                <a:gd name="T11" fmla="*/ 277 h 396"/>
                <a:gd name="T12" fmla="*/ 241 w 370"/>
                <a:gd name="T13" fmla="*/ 200 h 396"/>
                <a:gd name="T14" fmla="*/ 181 w 370"/>
                <a:gd name="T15" fmla="*/ 236 h 396"/>
                <a:gd name="T16" fmla="*/ 163 w 370"/>
                <a:gd name="T17" fmla="*/ 234 h 396"/>
                <a:gd name="T18" fmla="*/ 160 w 370"/>
                <a:gd name="T19" fmla="*/ 232 h 396"/>
                <a:gd name="T20" fmla="*/ 167 w 370"/>
                <a:gd name="T21" fmla="*/ 137 h 396"/>
                <a:gd name="T22" fmla="*/ 137 w 370"/>
                <a:gd name="T23" fmla="*/ 110 h 396"/>
                <a:gd name="T24" fmla="*/ 0 w 370"/>
                <a:gd name="T25" fmla="*/ 88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396">
                  <a:moveTo>
                    <a:pt x="0" y="88"/>
                  </a:moveTo>
                  <a:cubicBezTo>
                    <a:pt x="27" y="34"/>
                    <a:pt x="67" y="8"/>
                    <a:pt x="150" y="4"/>
                  </a:cubicBezTo>
                  <a:cubicBezTo>
                    <a:pt x="252" y="0"/>
                    <a:pt x="336" y="62"/>
                    <a:pt x="352" y="161"/>
                  </a:cubicBezTo>
                  <a:cubicBezTo>
                    <a:pt x="370" y="278"/>
                    <a:pt x="299" y="349"/>
                    <a:pt x="241" y="396"/>
                  </a:cubicBezTo>
                  <a:cubicBezTo>
                    <a:pt x="246" y="308"/>
                    <a:pt x="246" y="308"/>
                    <a:pt x="246" y="308"/>
                  </a:cubicBezTo>
                  <a:cubicBezTo>
                    <a:pt x="246" y="297"/>
                    <a:pt x="249" y="286"/>
                    <a:pt x="254" y="277"/>
                  </a:cubicBezTo>
                  <a:cubicBezTo>
                    <a:pt x="270" y="246"/>
                    <a:pt x="268" y="210"/>
                    <a:pt x="241" y="200"/>
                  </a:cubicBezTo>
                  <a:cubicBezTo>
                    <a:pt x="201" y="184"/>
                    <a:pt x="181" y="236"/>
                    <a:pt x="181" y="236"/>
                  </a:cubicBezTo>
                  <a:cubicBezTo>
                    <a:pt x="163" y="234"/>
                    <a:pt x="163" y="234"/>
                    <a:pt x="163" y="234"/>
                  </a:cubicBezTo>
                  <a:cubicBezTo>
                    <a:pt x="162" y="234"/>
                    <a:pt x="161" y="233"/>
                    <a:pt x="160" y="232"/>
                  </a:cubicBezTo>
                  <a:cubicBezTo>
                    <a:pt x="167" y="137"/>
                    <a:pt x="167" y="137"/>
                    <a:pt x="167" y="137"/>
                  </a:cubicBezTo>
                  <a:cubicBezTo>
                    <a:pt x="168" y="121"/>
                    <a:pt x="159" y="113"/>
                    <a:pt x="137" y="110"/>
                  </a:cubicBezTo>
                  <a:lnTo>
                    <a:pt x="0" y="88"/>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70" name="Titre 1"/>
          <p:cNvSpPr>
            <a:spLocks noGrp="1"/>
          </p:cNvSpPr>
          <p:nvPr>
            <p:ph type="title"/>
          </p:nvPr>
        </p:nvSpPr>
        <p:spPr>
          <a:xfrm>
            <a:off x="339725" y="339725"/>
            <a:ext cx="8470900" cy="623888"/>
          </a:xfrm>
        </p:spPr>
        <p:txBody>
          <a:bodyPr/>
          <a:lstStyle/>
          <a:p>
            <a:r>
              <a:rPr lang="fr-FR" dirty="0" err="1" smtClean="0"/>
              <a:t>References</a:t>
            </a:r>
            <a:endParaRPr lang="fr-FR" dirty="0"/>
          </a:p>
        </p:txBody>
      </p:sp>
      <p:sp>
        <p:nvSpPr>
          <p:cNvPr id="4" name="ZoneTexte 3"/>
          <p:cNvSpPr txBox="1"/>
          <p:nvPr/>
        </p:nvSpPr>
        <p:spPr>
          <a:xfrm>
            <a:off x="199314" y="915566"/>
            <a:ext cx="6388910" cy="1508105"/>
          </a:xfrm>
          <a:prstGeom prst="rect">
            <a:avLst/>
          </a:prstGeom>
          <a:noFill/>
        </p:spPr>
        <p:txBody>
          <a:bodyPr wrap="square" rtlCol="0">
            <a:spAutoFit/>
          </a:bodyPr>
          <a:lstStyle/>
          <a:p>
            <a:pPr marL="342900" indent="-342900" algn="just">
              <a:spcAft>
                <a:spcPts val="1200"/>
              </a:spcAft>
              <a:buClr>
                <a:schemeClr val="bg2"/>
              </a:buClr>
              <a:buFont typeface="+mj-lt"/>
              <a:buAutoNum type="arabicPeriod"/>
            </a:pPr>
            <a:r>
              <a:rPr lang="fr-FR" dirty="0">
                <a:solidFill>
                  <a:schemeClr val="bg2"/>
                </a:solidFill>
                <a:hlinkClick r:id="rId3" action="ppaction://hlinkfile"/>
              </a:rPr>
              <a:t>Amundsen.com/</a:t>
            </a:r>
            <a:r>
              <a:rPr lang="fr-FR" dirty="0" err="1">
                <a:solidFill>
                  <a:schemeClr val="bg2"/>
                </a:solidFill>
                <a:hlinkClick r:id="rId3" action="ppaction://hlinkfile"/>
              </a:rPr>
              <a:t>hypermedia</a:t>
            </a:r>
            <a:r>
              <a:rPr lang="fr-FR" dirty="0">
                <a:solidFill>
                  <a:schemeClr val="bg2"/>
                </a:solidFill>
                <a:hlinkClick r:id="rId3" action="ppaction://hlinkfile"/>
              </a:rPr>
              <a:t>/</a:t>
            </a:r>
            <a:r>
              <a:rPr lang="fr-FR" dirty="0" err="1">
                <a:solidFill>
                  <a:schemeClr val="bg2"/>
                </a:solidFill>
                <a:hlinkClick r:id="rId3" action="ppaction://hlinkfile"/>
              </a:rPr>
              <a:t>hfactor</a:t>
            </a:r>
            <a:r>
              <a:rPr lang="fr-FR" dirty="0">
                <a:solidFill>
                  <a:schemeClr val="bg2"/>
                </a:solidFill>
                <a:hlinkClick r:id="rId3" action="ppaction://hlinkfile"/>
              </a:rPr>
              <a:t>/</a:t>
            </a:r>
            <a:endParaRPr lang="en-US" dirty="0">
              <a:solidFill>
                <a:schemeClr val="bg2"/>
              </a:solidFill>
            </a:endParaRPr>
          </a:p>
          <a:p>
            <a:pPr marL="342900" indent="-342900" algn="just">
              <a:spcAft>
                <a:spcPts val="1200"/>
              </a:spcAft>
              <a:buClr>
                <a:schemeClr val="bg2"/>
              </a:buClr>
              <a:buFont typeface="+mj-lt"/>
              <a:buAutoNum type="arabicPeriod"/>
            </a:pPr>
            <a:r>
              <a:rPr lang="en-US" dirty="0" smtClean="0">
                <a:solidFill>
                  <a:schemeClr val="bg2"/>
                </a:solidFill>
                <a:hlinkClick r:id="rId4"/>
              </a:rPr>
              <a:t>https://gtramontina.github.io/h-factors/</a:t>
            </a:r>
            <a:endParaRPr lang="en-US" dirty="0" smtClean="0">
              <a:solidFill>
                <a:schemeClr val="bg2"/>
              </a:solidFill>
            </a:endParaRPr>
          </a:p>
          <a:p>
            <a:pPr marL="342900" indent="-342900" algn="just">
              <a:spcAft>
                <a:spcPts val="1200"/>
              </a:spcAft>
              <a:buClr>
                <a:schemeClr val="bg2"/>
              </a:buClr>
              <a:buFont typeface="+mj-lt"/>
              <a:buAutoNum type="arabicPeriod"/>
            </a:pPr>
            <a:r>
              <a:rPr lang="en-US" dirty="0" smtClean="0">
                <a:solidFill>
                  <a:schemeClr val="bg2"/>
                </a:solidFill>
                <a:hlinkClick r:id="rId5"/>
              </a:rPr>
              <a:t>Mike Amundsen article about hypermedia and H-Factors</a:t>
            </a:r>
            <a:endParaRPr lang="en-US" dirty="0" smtClean="0">
              <a:solidFill>
                <a:schemeClr val="bg2"/>
              </a:solidFill>
            </a:endParaRPr>
          </a:p>
        </p:txBody>
      </p:sp>
    </p:spTree>
    <p:extLst>
      <p:ext uri="{BB962C8B-B14F-4D97-AF65-F5344CB8AC3E}">
        <p14:creationId xmlns:p14="http://schemas.microsoft.com/office/powerpoint/2010/main" val="40725142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a:spLocks noGrp="1"/>
          </p:cNvSpPr>
          <p:nvPr>
            <p:ph type="ctrTitle"/>
          </p:nvPr>
        </p:nvSpPr>
        <p:spPr>
          <a:xfrm>
            <a:off x="323528" y="267494"/>
            <a:ext cx="8290122" cy="863301"/>
          </a:xfrm>
        </p:spPr>
        <p:txBody>
          <a:bodyPr/>
          <a:lstStyle/>
          <a:p>
            <a:r>
              <a:rPr lang="fr-FR" sz="3200" dirty="0" err="1" smtClean="0"/>
              <a:t>Collection+JSON</a:t>
            </a:r>
            <a:endParaRPr lang="en-US" sz="3200" dirty="0"/>
          </a:p>
        </p:txBody>
      </p:sp>
      <p:sp>
        <p:nvSpPr>
          <p:cNvPr id="3" name="Rectangle 2"/>
          <p:cNvSpPr/>
          <p:nvPr/>
        </p:nvSpPr>
        <p:spPr>
          <a:xfrm>
            <a:off x="1115616" y="1131590"/>
            <a:ext cx="7272808" cy="2585323"/>
          </a:xfrm>
          <a:prstGeom prst="rect">
            <a:avLst/>
          </a:prstGeom>
        </p:spPr>
        <p:txBody>
          <a:bodyPr wrap="square">
            <a:spAutoFit/>
          </a:bodyPr>
          <a:lstStyle/>
          <a:p>
            <a:r>
              <a:rPr lang="en-US" dirty="0" smtClean="0">
                <a:latin typeface="Arial" panose="020B0604020202020204" pitchFamily="34" charset="0"/>
                <a:cs typeface="Arial" panose="020B0604020202020204" pitchFamily="34" charset="0"/>
              </a:rPr>
              <a:t>Complexity: medium</a:t>
            </a:r>
          </a:p>
          <a:p>
            <a:pPr lvl="1"/>
            <a:r>
              <a:rPr lang="en-US" dirty="0" smtClean="0">
                <a:latin typeface="Arial" panose="020B0604020202020204" pitchFamily="34" charset="0"/>
                <a:cs typeface="Arial" panose="020B0604020202020204" pitchFamily="34" charset="0"/>
              </a:rPr>
              <a:t>1 mandatory top-level object</a:t>
            </a:r>
            <a:r>
              <a:rPr lang="en-US" dirty="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"collection"</a:t>
            </a:r>
          </a:p>
          <a:p>
            <a:pPr lvl="1"/>
            <a:r>
              <a:rPr lang="fr-FR" dirty="0">
                <a:latin typeface="Arial" panose="020B0604020202020204" pitchFamily="34" charset="0"/>
                <a:cs typeface="Arial" panose="020B0604020202020204" pitchFamily="34" charset="0"/>
              </a:rPr>
              <a:t>3</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optional</a:t>
            </a:r>
            <a:r>
              <a:rPr lang="fr-FR" dirty="0" smtClean="0">
                <a:latin typeface="Arial" panose="020B0604020202020204" pitchFamily="34" charset="0"/>
                <a:cs typeface="Arial" panose="020B0604020202020204" pitchFamily="34" charset="0"/>
              </a:rPr>
              <a:t> top-</a:t>
            </a:r>
            <a:r>
              <a:rPr lang="fr-FR" dirty="0" err="1" smtClean="0">
                <a:latin typeface="Arial" panose="020B0604020202020204" pitchFamily="34" charset="0"/>
                <a:cs typeface="Arial" panose="020B0604020202020204" pitchFamily="34" charset="0"/>
              </a:rPr>
              <a:t>level</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objects</a:t>
            </a:r>
            <a:endParaRPr lang="fr-FR" dirty="0" smtClean="0">
              <a:latin typeface="Arial" panose="020B0604020202020204" pitchFamily="34" charset="0"/>
              <a:cs typeface="Arial" panose="020B0604020202020204" pitchFamily="34" charset="0"/>
            </a:endParaRPr>
          </a:p>
          <a:p>
            <a:pPr lvl="1"/>
            <a:r>
              <a:rPr lang="en-US" dirty="0" smtClean="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template" : {OBJECT</a:t>
            </a:r>
            <a:r>
              <a:rPr lang="en-US" dirty="0" smtClean="0">
                <a:latin typeface="Arial" panose="020B0604020202020204" pitchFamily="34" charset="0"/>
                <a:cs typeface="Arial" panose="020B0604020202020204" pitchFamily="34" charset="0"/>
              </a:rPr>
              <a:t>} – array</a:t>
            </a:r>
            <a:endParaRPr lang="en-US" dirty="0">
              <a:latin typeface="Arial" panose="020B0604020202020204" pitchFamily="34" charset="0"/>
              <a:cs typeface="Arial" panose="020B0604020202020204" pitchFamily="34" charset="0"/>
            </a:endParaRPr>
          </a:p>
          <a:p>
            <a:pPr lvl="1"/>
            <a:r>
              <a:rPr lang="en-US" dirty="0">
                <a:latin typeface="Arial" panose="020B0604020202020204" pitchFamily="34" charset="0"/>
                <a:cs typeface="Arial" panose="020B0604020202020204" pitchFamily="34" charset="0"/>
              </a:rPr>
              <a:t>	"error" : {OBJECT} – 3 </a:t>
            </a:r>
            <a:r>
              <a:rPr lang="en-US" dirty="0" smtClean="0">
                <a:latin typeface="Arial" panose="020B0604020202020204" pitchFamily="34" charset="0"/>
                <a:cs typeface="Arial" panose="020B0604020202020204" pitchFamily="34" charset="0"/>
              </a:rPr>
              <a:t>attributes</a:t>
            </a:r>
            <a:endParaRPr lang="en-US" dirty="0">
              <a:latin typeface="Arial" panose="020B0604020202020204" pitchFamily="34" charset="0"/>
              <a:cs typeface="Arial" panose="020B0604020202020204" pitchFamily="34" charset="0"/>
            </a:endParaRPr>
          </a:p>
          <a:p>
            <a:pPr lvl="1"/>
            <a:r>
              <a:rPr lang="en-US" dirty="0">
                <a:latin typeface="Arial" panose="020B0604020202020204" pitchFamily="34" charset="0"/>
                <a:cs typeface="Arial" panose="020B0604020202020204" pitchFamily="34" charset="0"/>
              </a:rPr>
              <a:t>   	"queries" : [ARRAY</a:t>
            </a:r>
            <a:r>
              <a:rPr lang="en-US" dirty="0" smtClean="0">
                <a:latin typeface="Arial" panose="020B0604020202020204" pitchFamily="34" charset="0"/>
                <a:cs typeface="Arial" panose="020B0604020202020204" pitchFamily="34" charset="0"/>
              </a:rPr>
              <a:t>],</a:t>
            </a:r>
          </a:p>
          <a:p>
            <a:pPr lvl="1"/>
            <a:r>
              <a:rPr lang="en-US" dirty="0">
                <a:latin typeface="Arial" panose="020B0604020202020204" pitchFamily="34" charset="0"/>
                <a:cs typeface="Arial" panose="020B0604020202020204" pitchFamily="34" charset="0"/>
              </a:rPr>
              <a:t>2</a:t>
            </a:r>
            <a:r>
              <a:rPr lang="en-US" dirty="0" smtClean="0">
                <a:latin typeface="Arial" panose="020B0604020202020204" pitchFamily="34" charset="0"/>
                <a:cs typeface="Arial" panose="020B0604020202020204" pitchFamily="34" charset="0"/>
              </a:rPr>
              <a:t> optional objects: collection </a:t>
            </a:r>
            <a:r>
              <a:rPr lang="en-US" dirty="0" err="1" smtClean="0">
                <a:latin typeface="Arial" panose="020B0604020202020204" pitchFamily="34" charset="0"/>
                <a:cs typeface="Arial" panose="020B0604020202020204" pitchFamily="34" charset="0"/>
              </a:rPr>
              <a:t>childs</a:t>
            </a:r>
            <a:endParaRPr lang="en-US" dirty="0" smtClean="0">
              <a:latin typeface="Arial" panose="020B0604020202020204" pitchFamily="34" charset="0"/>
              <a:cs typeface="Arial" panose="020B0604020202020204" pitchFamily="34" charset="0"/>
            </a:endParaRPr>
          </a:p>
          <a:p>
            <a:pPr lvl="1"/>
            <a:r>
              <a:rPr lang="en-US" dirty="0" smtClean="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links" : [ARRAY],</a:t>
            </a:r>
          </a:p>
          <a:p>
            <a:pPr lvl="1"/>
            <a:r>
              <a:rPr lang="en-US" dirty="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items" : [ARRAY</a:t>
            </a:r>
            <a:r>
              <a:rPr lang="en-US" dirty="0" smtClean="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818599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a:spLocks noGrp="1"/>
          </p:cNvSpPr>
          <p:nvPr>
            <p:ph type="ctrTitle"/>
          </p:nvPr>
        </p:nvSpPr>
        <p:spPr>
          <a:xfrm>
            <a:off x="323528" y="267494"/>
            <a:ext cx="8290122" cy="863301"/>
          </a:xfrm>
        </p:spPr>
        <p:txBody>
          <a:bodyPr/>
          <a:lstStyle/>
          <a:p>
            <a:r>
              <a:rPr lang="fr-FR" sz="3200" dirty="0" err="1" smtClean="0"/>
              <a:t>Collection+JSON</a:t>
            </a:r>
            <a:r>
              <a:rPr lang="fr-FR" sz="3200" dirty="0" smtClean="0"/>
              <a:t> </a:t>
            </a:r>
            <a:r>
              <a:rPr lang="fr-FR" sz="3200" dirty="0" err="1" smtClean="0"/>
              <a:t>examples</a:t>
            </a:r>
            <a:endParaRPr lang="en-US" sz="3200" dirty="0"/>
          </a:p>
        </p:txBody>
      </p:sp>
      <p:sp>
        <p:nvSpPr>
          <p:cNvPr id="3" name="Rectangle 2"/>
          <p:cNvSpPr/>
          <p:nvPr/>
        </p:nvSpPr>
        <p:spPr>
          <a:xfrm>
            <a:off x="1187622" y="3867894"/>
            <a:ext cx="6620853" cy="707886"/>
          </a:xfrm>
          <a:prstGeom prst="rect">
            <a:avLst/>
          </a:prstGeom>
          <a:solidFill>
            <a:srgbClr val="FFFFFF"/>
          </a:solidFill>
          <a:ln>
            <a:solidFill>
              <a:schemeClr val="tx1"/>
            </a:solidFill>
          </a:ln>
        </p:spPr>
        <p:txBody>
          <a:bodyPr wrap="square">
            <a:spAutoFit/>
          </a:bodyPr>
          <a:lstStyle/>
          <a:p>
            <a:r>
              <a:rPr lang="en-US" sz="1000" dirty="0"/>
              <a:t>"links": [</a:t>
            </a:r>
          </a:p>
          <a:p>
            <a:r>
              <a:rPr lang="en-US" sz="1000" dirty="0"/>
              <a:t>                    {"</a:t>
            </a:r>
            <a:r>
              <a:rPr lang="en-US" sz="1000" dirty="0" err="1"/>
              <a:t>rel</a:t>
            </a:r>
            <a:r>
              <a:rPr lang="en-US" sz="1000" dirty="0"/>
              <a:t>": "image", "</a:t>
            </a:r>
            <a:r>
              <a:rPr lang="en-US" sz="1000" dirty="0" err="1"/>
              <a:t>href</a:t>
            </a:r>
            <a:r>
              <a:rPr lang="en-US" sz="1000" dirty="0"/>
              <a:t>": "https://api.example.com/player/1234567890/avatar.png</a:t>
            </a:r>
            <a:r>
              <a:rPr lang="en-US" sz="1000" dirty="0" smtClean="0"/>
              <a:t>" </a:t>
            </a:r>
            <a:r>
              <a:rPr lang="en-US" sz="1000" dirty="0"/>
              <a:t>},</a:t>
            </a:r>
          </a:p>
          <a:p>
            <a:r>
              <a:rPr lang="en-US" sz="1000" dirty="0"/>
              <a:t>                    {"</a:t>
            </a:r>
            <a:r>
              <a:rPr lang="en-US" sz="1000" dirty="0" err="1"/>
              <a:t>rel</a:t>
            </a:r>
            <a:r>
              <a:rPr lang="en-US" sz="1000" dirty="0"/>
              <a:t>": "friends", "</a:t>
            </a:r>
            <a:r>
              <a:rPr lang="en-US" sz="1000" dirty="0" err="1"/>
              <a:t>href</a:t>
            </a:r>
            <a:r>
              <a:rPr lang="en-US" sz="1000" dirty="0"/>
              <a:t>": "https://api.example.com/player/1234567890/friends</a:t>
            </a:r>
            <a:r>
              <a:rPr lang="en-US" sz="1000" dirty="0" smtClean="0"/>
              <a:t>" </a:t>
            </a:r>
            <a:r>
              <a:rPr lang="en-US" sz="1000" dirty="0"/>
              <a:t>}</a:t>
            </a:r>
          </a:p>
          <a:p>
            <a:r>
              <a:rPr lang="en-US" sz="1000" dirty="0"/>
              <a:t>                ]</a:t>
            </a:r>
          </a:p>
        </p:txBody>
      </p:sp>
      <p:sp>
        <p:nvSpPr>
          <p:cNvPr id="4" name="Rectangle 3"/>
          <p:cNvSpPr/>
          <p:nvPr/>
        </p:nvSpPr>
        <p:spPr>
          <a:xfrm>
            <a:off x="395536" y="665277"/>
            <a:ext cx="8424936" cy="2554545"/>
          </a:xfrm>
          <a:prstGeom prst="rect">
            <a:avLst/>
          </a:prstGeom>
          <a:ln>
            <a:solidFill>
              <a:schemeClr val="tx1"/>
            </a:solidFill>
          </a:ln>
        </p:spPr>
        <p:txBody>
          <a:bodyPr wrap="square">
            <a:spAutoFit/>
          </a:bodyPr>
          <a:lstStyle/>
          <a:p>
            <a:r>
              <a:rPr lang="en-US" sz="1000" dirty="0"/>
              <a:t>{</a:t>
            </a:r>
          </a:p>
          <a:p>
            <a:r>
              <a:rPr lang="en-US" sz="1000" dirty="0"/>
              <a:t>    "collection": {</a:t>
            </a:r>
          </a:p>
          <a:p>
            <a:r>
              <a:rPr lang="en-US" sz="1000" dirty="0"/>
              <a:t>        "version": "1.0",</a:t>
            </a:r>
          </a:p>
          <a:p>
            <a:r>
              <a:rPr lang="en-US" sz="1000" dirty="0"/>
              <a:t>        "</a:t>
            </a:r>
            <a:r>
              <a:rPr lang="en-US" sz="1000" dirty="0" err="1"/>
              <a:t>href</a:t>
            </a:r>
            <a:r>
              <a:rPr lang="en-US" sz="1000" dirty="0"/>
              <a:t>": "https://api.example.com/player",</a:t>
            </a:r>
          </a:p>
          <a:p>
            <a:r>
              <a:rPr lang="en-US" sz="1000" dirty="0"/>
              <a:t>        "items": [</a:t>
            </a:r>
          </a:p>
          <a:p>
            <a:r>
              <a:rPr lang="en-US" sz="1000" dirty="0"/>
              <a:t>            {</a:t>
            </a:r>
          </a:p>
          <a:p>
            <a:r>
              <a:rPr lang="en-US" sz="1000" dirty="0"/>
              <a:t>                "</a:t>
            </a:r>
            <a:r>
              <a:rPr lang="en-US" sz="1000" dirty="0" err="1"/>
              <a:t>href</a:t>
            </a:r>
            <a:r>
              <a:rPr lang="en-US" sz="1000" dirty="0"/>
              <a:t>": "https://api.example.com/player/1234567890",</a:t>
            </a:r>
          </a:p>
          <a:p>
            <a:r>
              <a:rPr lang="en-US" sz="1000" dirty="0"/>
              <a:t>                "data": [</a:t>
            </a:r>
          </a:p>
          <a:p>
            <a:r>
              <a:rPr lang="en-US" sz="1000" dirty="0"/>
              <a:t>                      { "name": "</a:t>
            </a:r>
            <a:r>
              <a:rPr lang="en-US" sz="1000" dirty="0" err="1"/>
              <a:t>playerId</a:t>
            </a:r>
            <a:r>
              <a:rPr lang="en-US" sz="1000" dirty="0"/>
              <a:t>", "value": "1234567890", "prompt": "Identifier" },</a:t>
            </a:r>
          </a:p>
          <a:p>
            <a:r>
              <a:rPr lang="en-US" sz="1000" dirty="0"/>
              <a:t>                      { "name": "name", "value": "Kevin </a:t>
            </a:r>
            <a:r>
              <a:rPr lang="en-US" sz="1000" dirty="0" err="1"/>
              <a:t>Sookocheff</a:t>
            </a:r>
            <a:r>
              <a:rPr lang="en-US" sz="1000" dirty="0"/>
              <a:t>", "prompt": "Full Name" },</a:t>
            </a:r>
          </a:p>
          <a:p>
            <a:r>
              <a:rPr lang="en-US" sz="1000" dirty="0"/>
              <a:t>                      { "name": "</a:t>
            </a:r>
            <a:r>
              <a:rPr lang="en-US" sz="1000" dirty="0" err="1"/>
              <a:t>alternateName</a:t>
            </a:r>
            <a:r>
              <a:rPr lang="en-US" sz="1000" dirty="0"/>
              <a:t>", "value": "</a:t>
            </a:r>
            <a:r>
              <a:rPr lang="en-US" sz="1000" dirty="0" err="1"/>
              <a:t>soofaloofa</a:t>
            </a:r>
            <a:r>
              <a:rPr lang="en-US" sz="1000" dirty="0"/>
              <a:t>", "prompt": "Alias" }</a:t>
            </a:r>
          </a:p>
          <a:p>
            <a:r>
              <a:rPr lang="en-US" sz="1000" dirty="0"/>
              <a:t>                ]</a:t>
            </a:r>
          </a:p>
          <a:p>
            <a:r>
              <a:rPr lang="en-US" sz="1000" dirty="0"/>
              <a:t>            }</a:t>
            </a:r>
          </a:p>
          <a:p>
            <a:r>
              <a:rPr lang="en-US" sz="1000" dirty="0"/>
              <a:t>        ]</a:t>
            </a:r>
          </a:p>
          <a:p>
            <a:r>
              <a:rPr lang="en-US" sz="1000" dirty="0"/>
              <a:t>    }</a:t>
            </a:r>
          </a:p>
          <a:p>
            <a:r>
              <a:rPr lang="en-US" sz="1000" dirty="0"/>
              <a:t>}</a:t>
            </a:r>
          </a:p>
        </p:txBody>
      </p:sp>
      <p:sp>
        <p:nvSpPr>
          <p:cNvPr id="2" name="Rectangle 1"/>
          <p:cNvSpPr/>
          <p:nvPr/>
        </p:nvSpPr>
        <p:spPr>
          <a:xfrm>
            <a:off x="4008269" y="2643758"/>
            <a:ext cx="4572000" cy="1323439"/>
          </a:xfrm>
          <a:prstGeom prst="rect">
            <a:avLst/>
          </a:prstGeom>
          <a:solidFill>
            <a:srgbClr val="FFFFFF"/>
          </a:solidFill>
          <a:ln>
            <a:solidFill>
              <a:schemeClr val="tx1"/>
            </a:solidFill>
          </a:ln>
        </p:spPr>
        <p:txBody>
          <a:bodyPr>
            <a:spAutoFit/>
          </a:bodyPr>
          <a:lstStyle/>
          <a:p>
            <a:r>
              <a:rPr lang="en-US" sz="1000" dirty="0"/>
              <a:t>"template": {</a:t>
            </a:r>
          </a:p>
          <a:p>
            <a:r>
              <a:rPr lang="en-US" sz="1000" dirty="0"/>
              <a:t>            "data": [</a:t>
            </a:r>
          </a:p>
          <a:p>
            <a:r>
              <a:rPr lang="en-US" sz="1000" dirty="0"/>
              <a:t>                {"name": "</a:t>
            </a:r>
            <a:r>
              <a:rPr lang="en-US" sz="1000" dirty="0" err="1"/>
              <a:t>playerId</a:t>
            </a:r>
            <a:r>
              <a:rPr lang="en-US" sz="1000" dirty="0"/>
              <a:t>", "value": "", "prompt": "Identifier"},</a:t>
            </a:r>
          </a:p>
          <a:p>
            <a:r>
              <a:rPr lang="en-US" sz="1000" dirty="0"/>
              <a:t>                {"name": "name", "value": "", "prompt": "Full Name"},</a:t>
            </a:r>
          </a:p>
          <a:p>
            <a:r>
              <a:rPr lang="en-US" sz="1000" dirty="0"/>
              <a:t>                {"name": "</a:t>
            </a:r>
            <a:r>
              <a:rPr lang="en-US" sz="1000" dirty="0" err="1"/>
              <a:t>alternateName</a:t>
            </a:r>
            <a:r>
              <a:rPr lang="en-US" sz="1000" dirty="0"/>
              <a:t>", "value": "", "prompt": "Alias"},</a:t>
            </a:r>
          </a:p>
          <a:p>
            <a:r>
              <a:rPr lang="en-US" sz="1000" dirty="0"/>
              <a:t>                {"name": "image", "value": "", "prompt": "Avatar"}</a:t>
            </a:r>
          </a:p>
          <a:p>
            <a:r>
              <a:rPr lang="en-US" sz="1000" dirty="0"/>
              <a:t>         </a:t>
            </a:r>
            <a:r>
              <a:rPr lang="en-US" sz="1000" dirty="0" smtClean="0"/>
              <a:t>	]</a:t>
            </a:r>
            <a:endParaRPr lang="en-US" sz="1000" dirty="0"/>
          </a:p>
          <a:p>
            <a:r>
              <a:rPr lang="en-US" sz="1000" dirty="0"/>
              <a:t>        </a:t>
            </a:r>
            <a:r>
              <a:rPr lang="en-US" sz="1000" dirty="0" smtClean="0"/>
              <a:t>}</a:t>
            </a:r>
            <a:endParaRPr lang="en-US" sz="1000" dirty="0"/>
          </a:p>
        </p:txBody>
      </p:sp>
    </p:spTree>
    <p:extLst>
      <p:ext uri="{BB962C8B-B14F-4D97-AF65-F5344CB8AC3E}">
        <p14:creationId xmlns:p14="http://schemas.microsoft.com/office/powerpoint/2010/main" val="1333395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a:spLocks noGrp="1"/>
          </p:cNvSpPr>
          <p:nvPr>
            <p:ph type="ctrTitle"/>
          </p:nvPr>
        </p:nvSpPr>
        <p:spPr>
          <a:xfrm>
            <a:off x="323528" y="267494"/>
            <a:ext cx="8290122" cy="863301"/>
          </a:xfrm>
        </p:spPr>
        <p:txBody>
          <a:bodyPr/>
          <a:lstStyle/>
          <a:p>
            <a:r>
              <a:rPr lang="fr-FR" sz="3200" dirty="0" smtClean="0"/>
              <a:t>JSON-API</a:t>
            </a:r>
            <a:endParaRPr lang="en-US" sz="3200" dirty="0"/>
          </a:p>
        </p:txBody>
      </p:sp>
      <p:sp>
        <p:nvSpPr>
          <p:cNvPr id="3" name="Rectangle 2"/>
          <p:cNvSpPr/>
          <p:nvPr/>
        </p:nvSpPr>
        <p:spPr>
          <a:xfrm>
            <a:off x="2627784" y="1149588"/>
            <a:ext cx="6264696" cy="2862322"/>
          </a:xfrm>
          <a:prstGeom prst="rect">
            <a:avLst/>
          </a:prstGeom>
        </p:spPr>
        <p:txBody>
          <a:bodyPr wrap="square">
            <a:spAutoFit/>
          </a:bodyPr>
          <a:lstStyle/>
          <a:p>
            <a:r>
              <a:rPr lang="en-US" dirty="0" smtClean="0">
                <a:latin typeface="Arial" panose="020B0604020202020204" pitchFamily="34" charset="0"/>
                <a:cs typeface="Arial" panose="020B0604020202020204" pitchFamily="34" charset="0"/>
              </a:rPr>
              <a:t>Standard: no</a:t>
            </a:r>
          </a:p>
          <a:p>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Media Type</a:t>
            </a:r>
            <a:r>
              <a:rPr lang="en-US" dirty="0">
                <a:latin typeface="Arial" panose="020B0604020202020204" pitchFamily="34" charset="0"/>
                <a:cs typeface="Arial" panose="020B0604020202020204" pitchFamily="34" charset="0"/>
              </a:rPr>
              <a:t>: application/</a:t>
            </a:r>
            <a:r>
              <a:rPr lang="en-US" dirty="0" err="1">
                <a:latin typeface="Arial" panose="020B0604020202020204" pitchFamily="34" charset="0"/>
                <a:cs typeface="Arial" panose="020B0604020202020204" pitchFamily="34" charset="0"/>
              </a:rPr>
              <a:t>vnd.api+json</a:t>
            </a:r>
            <a:r>
              <a:rPr lang="en-US" dirty="0">
                <a:latin typeface="Arial" panose="020B0604020202020204" pitchFamily="34" charset="0"/>
                <a:cs typeface="Arial" panose="020B0604020202020204" pitchFamily="34" charset="0"/>
              </a:rPr>
              <a:t> </a:t>
            </a:r>
          </a:p>
          <a:p>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JSON-API is </a:t>
            </a:r>
            <a:r>
              <a:rPr lang="en-US" dirty="0">
                <a:latin typeface="Arial" panose="020B0604020202020204" pitchFamily="34" charset="0"/>
                <a:cs typeface="Arial" panose="020B0604020202020204" pitchFamily="34" charset="0"/>
              </a:rPr>
              <a:t>a hypermedia specification for representing entities (resources), actions for executing state transitions, and links for client </a:t>
            </a:r>
            <a:r>
              <a:rPr lang="en-US" dirty="0" smtClean="0">
                <a:latin typeface="Arial" panose="020B0604020202020204" pitchFamily="34" charset="0"/>
                <a:cs typeface="Arial" panose="020B0604020202020204" pitchFamily="34" charset="0"/>
              </a:rPr>
              <a:t>navigation.</a:t>
            </a:r>
          </a:p>
          <a:p>
            <a:endParaRPr lang="fr-FR" dirty="0">
              <a:latin typeface="Arial" panose="020B0604020202020204" pitchFamily="34" charset="0"/>
              <a:cs typeface="Arial" panose="020B0604020202020204" pitchFamily="34" charset="0"/>
            </a:endParaRPr>
          </a:p>
          <a:p>
            <a:r>
              <a:rPr lang="fr-FR" dirty="0" smtClean="0">
                <a:latin typeface="Arial" panose="020B0604020202020204" pitchFamily="34" charset="0"/>
                <a:cs typeface="Arial" panose="020B0604020202020204" pitchFamily="34" charset="0"/>
              </a:rPr>
              <a:t>DOESN’T SUPPORT PUT FOR REPLACING THE REPRESENTATION OF A RESOURCE</a:t>
            </a:r>
            <a:endParaRPr lang="en-US" dirty="0">
              <a:latin typeface="Arial" panose="020B0604020202020204" pitchFamily="34" charset="0"/>
              <a:cs typeface="Arial" panose="020B0604020202020204" pitchFamily="34" charset="0"/>
            </a:endParaRPr>
          </a:p>
        </p:txBody>
      </p:sp>
      <p:sp>
        <p:nvSpPr>
          <p:cNvPr id="7" name="Rectangle 6"/>
          <p:cNvSpPr/>
          <p:nvPr/>
        </p:nvSpPr>
        <p:spPr>
          <a:xfrm>
            <a:off x="179512" y="3523705"/>
            <a:ext cx="2160240" cy="246221"/>
          </a:xfrm>
          <a:prstGeom prst="rect">
            <a:avLst/>
          </a:prstGeom>
        </p:spPr>
        <p:txBody>
          <a:bodyPr wrap="square">
            <a:spAutoFit/>
          </a:bodyPr>
          <a:lstStyle/>
          <a:p>
            <a:r>
              <a:rPr lang="en-US" sz="1000" dirty="0" smtClean="0">
                <a:hlinkClick r:id="rId2"/>
              </a:rPr>
              <a:t>JSON-API</a:t>
            </a:r>
            <a:endParaRPr lang="en-US" sz="1000" dirty="0"/>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1203598"/>
            <a:ext cx="2021779" cy="2028586"/>
          </a:xfrm>
          <a:prstGeom prst="rect">
            <a:avLst/>
          </a:prstGeom>
        </p:spPr>
      </p:pic>
    </p:spTree>
    <p:extLst>
      <p:ext uri="{BB962C8B-B14F-4D97-AF65-F5344CB8AC3E}">
        <p14:creationId xmlns:p14="http://schemas.microsoft.com/office/powerpoint/2010/main" val="4259281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a:spLocks noGrp="1"/>
          </p:cNvSpPr>
          <p:nvPr>
            <p:ph type="ctrTitle"/>
          </p:nvPr>
        </p:nvSpPr>
        <p:spPr>
          <a:xfrm>
            <a:off x="323528" y="267495"/>
            <a:ext cx="8290122" cy="504056"/>
          </a:xfrm>
        </p:spPr>
        <p:txBody>
          <a:bodyPr/>
          <a:lstStyle/>
          <a:p>
            <a:r>
              <a:rPr lang="fr-FR" sz="3200" dirty="0" smtClean="0"/>
              <a:t>MASON</a:t>
            </a:r>
            <a:endParaRPr lang="en-US" sz="3200" dirty="0"/>
          </a:p>
        </p:txBody>
      </p:sp>
      <p:sp>
        <p:nvSpPr>
          <p:cNvPr id="3" name="Rectangle 2"/>
          <p:cNvSpPr/>
          <p:nvPr/>
        </p:nvSpPr>
        <p:spPr>
          <a:xfrm>
            <a:off x="2627784" y="1027638"/>
            <a:ext cx="6264696" cy="3416320"/>
          </a:xfrm>
          <a:prstGeom prst="rect">
            <a:avLst/>
          </a:prstGeom>
        </p:spPr>
        <p:txBody>
          <a:bodyPr wrap="square">
            <a:spAutoFit/>
          </a:bodyPr>
          <a:lstStyle/>
          <a:p>
            <a:r>
              <a:rPr lang="en-US" dirty="0" smtClean="0">
                <a:latin typeface="Arial" panose="020B0604020202020204" pitchFamily="34" charset="0"/>
                <a:cs typeface="Arial" panose="020B0604020202020204" pitchFamily="34" charset="0"/>
              </a:rPr>
              <a:t>Standard: No, </a:t>
            </a:r>
          </a:p>
          <a:p>
            <a:pPr lvl="1"/>
            <a:r>
              <a:rPr lang="en-US" dirty="0" smtClean="0">
                <a:latin typeface="Arial" panose="020B0604020202020204" pitchFamily="34" charset="0"/>
                <a:cs typeface="Arial" panose="020B0604020202020204" pitchFamily="34" charset="0"/>
              </a:rPr>
              <a:t>recent 2014 (</a:t>
            </a:r>
            <a:r>
              <a:rPr lang="en-US" dirty="0" err="1" smtClean="0">
                <a:latin typeface="Arial" panose="020B0604020202020204" pitchFamily="34" charset="0"/>
                <a:cs typeface="Arial" panose="020B0604020202020204" pitchFamily="34" charset="0"/>
              </a:rPr>
              <a:t>Jorn</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Wildt</a:t>
            </a:r>
            <a:r>
              <a:rPr lang="en-US" dirty="0" smtClean="0">
                <a:latin typeface="Arial" panose="020B0604020202020204" pitchFamily="34" charset="0"/>
                <a:cs typeface="Arial" panose="020B0604020202020204" pitchFamily="34" charset="0"/>
              </a:rPr>
              <a:t>),</a:t>
            </a:r>
          </a:p>
          <a:p>
            <a:pPr lvl="1"/>
            <a:r>
              <a:rPr lang="en-US" dirty="0" smtClean="0">
                <a:latin typeface="Arial" panose="020B0604020202020204" pitchFamily="34" charset="0"/>
                <a:cs typeface="Arial" panose="020B0604020202020204" pitchFamily="34" charset="0"/>
              </a:rPr>
              <a:t>2 contributors, </a:t>
            </a:r>
          </a:p>
          <a:p>
            <a:pPr lvl="1"/>
            <a:r>
              <a:rPr lang="fr-FR" dirty="0" smtClean="0">
                <a:latin typeface="Arial" panose="020B0604020202020204" pitchFamily="34" charset="0"/>
                <a:cs typeface="Arial" panose="020B0604020202020204" pitchFamily="34" charset="0"/>
              </a:rPr>
              <a:t>4 forks, 4 issues</a:t>
            </a:r>
            <a:endParaRPr lang="en-US" dirty="0" smtClean="0">
              <a:latin typeface="Arial" panose="020B0604020202020204" pitchFamily="34" charset="0"/>
              <a:cs typeface="Arial" panose="020B0604020202020204" pitchFamily="34" charset="0"/>
            </a:endParaRPr>
          </a:p>
          <a:p>
            <a:pPr lvl="1"/>
            <a:r>
              <a:rPr lang="en-US" dirty="0" smtClean="0">
                <a:latin typeface="Arial" panose="020B0604020202020204" pitchFamily="34" charset="0"/>
                <a:cs typeface="Arial" panose="020B0604020202020204" pitchFamily="34" charset="0"/>
              </a:rPr>
              <a:t>21 POST on MASON GOOGLE forum, </a:t>
            </a:r>
            <a:r>
              <a:rPr lang="en-US" dirty="0" smtClean="0">
                <a:solidFill>
                  <a:srgbClr val="FF0000"/>
                </a:solidFill>
                <a:latin typeface="Arial" panose="020B0604020202020204" pitchFamily="34" charset="0"/>
                <a:cs typeface="Arial" panose="020B0604020202020204" pitchFamily="34" charset="0"/>
              </a:rPr>
              <a:t>not much activity</a:t>
            </a:r>
          </a:p>
          <a:p>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Media Type</a:t>
            </a:r>
            <a:r>
              <a:rPr lang="en-US" dirty="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application/</a:t>
            </a:r>
            <a:r>
              <a:rPr lang="en-US" dirty="0" err="1" smtClean="0">
                <a:latin typeface="Arial" panose="020B0604020202020204" pitchFamily="34" charset="0"/>
                <a:cs typeface="Arial" panose="020B0604020202020204" pitchFamily="34" charset="0"/>
              </a:rPr>
              <a:t>vnd.mason+json</a:t>
            </a:r>
            <a:endParaRPr lang="en-US" dirty="0" smtClean="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Mason </a:t>
            </a:r>
            <a:r>
              <a:rPr lang="en-US" dirty="0">
                <a:latin typeface="Arial" panose="020B0604020202020204" pitchFamily="34" charset="0"/>
                <a:cs typeface="Arial" panose="020B0604020202020204" pitchFamily="34" charset="0"/>
              </a:rPr>
              <a:t>is a JSON based format for adding hypermedia elements, standardized error handling and additional meta data to classic JSON representations</a:t>
            </a:r>
            <a:r>
              <a:rPr lang="en-US" dirty="0" smtClean="0">
                <a:latin typeface="Arial" panose="020B0604020202020204" pitchFamily="34" charset="0"/>
                <a:cs typeface="Arial" panose="020B0604020202020204" pitchFamily="34" charset="0"/>
              </a:rPr>
              <a:t>.</a:t>
            </a:r>
          </a:p>
        </p:txBody>
      </p:sp>
      <p:sp>
        <p:nvSpPr>
          <p:cNvPr id="7" name="Rectangle 6"/>
          <p:cNvSpPr/>
          <p:nvPr/>
        </p:nvSpPr>
        <p:spPr>
          <a:xfrm>
            <a:off x="179512" y="3523705"/>
            <a:ext cx="2160240" cy="246221"/>
          </a:xfrm>
          <a:prstGeom prst="rect">
            <a:avLst/>
          </a:prstGeom>
        </p:spPr>
        <p:txBody>
          <a:bodyPr wrap="square">
            <a:spAutoFit/>
          </a:bodyPr>
          <a:lstStyle/>
          <a:p>
            <a:r>
              <a:rPr lang="en-US" sz="1000" dirty="0" smtClean="0">
                <a:hlinkClick r:id="rId2"/>
              </a:rPr>
              <a:t>MASON</a:t>
            </a:r>
            <a:endParaRPr lang="en-US" sz="10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720" y="1469532"/>
            <a:ext cx="2016224" cy="20229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26028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a:spLocks noGrp="1"/>
          </p:cNvSpPr>
          <p:nvPr>
            <p:ph type="ctrTitle"/>
          </p:nvPr>
        </p:nvSpPr>
        <p:spPr>
          <a:xfrm>
            <a:off x="323528" y="267494"/>
            <a:ext cx="8290122" cy="863301"/>
          </a:xfrm>
        </p:spPr>
        <p:txBody>
          <a:bodyPr/>
          <a:lstStyle/>
          <a:p>
            <a:r>
              <a:rPr lang="fr-FR" sz="3200" dirty="0" smtClean="0"/>
              <a:t>MASON</a:t>
            </a:r>
            <a:endParaRPr lang="en-US" sz="3200" dirty="0"/>
          </a:p>
        </p:txBody>
      </p:sp>
      <p:sp>
        <p:nvSpPr>
          <p:cNvPr id="3" name="Rectangle 2"/>
          <p:cNvSpPr/>
          <p:nvPr/>
        </p:nvSpPr>
        <p:spPr>
          <a:xfrm>
            <a:off x="899592" y="915566"/>
            <a:ext cx="7992888" cy="3693319"/>
          </a:xfrm>
          <a:prstGeom prst="rect">
            <a:avLst/>
          </a:prstGeom>
        </p:spPr>
        <p:txBody>
          <a:bodyPr wrap="square">
            <a:spAutoFit/>
          </a:bodyPr>
          <a:lstStyle/>
          <a:p>
            <a:r>
              <a:rPr lang="en-US" dirty="0">
                <a:latin typeface="Arial" panose="020B0604020202020204" pitchFamily="34" charset="0"/>
                <a:cs typeface="Arial" panose="020B0604020202020204" pitchFamily="34" charset="0"/>
              </a:rPr>
              <a:t>Complexity: medium</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 Mason document is constructed by taking a "classic" JSON object and then </a:t>
            </a:r>
            <a:r>
              <a:rPr lang="en-US" dirty="0" smtClean="0">
                <a:latin typeface="Arial" panose="020B0604020202020204" pitchFamily="34" charset="0"/>
                <a:cs typeface="Arial" panose="020B0604020202020204" pitchFamily="34" charset="0"/>
              </a:rPr>
              <a:t>adding one </a:t>
            </a:r>
            <a:r>
              <a:rPr lang="en-US" dirty="0">
                <a:latin typeface="Arial" panose="020B0604020202020204" pitchFamily="34" charset="0"/>
                <a:cs typeface="Arial" panose="020B0604020202020204" pitchFamily="34" charset="0"/>
              </a:rPr>
              <a:t>or more MASON hypermedia elements hereafter</a:t>
            </a:r>
          </a:p>
          <a:p>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4 </a:t>
            </a:r>
            <a:r>
              <a:rPr lang="en-US" dirty="0">
                <a:latin typeface="Arial" panose="020B0604020202020204" pitchFamily="34" charset="0"/>
                <a:cs typeface="Arial" panose="020B0604020202020204" pitchFamily="34" charset="0"/>
              </a:rPr>
              <a:t>optional top-level objects</a:t>
            </a:r>
          </a:p>
          <a:p>
            <a:pPr marL="742950" lvl="1" indent="-285750">
              <a:buFont typeface="Arial" panose="020B0604020202020204" pitchFamily="34" charset="0"/>
              <a:buChar char="•"/>
            </a:pPr>
            <a:r>
              <a:rPr lang="fr-FR" dirty="0" smtClean="0">
                <a:latin typeface="Arial" panose="020B0604020202020204" pitchFamily="34" charset="0"/>
                <a:cs typeface="Arial" panose="020B0604020202020204" pitchFamily="34" charset="0"/>
              </a:rPr>
              <a:t>Data</a:t>
            </a:r>
            <a:endParaRPr lang="en-US" dirty="0" smtClean="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dirty="0" smtClean="0">
                <a:latin typeface="Arial" panose="020B0604020202020204" pitchFamily="34" charset="0"/>
                <a:cs typeface="Arial" panose="020B0604020202020204" pitchFamily="34" charset="0"/>
              </a:rPr>
              <a:t>"@</a:t>
            </a:r>
            <a:r>
              <a:rPr lang="en-US" dirty="0">
                <a:latin typeface="Arial" panose="020B0604020202020204" pitchFamily="34" charset="0"/>
                <a:cs typeface="Arial" panose="020B0604020202020204" pitchFamily="34" charset="0"/>
              </a:rPr>
              <a:t>meta": descriptive text about the </a:t>
            </a:r>
            <a:r>
              <a:rPr lang="en-US" dirty="0" smtClean="0">
                <a:latin typeface="Arial" panose="020B0604020202020204" pitchFamily="34" charset="0"/>
                <a:cs typeface="Arial" panose="020B0604020202020204" pitchFamily="34" charset="0"/>
              </a:rPr>
              <a:t>entity information </a:t>
            </a:r>
            <a:r>
              <a:rPr lang="en-US" dirty="0">
                <a:latin typeface="Arial" panose="020B0604020202020204" pitchFamily="34" charset="0"/>
                <a:cs typeface="Arial" panose="020B0604020202020204" pitchFamily="34" charset="0"/>
              </a:rPr>
              <a:t>targeted at client developers exploring or debugging the API.</a:t>
            </a:r>
          </a:p>
          <a:p>
            <a:pPr marL="742950" lvl="1" indent="-285750">
              <a:buFont typeface="Arial" panose="020B0604020202020204" pitchFamily="34" charset="0"/>
              <a:buChar char="•"/>
            </a:pPr>
            <a:r>
              <a:rPr lang="en-US" dirty="0">
                <a:latin typeface="Arial" panose="020B0604020202020204" pitchFamily="34" charset="0"/>
                <a:cs typeface="Arial" panose="020B0604020202020204" pitchFamily="34" charset="0"/>
              </a:rPr>
              <a:t>"@namespaces</a:t>
            </a:r>
            <a:r>
              <a:rPr lang="en-US" dirty="0" smtClean="0">
                <a:latin typeface="Arial" panose="020B0604020202020204" pitchFamily="34" charset="0"/>
                <a:cs typeface="Arial" panose="020B0604020202020204" pitchFamily="34" charset="0"/>
              </a:rPr>
              <a:t>":</a:t>
            </a:r>
          </a:p>
          <a:p>
            <a:pPr marL="742950" lvl="1" indent="-285750">
              <a:buFont typeface="Arial" panose="020B0604020202020204" pitchFamily="34" charset="0"/>
              <a:buChar char="•"/>
            </a:pPr>
            <a:r>
              <a:rPr lang="en-US" dirty="0">
                <a:latin typeface="Arial" panose="020B0604020202020204" pitchFamily="34" charset="0"/>
                <a:cs typeface="Arial" panose="020B0604020202020204" pitchFamily="34" charset="0"/>
              </a:rPr>
              <a:t>"@controls": </a:t>
            </a:r>
            <a:r>
              <a:rPr lang="en-US" dirty="0" smtClean="0">
                <a:latin typeface="Arial" panose="020B0604020202020204" pitchFamily="34" charset="0"/>
                <a:cs typeface="Arial" panose="020B0604020202020204" pitchFamily="34" charset="0"/>
              </a:rPr>
              <a:t>object to </a:t>
            </a:r>
            <a:r>
              <a:rPr lang="en-US" dirty="0">
                <a:latin typeface="Arial" panose="020B0604020202020204" pitchFamily="34" charset="0"/>
                <a:cs typeface="Arial" panose="020B0604020202020204" pitchFamily="34" charset="0"/>
              </a:rPr>
              <a:t>describe navigational links </a:t>
            </a:r>
            <a:r>
              <a:rPr lang="en-US" dirty="0" smtClean="0">
                <a:latin typeface="Arial" panose="020B0604020202020204" pitchFamily="34" charset="0"/>
                <a:cs typeface="Arial" panose="020B0604020202020204" pitchFamily="34" charset="0"/>
              </a:rPr>
              <a:t>and actions</a:t>
            </a:r>
            <a:endParaRPr lang="en-US"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dirty="0">
                <a:latin typeface="Arial" panose="020B0604020202020204" pitchFamily="34" charset="0"/>
                <a:cs typeface="Arial" panose="020B0604020202020204" pitchFamily="34" charset="0"/>
              </a:rPr>
              <a:t>"@error": </a:t>
            </a:r>
            <a:r>
              <a:rPr lang="en-US" dirty="0" smtClean="0">
                <a:latin typeface="Arial" panose="020B0604020202020204" pitchFamily="34" charset="0"/>
                <a:cs typeface="Arial" panose="020B0604020202020204" pitchFamily="34" charset="0"/>
              </a:rPr>
              <a:t>object contains </a:t>
            </a:r>
            <a:r>
              <a:rPr lang="en-US" dirty="0">
                <a:latin typeface="Arial" panose="020B0604020202020204" pitchFamily="34" charset="0"/>
                <a:cs typeface="Arial" panose="020B0604020202020204" pitchFamily="34" charset="0"/>
              </a:rPr>
              <a:t>information on error conditions that has </a:t>
            </a:r>
            <a:r>
              <a:rPr lang="en-US" dirty="0" err="1">
                <a:latin typeface="Arial" panose="020B0604020202020204" pitchFamily="34" charset="0"/>
                <a:cs typeface="Arial" panose="020B0604020202020204" pitchFamily="34" charset="0"/>
              </a:rPr>
              <a:t>occured</a:t>
            </a:r>
            <a:r>
              <a:rPr lang="en-US" dirty="0">
                <a:latin typeface="Arial" panose="020B0604020202020204" pitchFamily="34" charset="0"/>
                <a:cs typeface="Arial" panose="020B0604020202020204" pitchFamily="34" charset="0"/>
              </a:rPr>
              <a:t> during the latest </a:t>
            </a:r>
            <a:r>
              <a:rPr lang="en-US" dirty="0" smtClean="0">
                <a:latin typeface="Arial" panose="020B0604020202020204" pitchFamily="34" charset="0"/>
                <a:cs typeface="Arial" panose="020B0604020202020204" pitchFamily="34" charset="0"/>
              </a:rPr>
              <a:t>operation</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81765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a:spLocks noGrp="1"/>
          </p:cNvSpPr>
          <p:nvPr>
            <p:ph type="ctrTitle"/>
          </p:nvPr>
        </p:nvSpPr>
        <p:spPr>
          <a:xfrm>
            <a:off x="323528" y="267494"/>
            <a:ext cx="8290122" cy="863301"/>
          </a:xfrm>
        </p:spPr>
        <p:txBody>
          <a:bodyPr/>
          <a:lstStyle/>
          <a:p>
            <a:r>
              <a:rPr lang="fr-FR" sz="3200" dirty="0" smtClean="0"/>
              <a:t>UBER - </a:t>
            </a:r>
            <a:r>
              <a:rPr lang="en-US" sz="3200" dirty="0"/>
              <a:t>Uniform Basis for Exchanging Representations </a:t>
            </a:r>
          </a:p>
        </p:txBody>
      </p:sp>
      <p:sp>
        <p:nvSpPr>
          <p:cNvPr id="3" name="Rectangle 2"/>
          <p:cNvSpPr/>
          <p:nvPr/>
        </p:nvSpPr>
        <p:spPr>
          <a:xfrm>
            <a:off x="2627784" y="1149588"/>
            <a:ext cx="6264696" cy="3970318"/>
          </a:xfrm>
          <a:prstGeom prst="rect">
            <a:avLst/>
          </a:prstGeom>
        </p:spPr>
        <p:txBody>
          <a:bodyPr wrap="square">
            <a:spAutoFit/>
          </a:bodyPr>
          <a:lstStyle/>
          <a:p>
            <a:r>
              <a:rPr lang="en-US" dirty="0" smtClean="0">
                <a:latin typeface="Arial" panose="020B0604020202020204" pitchFamily="34" charset="0"/>
                <a:cs typeface="Arial" panose="020B0604020202020204" pitchFamily="34" charset="0"/>
              </a:rPr>
              <a:t>Standard: no</a:t>
            </a:r>
          </a:p>
          <a:p>
            <a:pPr lvl="1"/>
            <a:r>
              <a:rPr lang="en-US" dirty="0" smtClean="0">
                <a:latin typeface="Arial" panose="020B0604020202020204" pitchFamily="34" charset="0"/>
                <a:cs typeface="Arial" panose="020B0604020202020204" pitchFamily="34" charset="0"/>
              </a:rPr>
              <a:t>stable draft (18 issues in </a:t>
            </a:r>
            <a:r>
              <a:rPr lang="en-US" dirty="0" err="1" smtClean="0">
                <a:latin typeface="Arial" panose="020B0604020202020204" pitchFamily="34" charset="0"/>
                <a:cs typeface="Arial" panose="020B0604020202020204" pitchFamily="34" charset="0"/>
              </a:rPr>
              <a:t>github</a:t>
            </a:r>
            <a:r>
              <a:rPr lang="en-US" dirty="0" smtClean="0">
                <a:latin typeface="Arial" panose="020B0604020202020204" pitchFamily="34" charset="0"/>
                <a:cs typeface="Arial" panose="020B0604020202020204" pitchFamily="34" charset="0"/>
              </a:rPr>
              <a:t>, 0 Pull request, 6 forks),</a:t>
            </a:r>
          </a:p>
          <a:p>
            <a:pPr lvl="1"/>
            <a:r>
              <a:rPr lang="en-US" dirty="0" smtClean="0">
                <a:latin typeface="Arial" panose="020B0604020202020204" pitchFamily="34" charset="0"/>
                <a:cs typeface="Arial" panose="020B0604020202020204" pitchFamily="34" charset="0"/>
              </a:rPr>
              <a:t>51 </a:t>
            </a:r>
            <a:r>
              <a:rPr lang="en-US" dirty="0">
                <a:latin typeface="Arial" panose="020B0604020202020204" pitchFamily="34" charset="0"/>
                <a:cs typeface="Arial" panose="020B0604020202020204" pitchFamily="34" charset="0"/>
              </a:rPr>
              <a:t>post GOOGLE </a:t>
            </a:r>
            <a:r>
              <a:rPr lang="en-US" dirty="0" smtClean="0">
                <a:latin typeface="Arial" panose="020B0604020202020204" pitchFamily="34" charset="0"/>
                <a:cs typeface="Arial" panose="020B0604020202020204" pitchFamily="34" charset="0"/>
              </a:rPr>
              <a:t>forum</a:t>
            </a:r>
          </a:p>
          <a:p>
            <a:pPr lvl="1"/>
            <a:r>
              <a:rPr lang="en-US" dirty="0" smtClean="0">
                <a:latin typeface="Arial" panose="020B0604020202020204" pitchFamily="34" charset="0"/>
                <a:cs typeface="Arial" panose="020B0604020202020204" pitchFamily="34" charset="0"/>
              </a:rPr>
              <a:t>recent 2014 (Mike Amundsen),</a:t>
            </a:r>
          </a:p>
          <a:p>
            <a:pPr lvl="1"/>
            <a:r>
              <a:rPr lang="en-US" dirty="0" smtClean="0">
                <a:latin typeface="Arial" panose="020B0604020202020204" pitchFamily="34" charset="0"/>
                <a:cs typeface="Arial" panose="020B0604020202020204" pitchFamily="34" charset="0"/>
              </a:rPr>
              <a:t>7 contributors</a:t>
            </a:r>
          </a:p>
          <a:p>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Media Type</a:t>
            </a:r>
            <a:r>
              <a:rPr lang="en-US" dirty="0">
                <a:latin typeface="Arial" panose="020B0604020202020204" pitchFamily="34" charset="0"/>
                <a:cs typeface="Arial" panose="020B0604020202020204" pitchFamily="34" charset="0"/>
              </a:rPr>
              <a:t>: application/</a:t>
            </a:r>
            <a:r>
              <a:rPr lang="en-US" dirty="0" err="1">
                <a:latin typeface="Arial" panose="020B0604020202020204" pitchFamily="34" charset="0"/>
                <a:cs typeface="Arial" panose="020B0604020202020204" pitchFamily="34" charset="0"/>
              </a:rPr>
              <a:t>vnd.uber+json</a:t>
            </a:r>
            <a:r>
              <a:rPr lang="en-US" dirty="0">
                <a:latin typeface="Arial" panose="020B0604020202020204" pitchFamily="34" charset="0"/>
                <a:cs typeface="Arial" panose="020B0604020202020204" pitchFamily="34" charset="0"/>
              </a:rPr>
              <a:t> </a:t>
            </a:r>
            <a:endParaRPr lang="en-US" dirty="0" smtClean="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a:p>
            <a:r>
              <a:rPr lang="fr-FR" dirty="0" err="1">
                <a:latin typeface="Arial" panose="020B0604020202020204" pitchFamily="34" charset="0"/>
                <a:cs typeface="Arial" panose="020B0604020202020204" pitchFamily="34" charset="0"/>
              </a:rPr>
              <a:t>Designed</a:t>
            </a:r>
            <a:r>
              <a:rPr lang="fr-FR" dirty="0">
                <a:latin typeface="Arial" panose="020B0604020202020204" pitchFamily="34" charset="0"/>
                <a:cs typeface="Arial" panose="020B0604020202020204" pitchFamily="34" charset="0"/>
              </a:rPr>
              <a:t> on </a:t>
            </a:r>
            <a:r>
              <a:rPr lang="fr-FR" dirty="0" err="1">
                <a:latin typeface="Arial" panose="020B0604020202020204" pitchFamily="34" charset="0"/>
                <a:cs typeface="Arial" panose="020B0604020202020204" pitchFamily="34" charset="0"/>
              </a:rPr>
              <a:t>purpose</a:t>
            </a:r>
            <a:r>
              <a:rPr lang="fr-FR" dirty="0">
                <a:latin typeface="Arial" panose="020B0604020202020204" pitchFamily="34" charset="0"/>
                <a:cs typeface="Arial" panose="020B0604020202020204" pitchFamily="34" charset="0"/>
              </a:rPr>
              <a:t> to support all H-</a:t>
            </a:r>
            <a:r>
              <a:rPr lang="fr-FR" dirty="0" err="1">
                <a:latin typeface="Arial" panose="020B0604020202020204" pitchFamily="34" charset="0"/>
                <a:cs typeface="Arial" panose="020B0604020202020204" pitchFamily="34" charset="0"/>
              </a:rPr>
              <a:t>Factors</a:t>
            </a:r>
            <a:endParaRPr lang="fr-FR" dirty="0">
              <a:latin typeface="Arial" panose="020B0604020202020204" pitchFamily="34" charset="0"/>
              <a:cs typeface="Arial" panose="020B0604020202020204" pitchFamily="34" charset="0"/>
            </a:endParaRPr>
          </a:p>
          <a:p>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UBER </a:t>
            </a:r>
            <a:r>
              <a:rPr lang="en-US" dirty="0">
                <a:latin typeface="Arial" panose="020B0604020202020204" pitchFamily="34" charset="0"/>
                <a:cs typeface="Arial" panose="020B0604020202020204" pitchFamily="34" charset="0"/>
              </a:rPr>
              <a:t>is a minimal read/write hypermedia type designed to support simple state transfers and ad-hoc hypermedia-based </a:t>
            </a:r>
            <a:r>
              <a:rPr lang="en-US" dirty="0" smtClean="0">
                <a:latin typeface="Arial" panose="020B0604020202020204" pitchFamily="34" charset="0"/>
                <a:cs typeface="Arial" panose="020B0604020202020204" pitchFamily="34" charset="0"/>
              </a:rPr>
              <a:t>transitions</a:t>
            </a:r>
            <a:endParaRPr lang="en-US" dirty="0">
              <a:latin typeface="Arial" panose="020B0604020202020204" pitchFamily="34" charset="0"/>
              <a:cs typeface="Arial" panose="020B0604020202020204" pitchFamily="34" charset="0"/>
            </a:endParaRPr>
          </a:p>
        </p:txBody>
      </p:sp>
      <p:sp>
        <p:nvSpPr>
          <p:cNvPr id="7" name="Rectangle 6"/>
          <p:cNvSpPr/>
          <p:nvPr/>
        </p:nvSpPr>
        <p:spPr>
          <a:xfrm>
            <a:off x="179512" y="3523705"/>
            <a:ext cx="2160240" cy="246221"/>
          </a:xfrm>
          <a:prstGeom prst="rect">
            <a:avLst/>
          </a:prstGeom>
        </p:spPr>
        <p:txBody>
          <a:bodyPr wrap="square">
            <a:spAutoFit/>
          </a:bodyPr>
          <a:lstStyle/>
          <a:p>
            <a:r>
              <a:rPr lang="en-US" sz="1000" dirty="0" smtClean="0">
                <a:hlinkClick r:id="rId2"/>
              </a:rPr>
              <a:t>UBER</a:t>
            </a:r>
            <a:endParaRPr lang="en-US" sz="100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352152"/>
            <a:ext cx="2160240"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5237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a:spLocks noGrp="1"/>
          </p:cNvSpPr>
          <p:nvPr>
            <p:ph type="ctrTitle"/>
          </p:nvPr>
        </p:nvSpPr>
        <p:spPr>
          <a:xfrm>
            <a:off x="323528" y="267494"/>
            <a:ext cx="8290122" cy="863301"/>
          </a:xfrm>
        </p:spPr>
        <p:txBody>
          <a:bodyPr/>
          <a:lstStyle/>
          <a:p>
            <a:r>
              <a:rPr lang="fr-FR" sz="3200" dirty="0" smtClean="0"/>
              <a:t>UBER - </a:t>
            </a:r>
            <a:r>
              <a:rPr lang="en-US" sz="3200" dirty="0"/>
              <a:t>Uniform Basis for Exchanging Representations </a:t>
            </a:r>
          </a:p>
        </p:txBody>
      </p:sp>
      <p:sp>
        <p:nvSpPr>
          <p:cNvPr id="3" name="Rectangle 2"/>
          <p:cNvSpPr/>
          <p:nvPr/>
        </p:nvSpPr>
        <p:spPr>
          <a:xfrm>
            <a:off x="971600" y="1149588"/>
            <a:ext cx="7920880" cy="3693319"/>
          </a:xfrm>
          <a:prstGeom prst="rect">
            <a:avLst/>
          </a:prstGeom>
        </p:spPr>
        <p:txBody>
          <a:bodyPr wrap="square">
            <a:spAutoFit/>
          </a:bodyPr>
          <a:lstStyle/>
          <a:p>
            <a:r>
              <a:rPr lang="en-US" dirty="0" smtClean="0">
                <a:latin typeface="Arial" panose="020B0604020202020204" pitchFamily="34" charset="0"/>
                <a:cs typeface="Arial" panose="020B0604020202020204" pitchFamily="34" charset="0"/>
              </a:rPr>
              <a:t>Complexity: medium</a:t>
            </a:r>
          </a:p>
          <a:p>
            <a:r>
              <a:rPr lang="en-US" dirty="0" smtClean="0">
                <a:latin typeface="Arial" panose="020B0604020202020204" pitchFamily="34" charset="0"/>
                <a:cs typeface="Arial" panose="020B0604020202020204" pitchFamily="34" charset="0"/>
              </a:rPr>
              <a:t>1 mandatory top-level object</a:t>
            </a:r>
            <a:r>
              <a:rPr lang="en-US" dirty="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a:t>
            </a:r>
            <a:r>
              <a:rPr lang="en-US" dirty="0" err="1" smtClean="0">
                <a:latin typeface="Arial" panose="020B0604020202020204" pitchFamily="34" charset="0"/>
                <a:cs typeface="Arial" panose="020B0604020202020204" pitchFamily="34" charset="0"/>
              </a:rPr>
              <a:t>uber</a:t>
            </a:r>
            <a:r>
              <a:rPr lang="en-US" dirty="0" smtClean="0">
                <a:latin typeface="Arial" panose="020B0604020202020204" pitchFamily="34" charset="0"/>
                <a:cs typeface="Arial" panose="020B0604020202020204" pitchFamily="34" charset="0"/>
              </a:rPr>
              <a:t>"</a:t>
            </a:r>
          </a:p>
          <a:p>
            <a:r>
              <a:rPr lang="fr-FR" dirty="0" smtClean="0">
                <a:latin typeface="Arial" panose="020B0604020202020204" pitchFamily="34" charset="0"/>
                <a:cs typeface="Arial" panose="020B0604020202020204" pitchFamily="34" charset="0"/>
              </a:rPr>
              <a:t>2 </a:t>
            </a:r>
            <a:r>
              <a:rPr lang="en-US" dirty="0" smtClean="0">
                <a:latin typeface="Arial" panose="020B0604020202020204" pitchFamily="34" charset="0"/>
                <a:cs typeface="Arial" panose="020B0604020202020204" pitchFamily="34" charset="0"/>
              </a:rPr>
              <a:t>child objects</a:t>
            </a:r>
          </a:p>
          <a:p>
            <a:pPr lvl="1"/>
            <a:r>
              <a:rPr lang="en-US" dirty="0" smtClean="0">
                <a:latin typeface="Arial" panose="020B0604020202020204" pitchFamily="34" charset="0"/>
                <a:cs typeface="Arial" panose="020B0604020202020204" pitchFamily="34" charset="0"/>
              </a:rPr>
              <a:t>“data" </a:t>
            </a:r>
            <a:r>
              <a:rPr lang="en-US" dirty="0">
                <a:latin typeface="Arial" panose="020B0604020202020204" pitchFamily="34" charset="0"/>
                <a:cs typeface="Arial" panose="020B0604020202020204" pitchFamily="34" charset="0"/>
              </a:rPr>
              <a:t>: [ARRAY</a:t>
            </a:r>
            <a:r>
              <a:rPr lang="en-US" dirty="0" smtClean="0">
                <a:latin typeface="Arial" panose="020B0604020202020204" pitchFamily="34" charset="0"/>
                <a:cs typeface="Arial" panose="020B0604020202020204" pitchFamily="34" charset="0"/>
              </a:rPr>
              <a:t>],</a:t>
            </a:r>
          </a:p>
          <a:p>
            <a:pPr lvl="2"/>
            <a:r>
              <a:rPr lang="en-US" dirty="0" smtClean="0">
                <a:latin typeface="Arial" panose="020B0604020202020204" pitchFamily="34" charset="0"/>
                <a:cs typeface="Arial" panose="020B0604020202020204" pitchFamily="34" charset="0"/>
              </a:rPr>
              <a:t>3GPP defined objects would be embedded in a data one</a:t>
            </a:r>
          </a:p>
          <a:p>
            <a:pPr lvl="2"/>
            <a:r>
              <a:rPr lang="en-US" dirty="0" smtClean="0">
                <a:latin typeface="Arial" panose="020B0604020202020204" pitchFamily="34" charset="0"/>
                <a:cs typeface="Arial" panose="020B0604020202020204" pitchFamily="34" charset="0"/>
              </a:rPr>
              <a:t>Hypermedia controls are also embedded in “data” and specified using one or more of the properties below</a:t>
            </a:r>
          </a:p>
          <a:p>
            <a:pPr lvl="3"/>
            <a:r>
              <a:rPr lang="en-US" dirty="0">
                <a:latin typeface="Arial" panose="020B0604020202020204" pitchFamily="34" charset="0"/>
                <a:cs typeface="Arial" panose="020B0604020202020204" pitchFamily="34" charset="0"/>
              </a:rPr>
              <a:t>Id</a:t>
            </a:r>
            <a:r>
              <a:rPr lang="en-US" dirty="0" smtClean="0"/>
              <a:t>, </a:t>
            </a:r>
            <a:r>
              <a:rPr lang="fr-FR" dirty="0" smtClean="0">
                <a:latin typeface="Arial" panose="020B0604020202020204" pitchFamily="34" charset="0"/>
                <a:cs typeface="Arial" panose="020B0604020202020204" pitchFamily="34" charset="0"/>
              </a:rPr>
              <a:t>Name, Label: </a:t>
            </a:r>
            <a:r>
              <a:rPr lang="fr-FR" dirty="0" err="1" smtClean="0">
                <a:latin typeface="Arial" panose="020B0604020202020204" pitchFamily="34" charset="0"/>
                <a:cs typeface="Arial" panose="020B0604020202020204" pitchFamily="34" charset="0"/>
              </a:rPr>
              <a:t>describe</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hypermedia</a:t>
            </a:r>
            <a:r>
              <a:rPr lang="fr-FR" dirty="0" smtClean="0">
                <a:latin typeface="Arial" panose="020B0604020202020204" pitchFamily="34" charset="0"/>
                <a:cs typeface="Arial" panose="020B0604020202020204" pitchFamily="34" charset="0"/>
              </a:rPr>
              <a:t> control</a:t>
            </a:r>
          </a:p>
          <a:p>
            <a:pPr lvl="3"/>
            <a:r>
              <a:rPr lang="fr-FR" dirty="0" smtClean="0">
                <a:latin typeface="Arial" panose="020B0604020202020204" pitchFamily="34" charset="0"/>
                <a:cs typeface="Arial" panose="020B0604020202020204" pitchFamily="34" charset="0"/>
              </a:rPr>
              <a:t>Rel, url</a:t>
            </a:r>
          </a:p>
          <a:p>
            <a:pPr lvl="3"/>
            <a:r>
              <a:rPr lang="fr-FR" dirty="0" smtClean="0">
                <a:latin typeface="Arial" panose="020B0604020202020204" pitchFamily="34" charset="0"/>
                <a:cs typeface="Arial" panose="020B0604020202020204" pitchFamily="34" charset="0"/>
              </a:rPr>
              <a:t>Action: </a:t>
            </a:r>
            <a:r>
              <a:rPr lang="en-US" dirty="0" smtClean="0">
                <a:latin typeface="Arial" panose="020B0604020202020204" pitchFamily="34" charset="0"/>
                <a:cs typeface="Arial" panose="020B0604020202020204" pitchFamily="34" charset="0"/>
              </a:rPr>
              <a:t>the </a:t>
            </a:r>
            <a:r>
              <a:rPr lang="en-US" dirty="0">
                <a:latin typeface="Arial" panose="020B0604020202020204" pitchFamily="34" charset="0"/>
                <a:cs typeface="Arial" panose="020B0604020202020204" pitchFamily="34" charset="0"/>
              </a:rPr>
              <a:t>network request verb associated with this element</a:t>
            </a:r>
            <a:endParaRPr lang="fr-FR" dirty="0" smtClean="0">
              <a:latin typeface="Arial" panose="020B0604020202020204" pitchFamily="34" charset="0"/>
              <a:cs typeface="Arial" panose="020B0604020202020204" pitchFamily="34" charset="0"/>
            </a:endParaRPr>
          </a:p>
          <a:p>
            <a:pPr lvl="3"/>
            <a:r>
              <a:rPr lang="fr-FR" dirty="0" err="1" smtClean="0">
                <a:latin typeface="Arial" panose="020B0604020202020204" pitchFamily="34" charset="0"/>
                <a:cs typeface="Arial" panose="020B0604020202020204" pitchFamily="34" charset="0"/>
              </a:rPr>
              <a:t>Transclude</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Templated</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Sending</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Accepting</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meta</a:t>
            </a:r>
            <a:r>
              <a:rPr lang="fr-FR" dirty="0" smtClean="0">
                <a:latin typeface="Arial" panose="020B0604020202020204" pitchFamily="34" charset="0"/>
                <a:cs typeface="Arial" panose="020B0604020202020204" pitchFamily="34" charset="0"/>
              </a:rPr>
              <a:t> data</a:t>
            </a:r>
          </a:p>
          <a:p>
            <a:pPr lvl="3"/>
            <a:r>
              <a:rPr lang="fr-FR" dirty="0" smtClean="0">
                <a:latin typeface="Arial" panose="020B0604020202020204" pitchFamily="34" charset="0"/>
                <a:cs typeface="Arial" panose="020B0604020202020204" pitchFamily="34" charset="0"/>
              </a:rPr>
              <a:t>Model, value: </a:t>
            </a:r>
            <a:r>
              <a:rPr lang="fr-FR" dirty="0">
                <a:latin typeface="Arial" panose="020B0604020202020204" pitchFamily="34" charset="0"/>
                <a:cs typeface="Arial" panose="020B0604020202020204" pitchFamily="34" charset="0"/>
              </a:rPr>
              <a:t>data </a:t>
            </a:r>
            <a:r>
              <a:rPr lang="en-US" dirty="0">
                <a:latin typeface="Arial" panose="020B0604020202020204" pitchFamily="34" charset="0"/>
                <a:cs typeface="Arial" panose="020B0604020202020204" pitchFamily="34" charset="0"/>
              </a:rPr>
              <a:t>to construct message </a:t>
            </a:r>
            <a:r>
              <a:rPr lang="en-US" dirty="0" smtClean="0">
                <a:latin typeface="Arial" panose="020B0604020202020204" pitchFamily="34" charset="0"/>
                <a:cs typeface="Arial" panose="020B0604020202020204" pitchFamily="34" charset="0"/>
              </a:rPr>
              <a:t>bodies</a:t>
            </a:r>
          </a:p>
          <a:p>
            <a:pPr lvl="1"/>
            <a:r>
              <a:rPr lang="en-US" dirty="0">
                <a:latin typeface="Arial" panose="020B0604020202020204" pitchFamily="34" charset="0"/>
                <a:cs typeface="Arial" panose="020B0604020202020204" pitchFamily="34" charset="0"/>
              </a:rPr>
              <a:t>“error" : list of [ARRAY</a:t>
            </a:r>
            <a:r>
              <a:rPr lang="en-US" dirty="0" smtClean="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57773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a:spLocks noGrp="1"/>
          </p:cNvSpPr>
          <p:nvPr>
            <p:ph type="ctrTitle"/>
          </p:nvPr>
        </p:nvSpPr>
        <p:spPr>
          <a:xfrm>
            <a:off x="323528" y="267494"/>
            <a:ext cx="8290122" cy="863301"/>
          </a:xfrm>
        </p:spPr>
        <p:txBody>
          <a:bodyPr/>
          <a:lstStyle/>
          <a:p>
            <a:r>
              <a:rPr lang="fr-FR" sz="3200" dirty="0" smtClean="0"/>
              <a:t>UBER - </a:t>
            </a:r>
            <a:r>
              <a:rPr lang="en-US" sz="3200" dirty="0"/>
              <a:t>Uniform Basis for Exchanging Representations </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923678"/>
            <a:ext cx="6810710" cy="15121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69763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a:spLocks noGrp="1"/>
          </p:cNvSpPr>
          <p:nvPr>
            <p:ph type="ctrTitle"/>
          </p:nvPr>
        </p:nvSpPr>
        <p:spPr>
          <a:xfrm>
            <a:off x="323528" y="267494"/>
            <a:ext cx="8290122" cy="863301"/>
          </a:xfrm>
        </p:spPr>
        <p:txBody>
          <a:bodyPr/>
          <a:lstStyle/>
          <a:p>
            <a:r>
              <a:rPr lang="fr-FR" sz="3200" dirty="0" smtClean="0"/>
              <a:t>UBER </a:t>
            </a:r>
            <a:r>
              <a:rPr lang="fr-FR" sz="3200" dirty="0" err="1" smtClean="0"/>
              <a:t>examples</a:t>
            </a:r>
            <a:endParaRPr lang="en-US" sz="3200" dirty="0"/>
          </a:p>
        </p:txBody>
      </p:sp>
      <p:sp>
        <p:nvSpPr>
          <p:cNvPr id="5" name="Rectangle 4"/>
          <p:cNvSpPr/>
          <p:nvPr/>
        </p:nvSpPr>
        <p:spPr>
          <a:xfrm>
            <a:off x="1043608" y="651336"/>
            <a:ext cx="6480720" cy="4093428"/>
          </a:xfrm>
          <a:prstGeom prst="rect">
            <a:avLst/>
          </a:prstGeom>
          <a:ln>
            <a:solidFill>
              <a:schemeClr val="tx1"/>
            </a:solidFill>
          </a:ln>
        </p:spPr>
        <p:txBody>
          <a:bodyPr wrap="square">
            <a:spAutoFit/>
          </a:bodyPr>
          <a:lstStyle/>
          <a:p>
            <a:r>
              <a:rPr lang="en-US" sz="1000" dirty="0"/>
              <a:t>{ "</a:t>
            </a:r>
            <a:r>
              <a:rPr lang="en-US" sz="1000" dirty="0" err="1"/>
              <a:t>uber</a:t>
            </a:r>
            <a:r>
              <a:rPr lang="en-US" sz="1000" dirty="0"/>
              <a:t>" : </a:t>
            </a:r>
            <a:r>
              <a:rPr lang="en-US" sz="1000" dirty="0" smtClean="0"/>
              <a:t>{</a:t>
            </a:r>
          </a:p>
          <a:p>
            <a:r>
              <a:rPr lang="en-US" sz="1000" dirty="0" smtClean="0"/>
              <a:t>    "</a:t>
            </a:r>
            <a:r>
              <a:rPr lang="en-US" sz="1000" dirty="0"/>
              <a:t>version" : "1.0", </a:t>
            </a:r>
            <a:endParaRPr lang="en-US" sz="1000" dirty="0" smtClean="0"/>
          </a:p>
          <a:p>
            <a:r>
              <a:rPr lang="en-US" sz="1000" dirty="0" smtClean="0"/>
              <a:t>    "</a:t>
            </a:r>
            <a:r>
              <a:rPr lang="en-US" sz="1000" dirty="0"/>
              <a:t>data" </a:t>
            </a:r>
            <a:r>
              <a:rPr lang="en-US" sz="1000" dirty="0" smtClean="0"/>
              <a:t>: [	{</a:t>
            </a:r>
            <a:endParaRPr lang="en-US" sz="1000" dirty="0"/>
          </a:p>
          <a:p>
            <a:r>
              <a:rPr lang="en-US" sz="1000" dirty="0"/>
              <a:t>            "name" : </a:t>
            </a:r>
            <a:r>
              <a:rPr lang="en-US" sz="1000" dirty="0" smtClean="0"/>
              <a:t>“5G-AKA-notification",</a:t>
            </a:r>
            <a:endParaRPr lang="en-US" sz="1000" dirty="0"/>
          </a:p>
          <a:p>
            <a:r>
              <a:rPr lang="en-US" sz="1000" dirty="0"/>
              <a:t>            "</a:t>
            </a:r>
            <a:r>
              <a:rPr lang="en-US" sz="1000" dirty="0" err="1"/>
              <a:t>rel</a:t>
            </a:r>
            <a:r>
              <a:rPr lang="en-US" sz="1000" dirty="0"/>
              <a:t>" : ["http</a:t>
            </a:r>
            <a:r>
              <a:rPr lang="en-US" sz="1000" dirty="0" smtClean="0"/>
              <a:t>://3gpp.org/</a:t>
            </a:r>
            <a:r>
              <a:rPr lang="en-US" sz="1000" dirty="0" err="1" smtClean="0"/>
              <a:t>rels</a:t>
            </a:r>
            <a:r>
              <a:rPr lang="en-US" sz="1000" dirty="0" smtClean="0"/>
              <a:t>/notification"],</a:t>
            </a:r>
            <a:endParaRPr lang="en-US" sz="1000" dirty="0"/>
          </a:p>
          <a:p>
            <a:r>
              <a:rPr lang="en-US" sz="1000" dirty="0"/>
              <a:t>            "</a:t>
            </a:r>
            <a:r>
              <a:rPr lang="en-US" sz="1000" dirty="0" err="1"/>
              <a:t>url</a:t>
            </a:r>
            <a:r>
              <a:rPr lang="en-US" sz="1000" dirty="0"/>
              <a:t>" : "http://{</a:t>
            </a:r>
            <a:r>
              <a:rPr lang="en-US" sz="1000" dirty="0" err="1"/>
              <a:t>apiRoot</a:t>
            </a:r>
            <a:r>
              <a:rPr lang="en-US" sz="1000" dirty="0"/>
              <a:t>}/</a:t>
            </a:r>
            <a:r>
              <a:rPr lang="en-US" sz="1000" dirty="0" err="1" smtClean="0"/>
              <a:t>nausf-auth</a:t>
            </a:r>
            <a:r>
              <a:rPr lang="en-US" sz="1000" dirty="0" smtClean="0"/>
              <a:t>/v1/</a:t>
            </a:r>
            <a:r>
              <a:rPr lang="en-US" sz="1000" dirty="0" err="1" smtClean="0"/>
              <a:t>ue</a:t>
            </a:r>
            <a:r>
              <a:rPr lang="en-US" sz="1000" dirty="0" smtClean="0"/>
              <a:t>-authentications/123456/5g-aka-confirmation",</a:t>
            </a:r>
            <a:endParaRPr lang="en-US" sz="1000" dirty="0"/>
          </a:p>
          <a:p>
            <a:r>
              <a:rPr lang="en-US" sz="1000" dirty="0"/>
              <a:t>            "model" : </a:t>
            </a:r>
            <a:r>
              <a:rPr lang="en-US" sz="1000" dirty="0" smtClean="0"/>
              <a:t>"</a:t>
            </a:r>
            <a:r>
              <a:rPr lang="en-GB" sz="1000" dirty="0" err="1" smtClean="0"/>
              <a:t>ConfirmationData</a:t>
            </a:r>
            <a:r>
              <a:rPr lang="en-US" sz="1000" dirty="0" smtClean="0"/>
              <a:t>",</a:t>
            </a:r>
            <a:endParaRPr lang="en-US" sz="1000" dirty="0"/>
          </a:p>
          <a:p>
            <a:r>
              <a:rPr lang="en-US" sz="1000" dirty="0"/>
              <a:t>            "action" : " </a:t>
            </a:r>
            <a:r>
              <a:rPr lang="en-US" sz="1000" dirty="0" smtClean="0"/>
              <a:t>replace"</a:t>
            </a:r>
            <a:endParaRPr lang="en-US" sz="1000" dirty="0"/>
          </a:p>
          <a:p>
            <a:r>
              <a:rPr lang="en-US" sz="1000" dirty="0"/>
              <a:t> </a:t>
            </a:r>
            <a:r>
              <a:rPr lang="en-US" sz="1000" dirty="0" smtClean="0"/>
              <a:t>                }	]</a:t>
            </a:r>
          </a:p>
          <a:p>
            <a:r>
              <a:rPr lang="en-US" sz="1000" dirty="0"/>
              <a:t> </a:t>
            </a:r>
            <a:r>
              <a:rPr lang="en-US" sz="1000" dirty="0" smtClean="0"/>
              <a:t>    "</a:t>
            </a:r>
            <a:r>
              <a:rPr lang="en-US" sz="1000" dirty="0"/>
              <a:t>data" </a:t>
            </a:r>
            <a:r>
              <a:rPr lang="en-US" sz="1000" dirty="0" smtClean="0"/>
              <a:t>: [	{</a:t>
            </a:r>
            <a:endParaRPr lang="en-US" sz="1000" dirty="0"/>
          </a:p>
          <a:p>
            <a:r>
              <a:rPr lang="en-US" sz="1000" dirty="0"/>
              <a:t>            "name" : </a:t>
            </a:r>
            <a:r>
              <a:rPr lang="en-US" sz="1000" dirty="0" smtClean="0"/>
              <a:t>"</a:t>
            </a:r>
            <a:r>
              <a:rPr lang="en-GB" sz="1000" dirty="0" err="1"/>
              <a:t>AuthenticationInfo</a:t>
            </a:r>
            <a:r>
              <a:rPr lang="en-US" sz="1000" dirty="0" smtClean="0"/>
              <a:t>",</a:t>
            </a:r>
            <a:endParaRPr lang="en-US" sz="1000" dirty="0"/>
          </a:p>
          <a:p>
            <a:r>
              <a:rPr lang="en-US" sz="1000" dirty="0"/>
              <a:t> </a:t>
            </a:r>
            <a:r>
              <a:rPr lang="en-US" sz="1000" dirty="0" smtClean="0"/>
              <a:t>           "</a:t>
            </a:r>
            <a:r>
              <a:rPr lang="en-US" sz="1000" dirty="0" err="1"/>
              <a:t>url</a:t>
            </a:r>
            <a:r>
              <a:rPr lang="en-US" sz="1000" dirty="0"/>
              <a:t>" : </a:t>
            </a:r>
            <a:r>
              <a:rPr lang="en-US" sz="1000" dirty="0" smtClean="0"/>
              <a:t>"</a:t>
            </a:r>
            <a:r>
              <a:rPr lang="en-US" sz="1000" dirty="0"/>
              <a:t>http://{</a:t>
            </a:r>
            <a:r>
              <a:rPr lang="en-US" sz="1000" dirty="0" err="1"/>
              <a:t>apiRoot</a:t>
            </a:r>
            <a:r>
              <a:rPr lang="en-US" sz="1000" dirty="0"/>
              <a:t>}/</a:t>
            </a:r>
            <a:r>
              <a:rPr lang="en-US" sz="1000" dirty="0" err="1" smtClean="0"/>
              <a:t>nausf-auth</a:t>
            </a:r>
            <a:r>
              <a:rPr lang="en-US" sz="1000" dirty="0" smtClean="0"/>
              <a:t>/v1/</a:t>
            </a:r>
            <a:r>
              <a:rPr lang="en-US" sz="1000" dirty="0" err="1" smtClean="0"/>
              <a:t>ue</a:t>
            </a:r>
            <a:r>
              <a:rPr lang="en-US" sz="1000" dirty="0" smtClean="0"/>
              <a:t>-authentications/123456",</a:t>
            </a:r>
            <a:endParaRPr lang="en-US" sz="1000" dirty="0"/>
          </a:p>
          <a:p>
            <a:r>
              <a:rPr lang="en-US" sz="1000" dirty="0" smtClean="0"/>
              <a:t>            "data" : </a:t>
            </a:r>
            <a:r>
              <a:rPr lang="fr-FR" sz="1000" dirty="0"/>
              <a:t>	</a:t>
            </a:r>
            <a:r>
              <a:rPr lang="fr-FR" sz="1000" dirty="0" smtClean="0"/>
              <a:t>[	</a:t>
            </a:r>
            <a:r>
              <a:rPr lang="en-US" sz="1000" dirty="0" smtClean="0"/>
              <a:t>{</a:t>
            </a:r>
            <a:endParaRPr lang="fr-FR" sz="1000" dirty="0" smtClean="0"/>
          </a:p>
          <a:p>
            <a:r>
              <a:rPr lang="fr-FR" sz="1000" dirty="0"/>
              <a:t>	</a:t>
            </a:r>
            <a:r>
              <a:rPr lang="en-US" sz="1000" dirty="0"/>
              <a:t> </a:t>
            </a:r>
            <a:r>
              <a:rPr lang="en-US" sz="1000" dirty="0" smtClean="0"/>
              <a:t>     "</a:t>
            </a:r>
            <a:r>
              <a:rPr lang="en-US" sz="1000" dirty="0"/>
              <a:t>name" : "</a:t>
            </a:r>
            <a:r>
              <a:rPr lang="en-GB" sz="1000" dirty="0" err="1" smtClean="0"/>
              <a:t>Authenticationvector</a:t>
            </a:r>
            <a:r>
              <a:rPr lang="en-US" sz="1000" dirty="0" smtClean="0"/>
              <a:t>",</a:t>
            </a:r>
          </a:p>
          <a:p>
            <a:r>
              <a:rPr lang="fr-FR" sz="1000" dirty="0" smtClean="0"/>
              <a:t>	      </a:t>
            </a:r>
            <a:r>
              <a:rPr lang="en-US" sz="1000" dirty="0" smtClean="0"/>
              <a:t>“data" </a:t>
            </a:r>
            <a:r>
              <a:rPr lang="en-US" sz="1000" dirty="0"/>
              <a:t>:</a:t>
            </a:r>
            <a:r>
              <a:rPr lang="fr-FR" sz="1000" dirty="0" smtClean="0"/>
              <a:t>  </a:t>
            </a:r>
          </a:p>
          <a:p>
            <a:r>
              <a:rPr lang="fr-FR" sz="1000" dirty="0"/>
              <a:t>	</a:t>
            </a:r>
            <a:r>
              <a:rPr lang="fr-FR" sz="1000" dirty="0" smtClean="0"/>
              <a:t>	[</a:t>
            </a:r>
          </a:p>
          <a:p>
            <a:r>
              <a:rPr lang="fr-FR" sz="1000" dirty="0"/>
              <a:t>	</a:t>
            </a:r>
            <a:r>
              <a:rPr lang="fr-FR" sz="1000" dirty="0" smtClean="0"/>
              <a:t>	   {</a:t>
            </a:r>
            <a:r>
              <a:rPr lang="en-US" sz="1000" dirty="0"/>
              <a:t>"name" </a:t>
            </a:r>
            <a:r>
              <a:rPr lang="en-US" sz="1000" dirty="0" smtClean="0"/>
              <a:t>: </a:t>
            </a:r>
            <a:r>
              <a:rPr lang="en-US" sz="1000" dirty="0"/>
              <a:t>"</a:t>
            </a:r>
            <a:r>
              <a:rPr lang="en-US" sz="1000" dirty="0" smtClean="0"/>
              <a:t>RAND", </a:t>
            </a:r>
            <a:r>
              <a:rPr lang="en-US" sz="1000" dirty="0"/>
              <a:t>"value" : </a:t>
            </a:r>
            <a:r>
              <a:rPr lang="en-US" sz="1000" dirty="0" smtClean="0"/>
              <a:t>42},</a:t>
            </a:r>
            <a:endParaRPr lang="fr-FR" sz="1000" dirty="0" smtClean="0"/>
          </a:p>
          <a:p>
            <a:r>
              <a:rPr lang="fr-FR" sz="1000" dirty="0"/>
              <a:t>		   </a:t>
            </a:r>
            <a:r>
              <a:rPr lang="fr-FR" sz="1000" dirty="0" smtClean="0"/>
              <a:t>{</a:t>
            </a:r>
            <a:r>
              <a:rPr lang="en-US" sz="1000" dirty="0"/>
              <a:t>"name" : </a:t>
            </a:r>
            <a:r>
              <a:rPr lang="en-US" sz="1000" dirty="0" smtClean="0"/>
              <a:t>"AUTN</a:t>
            </a:r>
            <a:r>
              <a:rPr lang="en-US" sz="1000" dirty="0"/>
              <a:t>", "value" : </a:t>
            </a:r>
            <a:r>
              <a:rPr lang="en-US" sz="1000" dirty="0" smtClean="0"/>
              <a:t>3},</a:t>
            </a:r>
            <a:endParaRPr lang="fr-FR" sz="1000" dirty="0" smtClean="0"/>
          </a:p>
          <a:p>
            <a:r>
              <a:rPr lang="fr-FR" sz="1000" dirty="0"/>
              <a:t>		   </a:t>
            </a:r>
            <a:r>
              <a:rPr lang="fr-FR" sz="1000" dirty="0" smtClean="0"/>
              <a:t>{</a:t>
            </a:r>
            <a:r>
              <a:rPr lang="en-US" sz="1000" dirty="0"/>
              <a:t>"name" : "XRES*", "value" : </a:t>
            </a:r>
            <a:r>
              <a:rPr lang="en-US" sz="1000" dirty="0" smtClean="0"/>
              <a:t>ABCDEF1234567890},</a:t>
            </a:r>
            <a:endParaRPr lang="fr-FR" sz="1000" dirty="0"/>
          </a:p>
          <a:p>
            <a:r>
              <a:rPr lang="fr-FR" sz="1000" dirty="0"/>
              <a:t>		   </a:t>
            </a:r>
            <a:r>
              <a:rPr lang="fr-FR" sz="1000" dirty="0" smtClean="0"/>
              <a:t>{</a:t>
            </a:r>
            <a:r>
              <a:rPr lang="en-US" sz="1000" dirty="0"/>
              <a:t>"name" : "KSEAF</a:t>
            </a:r>
            <a:r>
              <a:rPr lang="en-US" sz="1000" dirty="0" smtClean="0"/>
              <a:t>", </a:t>
            </a:r>
            <a:r>
              <a:rPr lang="en-US" sz="1000" dirty="0"/>
              <a:t>"value" : </a:t>
            </a:r>
            <a:r>
              <a:rPr lang="en-US" sz="1000" dirty="0" smtClean="0"/>
              <a:t>ABCDEF1234567890}</a:t>
            </a:r>
            <a:endParaRPr lang="fr-FR" sz="1000" dirty="0" smtClean="0"/>
          </a:p>
          <a:p>
            <a:r>
              <a:rPr lang="fr-FR" sz="1000" dirty="0"/>
              <a:t>	</a:t>
            </a:r>
            <a:r>
              <a:rPr lang="fr-FR" sz="1000" dirty="0" smtClean="0"/>
              <a:t>	]</a:t>
            </a:r>
            <a:endParaRPr lang="en-US" sz="1000" dirty="0" smtClean="0"/>
          </a:p>
          <a:p>
            <a:r>
              <a:rPr lang="en-US" sz="1000" dirty="0" smtClean="0"/>
              <a:t>	  }	]</a:t>
            </a:r>
            <a:endParaRPr lang="en-US" sz="1000" dirty="0"/>
          </a:p>
          <a:p>
            <a:r>
              <a:rPr lang="fr-FR" sz="1000" dirty="0" smtClean="0"/>
              <a:t>                    }	]</a:t>
            </a:r>
          </a:p>
          <a:p>
            <a:r>
              <a:rPr lang="fr-FR" sz="1000" dirty="0" smtClean="0"/>
              <a:t>                    }</a:t>
            </a:r>
          </a:p>
          <a:p>
            <a:r>
              <a:rPr lang="fr-FR" sz="1000" dirty="0"/>
              <a:t>}</a:t>
            </a:r>
            <a:endParaRPr lang="en-US" sz="1000" dirty="0"/>
          </a:p>
        </p:txBody>
      </p:sp>
    </p:spTree>
    <p:extLst>
      <p:ext uri="{BB962C8B-B14F-4D97-AF65-F5344CB8AC3E}">
        <p14:creationId xmlns:p14="http://schemas.microsoft.com/office/powerpoint/2010/main" val="3763281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a:spLocks noGrp="1"/>
          </p:cNvSpPr>
          <p:nvPr>
            <p:ph type="ctrTitle"/>
          </p:nvPr>
        </p:nvSpPr>
        <p:spPr>
          <a:xfrm>
            <a:off x="323528" y="267494"/>
            <a:ext cx="8290122" cy="863301"/>
          </a:xfrm>
        </p:spPr>
        <p:txBody>
          <a:bodyPr/>
          <a:lstStyle/>
          <a:p>
            <a:r>
              <a:rPr lang="fr-FR" sz="3200" dirty="0" smtClean="0"/>
              <a:t>SIREN - </a:t>
            </a:r>
            <a:r>
              <a:rPr lang="en-US" sz="3200" dirty="0"/>
              <a:t>Structured Interface for Representing Entities</a:t>
            </a:r>
            <a:r>
              <a:rPr lang="fr-FR" sz="3200" dirty="0" smtClean="0"/>
              <a:t> </a:t>
            </a:r>
            <a:endParaRPr lang="en-US" sz="3200" dirty="0"/>
          </a:p>
        </p:txBody>
      </p:sp>
      <p:sp>
        <p:nvSpPr>
          <p:cNvPr id="3" name="Rectangle 2"/>
          <p:cNvSpPr/>
          <p:nvPr/>
        </p:nvSpPr>
        <p:spPr>
          <a:xfrm>
            <a:off x="2627784" y="1559570"/>
            <a:ext cx="6264696" cy="3139321"/>
          </a:xfrm>
          <a:prstGeom prst="rect">
            <a:avLst/>
          </a:prstGeom>
        </p:spPr>
        <p:txBody>
          <a:bodyPr wrap="square">
            <a:spAutoFit/>
          </a:bodyPr>
          <a:lstStyle/>
          <a:p>
            <a:r>
              <a:rPr lang="en-US" dirty="0" smtClean="0">
                <a:latin typeface="Arial" panose="020B0604020202020204" pitchFamily="34" charset="0"/>
                <a:cs typeface="Arial" panose="020B0604020202020204" pitchFamily="34" charset="0"/>
              </a:rPr>
              <a:t>Standard: no </a:t>
            </a:r>
          </a:p>
          <a:p>
            <a:pPr lvl="1"/>
            <a:r>
              <a:rPr lang="en-US" dirty="0" smtClean="0">
                <a:latin typeface="Arial" panose="020B0604020202020204" pitchFamily="34" charset="0"/>
                <a:cs typeface="Arial" panose="020B0604020202020204" pitchFamily="34" charset="0"/>
              </a:rPr>
              <a:t>stable draft (22 issues, 10 pull requests, 53 forks),</a:t>
            </a:r>
          </a:p>
          <a:p>
            <a:pPr lvl="1"/>
            <a:r>
              <a:rPr lang="en-US" dirty="0" smtClean="0">
                <a:latin typeface="Arial" panose="020B0604020202020204" pitchFamily="34" charset="0"/>
                <a:cs typeface="Arial" panose="020B0604020202020204" pitchFamily="34" charset="0"/>
              </a:rPr>
              <a:t>recent 2012 (Kevin </a:t>
            </a:r>
            <a:r>
              <a:rPr lang="en-US" dirty="0" err="1" smtClean="0">
                <a:latin typeface="Arial" panose="020B0604020202020204" pitchFamily="34" charset="0"/>
                <a:cs typeface="Arial" panose="020B0604020202020204" pitchFamily="34" charset="0"/>
              </a:rPr>
              <a:t>Swiber</a:t>
            </a:r>
            <a:r>
              <a:rPr lang="en-US" dirty="0" smtClean="0">
                <a:latin typeface="Arial" panose="020B0604020202020204" pitchFamily="34" charset="0"/>
                <a:cs typeface="Arial" panose="020B0604020202020204" pitchFamily="34" charset="0"/>
              </a:rPr>
              <a:t>),</a:t>
            </a:r>
          </a:p>
          <a:p>
            <a:pPr lvl="1"/>
            <a:r>
              <a:rPr lang="en-US" dirty="0" smtClean="0">
                <a:latin typeface="Arial" panose="020B0604020202020204" pitchFamily="34" charset="0"/>
                <a:cs typeface="Arial" panose="020B0604020202020204" pitchFamily="34" charset="0"/>
              </a:rPr>
              <a:t>125 post GOOGLE forum,</a:t>
            </a:r>
          </a:p>
          <a:p>
            <a:pPr lvl="1"/>
            <a:r>
              <a:rPr lang="en-US" dirty="0" smtClean="0">
                <a:latin typeface="Arial" panose="020B0604020202020204" pitchFamily="34" charset="0"/>
                <a:cs typeface="Arial" panose="020B0604020202020204" pitchFamily="34" charset="0"/>
              </a:rPr>
              <a:t>16 contributors</a:t>
            </a:r>
          </a:p>
          <a:p>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Media Type</a:t>
            </a:r>
            <a:r>
              <a:rPr lang="en-US" dirty="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application/</a:t>
            </a:r>
            <a:r>
              <a:rPr lang="en-US" dirty="0" err="1" smtClean="0">
                <a:latin typeface="Arial" panose="020B0604020202020204" pitchFamily="34" charset="0"/>
                <a:cs typeface="Arial" panose="020B0604020202020204" pitchFamily="34" charset="0"/>
              </a:rPr>
              <a:t>vnd.siren+json</a:t>
            </a:r>
            <a:endParaRPr lang="en-US" dirty="0" smtClean="0">
              <a:latin typeface="Arial" panose="020B0604020202020204" pitchFamily="34" charset="0"/>
              <a:cs typeface="Arial" panose="020B0604020202020204" pitchFamily="34" charset="0"/>
            </a:endParaRPr>
          </a:p>
          <a:p>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Siren </a:t>
            </a:r>
            <a:r>
              <a:rPr lang="en-US" dirty="0">
                <a:latin typeface="Arial" panose="020B0604020202020204" pitchFamily="34" charset="0"/>
                <a:cs typeface="Arial" panose="020B0604020202020204" pitchFamily="34" charset="0"/>
              </a:rPr>
              <a:t>is a hypermedia specification for representing entities (resources), actions for executing state transitions, and links for client </a:t>
            </a:r>
            <a:r>
              <a:rPr lang="en-US" dirty="0" smtClean="0">
                <a:latin typeface="Arial" panose="020B0604020202020204" pitchFamily="34" charset="0"/>
                <a:cs typeface="Arial" panose="020B0604020202020204" pitchFamily="34" charset="0"/>
              </a:rPr>
              <a:t>navigation.</a:t>
            </a:r>
            <a:endParaRPr lang="en-US" dirty="0">
              <a:latin typeface="Arial" panose="020B0604020202020204" pitchFamily="34" charset="0"/>
              <a:cs typeface="Arial" panose="020B0604020202020204" pitchFamily="34" charset="0"/>
            </a:endParaRPr>
          </a:p>
        </p:txBody>
      </p:sp>
      <p:sp>
        <p:nvSpPr>
          <p:cNvPr id="7" name="Rectangle 6"/>
          <p:cNvSpPr/>
          <p:nvPr/>
        </p:nvSpPr>
        <p:spPr>
          <a:xfrm>
            <a:off x="179512" y="3837697"/>
            <a:ext cx="2160240" cy="246221"/>
          </a:xfrm>
          <a:prstGeom prst="rect">
            <a:avLst/>
          </a:prstGeom>
        </p:spPr>
        <p:txBody>
          <a:bodyPr wrap="square">
            <a:spAutoFit/>
          </a:bodyPr>
          <a:lstStyle/>
          <a:p>
            <a:r>
              <a:rPr lang="en-US" sz="1000" dirty="0" smtClean="0">
                <a:hlinkClick r:id="rId2"/>
              </a:rPr>
              <a:t>SIREN</a:t>
            </a:r>
            <a:endParaRPr lang="en-US" sz="1000" dirty="0"/>
          </a:p>
        </p:txBody>
      </p:sp>
      <p:pic>
        <p:nvPicPr>
          <p:cNvPr id="2" name="Ima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462" y="1610335"/>
            <a:ext cx="2139503" cy="2139503"/>
          </a:xfrm>
          <a:prstGeom prst="rect">
            <a:avLst/>
          </a:prstGeom>
        </p:spPr>
      </p:pic>
    </p:spTree>
    <p:extLst>
      <p:ext uri="{BB962C8B-B14F-4D97-AF65-F5344CB8AC3E}">
        <p14:creationId xmlns:p14="http://schemas.microsoft.com/office/powerpoint/2010/main" val="3224080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 name="Rectangle 6"/>
          <p:cNvSpPr>
            <a:spLocks noChangeArrowheads="1"/>
          </p:cNvSpPr>
          <p:nvPr/>
        </p:nvSpPr>
        <p:spPr bwMode="auto">
          <a:xfrm flipH="1">
            <a:off x="0" y="4330482"/>
            <a:ext cx="9144000" cy="814606"/>
          </a:xfrm>
          <a:prstGeom prst="rect">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fr-FR"/>
          </a:p>
        </p:txBody>
      </p:sp>
      <p:grpSp>
        <p:nvGrpSpPr>
          <p:cNvPr id="37" name="Group 1"/>
          <p:cNvGrpSpPr/>
          <p:nvPr/>
        </p:nvGrpSpPr>
        <p:grpSpPr>
          <a:xfrm>
            <a:off x="6732240" y="1417973"/>
            <a:ext cx="2073175" cy="2881969"/>
            <a:chOff x="5091113" y="1397075"/>
            <a:chExt cx="1928813" cy="2681288"/>
          </a:xfrm>
        </p:grpSpPr>
        <p:sp>
          <p:nvSpPr>
            <p:cNvPr id="38" name="Freeform 7"/>
            <p:cNvSpPr>
              <a:spLocks/>
            </p:cNvSpPr>
            <p:nvPr/>
          </p:nvSpPr>
          <p:spPr bwMode="auto">
            <a:xfrm>
              <a:off x="6378575" y="3948188"/>
              <a:ext cx="395288" cy="130175"/>
            </a:xfrm>
            <a:custGeom>
              <a:avLst/>
              <a:gdLst>
                <a:gd name="T0" fmla="*/ 216 w 366"/>
                <a:gd name="T1" fmla="*/ 0 h 120"/>
                <a:gd name="T2" fmla="*/ 0 w 366"/>
                <a:gd name="T3" fmla="*/ 120 h 120"/>
                <a:gd name="T4" fmla="*/ 366 w 366"/>
                <a:gd name="T5" fmla="*/ 120 h 120"/>
                <a:gd name="T6" fmla="*/ 366 w 366"/>
                <a:gd name="T7" fmla="*/ 0 h 120"/>
                <a:gd name="T8" fmla="*/ 216 w 366"/>
                <a:gd name="T9" fmla="*/ 0 h 120"/>
              </a:gdLst>
              <a:ahLst/>
              <a:cxnLst>
                <a:cxn ang="0">
                  <a:pos x="T0" y="T1"/>
                </a:cxn>
                <a:cxn ang="0">
                  <a:pos x="T2" y="T3"/>
                </a:cxn>
                <a:cxn ang="0">
                  <a:pos x="T4" y="T5"/>
                </a:cxn>
                <a:cxn ang="0">
                  <a:pos x="T6" y="T7"/>
                </a:cxn>
                <a:cxn ang="0">
                  <a:pos x="T8" y="T9"/>
                </a:cxn>
              </a:cxnLst>
              <a:rect l="0" t="0" r="r" b="b"/>
              <a:pathLst>
                <a:path w="366" h="120">
                  <a:moveTo>
                    <a:pt x="216" y="0"/>
                  </a:moveTo>
                  <a:cubicBezTo>
                    <a:pt x="216" y="0"/>
                    <a:pt x="5" y="57"/>
                    <a:pt x="0" y="120"/>
                  </a:cubicBezTo>
                  <a:cubicBezTo>
                    <a:pt x="366" y="120"/>
                    <a:pt x="366" y="120"/>
                    <a:pt x="366" y="120"/>
                  </a:cubicBezTo>
                  <a:cubicBezTo>
                    <a:pt x="366" y="0"/>
                    <a:pt x="366" y="0"/>
                    <a:pt x="366" y="0"/>
                  </a:cubicBezTo>
                  <a:lnTo>
                    <a:pt x="216"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39" name="Freeform 8"/>
            <p:cNvSpPr>
              <a:spLocks/>
            </p:cNvSpPr>
            <p:nvPr/>
          </p:nvSpPr>
          <p:spPr bwMode="auto">
            <a:xfrm>
              <a:off x="6427788" y="1398663"/>
              <a:ext cx="452438" cy="490538"/>
            </a:xfrm>
            <a:custGeom>
              <a:avLst/>
              <a:gdLst>
                <a:gd name="T0" fmla="*/ 17 w 418"/>
                <a:gd name="T1" fmla="*/ 276 h 453"/>
                <a:gd name="T2" fmla="*/ 38 w 418"/>
                <a:gd name="T3" fmla="*/ 284 h 453"/>
                <a:gd name="T4" fmla="*/ 49 w 418"/>
                <a:gd name="T5" fmla="*/ 326 h 453"/>
                <a:gd name="T6" fmla="*/ 224 w 418"/>
                <a:gd name="T7" fmla="*/ 435 h 453"/>
                <a:gd name="T8" fmla="*/ 415 w 418"/>
                <a:gd name="T9" fmla="*/ 203 h 453"/>
                <a:gd name="T10" fmla="*/ 254 w 418"/>
                <a:gd name="T11" fmla="*/ 8 h 453"/>
                <a:gd name="T12" fmla="*/ 53 w 418"/>
                <a:gd name="T13" fmla="*/ 153 h 453"/>
                <a:gd name="T14" fmla="*/ 45 w 418"/>
                <a:gd name="T15" fmla="*/ 174 h 453"/>
                <a:gd name="T16" fmla="*/ 6 w 418"/>
                <a:gd name="T17" fmla="*/ 244 h 453"/>
                <a:gd name="T18" fmla="*/ 17 w 418"/>
                <a:gd name="T19" fmla="*/ 276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8" h="453">
                  <a:moveTo>
                    <a:pt x="17" y="276"/>
                  </a:moveTo>
                  <a:cubicBezTo>
                    <a:pt x="38" y="284"/>
                    <a:pt x="38" y="284"/>
                    <a:pt x="38" y="284"/>
                  </a:cubicBezTo>
                  <a:cubicBezTo>
                    <a:pt x="49" y="326"/>
                    <a:pt x="49" y="326"/>
                    <a:pt x="49" y="326"/>
                  </a:cubicBezTo>
                  <a:cubicBezTo>
                    <a:pt x="49" y="326"/>
                    <a:pt x="74" y="453"/>
                    <a:pt x="224" y="435"/>
                  </a:cubicBezTo>
                  <a:cubicBezTo>
                    <a:pt x="321" y="424"/>
                    <a:pt x="412" y="321"/>
                    <a:pt x="415" y="203"/>
                  </a:cubicBezTo>
                  <a:cubicBezTo>
                    <a:pt x="418" y="58"/>
                    <a:pt x="328" y="18"/>
                    <a:pt x="254" y="8"/>
                  </a:cubicBezTo>
                  <a:cubicBezTo>
                    <a:pt x="189" y="0"/>
                    <a:pt x="86" y="15"/>
                    <a:pt x="53" y="153"/>
                  </a:cubicBezTo>
                  <a:cubicBezTo>
                    <a:pt x="51" y="161"/>
                    <a:pt x="49" y="168"/>
                    <a:pt x="45" y="174"/>
                  </a:cubicBezTo>
                  <a:cubicBezTo>
                    <a:pt x="6" y="244"/>
                    <a:pt x="6" y="244"/>
                    <a:pt x="6" y="244"/>
                  </a:cubicBezTo>
                  <a:cubicBezTo>
                    <a:pt x="0" y="256"/>
                    <a:pt x="5" y="270"/>
                    <a:pt x="17" y="276"/>
                  </a:cubicBezTo>
                  <a:close/>
                </a:path>
              </a:pathLst>
            </a:custGeom>
            <a:solidFill>
              <a:srgbClr val="6234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0" name="Freeform 9"/>
            <p:cNvSpPr>
              <a:spLocks/>
            </p:cNvSpPr>
            <p:nvPr/>
          </p:nvSpPr>
          <p:spPr bwMode="auto">
            <a:xfrm>
              <a:off x="6613525" y="1817763"/>
              <a:ext cx="165100" cy="117475"/>
            </a:xfrm>
            <a:custGeom>
              <a:avLst/>
              <a:gdLst>
                <a:gd name="T0" fmla="*/ 104 w 104"/>
                <a:gd name="T1" fmla="*/ 67 h 74"/>
                <a:gd name="T2" fmla="*/ 0 w 104"/>
                <a:gd name="T3" fmla="*/ 74 h 74"/>
                <a:gd name="T4" fmla="*/ 4 w 104"/>
                <a:gd name="T5" fmla="*/ 32 h 74"/>
                <a:gd name="T6" fmla="*/ 100 w 104"/>
                <a:gd name="T7" fmla="*/ 0 h 74"/>
                <a:gd name="T8" fmla="*/ 104 w 104"/>
                <a:gd name="T9" fmla="*/ 67 h 74"/>
              </a:gdLst>
              <a:ahLst/>
              <a:cxnLst>
                <a:cxn ang="0">
                  <a:pos x="T0" y="T1"/>
                </a:cxn>
                <a:cxn ang="0">
                  <a:pos x="T2" y="T3"/>
                </a:cxn>
                <a:cxn ang="0">
                  <a:pos x="T4" y="T5"/>
                </a:cxn>
                <a:cxn ang="0">
                  <a:pos x="T6" y="T7"/>
                </a:cxn>
                <a:cxn ang="0">
                  <a:pos x="T8" y="T9"/>
                </a:cxn>
              </a:cxnLst>
              <a:rect l="0" t="0" r="r" b="b"/>
              <a:pathLst>
                <a:path w="104" h="74">
                  <a:moveTo>
                    <a:pt x="104" y="67"/>
                  </a:moveTo>
                  <a:lnTo>
                    <a:pt x="0" y="74"/>
                  </a:lnTo>
                  <a:lnTo>
                    <a:pt x="4" y="32"/>
                  </a:lnTo>
                  <a:lnTo>
                    <a:pt x="100" y="0"/>
                  </a:lnTo>
                  <a:lnTo>
                    <a:pt x="104" y="67"/>
                  </a:lnTo>
                  <a:close/>
                </a:path>
              </a:pathLst>
            </a:custGeom>
            <a:solidFill>
              <a:srgbClr val="6234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1" name="Oval 10"/>
            <p:cNvSpPr>
              <a:spLocks noChangeArrowheads="1"/>
            </p:cNvSpPr>
            <p:nvPr/>
          </p:nvSpPr>
          <p:spPr bwMode="auto">
            <a:xfrm>
              <a:off x="6511925" y="1593925"/>
              <a:ext cx="34925" cy="34925"/>
            </a:xfrm>
            <a:prstGeom prst="ellipse">
              <a:avLst/>
            </a:pr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2" name="Freeform 11"/>
            <p:cNvSpPr>
              <a:spLocks/>
            </p:cNvSpPr>
            <p:nvPr/>
          </p:nvSpPr>
          <p:spPr bwMode="auto">
            <a:xfrm>
              <a:off x="6197600" y="1924125"/>
              <a:ext cx="706438" cy="1112838"/>
            </a:xfrm>
            <a:custGeom>
              <a:avLst/>
              <a:gdLst>
                <a:gd name="T0" fmla="*/ 0 w 654"/>
                <a:gd name="T1" fmla="*/ 684 h 1030"/>
                <a:gd name="T2" fmla="*/ 2 w 654"/>
                <a:gd name="T3" fmla="*/ 528 h 1030"/>
                <a:gd name="T4" fmla="*/ 204 w 654"/>
                <a:gd name="T5" fmla="*/ 507 h 1030"/>
                <a:gd name="T6" fmla="*/ 384 w 654"/>
                <a:gd name="T7" fmla="*/ 10 h 1030"/>
                <a:gd name="T8" fmla="*/ 543 w 654"/>
                <a:gd name="T9" fmla="*/ 0 h 1030"/>
                <a:gd name="T10" fmla="*/ 629 w 654"/>
                <a:gd name="T11" fmla="*/ 463 h 1030"/>
                <a:gd name="T12" fmla="*/ 626 w 654"/>
                <a:gd name="T13" fmla="*/ 1030 h 1030"/>
                <a:gd name="T14" fmla="*/ 155 w 654"/>
                <a:gd name="T15" fmla="*/ 1019 h 1030"/>
                <a:gd name="T16" fmla="*/ 178 w 654"/>
                <a:gd name="T17" fmla="*/ 680 h 1030"/>
                <a:gd name="T18" fmla="*/ 0 w 654"/>
                <a:gd name="T19" fmla="*/ 684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4" h="1030">
                  <a:moveTo>
                    <a:pt x="0" y="684"/>
                  </a:moveTo>
                  <a:cubicBezTo>
                    <a:pt x="2" y="528"/>
                    <a:pt x="2" y="528"/>
                    <a:pt x="2" y="528"/>
                  </a:cubicBezTo>
                  <a:cubicBezTo>
                    <a:pt x="204" y="507"/>
                    <a:pt x="204" y="507"/>
                    <a:pt x="204" y="507"/>
                  </a:cubicBezTo>
                  <a:cubicBezTo>
                    <a:pt x="263" y="143"/>
                    <a:pt x="384" y="10"/>
                    <a:pt x="384" y="10"/>
                  </a:cubicBezTo>
                  <a:cubicBezTo>
                    <a:pt x="543" y="0"/>
                    <a:pt x="543" y="0"/>
                    <a:pt x="543" y="0"/>
                  </a:cubicBezTo>
                  <a:cubicBezTo>
                    <a:pt x="543" y="0"/>
                    <a:pt x="654" y="119"/>
                    <a:pt x="629" y="463"/>
                  </a:cubicBezTo>
                  <a:cubicBezTo>
                    <a:pt x="616" y="641"/>
                    <a:pt x="626" y="1030"/>
                    <a:pt x="626" y="1030"/>
                  </a:cubicBezTo>
                  <a:cubicBezTo>
                    <a:pt x="155" y="1019"/>
                    <a:pt x="155" y="1019"/>
                    <a:pt x="155" y="1019"/>
                  </a:cubicBezTo>
                  <a:cubicBezTo>
                    <a:pt x="157" y="1002"/>
                    <a:pt x="177" y="697"/>
                    <a:pt x="178" y="680"/>
                  </a:cubicBezTo>
                  <a:lnTo>
                    <a:pt x="0" y="68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3" name="Freeform 12"/>
            <p:cNvSpPr>
              <a:spLocks/>
            </p:cNvSpPr>
            <p:nvPr/>
          </p:nvSpPr>
          <p:spPr bwMode="auto">
            <a:xfrm>
              <a:off x="6440488" y="3003936"/>
              <a:ext cx="400050" cy="1004577"/>
            </a:xfrm>
            <a:custGeom>
              <a:avLst/>
              <a:gdLst>
                <a:gd name="T0" fmla="*/ 252 w 252"/>
                <a:gd name="T1" fmla="*/ 9 h 621"/>
                <a:gd name="T2" fmla="*/ 219 w 252"/>
                <a:gd name="T3" fmla="*/ 621 h 621"/>
                <a:gd name="T4" fmla="*/ 77 w 252"/>
                <a:gd name="T5" fmla="*/ 589 h 621"/>
                <a:gd name="T6" fmla="*/ 0 w 252"/>
                <a:gd name="T7" fmla="*/ 0 h 621"/>
                <a:gd name="T8" fmla="*/ 252 w 252"/>
                <a:gd name="T9" fmla="*/ 9 h 621"/>
              </a:gdLst>
              <a:ahLst/>
              <a:cxnLst>
                <a:cxn ang="0">
                  <a:pos x="T0" y="T1"/>
                </a:cxn>
                <a:cxn ang="0">
                  <a:pos x="T2" y="T3"/>
                </a:cxn>
                <a:cxn ang="0">
                  <a:pos x="T4" y="T5"/>
                </a:cxn>
                <a:cxn ang="0">
                  <a:pos x="T6" y="T7"/>
                </a:cxn>
                <a:cxn ang="0">
                  <a:pos x="T8" y="T9"/>
                </a:cxn>
              </a:cxnLst>
              <a:rect l="0" t="0" r="r" b="b"/>
              <a:pathLst>
                <a:path w="252" h="621">
                  <a:moveTo>
                    <a:pt x="252" y="9"/>
                  </a:moveTo>
                  <a:lnTo>
                    <a:pt x="219" y="621"/>
                  </a:lnTo>
                  <a:lnTo>
                    <a:pt x="77" y="589"/>
                  </a:lnTo>
                  <a:lnTo>
                    <a:pt x="0" y="0"/>
                  </a:lnTo>
                  <a:lnTo>
                    <a:pt x="252" y="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4" name="Freeform 13"/>
            <p:cNvSpPr>
              <a:spLocks/>
            </p:cNvSpPr>
            <p:nvPr/>
          </p:nvSpPr>
          <p:spPr bwMode="auto">
            <a:xfrm>
              <a:off x="6594475" y="1876500"/>
              <a:ext cx="192088" cy="82550"/>
            </a:xfrm>
            <a:custGeom>
              <a:avLst/>
              <a:gdLst>
                <a:gd name="T0" fmla="*/ 121 w 121"/>
                <a:gd name="T1" fmla="*/ 33 h 52"/>
                <a:gd name="T2" fmla="*/ 114 w 121"/>
                <a:gd name="T3" fmla="*/ 0 h 52"/>
                <a:gd name="T4" fmla="*/ 14 w 121"/>
                <a:gd name="T5" fmla="*/ 17 h 52"/>
                <a:gd name="T6" fmla="*/ 0 w 121"/>
                <a:gd name="T7" fmla="*/ 52 h 52"/>
                <a:gd name="T8" fmla="*/ 121 w 121"/>
                <a:gd name="T9" fmla="*/ 33 h 52"/>
              </a:gdLst>
              <a:ahLst/>
              <a:cxnLst>
                <a:cxn ang="0">
                  <a:pos x="T0" y="T1"/>
                </a:cxn>
                <a:cxn ang="0">
                  <a:pos x="T2" y="T3"/>
                </a:cxn>
                <a:cxn ang="0">
                  <a:pos x="T4" y="T5"/>
                </a:cxn>
                <a:cxn ang="0">
                  <a:pos x="T6" y="T7"/>
                </a:cxn>
                <a:cxn ang="0">
                  <a:pos x="T8" y="T9"/>
                </a:cxn>
              </a:cxnLst>
              <a:rect l="0" t="0" r="r" b="b"/>
              <a:pathLst>
                <a:path w="121" h="52">
                  <a:moveTo>
                    <a:pt x="121" y="33"/>
                  </a:moveTo>
                  <a:lnTo>
                    <a:pt x="114" y="0"/>
                  </a:lnTo>
                  <a:lnTo>
                    <a:pt x="14" y="17"/>
                  </a:lnTo>
                  <a:lnTo>
                    <a:pt x="0" y="52"/>
                  </a:lnTo>
                  <a:lnTo>
                    <a:pt x="121" y="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5" name="Freeform 14"/>
            <p:cNvSpPr>
              <a:spLocks/>
            </p:cNvSpPr>
            <p:nvPr/>
          </p:nvSpPr>
          <p:spPr bwMode="auto">
            <a:xfrm>
              <a:off x="6164263" y="2495625"/>
              <a:ext cx="34925" cy="163513"/>
            </a:xfrm>
            <a:custGeom>
              <a:avLst/>
              <a:gdLst>
                <a:gd name="T0" fmla="*/ 22 w 22"/>
                <a:gd name="T1" fmla="*/ 0 h 103"/>
                <a:gd name="T2" fmla="*/ 21 w 22"/>
                <a:gd name="T3" fmla="*/ 102 h 103"/>
                <a:gd name="T4" fmla="*/ 1 w 22"/>
                <a:gd name="T5" fmla="*/ 103 h 103"/>
                <a:gd name="T6" fmla="*/ 0 w 22"/>
                <a:gd name="T7" fmla="*/ 2 h 103"/>
                <a:gd name="T8" fmla="*/ 22 w 22"/>
                <a:gd name="T9" fmla="*/ 0 h 103"/>
              </a:gdLst>
              <a:ahLst/>
              <a:cxnLst>
                <a:cxn ang="0">
                  <a:pos x="T0" y="T1"/>
                </a:cxn>
                <a:cxn ang="0">
                  <a:pos x="T2" y="T3"/>
                </a:cxn>
                <a:cxn ang="0">
                  <a:pos x="T4" y="T5"/>
                </a:cxn>
                <a:cxn ang="0">
                  <a:pos x="T6" y="T7"/>
                </a:cxn>
                <a:cxn ang="0">
                  <a:pos x="T8" y="T9"/>
                </a:cxn>
              </a:cxnLst>
              <a:rect l="0" t="0" r="r" b="b"/>
              <a:pathLst>
                <a:path w="22" h="103">
                  <a:moveTo>
                    <a:pt x="22" y="0"/>
                  </a:moveTo>
                  <a:lnTo>
                    <a:pt x="21" y="102"/>
                  </a:lnTo>
                  <a:lnTo>
                    <a:pt x="1" y="103"/>
                  </a:lnTo>
                  <a:lnTo>
                    <a:pt x="0" y="2"/>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6" name="Freeform 15"/>
            <p:cNvSpPr>
              <a:spLocks/>
            </p:cNvSpPr>
            <p:nvPr/>
          </p:nvSpPr>
          <p:spPr bwMode="auto">
            <a:xfrm>
              <a:off x="6542088" y="3071888"/>
              <a:ext cx="236538" cy="76200"/>
            </a:xfrm>
            <a:custGeom>
              <a:avLst/>
              <a:gdLst>
                <a:gd name="T0" fmla="*/ 218 w 218"/>
                <a:gd name="T1" fmla="*/ 70 h 70"/>
                <a:gd name="T2" fmla="*/ 191 w 218"/>
                <a:gd name="T3" fmla="*/ 70 h 70"/>
                <a:gd name="T4" fmla="*/ 147 w 218"/>
                <a:gd name="T5" fmla="*/ 27 h 70"/>
                <a:gd name="T6" fmla="*/ 70 w 218"/>
                <a:gd name="T7" fmla="*/ 27 h 70"/>
                <a:gd name="T8" fmla="*/ 27 w 218"/>
                <a:gd name="T9" fmla="*/ 70 h 70"/>
                <a:gd name="T10" fmla="*/ 0 w 218"/>
                <a:gd name="T11" fmla="*/ 70 h 70"/>
                <a:gd name="T12" fmla="*/ 70 w 218"/>
                <a:gd name="T13" fmla="*/ 0 h 70"/>
                <a:gd name="T14" fmla="*/ 147 w 218"/>
                <a:gd name="T15" fmla="*/ 0 h 70"/>
                <a:gd name="T16" fmla="*/ 218 w 218"/>
                <a:gd name="T1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8" h="70">
                  <a:moveTo>
                    <a:pt x="218" y="70"/>
                  </a:moveTo>
                  <a:cubicBezTo>
                    <a:pt x="191" y="70"/>
                    <a:pt x="191" y="70"/>
                    <a:pt x="191" y="70"/>
                  </a:cubicBezTo>
                  <a:cubicBezTo>
                    <a:pt x="191" y="46"/>
                    <a:pt x="171" y="27"/>
                    <a:pt x="147" y="27"/>
                  </a:cubicBezTo>
                  <a:cubicBezTo>
                    <a:pt x="70" y="27"/>
                    <a:pt x="70" y="27"/>
                    <a:pt x="70" y="27"/>
                  </a:cubicBezTo>
                  <a:cubicBezTo>
                    <a:pt x="46" y="27"/>
                    <a:pt x="27" y="46"/>
                    <a:pt x="27" y="70"/>
                  </a:cubicBezTo>
                  <a:cubicBezTo>
                    <a:pt x="0" y="70"/>
                    <a:pt x="0" y="70"/>
                    <a:pt x="0" y="70"/>
                  </a:cubicBezTo>
                  <a:cubicBezTo>
                    <a:pt x="0" y="31"/>
                    <a:pt x="31" y="0"/>
                    <a:pt x="70" y="0"/>
                  </a:cubicBezTo>
                  <a:cubicBezTo>
                    <a:pt x="147" y="0"/>
                    <a:pt x="147" y="0"/>
                    <a:pt x="147" y="0"/>
                  </a:cubicBezTo>
                  <a:cubicBezTo>
                    <a:pt x="186" y="0"/>
                    <a:pt x="218" y="31"/>
                    <a:pt x="218" y="70"/>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7" name="Freeform 16"/>
            <p:cNvSpPr>
              <a:spLocks/>
            </p:cNvSpPr>
            <p:nvPr/>
          </p:nvSpPr>
          <p:spPr bwMode="auto">
            <a:xfrm>
              <a:off x="5937250" y="2463875"/>
              <a:ext cx="228600" cy="180975"/>
            </a:xfrm>
            <a:custGeom>
              <a:avLst/>
              <a:gdLst>
                <a:gd name="T0" fmla="*/ 210 w 211"/>
                <a:gd name="T1" fmla="*/ 32 h 167"/>
                <a:gd name="T2" fmla="*/ 140 w 211"/>
                <a:gd name="T3" fmla="*/ 8 h 167"/>
                <a:gd name="T4" fmla="*/ 78 w 211"/>
                <a:gd name="T5" fmla="*/ 37 h 167"/>
                <a:gd name="T6" fmla="*/ 78 w 211"/>
                <a:gd name="T7" fmla="*/ 37 h 167"/>
                <a:gd name="T8" fmla="*/ 21 w 211"/>
                <a:gd name="T9" fmla="*/ 41 h 167"/>
                <a:gd name="T10" fmla="*/ 8 w 211"/>
                <a:gd name="T11" fmla="*/ 68 h 167"/>
                <a:gd name="T12" fmla="*/ 70 w 211"/>
                <a:gd name="T13" fmla="*/ 152 h 167"/>
                <a:gd name="T14" fmla="*/ 99 w 211"/>
                <a:gd name="T15" fmla="*/ 166 h 167"/>
                <a:gd name="T16" fmla="*/ 211 w 211"/>
                <a:gd name="T17" fmla="*/ 163 h 167"/>
                <a:gd name="T18" fmla="*/ 210 w 211"/>
                <a:gd name="T19" fmla="*/ 3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1" h="167">
                  <a:moveTo>
                    <a:pt x="210" y="32"/>
                  </a:moveTo>
                  <a:cubicBezTo>
                    <a:pt x="140" y="8"/>
                    <a:pt x="140" y="8"/>
                    <a:pt x="140" y="8"/>
                  </a:cubicBezTo>
                  <a:cubicBezTo>
                    <a:pt x="115" y="0"/>
                    <a:pt x="88" y="12"/>
                    <a:pt x="78" y="37"/>
                  </a:cubicBezTo>
                  <a:cubicBezTo>
                    <a:pt x="78" y="37"/>
                    <a:pt x="78" y="37"/>
                    <a:pt x="78" y="37"/>
                  </a:cubicBezTo>
                  <a:cubicBezTo>
                    <a:pt x="21" y="41"/>
                    <a:pt x="21" y="41"/>
                    <a:pt x="21" y="41"/>
                  </a:cubicBezTo>
                  <a:cubicBezTo>
                    <a:pt x="7" y="42"/>
                    <a:pt x="0" y="57"/>
                    <a:pt x="8" y="68"/>
                  </a:cubicBezTo>
                  <a:cubicBezTo>
                    <a:pt x="70" y="152"/>
                    <a:pt x="70" y="152"/>
                    <a:pt x="70" y="152"/>
                  </a:cubicBezTo>
                  <a:cubicBezTo>
                    <a:pt x="77" y="162"/>
                    <a:pt x="88" y="167"/>
                    <a:pt x="99" y="166"/>
                  </a:cubicBezTo>
                  <a:cubicBezTo>
                    <a:pt x="211" y="163"/>
                    <a:pt x="211" y="163"/>
                    <a:pt x="211" y="163"/>
                  </a:cubicBezTo>
                  <a:lnTo>
                    <a:pt x="210" y="32"/>
                  </a:lnTo>
                  <a:close/>
                </a:path>
              </a:pathLst>
            </a:custGeom>
            <a:solidFill>
              <a:srgbClr val="6234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8" name="Rectangle 17"/>
            <p:cNvSpPr>
              <a:spLocks noChangeArrowheads="1"/>
            </p:cNvSpPr>
            <p:nvPr/>
          </p:nvSpPr>
          <p:spPr bwMode="auto">
            <a:xfrm>
              <a:off x="6300788" y="3156025"/>
              <a:ext cx="719138" cy="474663"/>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9" name="Freeform 18"/>
            <p:cNvSpPr>
              <a:spLocks/>
            </p:cNvSpPr>
            <p:nvPr/>
          </p:nvSpPr>
          <p:spPr bwMode="auto">
            <a:xfrm>
              <a:off x="6518275" y="3148088"/>
              <a:ext cx="76200" cy="7938"/>
            </a:xfrm>
            <a:custGeom>
              <a:avLst/>
              <a:gdLst>
                <a:gd name="T0" fmla="*/ 0 w 70"/>
                <a:gd name="T1" fmla="*/ 8 h 8"/>
                <a:gd name="T2" fmla="*/ 0 w 70"/>
                <a:gd name="T3" fmla="*/ 8 h 8"/>
                <a:gd name="T4" fmla="*/ 8 w 70"/>
                <a:gd name="T5" fmla="*/ 0 h 8"/>
                <a:gd name="T6" fmla="*/ 62 w 70"/>
                <a:gd name="T7" fmla="*/ 0 h 8"/>
                <a:gd name="T8" fmla="*/ 70 w 70"/>
                <a:gd name="T9" fmla="*/ 8 h 8"/>
                <a:gd name="T10" fmla="*/ 70 w 70"/>
                <a:gd name="T11" fmla="*/ 8 h 8"/>
                <a:gd name="T12" fmla="*/ 0 w 7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70" h="8">
                  <a:moveTo>
                    <a:pt x="0" y="8"/>
                  </a:moveTo>
                  <a:cubicBezTo>
                    <a:pt x="0" y="8"/>
                    <a:pt x="0" y="8"/>
                    <a:pt x="0" y="8"/>
                  </a:cubicBezTo>
                  <a:cubicBezTo>
                    <a:pt x="0" y="3"/>
                    <a:pt x="4" y="0"/>
                    <a:pt x="8" y="0"/>
                  </a:cubicBezTo>
                  <a:cubicBezTo>
                    <a:pt x="62" y="0"/>
                    <a:pt x="62" y="0"/>
                    <a:pt x="62" y="0"/>
                  </a:cubicBezTo>
                  <a:cubicBezTo>
                    <a:pt x="66" y="0"/>
                    <a:pt x="70" y="3"/>
                    <a:pt x="70" y="8"/>
                  </a:cubicBezTo>
                  <a:cubicBezTo>
                    <a:pt x="70" y="8"/>
                    <a:pt x="70" y="8"/>
                    <a:pt x="70" y="8"/>
                  </a:cubicBezTo>
                  <a:lnTo>
                    <a:pt x="0" y="8"/>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50" name="Freeform 19"/>
            <p:cNvSpPr>
              <a:spLocks/>
            </p:cNvSpPr>
            <p:nvPr/>
          </p:nvSpPr>
          <p:spPr bwMode="auto">
            <a:xfrm>
              <a:off x="6726238" y="3148088"/>
              <a:ext cx="74613" cy="7938"/>
            </a:xfrm>
            <a:custGeom>
              <a:avLst/>
              <a:gdLst>
                <a:gd name="T0" fmla="*/ 0 w 69"/>
                <a:gd name="T1" fmla="*/ 8 h 8"/>
                <a:gd name="T2" fmla="*/ 0 w 69"/>
                <a:gd name="T3" fmla="*/ 8 h 8"/>
                <a:gd name="T4" fmla="*/ 7 w 69"/>
                <a:gd name="T5" fmla="*/ 0 h 8"/>
                <a:gd name="T6" fmla="*/ 62 w 69"/>
                <a:gd name="T7" fmla="*/ 0 h 8"/>
                <a:gd name="T8" fmla="*/ 69 w 69"/>
                <a:gd name="T9" fmla="*/ 8 h 8"/>
                <a:gd name="T10" fmla="*/ 69 w 69"/>
                <a:gd name="T11" fmla="*/ 8 h 8"/>
                <a:gd name="T12" fmla="*/ 0 w 69"/>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69" h="8">
                  <a:moveTo>
                    <a:pt x="0" y="8"/>
                  </a:moveTo>
                  <a:cubicBezTo>
                    <a:pt x="0" y="8"/>
                    <a:pt x="0" y="8"/>
                    <a:pt x="0" y="8"/>
                  </a:cubicBezTo>
                  <a:cubicBezTo>
                    <a:pt x="0" y="3"/>
                    <a:pt x="3" y="0"/>
                    <a:pt x="7" y="0"/>
                  </a:cubicBezTo>
                  <a:cubicBezTo>
                    <a:pt x="62" y="0"/>
                    <a:pt x="62" y="0"/>
                    <a:pt x="62" y="0"/>
                  </a:cubicBezTo>
                  <a:cubicBezTo>
                    <a:pt x="66" y="0"/>
                    <a:pt x="69" y="3"/>
                    <a:pt x="69" y="8"/>
                  </a:cubicBezTo>
                  <a:cubicBezTo>
                    <a:pt x="69" y="8"/>
                    <a:pt x="69" y="8"/>
                    <a:pt x="69" y="8"/>
                  </a:cubicBezTo>
                  <a:lnTo>
                    <a:pt x="0" y="8"/>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51" name="Freeform 20"/>
            <p:cNvSpPr>
              <a:spLocks/>
            </p:cNvSpPr>
            <p:nvPr/>
          </p:nvSpPr>
          <p:spPr bwMode="auto">
            <a:xfrm>
              <a:off x="6562725" y="2944888"/>
              <a:ext cx="166688" cy="190500"/>
            </a:xfrm>
            <a:custGeom>
              <a:avLst/>
              <a:gdLst>
                <a:gd name="T0" fmla="*/ 42 w 155"/>
                <a:gd name="T1" fmla="*/ 0 h 176"/>
                <a:gd name="T2" fmla="*/ 6 w 155"/>
                <a:gd name="T3" fmla="*/ 102 h 176"/>
                <a:gd name="T4" fmla="*/ 8 w 155"/>
                <a:gd name="T5" fmla="*/ 141 h 176"/>
                <a:gd name="T6" fmla="*/ 20 w 155"/>
                <a:gd name="T7" fmla="*/ 159 h 176"/>
                <a:gd name="T8" fmla="*/ 52 w 155"/>
                <a:gd name="T9" fmla="*/ 176 h 176"/>
                <a:gd name="T10" fmla="*/ 117 w 155"/>
                <a:gd name="T11" fmla="*/ 176 h 176"/>
                <a:gd name="T12" fmla="*/ 155 w 155"/>
                <a:gd name="T13" fmla="*/ 138 h 176"/>
                <a:gd name="T14" fmla="*/ 155 w 155"/>
                <a:gd name="T15" fmla="*/ 0 h 176"/>
                <a:gd name="T16" fmla="*/ 42 w 155"/>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76">
                  <a:moveTo>
                    <a:pt x="42" y="0"/>
                  </a:moveTo>
                  <a:cubicBezTo>
                    <a:pt x="6" y="102"/>
                    <a:pt x="6" y="102"/>
                    <a:pt x="6" y="102"/>
                  </a:cubicBezTo>
                  <a:cubicBezTo>
                    <a:pt x="0" y="114"/>
                    <a:pt x="1" y="129"/>
                    <a:pt x="8" y="141"/>
                  </a:cubicBezTo>
                  <a:cubicBezTo>
                    <a:pt x="20" y="159"/>
                    <a:pt x="20" y="159"/>
                    <a:pt x="20" y="159"/>
                  </a:cubicBezTo>
                  <a:cubicBezTo>
                    <a:pt x="27" y="170"/>
                    <a:pt x="39" y="176"/>
                    <a:pt x="52" y="176"/>
                  </a:cubicBezTo>
                  <a:cubicBezTo>
                    <a:pt x="117" y="176"/>
                    <a:pt x="117" y="176"/>
                    <a:pt x="117" y="176"/>
                  </a:cubicBezTo>
                  <a:cubicBezTo>
                    <a:pt x="138" y="176"/>
                    <a:pt x="155" y="159"/>
                    <a:pt x="155" y="138"/>
                  </a:cubicBezTo>
                  <a:cubicBezTo>
                    <a:pt x="155" y="0"/>
                    <a:pt x="155" y="0"/>
                    <a:pt x="155" y="0"/>
                  </a:cubicBezTo>
                  <a:lnTo>
                    <a:pt x="42" y="0"/>
                  </a:lnTo>
                  <a:close/>
                </a:path>
              </a:pathLst>
            </a:custGeom>
            <a:solidFill>
              <a:srgbClr val="6234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52" name="Rectangle 21"/>
            <p:cNvSpPr>
              <a:spLocks noChangeArrowheads="1"/>
            </p:cNvSpPr>
            <p:nvPr/>
          </p:nvSpPr>
          <p:spPr bwMode="auto">
            <a:xfrm>
              <a:off x="6594475" y="2916313"/>
              <a:ext cx="150813"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53" name="Rectangle 22"/>
            <p:cNvSpPr>
              <a:spLocks noChangeArrowheads="1"/>
            </p:cNvSpPr>
            <p:nvPr/>
          </p:nvSpPr>
          <p:spPr bwMode="auto">
            <a:xfrm>
              <a:off x="5091113" y="3067125"/>
              <a:ext cx="719138" cy="474663"/>
            </a:xfrm>
            <a:prstGeom prst="rect">
              <a:avLst/>
            </a:prstGeom>
            <a:solidFill>
              <a:srgbClr val="FF7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54" name="Freeform 23"/>
            <p:cNvSpPr>
              <a:spLocks/>
            </p:cNvSpPr>
            <p:nvPr/>
          </p:nvSpPr>
          <p:spPr bwMode="auto">
            <a:xfrm>
              <a:off x="5295900" y="3948188"/>
              <a:ext cx="395288" cy="130175"/>
            </a:xfrm>
            <a:custGeom>
              <a:avLst/>
              <a:gdLst>
                <a:gd name="T0" fmla="*/ 151 w 366"/>
                <a:gd name="T1" fmla="*/ 0 h 120"/>
                <a:gd name="T2" fmla="*/ 366 w 366"/>
                <a:gd name="T3" fmla="*/ 120 h 120"/>
                <a:gd name="T4" fmla="*/ 0 w 366"/>
                <a:gd name="T5" fmla="*/ 120 h 120"/>
                <a:gd name="T6" fmla="*/ 0 w 366"/>
                <a:gd name="T7" fmla="*/ 0 h 120"/>
                <a:gd name="T8" fmla="*/ 151 w 366"/>
                <a:gd name="T9" fmla="*/ 0 h 120"/>
              </a:gdLst>
              <a:ahLst/>
              <a:cxnLst>
                <a:cxn ang="0">
                  <a:pos x="T0" y="T1"/>
                </a:cxn>
                <a:cxn ang="0">
                  <a:pos x="T2" y="T3"/>
                </a:cxn>
                <a:cxn ang="0">
                  <a:pos x="T4" y="T5"/>
                </a:cxn>
                <a:cxn ang="0">
                  <a:pos x="T6" y="T7"/>
                </a:cxn>
                <a:cxn ang="0">
                  <a:pos x="T8" y="T9"/>
                </a:cxn>
              </a:cxnLst>
              <a:rect l="0" t="0" r="r" b="b"/>
              <a:pathLst>
                <a:path w="366" h="120">
                  <a:moveTo>
                    <a:pt x="151" y="0"/>
                  </a:moveTo>
                  <a:cubicBezTo>
                    <a:pt x="151" y="0"/>
                    <a:pt x="362" y="57"/>
                    <a:pt x="366" y="120"/>
                  </a:cubicBezTo>
                  <a:cubicBezTo>
                    <a:pt x="0" y="120"/>
                    <a:pt x="0" y="120"/>
                    <a:pt x="0" y="120"/>
                  </a:cubicBezTo>
                  <a:cubicBezTo>
                    <a:pt x="0" y="0"/>
                    <a:pt x="0" y="0"/>
                    <a:pt x="0" y="0"/>
                  </a:cubicBezTo>
                  <a:lnTo>
                    <a:pt x="151"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55" name="Freeform 24"/>
            <p:cNvSpPr>
              <a:spLocks/>
            </p:cNvSpPr>
            <p:nvPr/>
          </p:nvSpPr>
          <p:spPr bwMode="auto">
            <a:xfrm>
              <a:off x="5189538" y="1398663"/>
              <a:ext cx="458788" cy="498475"/>
            </a:xfrm>
            <a:custGeom>
              <a:avLst/>
              <a:gdLst>
                <a:gd name="T0" fmla="*/ 391 w 424"/>
                <a:gd name="T1" fmla="*/ 281 h 461"/>
                <a:gd name="T2" fmla="*/ 380 w 424"/>
                <a:gd name="T3" fmla="*/ 324 h 461"/>
                <a:gd name="T4" fmla="*/ 193 w 424"/>
                <a:gd name="T5" fmla="*/ 443 h 461"/>
                <a:gd name="T6" fmla="*/ 3 w 424"/>
                <a:gd name="T7" fmla="*/ 196 h 461"/>
                <a:gd name="T8" fmla="*/ 165 w 424"/>
                <a:gd name="T9" fmla="*/ 8 h 461"/>
                <a:gd name="T10" fmla="*/ 365 w 424"/>
                <a:gd name="T11" fmla="*/ 153 h 461"/>
                <a:gd name="T12" fmla="*/ 374 w 424"/>
                <a:gd name="T13" fmla="*/ 174 h 461"/>
                <a:gd name="T14" fmla="*/ 423 w 424"/>
                <a:gd name="T15" fmla="*/ 259 h 461"/>
                <a:gd name="T16" fmla="*/ 417 w 424"/>
                <a:gd name="T17" fmla="*/ 271 h 461"/>
                <a:gd name="T18" fmla="*/ 391 w 424"/>
                <a:gd name="T19" fmla="*/ 28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4" h="461">
                  <a:moveTo>
                    <a:pt x="391" y="281"/>
                  </a:moveTo>
                  <a:cubicBezTo>
                    <a:pt x="380" y="324"/>
                    <a:pt x="380" y="324"/>
                    <a:pt x="380" y="324"/>
                  </a:cubicBezTo>
                  <a:cubicBezTo>
                    <a:pt x="380" y="324"/>
                    <a:pt x="344" y="461"/>
                    <a:pt x="193" y="443"/>
                  </a:cubicBezTo>
                  <a:cubicBezTo>
                    <a:pt x="97" y="432"/>
                    <a:pt x="0" y="285"/>
                    <a:pt x="3" y="196"/>
                  </a:cubicBezTo>
                  <a:cubicBezTo>
                    <a:pt x="9" y="51"/>
                    <a:pt x="91" y="18"/>
                    <a:pt x="165" y="8"/>
                  </a:cubicBezTo>
                  <a:cubicBezTo>
                    <a:pt x="229" y="0"/>
                    <a:pt x="333" y="15"/>
                    <a:pt x="365" y="153"/>
                  </a:cubicBezTo>
                  <a:cubicBezTo>
                    <a:pt x="367" y="161"/>
                    <a:pt x="370" y="168"/>
                    <a:pt x="374" y="174"/>
                  </a:cubicBezTo>
                  <a:cubicBezTo>
                    <a:pt x="423" y="259"/>
                    <a:pt x="423" y="259"/>
                    <a:pt x="423" y="259"/>
                  </a:cubicBezTo>
                  <a:cubicBezTo>
                    <a:pt x="424" y="264"/>
                    <a:pt x="422" y="270"/>
                    <a:pt x="417" y="271"/>
                  </a:cubicBezTo>
                  <a:lnTo>
                    <a:pt x="391" y="281"/>
                  </a:lnTo>
                  <a:close/>
                </a:path>
              </a:pathLst>
            </a:custGeom>
            <a:solidFill>
              <a:srgbClr val="F4CF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56" name="Freeform 25"/>
            <p:cNvSpPr>
              <a:spLocks/>
            </p:cNvSpPr>
            <p:nvPr/>
          </p:nvSpPr>
          <p:spPr bwMode="auto">
            <a:xfrm>
              <a:off x="5291138" y="1817763"/>
              <a:ext cx="165100" cy="117475"/>
            </a:xfrm>
            <a:custGeom>
              <a:avLst/>
              <a:gdLst>
                <a:gd name="T0" fmla="*/ 0 w 104"/>
                <a:gd name="T1" fmla="*/ 67 h 74"/>
                <a:gd name="T2" fmla="*/ 104 w 104"/>
                <a:gd name="T3" fmla="*/ 74 h 74"/>
                <a:gd name="T4" fmla="*/ 100 w 104"/>
                <a:gd name="T5" fmla="*/ 37 h 74"/>
                <a:gd name="T6" fmla="*/ 4 w 104"/>
                <a:gd name="T7" fmla="*/ 0 h 74"/>
                <a:gd name="T8" fmla="*/ 0 w 104"/>
                <a:gd name="T9" fmla="*/ 67 h 74"/>
              </a:gdLst>
              <a:ahLst/>
              <a:cxnLst>
                <a:cxn ang="0">
                  <a:pos x="T0" y="T1"/>
                </a:cxn>
                <a:cxn ang="0">
                  <a:pos x="T2" y="T3"/>
                </a:cxn>
                <a:cxn ang="0">
                  <a:pos x="T4" y="T5"/>
                </a:cxn>
                <a:cxn ang="0">
                  <a:pos x="T6" y="T7"/>
                </a:cxn>
                <a:cxn ang="0">
                  <a:pos x="T8" y="T9"/>
                </a:cxn>
              </a:cxnLst>
              <a:rect l="0" t="0" r="r" b="b"/>
              <a:pathLst>
                <a:path w="104" h="74">
                  <a:moveTo>
                    <a:pt x="0" y="67"/>
                  </a:moveTo>
                  <a:lnTo>
                    <a:pt x="104" y="74"/>
                  </a:lnTo>
                  <a:lnTo>
                    <a:pt x="100" y="37"/>
                  </a:lnTo>
                  <a:lnTo>
                    <a:pt x="4" y="0"/>
                  </a:lnTo>
                  <a:lnTo>
                    <a:pt x="0" y="67"/>
                  </a:lnTo>
                  <a:close/>
                </a:path>
              </a:pathLst>
            </a:custGeom>
            <a:solidFill>
              <a:srgbClr val="F4CF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57" name="Oval 26"/>
            <p:cNvSpPr>
              <a:spLocks noChangeArrowheads="1"/>
            </p:cNvSpPr>
            <p:nvPr/>
          </p:nvSpPr>
          <p:spPr bwMode="auto">
            <a:xfrm>
              <a:off x="5522913" y="1585988"/>
              <a:ext cx="34925" cy="36513"/>
            </a:xfrm>
            <a:prstGeom prst="ellipse">
              <a:avLst/>
            </a:pr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58" name="Freeform 27"/>
            <p:cNvSpPr>
              <a:spLocks/>
            </p:cNvSpPr>
            <p:nvPr/>
          </p:nvSpPr>
          <p:spPr bwMode="auto">
            <a:xfrm>
              <a:off x="5522913" y="1703463"/>
              <a:ext cx="103188" cy="71438"/>
            </a:xfrm>
            <a:custGeom>
              <a:avLst/>
              <a:gdLst>
                <a:gd name="T0" fmla="*/ 0 w 96"/>
                <a:gd name="T1" fmla="*/ 67 h 67"/>
                <a:gd name="T2" fmla="*/ 83 w 96"/>
                <a:gd name="T3" fmla="*/ 0 h 67"/>
                <a:gd name="T4" fmla="*/ 54 w 96"/>
                <a:gd name="T5" fmla="*/ 52 h 67"/>
                <a:gd name="T6" fmla="*/ 0 w 96"/>
                <a:gd name="T7" fmla="*/ 67 h 67"/>
              </a:gdLst>
              <a:ahLst/>
              <a:cxnLst>
                <a:cxn ang="0">
                  <a:pos x="T0" y="T1"/>
                </a:cxn>
                <a:cxn ang="0">
                  <a:pos x="T2" y="T3"/>
                </a:cxn>
                <a:cxn ang="0">
                  <a:pos x="T4" y="T5"/>
                </a:cxn>
                <a:cxn ang="0">
                  <a:pos x="T6" y="T7"/>
                </a:cxn>
              </a:cxnLst>
              <a:rect l="0" t="0" r="r" b="b"/>
              <a:pathLst>
                <a:path w="96" h="67">
                  <a:moveTo>
                    <a:pt x="0" y="67"/>
                  </a:moveTo>
                  <a:cubicBezTo>
                    <a:pt x="29" y="11"/>
                    <a:pt x="83" y="0"/>
                    <a:pt x="83" y="0"/>
                  </a:cubicBezTo>
                  <a:cubicBezTo>
                    <a:pt x="83" y="0"/>
                    <a:pt x="96" y="41"/>
                    <a:pt x="54" y="52"/>
                  </a:cubicBezTo>
                  <a:cubicBezTo>
                    <a:pt x="13" y="63"/>
                    <a:pt x="0" y="67"/>
                    <a:pt x="0" y="67"/>
                  </a:cubicBezTo>
                  <a:close/>
                </a:path>
              </a:pathLst>
            </a:custGeom>
            <a:solidFill>
              <a:srgbClr val="6234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59" name="Freeform 28"/>
            <p:cNvSpPr>
              <a:spLocks/>
            </p:cNvSpPr>
            <p:nvPr/>
          </p:nvSpPr>
          <p:spPr bwMode="auto">
            <a:xfrm>
              <a:off x="5187950" y="1514550"/>
              <a:ext cx="222250" cy="317500"/>
            </a:xfrm>
            <a:custGeom>
              <a:avLst/>
              <a:gdLst>
                <a:gd name="T0" fmla="*/ 206 w 206"/>
                <a:gd name="T1" fmla="*/ 116 h 293"/>
                <a:gd name="T2" fmla="*/ 181 w 206"/>
                <a:gd name="T3" fmla="*/ 27 h 293"/>
                <a:gd name="T4" fmla="*/ 143 w 206"/>
                <a:gd name="T5" fmla="*/ 2 h 293"/>
                <a:gd name="T6" fmla="*/ 19 w 206"/>
                <a:gd name="T7" fmla="*/ 15 h 293"/>
                <a:gd name="T8" fmla="*/ 6 w 206"/>
                <a:gd name="T9" fmla="*/ 27 h 293"/>
                <a:gd name="T10" fmla="*/ 3 w 206"/>
                <a:gd name="T11" fmla="*/ 112 h 293"/>
                <a:gd name="T12" fmla="*/ 100 w 206"/>
                <a:gd name="T13" fmla="*/ 293 h 293"/>
                <a:gd name="T14" fmla="*/ 115 w 206"/>
                <a:gd name="T15" fmla="*/ 168 h 293"/>
                <a:gd name="T16" fmla="*/ 136 w 206"/>
                <a:gd name="T17" fmla="*/ 90 h 293"/>
                <a:gd name="T18" fmla="*/ 183 w 206"/>
                <a:gd name="T19" fmla="*/ 112 h 293"/>
                <a:gd name="T20" fmla="*/ 187 w 206"/>
                <a:gd name="T21" fmla="*/ 121 h 293"/>
                <a:gd name="T22" fmla="*/ 206 w 206"/>
                <a:gd name="T23" fmla="*/ 116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293">
                  <a:moveTo>
                    <a:pt x="206" y="116"/>
                  </a:moveTo>
                  <a:cubicBezTo>
                    <a:pt x="197" y="81"/>
                    <a:pt x="186" y="45"/>
                    <a:pt x="181" y="27"/>
                  </a:cubicBezTo>
                  <a:cubicBezTo>
                    <a:pt x="176" y="11"/>
                    <a:pt x="160" y="0"/>
                    <a:pt x="143" y="2"/>
                  </a:cubicBezTo>
                  <a:cubicBezTo>
                    <a:pt x="19" y="15"/>
                    <a:pt x="19" y="15"/>
                    <a:pt x="19" y="15"/>
                  </a:cubicBezTo>
                  <a:cubicBezTo>
                    <a:pt x="12" y="16"/>
                    <a:pt x="7" y="21"/>
                    <a:pt x="6" y="27"/>
                  </a:cubicBezTo>
                  <a:cubicBezTo>
                    <a:pt x="2" y="51"/>
                    <a:pt x="0" y="86"/>
                    <a:pt x="3" y="112"/>
                  </a:cubicBezTo>
                  <a:cubicBezTo>
                    <a:pt x="13" y="198"/>
                    <a:pt x="70" y="259"/>
                    <a:pt x="100" y="293"/>
                  </a:cubicBezTo>
                  <a:cubicBezTo>
                    <a:pt x="100" y="293"/>
                    <a:pt x="124" y="241"/>
                    <a:pt x="115" y="168"/>
                  </a:cubicBezTo>
                  <a:cubicBezTo>
                    <a:pt x="109" y="129"/>
                    <a:pt x="107" y="97"/>
                    <a:pt x="136" y="90"/>
                  </a:cubicBezTo>
                  <a:cubicBezTo>
                    <a:pt x="172" y="81"/>
                    <a:pt x="183" y="112"/>
                    <a:pt x="183" y="112"/>
                  </a:cubicBezTo>
                  <a:cubicBezTo>
                    <a:pt x="187" y="121"/>
                    <a:pt x="187" y="121"/>
                    <a:pt x="187" y="121"/>
                  </a:cubicBezTo>
                  <a:lnTo>
                    <a:pt x="206" y="116"/>
                  </a:lnTo>
                  <a:close/>
                </a:path>
              </a:pathLst>
            </a:custGeom>
            <a:solidFill>
              <a:srgbClr val="6234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60" name="Freeform 29"/>
            <p:cNvSpPr>
              <a:spLocks/>
            </p:cNvSpPr>
            <p:nvPr/>
          </p:nvSpPr>
          <p:spPr bwMode="auto">
            <a:xfrm>
              <a:off x="5165725" y="1924125"/>
              <a:ext cx="706438" cy="1112838"/>
            </a:xfrm>
            <a:custGeom>
              <a:avLst/>
              <a:gdLst>
                <a:gd name="T0" fmla="*/ 654 w 654"/>
                <a:gd name="T1" fmla="*/ 684 h 1030"/>
                <a:gd name="T2" fmla="*/ 652 w 654"/>
                <a:gd name="T3" fmla="*/ 528 h 1030"/>
                <a:gd name="T4" fmla="*/ 450 w 654"/>
                <a:gd name="T5" fmla="*/ 507 h 1030"/>
                <a:gd name="T6" fmla="*/ 270 w 654"/>
                <a:gd name="T7" fmla="*/ 10 h 1030"/>
                <a:gd name="T8" fmla="*/ 111 w 654"/>
                <a:gd name="T9" fmla="*/ 0 h 1030"/>
                <a:gd name="T10" fmla="*/ 25 w 654"/>
                <a:gd name="T11" fmla="*/ 463 h 1030"/>
                <a:gd name="T12" fmla="*/ 28 w 654"/>
                <a:gd name="T13" fmla="*/ 1030 h 1030"/>
                <a:gd name="T14" fmla="*/ 499 w 654"/>
                <a:gd name="T15" fmla="*/ 1019 h 1030"/>
                <a:gd name="T16" fmla="*/ 476 w 654"/>
                <a:gd name="T17" fmla="*/ 680 h 1030"/>
                <a:gd name="T18" fmla="*/ 654 w 654"/>
                <a:gd name="T19" fmla="*/ 684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4" h="1030">
                  <a:moveTo>
                    <a:pt x="654" y="684"/>
                  </a:moveTo>
                  <a:cubicBezTo>
                    <a:pt x="652" y="528"/>
                    <a:pt x="652" y="528"/>
                    <a:pt x="652" y="528"/>
                  </a:cubicBezTo>
                  <a:cubicBezTo>
                    <a:pt x="450" y="507"/>
                    <a:pt x="450" y="507"/>
                    <a:pt x="450" y="507"/>
                  </a:cubicBezTo>
                  <a:cubicBezTo>
                    <a:pt x="391" y="143"/>
                    <a:pt x="270" y="10"/>
                    <a:pt x="270" y="10"/>
                  </a:cubicBezTo>
                  <a:cubicBezTo>
                    <a:pt x="111" y="0"/>
                    <a:pt x="111" y="0"/>
                    <a:pt x="111" y="0"/>
                  </a:cubicBezTo>
                  <a:cubicBezTo>
                    <a:pt x="111" y="0"/>
                    <a:pt x="0" y="119"/>
                    <a:pt x="25" y="463"/>
                  </a:cubicBezTo>
                  <a:cubicBezTo>
                    <a:pt x="38" y="641"/>
                    <a:pt x="28" y="1030"/>
                    <a:pt x="28" y="1030"/>
                  </a:cubicBezTo>
                  <a:cubicBezTo>
                    <a:pt x="499" y="1019"/>
                    <a:pt x="499" y="1019"/>
                    <a:pt x="499" y="1019"/>
                  </a:cubicBezTo>
                  <a:cubicBezTo>
                    <a:pt x="498" y="1002"/>
                    <a:pt x="478" y="697"/>
                    <a:pt x="476" y="680"/>
                  </a:cubicBezTo>
                  <a:lnTo>
                    <a:pt x="654" y="684"/>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61" name="Freeform 30"/>
            <p:cNvSpPr>
              <a:spLocks/>
            </p:cNvSpPr>
            <p:nvPr/>
          </p:nvSpPr>
          <p:spPr bwMode="auto">
            <a:xfrm>
              <a:off x="5483225" y="1527250"/>
              <a:ext cx="79375" cy="41275"/>
            </a:xfrm>
            <a:custGeom>
              <a:avLst/>
              <a:gdLst>
                <a:gd name="T0" fmla="*/ 0 w 73"/>
                <a:gd name="T1" fmla="*/ 38 h 38"/>
                <a:gd name="T2" fmla="*/ 73 w 73"/>
                <a:gd name="T3" fmla="*/ 24 h 38"/>
                <a:gd name="T4" fmla="*/ 70 w 73"/>
                <a:gd name="T5" fmla="*/ 0 h 38"/>
                <a:gd name="T6" fmla="*/ 0 w 73"/>
                <a:gd name="T7" fmla="*/ 38 h 38"/>
              </a:gdLst>
              <a:ahLst/>
              <a:cxnLst>
                <a:cxn ang="0">
                  <a:pos x="T0" y="T1"/>
                </a:cxn>
                <a:cxn ang="0">
                  <a:pos x="T2" y="T3"/>
                </a:cxn>
                <a:cxn ang="0">
                  <a:pos x="T4" y="T5"/>
                </a:cxn>
                <a:cxn ang="0">
                  <a:pos x="T6" y="T7"/>
                </a:cxn>
              </a:cxnLst>
              <a:rect l="0" t="0" r="r" b="b"/>
              <a:pathLst>
                <a:path w="73" h="38">
                  <a:moveTo>
                    <a:pt x="0" y="38"/>
                  </a:moveTo>
                  <a:cubicBezTo>
                    <a:pt x="73" y="24"/>
                    <a:pt x="73" y="24"/>
                    <a:pt x="73" y="24"/>
                  </a:cubicBezTo>
                  <a:cubicBezTo>
                    <a:pt x="70" y="0"/>
                    <a:pt x="70" y="0"/>
                    <a:pt x="70" y="0"/>
                  </a:cubicBezTo>
                  <a:cubicBezTo>
                    <a:pt x="70" y="0"/>
                    <a:pt x="16" y="7"/>
                    <a:pt x="0" y="38"/>
                  </a:cubicBezTo>
                  <a:close/>
                </a:path>
              </a:pathLst>
            </a:custGeom>
            <a:solidFill>
              <a:srgbClr val="6234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62" name="Freeform 31"/>
            <p:cNvSpPr>
              <a:spLocks/>
            </p:cNvSpPr>
            <p:nvPr/>
          </p:nvSpPr>
          <p:spPr bwMode="auto">
            <a:xfrm>
              <a:off x="5229225" y="3003936"/>
              <a:ext cx="400050" cy="1004577"/>
            </a:xfrm>
            <a:custGeom>
              <a:avLst/>
              <a:gdLst>
                <a:gd name="T0" fmla="*/ 0 w 252"/>
                <a:gd name="T1" fmla="*/ 9 h 621"/>
                <a:gd name="T2" fmla="*/ 32 w 252"/>
                <a:gd name="T3" fmla="*/ 621 h 621"/>
                <a:gd name="T4" fmla="*/ 176 w 252"/>
                <a:gd name="T5" fmla="*/ 589 h 621"/>
                <a:gd name="T6" fmla="*/ 252 w 252"/>
                <a:gd name="T7" fmla="*/ 0 h 621"/>
                <a:gd name="T8" fmla="*/ 0 w 252"/>
                <a:gd name="T9" fmla="*/ 9 h 621"/>
              </a:gdLst>
              <a:ahLst/>
              <a:cxnLst>
                <a:cxn ang="0">
                  <a:pos x="T0" y="T1"/>
                </a:cxn>
                <a:cxn ang="0">
                  <a:pos x="T2" y="T3"/>
                </a:cxn>
                <a:cxn ang="0">
                  <a:pos x="T4" y="T5"/>
                </a:cxn>
                <a:cxn ang="0">
                  <a:pos x="T6" y="T7"/>
                </a:cxn>
                <a:cxn ang="0">
                  <a:pos x="T8" y="T9"/>
                </a:cxn>
              </a:cxnLst>
              <a:rect l="0" t="0" r="r" b="b"/>
              <a:pathLst>
                <a:path w="252" h="621">
                  <a:moveTo>
                    <a:pt x="0" y="9"/>
                  </a:moveTo>
                  <a:lnTo>
                    <a:pt x="32" y="621"/>
                  </a:lnTo>
                  <a:lnTo>
                    <a:pt x="176" y="589"/>
                  </a:lnTo>
                  <a:lnTo>
                    <a:pt x="252" y="0"/>
                  </a:lnTo>
                  <a:lnTo>
                    <a:pt x="0" y="9"/>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63" name="Freeform 32"/>
            <p:cNvSpPr>
              <a:spLocks/>
            </p:cNvSpPr>
            <p:nvPr/>
          </p:nvSpPr>
          <p:spPr bwMode="auto">
            <a:xfrm>
              <a:off x="5283200" y="1876500"/>
              <a:ext cx="193675" cy="82550"/>
            </a:xfrm>
            <a:custGeom>
              <a:avLst/>
              <a:gdLst>
                <a:gd name="T0" fmla="*/ 0 w 122"/>
                <a:gd name="T1" fmla="*/ 33 h 52"/>
                <a:gd name="T2" fmla="*/ 7 w 122"/>
                <a:gd name="T3" fmla="*/ 0 h 52"/>
                <a:gd name="T4" fmla="*/ 108 w 122"/>
                <a:gd name="T5" fmla="*/ 17 h 52"/>
                <a:gd name="T6" fmla="*/ 122 w 122"/>
                <a:gd name="T7" fmla="*/ 52 h 52"/>
                <a:gd name="T8" fmla="*/ 0 w 122"/>
                <a:gd name="T9" fmla="*/ 33 h 52"/>
              </a:gdLst>
              <a:ahLst/>
              <a:cxnLst>
                <a:cxn ang="0">
                  <a:pos x="T0" y="T1"/>
                </a:cxn>
                <a:cxn ang="0">
                  <a:pos x="T2" y="T3"/>
                </a:cxn>
                <a:cxn ang="0">
                  <a:pos x="T4" y="T5"/>
                </a:cxn>
                <a:cxn ang="0">
                  <a:pos x="T6" y="T7"/>
                </a:cxn>
                <a:cxn ang="0">
                  <a:pos x="T8" y="T9"/>
                </a:cxn>
              </a:cxnLst>
              <a:rect l="0" t="0" r="r" b="b"/>
              <a:pathLst>
                <a:path w="122" h="52">
                  <a:moveTo>
                    <a:pt x="0" y="33"/>
                  </a:moveTo>
                  <a:lnTo>
                    <a:pt x="7" y="0"/>
                  </a:lnTo>
                  <a:lnTo>
                    <a:pt x="108" y="17"/>
                  </a:lnTo>
                  <a:lnTo>
                    <a:pt x="122" y="52"/>
                  </a:lnTo>
                  <a:lnTo>
                    <a:pt x="0" y="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64" name="Freeform 33"/>
            <p:cNvSpPr>
              <a:spLocks/>
            </p:cNvSpPr>
            <p:nvPr/>
          </p:nvSpPr>
          <p:spPr bwMode="auto">
            <a:xfrm>
              <a:off x="5870575" y="2495625"/>
              <a:ext cx="34925" cy="163513"/>
            </a:xfrm>
            <a:custGeom>
              <a:avLst/>
              <a:gdLst>
                <a:gd name="T0" fmla="*/ 0 w 22"/>
                <a:gd name="T1" fmla="*/ 0 h 103"/>
                <a:gd name="T2" fmla="*/ 1 w 22"/>
                <a:gd name="T3" fmla="*/ 102 h 103"/>
                <a:gd name="T4" fmla="*/ 21 w 22"/>
                <a:gd name="T5" fmla="*/ 103 h 103"/>
                <a:gd name="T6" fmla="*/ 22 w 22"/>
                <a:gd name="T7" fmla="*/ 2 h 103"/>
                <a:gd name="T8" fmla="*/ 0 w 22"/>
                <a:gd name="T9" fmla="*/ 0 h 103"/>
              </a:gdLst>
              <a:ahLst/>
              <a:cxnLst>
                <a:cxn ang="0">
                  <a:pos x="T0" y="T1"/>
                </a:cxn>
                <a:cxn ang="0">
                  <a:pos x="T2" y="T3"/>
                </a:cxn>
                <a:cxn ang="0">
                  <a:pos x="T4" y="T5"/>
                </a:cxn>
                <a:cxn ang="0">
                  <a:pos x="T6" y="T7"/>
                </a:cxn>
                <a:cxn ang="0">
                  <a:pos x="T8" y="T9"/>
                </a:cxn>
              </a:cxnLst>
              <a:rect l="0" t="0" r="r" b="b"/>
              <a:pathLst>
                <a:path w="22" h="103">
                  <a:moveTo>
                    <a:pt x="0" y="0"/>
                  </a:moveTo>
                  <a:lnTo>
                    <a:pt x="1" y="102"/>
                  </a:lnTo>
                  <a:lnTo>
                    <a:pt x="21" y="103"/>
                  </a:lnTo>
                  <a:lnTo>
                    <a:pt x="22" y="2"/>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65" name="Freeform 34"/>
            <p:cNvSpPr>
              <a:spLocks/>
            </p:cNvSpPr>
            <p:nvPr/>
          </p:nvSpPr>
          <p:spPr bwMode="auto">
            <a:xfrm>
              <a:off x="5905500" y="2463875"/>
              <a:ext cx="236538" cy="209550"/>
            </a:xfrm>
            <a:custGeom>
              <a:avLst/>
              <a:gdLst>
                <a:gd name="T0" fmla="*/ 206 w 219"/>
                <a:gd name="T1" fmla="*/ 162 h 193"/>
                <a:gd name="T2" fmla="*/ 166 w 219"/>
                <a:gd name="T3" fmla="*/ 72 h 193"/>
                <a:gd name="T4" fmla="*/ 133 w 219"/>
                <a:gd name="T5" fmla="*/ 37 h 193"/>
                <a:gd name="T6" fmla="*/ 133 w 219"/>
                <a:gd name="T7" fmla="*/ 37 h 193"/>
                <a:gd name="T8" fmla="*/ 70 w 219"/>
                <a:gd name="T9" fmla="*/ 8 h 193"/>
                <a:gd name="T10" fmla="*/ 0 w 219"/>
                <a:gd name="T11" fmla="*/ 32 h 193"/>
                <a:gd name="T12" fmla="*/ 0 w 219"/>
                <a:gd name="T13" fmla="*/ 163 h 193"/>
                <a:gd name="T14" fmla="*/ 106 w 219"/>
                <a:gd name="T15" fmla="*/ 179 h 193"/>
                <a:gd name="T16" fmla="*/ 206 w 219"/>
                <a:gd name="T17" fmla="*/ 16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9" h="193">
                  <a:moveTo>
                    <a:pt x="206" y="162"/>
                  </a:moveTo>
                  <a:cubicBezTo>
                    <a:pt x="219" y="130"/>
                    <a:pt x="180" y="84"/>
                    <a:pt x="166" y="72"/>
                  </a:cubicBezTo>
                  <a:cubicBezTo>
                    <a:pt x="133" y="37"/>
                    <a:pt x="133" y="37"/>
                    <a:pt x="133" y="37"/>
                  </a:cubicBezTo>
                  <a:cubicBezTo>
                    <a:pt x="133" y="37"/>
                    <a:pt x="133" y="37"/>
                    <a:pt x="133" y="37"/>
                  </a:cubicBezTo>
                  <a:cubicBezTo>
                    <a:pt x="122" y="12"/>
                    <a:pt x="95" y="0"/>
                    <a:pt x="70" y="8"/>
                  </a:cubicBezTo>
                  <a:cubicBezTo>
                    <a:pt x="0" y="32"/>
                    <a:pt x="0" y="32"/>
                    <a:pt x="0" y="32"/>
                  </a:cubicBezTo>
                  <a:cubicBezTo>
                    <a:pt x="0" y="163"/>
                    <a:pt x="0" y="163"/>
                    <a:pt x="0" y="163"/>
                  </a:cubicBezTo>
                  <a:cubicBezTo>
                    <a:pt x="106" y="179"/>
                    <a:pt x="106" y="179"/>
                    <a:pt x="106" y="179"/>
                  </a:cubicBezTo>
                  <a:cubicBezTo>
                    <a:pt x="106" y="179"/>
                    <a:pt x="194" y="193"/>
                    <a:pt x="206" y="162"/>
                  </a:cubicBezTo>
                  <a:close/>
                </a:path>
              </a:pathLst>
            </a:custGeom>
            <a:solidFill>
              <a:srgbClr val="F4CF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66" name="Freeform 35"/>
            <p:cNvSpPr>
              <a:spLocks/>
            </p:cNvSpPr>
            <p:nvPr/>
          </p:nvSpPr>
          <p:spPr bwMode="auto">
            <a:xfrm>
              <a:off x="5995988" y="2484513"/>
              <a:ext cx="84138" cy="65088"/>
            </a:xfrm>
            <a:custGeom>
              <a:avLst/>
              <a:gdLst>
                <a:gd name="T0" fmla="*/ 36 w 78"/>
                <a:gd name="T1" fmla="*/ 0 h 59"/>
                <a:gd name="T2" fmla="*/ 12 w 78"/>
                <a:gd name="T3" fmla="*/ 41 h 59"/>
                <a:gd name="T4" fmla="*/ 78 w 78"/>
                <a:gd name="T5" fmla="*/ 20 h 59"/>
                <a:gd name="T6" fmla="*/ 36 w 78"/>
                <a:gd name="T7" fmla="*/ 0 h 59"/>
              </a:gdLst>
              <a:ahLst/>
              <a:cxnLst>
                <a:cxn ang="0">
                  <a:pos x="T0" y="T1"/>
                </a:cxn>
                <a:cxn ang="0">
                  <a:pos x="T2" y="T3"/>
                </a:cxn>
                <a:cxn ang="0">
                  <a:pos x="T4" y="T5"/>
                </a:cxn>
                <a:cxn ang="0">
                  <a:pos x="T6" y="T7"/>
                </a:cxn>
              </a:cxnLst>
              <a:rect l="0" t="0" r="r" b="b"/>
              <a:pathLst>
                <a:path w="78" h="59">
                  <a:moveTo>
                    <a:pt x="36" y="0"/>
                  </a:moveTo>
                  <a:cubicBezTo>
                    <a:pt x="36" y="0"/>
                    <a:pt x="0" y="29"/>
                    <a:pt x="12" y="41"/>
                  </a:cubicBezTo>
                  <a:cubicBezTo>
                    <a:pt x="29" y="59"/>
                    <a:pt x="78" y="20"/>
                    <a:pt x="78" y="20"/>
                  </a:cubicBezTo>
                  <a:lnTo>
                    <a:pt x="36" y="0"/>
                  </a:lnTo>
                  <a:close/>
                </a:path>
              </a:pathLst>
            </a:custGeom>
            <a:solidFill>
              <a:srgbClr val="6234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67" name="Freeform 36"/>
            <p:cNvSpPr>
              <a:spLocks/>
            </p:cNvSpPr>
            <p:nvPr/>
          </p:nvSpPr>
          <p:spPr bwMode="auto">
            <a:xfrm>
              <a:off x="5943600" y="2603575"/>
              <a:ext cx="90488" cy="63500"/>
            </a:xfrm>
            <a:custGeom>
              <a:avLst/>
              <a:gdLst>
                <a:gd name="T0" fmla="*/ 84 w 84"/>
                <a:gd name="T1" fmla="*/ 53 h 59"/>
                <a:gd name="T2" fmla="*/ 61 w 84"/>
                <a:gd name="T3" fmla="*/ 26 h 59"/>
                <a:gd name="T4" fmla="*/ 59 w 84"/>
                <a:gd name="T5" fmla="*/ 23 h 59"/>
                <a:gd name="T6" fmla="*/ 52 w 84"/>
                <a:gd name="T7" fmla="*/ 16 h 59"/>
                <a:gd name="T8" fmla="*/ 4 w 84"/>
                <a:gd name="T9" fmla="*/ 26 h 59"/>
                <a:gd name="T10" fmla="*/ 0 w 84"/>
                <a:gd name="T11" fmla="*/ 39 h 59"/>
                <a:gd name="T12" fmla="*/ 2 w 84"/>
                <a:gd name="T13" fmla="*/ 43 h 59"/>
                <a:gd name="T14" fmla="*/ 84 w 84"/>
                <a:gd name="T15" fmla="*/ 53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59">
                  <a:moveTo>
                    <a:pt x="84" y="53"/>
                  </a:moveTo>
                  <a:cubicBezTo>
                    <a:pt x="61" y="26"/>
                    <a:pt x="61" y="26"/>
                    <a:pt x="61" y="26"/>
                  </a:cubicBezTo>
                  <a:cubicBezTo>
                    <a:pt x="60" y="25"/>
                    <a:pt x="60" y="24"/>
                    <a:pt x="59" y="23"/>
                  </a:cubicBezTo>
                  <a:cubicBezTo>
                    <a:pt x="52" y="16"/>
                    <a:pt x="52" y="16"/>
                    <a:pt x="52" y="16"/>
                  </a:cubicBezTo>
                  <a:cubicBezTo>
                    <a:pt x="37" y="0"/>
                    <a:pt x="11" y="6"/>
                    <a:pt x="4" y="26"/>
                  </a:cubicBezTo>
                  <a:cubicBezTo>
                    <a:pt x="0" y="39"/>
                    <a:pt x="0" y="39"/>
                    <a:pt x="0" y="39"/>
                  </a:cubicBezTo>
                  <a:cubicBezTo>
                    <a:pt x="0" y="41"/>
                    <a:pt x="1" y="43"/>
                    <a:pt x="2" y="43"/>
                  </a:cubicBezTo>
                  <a:cubicBezTo>
                    <a:pt x="2" y="43"/>
                    <a:pt x="77" y="59"/>
                    <a:pt x="84" y="53"/>
                  </a:cubicBezTo>
                  <a:close/>
                </a:path>
              </a:pathLst>
            </a:custGeom>
            <a:solidFill>
              <a:srgbClr val="6234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68" name="Freeform 37"/>
            <p:cNvSpPr>
              <a:spLocks/>
            </p:cNvSpPr>
            <p:nvPr/>
          </p:nvSpPr>
          <p:spPr bwMode="auto">
            <a:xfrm>
              <a:off x="6505575" y="1539950"/>
              <a:ext cx="76200" cy="34925"/>
            </a:xfrm>
            <a:custGeom>
              <a:avLst/>
              <a:gdLst>
                <a:gd name="T0" fmla="*/ 1 w 48"/>
                <a:gd name="T1" fmla="*/ 0 h 22"/>
                <a:gd name="T2" fmla="*/ 0 w 48"/>
                <a:gd name="T3" fmla="*/ 12 h 22"/>
                <a:gd name="T4" fmla="*/ 48 w 48"/>
                <a:gd name="T5" fmla="*/ 22 h 22"/>
                <a:gd name="T6" fmla="*/ 48 w 48"/>
                <a:gd name="T7" fmla="*/ 13 h 22"/>
                <a:gd name="T8" fmla="*/ 1 w 48"/>
                <a:gd name="T9" fmla="*/ 0 h 22"/>
              </a:gdLst>
              <a:ahLst/>
              <a:cxnLst>
                <a:cxn ang="0">
                  <a:pos x="T0" y="T1"/>
                </a:cxn>
                <a:cxn ang="0">
                  <a:pos x="T2" y="T3"/>
                </a:cxn>
                <a:cxn ang="0">
                  <a:pos x="T4" y="T5"/>
                </a:cxn>
                <a:cxn ang="0">
                  <a:pos x="T6" y="T7"/>
                </a:cxn>
                <a:cxn ang="0">
                  <a:pos x="T8" y="T9"/>
                </a:cxn>
              </a:cxnLst>
              <a:rect l="0" t="0" r="r" b="b"/>
              <a:pathLst>
                <a:path w="48" h="22">
                  <a:moveTo>
                    <a:pt x="1" y="0"/>
                  </a:moveTo>
                  <a:lnTo>
                    <a:pt x="0" y="12"/>
                  </a:lnTo>
                  <a:lnTo>
                    <a:pt x="48" y="22"/>
                  </a:lnTo>
                  <a:lnTo>
                    <a:pt x="48" y="13"/>
                  </a:lnTo>
                  <a:lnTo>
                    <a:pt x="1"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69" name="Freeform 38"/>
            <p:cNvSpPr>
              <a:spLocks/>
            </p:cNvSpPr>
            <p:nvPr/>
          </p:nvSpPr>
          <p:spPr bwMode="auto">
            <a:xfrm>
              <a:off x="6513513" y="1397075"/>
              <a:ext cx="400050" cy="428625"/>
            </a:xfrm>
            <a:custGeom>
              <a:avLst/>
              <a:gdLst>
                <a:gd name="T0" fmla="*/ 0 w 370"/>
                <a:gd name="T1" fmla="*/ 88 h 396"/>
                <a:gd name="T2" fmla="*/ 150 w 370"/>
                <a:gd name="T3" fmla="*/ 4 h 396"/>
                <a:gd name="T4" fmla="*/ 352 w 370"/>
                <a:gd name="T5" fmla="*/ 161 h 396"/>
                <a:gd name="T6" fmla="*/ 241 w 370"/>
                <a:gd name="T7" fmla="*/ 396 h 396"/>
                <a:gd name="T8" fmla="*/ 246 w 370"/>
                <a:gd name="T9" fmla="*/ 308 h 396"/>
                <a:gd name="T10" fmla="*/ 254 w 370"/>
                <a:gd name="T11" fmla="*/ 277 h 396"/>
                <a:gd name="T12" fmla="*/ 241 w 370"/>
                <a:gd name="T13" fmla="*/ 200 h 396"/>
                <a:gd name="T14" fmla="*/ 181 w 370"/>
                <a:gd name="T15" fmla="*/ 236 h 396"/>
                <a:gd name="T16" fmla="*/ 163 w 370"/>
                <a:gd name="T17" fmla="*/ 234 h 396"/>
                <a:gd name="T18" fmla="*/ 160 w 370"/>
                <a:gd name="T19" fmla="*/ 232 h 396"/>
                <a:gd name="T20" fmla="*/ 167 w 370"/>
                <a:gd name="T21" fmla="*/ 137 h 396"/>
                <a:gd name="T22" fmla="*/ 137 w 370"/>
                <a:gd name="T23" fmla="*/ 110 h 396"/>
                <a:gd name="T24" fmla="*/ 0 w 370"/>
                <a:gd name="T25" fmla="*/ 88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396">
                  <a:moveTo>
                    <a:pt x="0" y="88"/>
                  </a:moveTo>
                  <a:cubicBezTo>
                    <a:pt x="27" y="34"/>
                    <a:pt x="67" y="8"/>
                    <a:pt x="150" y="4"/>
                  </a:cubicBezTo>
                  <a:cubicBezTo>
                    <a:pt x="252" y="0"/>
                    <a:pt x="336" y="62"/>
                    <a:pt x="352" y="161"/>
                  </a:cubicBezTo>
                  <a:cubicBezTo>
                    <a:pt x="370" y="278"/>
                    <a:pt x="299" y="349"/>
                    <a:pt x="241" y="396"/>
                  </a:cubicBezTo>
                  <a:cubicBezTo>
                    <a:pt x="246" y="308"/>
                    <a:pt x="246" y="308"/>
                    <a:pt x="246" y="308"/>
                  </a:cubicBezTo>
                  <a:cubicBezTo>
                    <a:pt x="246" y="297"/>
                    <a:pt x="249" y="286"/>
                    <a:pt x="254" y="277"/>
                  </a:cubicBezTo>
                  <a:cubicBezTo>
                    <a:pt x="270" y="246"/>
                    <a:pt x="268" y="210"/>
                    <a:pt x="241" y="200"/>
                  </a:cubicBezTo>
                  <a:cubicBezTo>
                    <a:pt x="201" y="184"/>
                    <a:pt x="181" y="236"/>
                    <a:pt x="181" y="236"/>
                  </a:cubicBezTo>
                  <a:cubicBezTo>
                    <a:pt x="163" y="234"/>
                    <a:pt x="163" y="234"/>
                    <a:pt x="163" y="234"/>
                  </a:cubicBezTo>
                  <a:cubicBezTo>
                    <a:pt x="162" y="234"/>
                    <a:pt x="161" y="233"/>
                    <a:pt x="160" y="232"/>
                  </a:cubicBezTo>
                  <a:cubicBezTo>
                    <a:pt x="167" y="137"/>
                    <a:pt x="167" y="137"/>
                    <a:pt x="167" y="137"/>
                  </a:cubicBezTo>
                  <a:cubicBezTo>
                    <a:pt x="168" y="121"/>
                    <a:pt x="159" y="113"/>
                    <a:pt x="137" y="110"/>
                  </a:cubicBezTo>
                  <a:lnTo>
                    <a:pt x="0" y="88"/>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70" name="Titre 1"/>
          <p:cNvSpPr>
            <a:spLocks noGrp="1"/>
          </p:cNvSpPr>
          <p:nvPr>
            <p:ph type="title"/>
          </p:nvPr>
        </p:nvSpPr>
        <p:spPr>
          <a:xfrm>
            <a:off x="339725" y="339725"/>
            <a:ext cx="8470900" cy="623888"/>
          </a:xfrm>
        </p:spPr>
        <p:txBody>
          <a:bodyPr/>
          <a:lstStyle/>
          <a:p>
            <a:r>
              <a:rPr lang="fr-FR" dirty="0" smtClean="0"/>
              <a:t>Agenda</a:t>
            </a:r>
            <a:endParaRPr lang="fr-FR" dirty="0"/>
          </a:p>
        </p:txBody>
      </p:sp>
      <p:sp>
        <p:nvSpPr>
          <p:cNvPr id="4" name="ZoneTexte 3"/>
          <p:cNvSpPr txBox="1"/>
          <p:nvPr/>
        </p:nvSpPr>
        <p:spPr>
          <a:xfrm>
            <a:off x="199314" y="1198949"/>
            <a:ext cx="6388910" cy="1231106"/>
          </a:xfrm>
          <a:prstGeom prst="rect">
            <a:avLst/>
          </a:prstGeom>
          <a:noFill/>
        </p:spPr>
        <p:txBody>
          <a:bodyPr wrap="square" rtlCol="0">
            <a:spAutoFit/>
          </a:bodyPr>
          <a:lstStyle/>
          <a:p>
            <a:pPr marL="342900" indent="-342900" algn="just">
              <a:spcAft>
                <a:spcPts val="1200"/>
              </a:spcAft>
              <a:buClr>
                <a:schemeClr val="bg2"/>
              </a:buClr>
              <a:buFont typeface="+mj-lt"/>
              <a:buAutoNum type="arabicPeriod"/>
            </a:pPr>
            <a:r>
              <a:rPr lang="fr-FR" dirty="0" smtClean="0">
                <a:solidFill>
                  <a:schemeClr val="bg2"/>
                </a:solidFill>
              </a:rPr>
              <a:t>H-factor </a:t>
            </a:r>
            <a:r>
              <a:rPr lang="fr-FR" dirty="0" err="1" smtClean="0">
                <a:solidFill>
                  <a:schemeClr val="bg2"/>
                </a:solidFill>
              </a:rPr>
              <a:t>definition</a:t>
            </a:r>
            <a:endParaRPr lang="en-US" dirty="0">
              <a:solidFill>
                <a:schemeClr val="bg2"/>
              </a:solidFill>
            </a:endParaRPr>
          </a:p>
          <a:p>
            <a:pPr marL="342900" indent="-342900" algn="just">
              <a:spcAft>
                <a:spcPts val="1200"/>
              </a:spcAft>
              <a:buClr>
                <a:schemeClr val="bg2"/>
              </a:buClr>
              <a:buFont typeface="+mj-lt"/>
              <a:buAutoNum type="arabicPeriod"/>
            </a:pPr>
            <a:r>
              <a:rPr lang="en-US" dirty="0" smtClean="0">
                <a:solidFill>
                  <a:schemeClr val="bg2"/>
                </a:solidFill>
              </a:rPr>
              <a:t>Comparing JSON based hypermedia formats</a:t>
            </a:r>
          </a:p>
          <a:p>
            <a:pPr marL="342900" indent="-342900" algn="just">
              <a:buClr>
                <a:schemeClr val="bg2"/>
              </a:buClr>
              <a:buFont typeface="+mj-lt"/>
              <a:buAutoNum type="arabicPeriod"/>
            </a:pPr>
            <a:r>
              <a:rPr lang="fr-FR" smtClean="0">
                <a:solidFill>
                  <a:schemeClr val="bg2"/>
                </a:solidFill>
              </a:rPr>
              <a:t>Conclusion</a:t>
            </a:r>
            <a:endParaRPr lang="en-US" dirty="0">
              <a:solidFill>
                <a:schemeClr val="bg2"/>
              </a:solidFill>
            </a:endParaRPr>
          </a:p>
        </p:txBody>
      </p:sp>
    </p:spTree>
    <p:extLst>
      <p:ext uri="{BB962C8B-B14F-4D97-AF65-F5344CB8AC3E}">
        <p14:creationId xmlns:p14="http://schemas.microsoft.com/office/powerpoint/2010/main" val="11396015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a:spLocks noGrp="1"/>
          </p:cNvSpPr>
          <p:nvPr>
            <p:ph type="ctrTitle"/>
          </p:nvPr>
        </p:nvSpPr>
        <p:spPr>
          <a:xfrm>
            <a:off x="323528" y="267494"/>
            <a:ext cx="8290122" cy="863301"/>
          </a:xfrm>
        </p:spPr>
        <p:txBody>
          <a:bodyPr/>
          <a:lstStyle/>
          <a:p>
            <a:r>
              <a:rPr lang="fr-FR" sz="3200" dirty="0" smtClean="0"/>
              <a:t>SIREN - </a:t>
            </a:r>
            <a:r>
              <a:rPr lang="en-US" sz="3200" dirty="0"/>
              <a:t>Structured Interface for Representing Entities</a:t>
            </a:r>
            <a:r>
              <a:rPr lang="fr-FR" sz="3200" dirty="0" smtClean="0"/>
              <a:t> </a:t>
            </a:r>
            <a:endParaRPr lang="en-US" sz="3200" dirty="0"/>
          </a:p>
        </p:txBody>
      </p:sp>
      <p:sp>
        <p:nvSpPr>
          <p:cNvPr id="3" name="Rectangle 2"/>
          <p:cNvSpPr/>
          <p:nvPr/>
        </p:nvSpPr>
        <p:spPr>
          <a:xfrm>
            <a:off x="899592" y="1149588"/>
            <a:ext cx="7992888" cy="3416320"/>
          </a:xfrm>
          <a:prstGeom prst="rect">
            <a:avLst/>
          </a:prstGeom>
        </p:spPr>
        <p:txBody>
          <a:bodyPr wrap="square">
            <a:spAutoFit/>
          </a:bodyPr>
          <a:lstStyle/>
          <a:p>
            <a:r>
              <a:rPr lang="en-US" dirty="0" smtClean="0">
                <a:latin typeface="Arial" panose="020B0604020202020204" pitchFamily="34" charset="0"/>
                <a:cs typeface="Arial" panose="020B0604020202020204" pitchFamily="34" charset="0"/>
              </a:rPr>
              <a:t>Complexity: medium</a:t>
            </a:r>
          </a:p>
          <a:p>
            <a:endParaRPr lang="fr-FR"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 </a:t>
            </a:r>
            <a:r>
              <a:rPr lang="en-US" dirty="0" smtClean="0">
                <a:latin typeface="Arial" panose="020B0604020202020204" pitchFamily="34" charset="0"/>
                <a:cs typeface="Arial" panose="020B0604020202020204" pitchFamily="34" charset="0"/>
              </a:rPr>
              <a:t>SIREN document </a:t>
            </a:r>
            <a:r>
              <a:rPr lang="en-US" dirty="0">
                <a:latin typeface="Arial" panose="020B0604020202020204" pitchFamily="34" charset="0"/>
                <a:cs typeface="Arial" panose="020B0604020202020204" pitchFamily="34" charset="0"/>
              </a:rPr>
              <a:t>is constructed by taking a "classic" JSON object and then </a:t>
            </a:r>
            <a:r>
              <a:rPr lang="en-US" dirty="0" smtClean="0">
                <a:latin typeface="Arial" panose="020B0604020202020204" pitchFamily="34" charset="0"/>
                <a:cs typeface="Arial" panose="020B0604020202020204" pitchFamily="34" charset="0"/>
              </a:rPr>
              <a:t>adding one </a:t>
            </a:r>
            <a:r>
              <a:rPr lang="en-US" dirty="0">
                <a:latin typeface="Arial" panose="020B0604020202020204" pitchFamily="34" charset="0"/>
                <a:cs typeface="Arial" panose="020B0604020202020204" pitchFamily="34" charset="0"/>
              </a:rPr>
              <a:t>or more </a:t>
            </a:r>
            <a:r>
              <a:rPr lang="en-US" dirty="0" smtClean="0">
                <a:latin typeface="Arial" panose="020B0604020202020204" pitchFamily="34" charset="0"/>
                <a:cs typeface="Arial" panose="020B0604020202020204" pitchFamily="34" charset="0"/>
              </a:rPr>
              <a:t>hypermedia </a:t>
            </a:r>
            <a:r>
              <a:rPr lang="en-US" dirty="0">
                <a:latin typeface="Arial" panose="020B0604020202020204" pitchFamily="34" charset="0"/>
                <a:cs typeface="Arial" panose="020B0604020202020204" pitchFamily="34" charset="0"/>
              </a:rPr>
              <a:t>elements hereafter</a:t>
            </a:r>
          </a:p>
          <a:p>
            <a:endParaRPr lang="en-US" dirty="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5 optional top-level objects</a:t>
            </a:r>
          </a:p>
          <a:p>
            <a:pPr marL="742950" lvl="1" indent="-285750">
              <a:buFont typeface="Arial" panose="020B0604020202020204" pitchFamily="34" charset="0"/>
              <a:buChar char="•"/>
            </a:pPr>
            <a:r>
              <a:rPr lang="en-US" dirty="0">
                <a:latin typeface="Arial" panose="020B0604020202020204" pitchFamily="34" charset="0"/>
                <a:cs typeface="Arial" panose="020B0604020202020204" pitchFamily="34" charset="0"/>
              </a:rPr>
              <a:t>"</a:t>
            </a:r>
            <a:r>
              <a:rPr lang="en-US" dirty="0" smtClean="0">
                <a:latin typeface="Arial" panose="020B0604020202020204" pitchFamily="34" charset="0"/>
                <a:cs typeface="Arial" panose="020B0604020202020204" pitchFamily="34" charset="0"/>
              </a:rPr>
              <a:t>title</a:t>
            </a:r>
            <a:r>
              <a:rPr lang="en-US" dirty="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descriptive </a:t>
            </a:r>
            <a:r>
              <a:rPr lang="en-US" dirty="0">
                <a:latin typeface="Arial" panose="020B0604020202020204" pitchFamily="34" charset="0"/>
                <a:cs typeface="Arial" panose="020B0604020202020204" pitchFamily="34" charset="0"/>
              </a:rPr>
              <a:t>text about the entity.</a:t>
            </a:r>
            <a:endParaRPr lang="en-US" dirty="0" smtClean="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dirty="0" smtClean="0">
                <a:latin typeface="Arial" panose="020B0604020202020204" pitchFamily="34" charset="0"/>
                <a:cs typeface="Arial" panose="020B0604020202020204" pitchFamily="34" charset="0"/>
              </a:rPr>
              <a:t>"class": [ARRAY], nature of an entity's content</a:t>
            </a:r>
          </a:p>
          <a:p>
            <a:pPr marL="742950" lvl="1" indent="-285750">
              <a:buFont typeface="Arial" panose="020B0604020202020204" pitchFamily="34" charset="0"/>
              <a:buChar char="•"/>
            </a:pPr>
            <a:r>
              <a:rPr lang="en-US" dirty="0" smtClean="0">
                <a:latin typeface="Arial" panose="020B0604020202020204" pitchFamily="34" charset="0"/>
                <a:cs typeface="Arial" panose="020B0604020202020204" pitchFamily="34" charset="0"/>
              </a:rPr>
              <a:t>"properties": key-value pairs that describe the state of an entity</a:t>
            </a:r>
          </a:p>
          <a:p>
            <a:pPr marL="742950" lvl="1" indent="-285750">
              <a:buFont typeface="Arial" panose="020B0604020202020204" pitchFamily="34" charset="0"/>
              <a:buChar char="•"/>
            </a:pPr>
            <a:r>
              <a:rPr lang="en-US" dirty="0" smtClean="0">
                <a:latin typeface="Arial" panose="020B0604020202020204" pitchFamily="34" charset="0"/>
                <a:cs typeface="Arial" panose="020B0604020202020204" pitchFamily="34" charset="0"/>
              </a:rPr>
              <a:t>"entities": </a:t>
            </a:r>
            <a:r>
              <a:rPr lang="en-US" dirty="0">
                <a:latin typeface="Arial" panose="020B0604020202020204" pitchFamily="34" charset="0"/>
                <a:cs typeface="Arial" panose="020B0604020202020204" pitchFamily="34" charset="0"/>
              </a:rPr>
              <a:t>[ARRAY], </a:t>
            </a:r>
            <a:r>
              <a:rPr lang="en-US" dirty="0" smtClean="0">
                <a:latin typeface="Arial" panose="020B0604020202020204" pitchFamily="34" charset="0"/>
                <a:cs typeface="Arial" panose="020B0604020202020204" pitchFamily="34" charset="0"/>
              </a:rPr>
              <a:t>a collection of related sub-entities</a:t>
            </a:r>
          </a:p>
          <a:p>
            <a:pPr marL="742950" lvl="1" indent="-285750">
              <a:buFont typeface="Arial" panose="020B0604020202020204" pitchFamily="34" charset="0"/>
              <a:buChar char="•"/>
            </a:pPr>
            <a:r>
              <a:rPr lang="en-US" dirty="0">
                <a:latin typeface="Arial" panose="020B0604020202020204" pitchFamily="34" charset="0"/>
                <a:cs typeface="Arial" panose="020B0604020202020204" pitchFamily="34" charset="0"/>
              </a:rPr>
              <a:t>"</a:t>
            </a:r>
            <a:r>
              <a:rPr lang="en-US" dirty="0" smtClean="0">
                <a:latin typeface="Arial" panose="020B0604020202020204" pitchFamily="34" charset="0"/>
                <a:cs typeface="Arial" panose="020B0604020202020204" pitchFamily="34" charset="0"/>
              </a:rPr>
              <a:t>links":</a:t>
            </a:r>
            <a:r>
              <a:rPr lang="en-US" dirty="0">
                <a:latin typeface="Arial" panose="020B0604020202020204" pitchFamily="34" charset="0"/>
                <a:cs typeface="Arial" panose="020B0604020202020204" pitchFamily="34" charset="0"/>
              </a:rPr>
              <a:t> [ARRAY], a </a:t>
            </a:r>
            <a:r>
              <a:rPr lang="en-US" dirty="0" smtClean="0">
                <a:latin typeface="Arial" panose="020B0604020202020204" pitchFamily="34" charset="0"/>
                <a:cs typeface="Arial" panose="020B0604020202020204" pitchFamily="34" charset="0"/>
              </a:rPr>
              <a:t>collection of items </a:t>
            </a:r>
            <a:r>
              <a:rPr lang="en-US" dirty="0">
                <a:latin typeface="Arial" panose="020B0604020202020204" pitchFamily="34" charset="0"/>
                <a:cs typeface="Arial" panose="020B0604020202020204" pitchFamily="34" charset="0"/>
              </a:rPr>
              <a:t>that describe navigational links</a:t>
            </a:r>
            <a:endParaRPr lang="en-US" dirty="0" smtClean="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dirty="0">
                <a:latin typeface="Arial" panose="020B0604020202020204" pitchFamily="34" charset="0"/>
                <a:cs typeface="Arial" panose="020B0604020202020204" pitchFamily="34" charset="0"/>
              </a:rPr>
              <a:t>"</a:t>
            </a:r>
            <a:r>
              <a:rPr lang="en-US" dirty="0" smtClean="0">
                <a:latin typeface="Arial" panose="020B0604020202020204" pitchFamily="34" charset="0"/>
                <a:cs typeface="Arial" panose="020B0604020202020204" pitchFamily="34" charset="0"/>
              </a:rPr>
              <a:t>actions": </a:t>
            </a:r>
            <a:r>
              <a:rPr lang="en-US" dirty="0">
                <a:latin typeface="Arial" panose="020B0604020202020204" pitchFamily="34" charset="0"/>
                <a:cs typeface="Arial" panose="020B0604020202020204" pitchFamily="34" charset="0"/>
              </a:rPr>
              <a:t>[ARRAY], </a:t>
            </a:r>
            <a:r>
              <a:rPr lang="fr-FR" dirty="0" smtClean="0">
                <a:latin typeface="Arial" panose="020B0604020202020204" pitchFamily="34" charset="0"/>
                <a:cs typeface="Arial" panose="020B0604020202020204" pitchFamily="34" charset="0"/>
              </a:rPr>
              <a:t>a </a:t>
            </a:r>
            <a:r>
              <a:rPr lang="fr-FR" dirty="0">
                <a:latin typeface="Arial" panose="020B0604020202020204" pitchFamily="34" charset="0"/>
                <a:cs typeface="Arial" panose="020B0604020202020204" pitchFamily="34" charset="0"/>
              </a:rPr>
              <a:t>collection of </a:t>
            </a:r>
            <a:r>
              <a:rPr lang="fr-FR" dirty="0" smtClean="0">
                <a:latin typeface="Arial" panose="020B0604020202020204" pitchFamily="34" charset="0"/>
                <a:cs typeface="Arial" panose="020B0604020202020204" pitchFamily="34" charset="0"/>
              </a:rPr>
              <a:t>actions</a:t>
            </a:r>
          </a:p>
        </p:txBody>
      </p:sp>
    </p:spTree>
    <p:extLst>
      <p:ext uri="{BB962C8B-B14F-4D97-AF65-F5344CB8AC3E}">
        <p14:creationId xmlns:p14="http://schemas.microsoft.com/office/powerpoint/2010/main" val="2253160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a:spLocks noGrp="1"/>
          </p:cNvSpPr>
          <p:nvPr>
            <p:ph type="ctrTitle"/>
          </p:nvPr>
        </p:nvSpPr>
        <p:spPr>
          <a:xfrm>
            <a:off x="323528" y="267494"/>
            <a:ext cx="8290122" cy="863301"/>
          </a:xfrm>
        </p:spPr>
        <p:txBody>
          <a:bodyPr/>
          <a:lstStyle/>
          <a:p>
            <a:r>
              <a:rPr lang="fr-FR" sz="3200" dirty="0" smtClean="0"/>
              <a:t>SIREN </a:t>
            </a:r>
            <a:r>
              <a:rPr lang="fr-FR" sz="3200" dirty="0" err="1" smtClean="0"/>
              <a:t>examples</a:t>
            </a:r>
            <a:endParaRPr lang="en-US" sz="3200" dirty="0"/>
          </a:p>
        </p:txBody>
      </p:sp>
      <p:sp>
        <p:nvSpPr>
          <p:cNvPr id="5" name="Rectangle 4"/>
          <p:cNvSpPr/>
          <p:nvPr/>
        </p:nvSpPr>
        <p:spPr>
          <a:xfrm>
            <a:off x="1043608" y="651336"/>
            <a:ext cx="7848872" cy="3939540"/>
          </a:xfrm>
          <a:prstGeom prst="rect">
            <a:avLst/>
          </a:prstGeom>
          <a:ln>
            <a:solidFill>
              <a:schemeClr val="tx1"/>
            </a:solidFill>
          </a:ln>
        </p:spPr>
        <p:txBody>
          <a:bodyPr wrap="square">
            <a:spAutoFit/>
          </a:bodyPr>
          <a:lstStyle/>
          <a:p>
            <a:pPr defTabSz="360000"/>
            <a:r>
              <a:rPr lang="en-US" sz="1000" dirty="0"/>
              <a:t>{</a:t>
            </a:r>
          </a:p>
          <a:p>
            <a:pPr defTabSz="360000"/>
            <a:r>
              <a:rPr lang="en-US" sz="1000" dirty="0" smtClean="0"/>
              <a:t>	"</a:t>
            </a:r>
            <a:r>
              <a:rPr lang="en-US" sz="1000" dirty="0"/>
              <a:t>class": [ "5G-AKA-notification" ],</a:t>
            </a:r>
          </a:p>
          <a:p>
            <a:pPr defTabSz="360000"/>
            <a:r>
              <a:rPr lang="en-US" sz="1000" dirty="0"/>
              <a:t>	"properties":</a:t>
            </a:r>
          </a:p>
          <a:p>
            <a:pPr defTabSz="360000"/>
            <a:r>
              <a:rPr lang="en-US" sz="1000" dirty="0"/>
              <a:t>		{ </a:t>
            </a:r>
          </a:p>
          <a:p>
            <a:pPr defTabSz="360000"/>
            <a:r>
              <a:rPr lang="en-US" sz="1000" dirty="0"/>
              <a:t>		"RAND": 42, </a:t>
            </a:r>
          </a:p>
          <a:p>
            <a:pPr defTabSz="360000"/>
            <a:r>
              <a:rPr lang="en-US" sz="1000" dirty="0"/>
              <a:t>		"AUTN": 3,</a:t>
            </a:r>
          </a:p>
          <a:p>
            <a:pPr defTabSz="360000"/>
            <a:r>
              <a:rPr lang="en-US" sz="1000" dirty="0"/>
              <a:t>		"XRES*": ABCDEF1234567890</a:t>
            </a:r>
          </a:p>
          <a:p>
            <a:pPr defTabSz="360000"/>
            <a:r>
              <a:rPr lang="en-US" sz="1000" dirty="0"/>
              <a:t>		"KSEAF": ABCDEF1234567890</a:t>
            </a:r>
          </a:p>
          <a:p>
            <a:pPr defTabSz="360000"/>
            <a:r>
              <a:rPr lang="en-US" sz="1000" dirty="0"/>
              <a:t>		},</a:t>
            </a:r>
          </a:p>
          <a:p>
            <a:pPr defTabSz="360000"/>
            <a:r>
              <a:rPr lang="en-US" sz="1000" dirty="0"/>
              <a:t>	"actions":</a:t>
            </a:r>
          </a:p>
          <a:p>
            <a:pPr defTabSz="360000"/>
            <a:r>
              <a:rPr lang="en-US" sz="1000" dirty="0"/>
              <a:t>		[</a:t>
            </a:r>
          </a:p>
          <a:p>
            <a:pPr defTabSz="360000"/>
            <a:r>
              <a:rPr lang="en-US" sz="1000" dirty="0"/>
              <a:t>			{</a:t>
            </a:r>
          </a:p>
          <a:p>
            <a:pPr defTabSz="360000"/>
            <a:r>
              <a:rPr lang="en-US" sz="1000" dirty="0"/>
              <a:t>			"name": "5G-AKA-notification",</a:t>
            </a:r>
          </a:p>
          <a:p>
            <a:pPr defTabSz="360000"/>
            <a:r>
              <a:rPr lang="en-US" sz="1000" dirty="0"/>
              <a:t>			"class": "5G-AKA-notification",</a:t>
            </a:r>
          </a:p>
          <a:p>
            <a:pPr defTabSz="360000"/>
            <a:r>
              <a:rPr lang="en-US" sz="1000" dirty="0"/>
              <a:t>			"title": "information for the AMF to notify the AUSF that the UE has been </a:t>
            </a:r>
            <a:r>
              <a:rPr lang="en-US" sz="1000" dirty="0" err="1"/>
              <a:t>successfuly</a:t>
            </a:r>
            <a:r>
              <a:rPr lang="en-US" sz="1000" dirty="0"/>
              <a:t> authenticated",</a:t>
            </a:r>
          </a:p>
          <a:p>
            <a:pPr defTabSz="360000"/>
            <a:r>
              <a:rPr lang="en-US" sz="1000" dirty="0"/>
              <a:t>			"method": "PUT",</a:t>
            </a:r>
          </a:p>
          <a:p>
            <a:pPr defTabSz="360000"/>
            <a:r>
              <a:rPr lang="en-US" sz="1000" dirty="0"/>
              <a:t>			"</a:t>
            </a:r>
            <a:r>
              <a:rPr lang="en-US" sz="1000" dirty="0" err="1"/>
              <a:t>href</a:t>
            </a:r>
            <a:r>
              <a:rPr lang="en-US" sz="1000" dirty="0"/>
              <a:t>": "http://{</a:t>
            </a:r>
            <a:r>
              <a:rPr lang="en-US" sz="1000" dirty="0" err="1"/>
              <a:t>apiRoot</a:t>
            </a:r>
            <a:r>
              <a:rPr lang="en-US" sz="1000" dirty="0"/>
              <a:t>}/</a:t>
            </a:r>
            <a:r>
              <a:rPr lang="en-US" sz="1000" dirty="0" err="1" smtClean="0"/>
              <a:t>nausf-auth</a:t>
            </a:r>
            <a:r>
              <a:rPr lang="en-US" sz="1000" dirty="0" smtClean="0"/>
              <a:t>/v1/</a:t>
            </a:r>
            <a:r>
              <a:rPr lang="en-US" sz="1000" dirty="0" err="1" smtClean="0"/>
              <a:t>ue</a:t>
            </a:r>
            <a:r>
              <a:rPr lang="en-US" sz="1000" dirty="0" smtClean="0"/>
              <a:t>-authentications/123456/5g-aka-confirmation</a:t>
            </a:r>
            <a:r>
              <a:rPr lang="en-US" sz="1000" dirty="0"/>
              <a:t>",</a:t>
            </a:r>
          </a:p>
          <a:p>
            <a:pPr defTabSz="360000"/>
            <a:r>
              <a:rPr lang="en-US" sz="1000" dirty="0"/>
              <a:t>			"type": "application/</a:t>
            </a:r>
            <a:r>
              <a:rPr lang="en-US" sz="1000" dirty="0" err="1"/>
              <a:t>json</a:t>
            </a:r>
            <a:r>
              <a:rPr lang="en-US" sz="1000" dirty="0"/>
              <a:t>",</a:t>
            </a:r>
          </a:p>
          <a:p>
            <a:pPr defTabSz="360000"/>
            <a:r>
              <a:rPr lang="en-US" sz="1000" dirty="0"/>
              <a:t>			"fields": </a:t>
            </a:r>
          </a:p>
          <a:p>
            <a:pPr defTabSz="360000"/>
            <a:r>
              <a:rPr lang="en-US" sz="1000" dirty="0"/>
              <a:t>				[</a:t>
            </a:r>
          </a:p>
          <a:p>
            <a:pPr defTabSz="360000"/>
            <a:r>
              <a:rPr lang="en-US" sz="1000" dirty="0"/>
              <a:t>				{ "name": "</a:t>
            </a:r>
            <a:r>
              <a:rPr lang="en-US" sz="1000" dirty="0" err="1"/>
              <a:t>ConfirmationData</a:t>
            </a:r>
            <a:r>
              <a:rPr lang="en-US" sz="1000" dirty="0"/>
              <a:t>", "type": "number" }</a:t>
            </a:r>
          </a:p>
          <a:p>
            <a:pPr defTabSz="360000"/>
            <a:r>
              <a:rPr lang="en-US" sz="1000" dirty="0"/>
              <a:t>				]</a:t>
            </a:r>
          </a:p>
          <a:p>
            <a:pPr defTabSz="360000"/>
            <a:r>
              <a:rPr lang="en-US" sz="1000" dirty="0"/>
              <a:t>			}</a:t>
            </a:r>
          </a:p>
          <a:p>
            <a:pPr defTabSz="360000"/>
            <a:r>
              <a:rPr lang="en-US" sz="1000" dirty="0"/>
              <a:t>		],</a:t>
            </a:r>
          </a:p>
          <a:p>
            <a:pPr defTabSz="360000"/>
            <a:r>
              <a:rPr lang="en-US" sz="1000" dirty="0"/>
              <a:t>}</a:t>
            </a:r>
          </a:p>
        </p:txBody>
      </p:sp>
    </p:spTree>
    <p:extLst>
      <p:ext uri="{BB962C8B-B14F-4D97-AF65-F5344CB8AC3E}">
        <p14:creationId xmlns:p14="http://schemas.microsoft.com/office/powerpoint/2010/main" val="3618113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a:spLocks noGrp="1"/>
          </p:cNvSpPr>
          <p:nvPr>
            <p:ph type="ctrTitle"/>
          </p:nvPr>
        </p:nvSpPr>
        <p:spPr>
          <a:xfrm>
            <a:off x="323528" y="267495"/>
            <a:ext cx="8290122" cy="504056"/>
          </a:xfrm>
        </p:spPr>
        <p:txBody>
          <a:bodyPr/>
          <a:lstStyle/>
          <a:p>
            <a:r>
              <a:rPr lang="fr-FR" sz="3200" dirty="0" smtClean="0"/>
              <a:t>JSON-</a:t>
            </a:r>
            <a:r>
              <a:rPr lang="fr-FR" sz="3200" dirty="0" err="1" smtClean="0"/>
              <a:t>LinkedData</a:t>
            </a:r>
            <a:endParaRPr lang="en-US" sz="3200" dirty="0"/>
          </a:p>
        </p:txBody>
      </p:sp>
      <p:sp>
        <p:nvSpPr>
          <p:cNvPr id="3" name="Rectangle 2"/>
          <p:cNvSpPr/>
          <p:nvPr/>
        </p:nvSpPr>
        <p:spPr>
          <a:xfrm>
            <a:off x="2627784" y="699542"/>
            <a:ext cx="6408712" cy="4247317"/>
          </a:xfrm>
          <a:prstGeom prst="rect">
            <a:avLst/>
          </a:prstGeom>
        </p:spPr>
        <p:txBody>
          <a:bodyPr wrap="square">
            <a:spAutoFit/>
          </a:bodyPr>
          <a:lstStyle/>
          <a:p>
            <a:r>
              <a:rPr lang="en-US" dirty="0" smtClean="0">
                <a:latin typeface="Arial" panose="020B0604020202020204" pitchFamily="34" charset="0"/>
                <a:cs typeface="Arial" panose="020B0604020202020204" pitchFamily="34" charset="0"/>
              </a:rPr>
              <a:t>Standard: </a:t>
            </a:r>
            <a:r>
              <a:rPr lang="en-US" dirty="0">
                <a:latin typeface="Arial" panose="020B0604020202020204" pitchFamily="34" charset="0"/>
                <a:cs typeface="Arial" panose="020B0604020202020204" pitchFamily="34" charset="0"/>
              </a:rPr>
              <a:t>W3C </a:t>
            </a:r>
            <a:r>
              <a:rPr lang="en-US" dirty="0" smtClean="0">
                <a:latin typeface="Arial" panose="020B0604020202020204" pitchFamily="34" charset="0"/>
                <a:cs typeface="Arial" panose="020B0604020202020204" pitchFamily="34" charset="0"/>
              </a:rPr>
              <a:t>recommendation </a:t>
            </a:r>
          </a:p>
          <a:p>
            <a:r>
              <a:rPr lang="en-US" dirty="0" smtClean="0">
                <a:latin typeface="Arial" panose="020B0604020202020204" pitchFamily="34" charset="0"/>
                <a:cs typeface="Arial" panose="020B0604020202020204" pitchFamily="34" charset="0"/>
              </a:rPr>
              <a:t>https</a:t>
            </a:r>
            <a:r>
              <a:rPr lang="en-US" dirty="0">
                <a:latin typeface="Arial" panose="020B0604020202020204" pitchFamily="34" charset="0"/>
                <a:cs typeface="Arial" panose="020B0604020202020204" pitchFamily="34" charset="0"/>
              </a:rPr>
              <a:t>://json-ld.org/spec/latest/json-ld/</a:t>
            </a:r>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Media Type</a:t>
            </a:r>
            <a:r>
              <a:rPr lang="en-US" dirty="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application/</a:t>
            </a:r>
            <a:r>
              <a:rPr lang="en-US" dirty="0" err="1" smtClean="0">
                <a:latin typeface="Arial" panose="020B0604020202020204" pitchFamily="34" charset="0"/>
                <a:cs typeface="Arial" panose="020B0604020202020204" pitchFamily="34" charset="0"/>
              </a:rPr>
              <a:t>ld+json</a:t>
            </a:r>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Complexity: high, RDF syntax</a:t>
            </a:r>
          </a:p>
          <a:p>
            <a:endParaRPr lang="en-US" dirty="0">
              <a:latin typeface="Arial" panose="020B0604020202020204" pitchFamily="34" charset="0"/>
              <a:cs typeface="Arial" panose="020B0604020202020204" pitchFamily="34" charset="0"/>
            </a:endParaRPr>
          </a:p>
          <a:p>
            <a:r>
              <a:rPr lang="fr-FR" dirty="0" smtClean="0">
                <a:latin typeface="Arial" panose="020B0604020202020204" pitchFamily="34" charset="0"/>
                <a:cs typeface="Arial" panose="020B0604020202020204" pitchFamily="34" charset="0"/>
              </a:rPr>
              <a:t>Not </a:t>
            </a:r>
            <a:r>
              <a:rPr lang="fr-FR" dirty="0" err="1" smtClean="0">
                <a:latin typeface="Arial" panose="020B0604020202020204" pitchFamily="34" charset="0"/>
                <a:cs typeface="Arial" panose="020B0604020202020204" pitchFamily="34" charset="0"/>
              </a:rPr>
              <a:t>really</a:t>
            </a:r>
            <a:r>
              <a:rPr lang="fr-FR" dirty="0" smtClean="0">
                <a:latin typeface="Arial" panose="020B0604020202020204" pitchFamily="34" charset="0"/>
                <a:cs typeface="Arial" panose="020B0604020202020204" pitchFamily="34" charset="0"/>
              </a:rPr>
              <a:t> an </a:t>
            </a:r>
            <a:r>
              <a:rPr lang="fr-FR" dirty="0" err="1" smtClean="0">
                <a:latin typeface="Arial" panose="020B0604020202020204" pitchFamily="34" charset="0"/>
                <a:cs typeface="Arial" panose="020B0604020202020204" pitchFamily="34" charset="0"/>
              </a:rPr>
              <a:t>hypermedia</a:t>
            </a:r>
            <a:r>
              <a:rPr lang="fr-FR" dirty="0" smtClean="0">
                <a:latin typeface="Arial" panose="020B0604020202020204" pitchFamily="34" charset="0"/>
                <a:cs typeface="Arial" panose="020B0604020202020204" pitchFamily="34" charset="0"/>
              </a:rPr>
              <a:t> format</a:t>
            </a:r>
          </a:p>
          <a:p>
            <a:pPr lvl="1"/>
            <a:r>
              <a:rPr lang="fr-FR" dirty="0" err="1" smtClean="0">
                <a:latin typeface="Arial" panose="020B0604020202020204" pitchFamily="34" charset="0"/>
                <a:cs typeface="Arial" panose="020B0604020202020204" pitchFamily="34" charset="0"/>
              </a:rPr>
              <a:t>Designed</a:t>
            </a:r>
            <a:r>
              <a:rPr lang="fr-FR" dirty="0" smtClean="0">
                <a:latin typeface="Arial" panose="020B0604020202020204" pitchFamily="34" charset="0"/>
                <a:cs typeface="Arial" panose="020B0604020202020204" pitchFamily="34" charset="0"/>
              </a:rPr>
              <a:t> to </a:t>
            </a:r>
            <a:r>
              <a:rPr lang="en-US" dirty="0" smtClean="0">
                <a:latin typeface="Arial" panose="020B0604020202020204" pitchFamily="34" charset="0"/>
                <a:cs typeface="Arial" panose="020B0604020202020204" pitchFamily="34" charset="0"/>
              </a:rPr>
              <a:t>serialize </a:t>
            </a:r>
            <a:r>
              <a:rPr lang="en-US" dirty="0">
                <a:latin typeface="Arial" panose="020B0604020202020204" pitchFamily="34" charset="0"/>
                <a:cs typeface="Arial" panose="020B0604020202020204" pitchFamily="34" charset="0"/>
              </a:rPr>
              <a:t>Linked </a:t>
            </a:r>
            <a:r>
              <a:rPr lang="en-US" dirty="0" smtClean="0">
                <a:latin typeface="Arial" panose="020B0604020202020204" pitchFamily="34" charset="0"/>
                <a:cs typeface="Arial" panose="020B0604020202020204" pitchFamily="34" charset="0"/>
              </a:rPr>
              <a:t>Data into JSON</a:t>
            </a:r>
          </a:p>
          <a:p>
            <a:pPr lvl="1"/>
            <a:r>
              <a:rPr lang="fr-FR" dirty="0" smtClean="0">
                <a:latin typeface="Arial" panose="020B0604020202020204" pitchFamily="34" charset="0"/>
                <a:cs typeface="Arial" panose="020B0604020202020204" pitchFamily="34" charset="0"/>
              </a:rPr>
              <a:t>No distinction </a:t>
            </a:r>
            <a:r>
              <a:rPr lang="fr-FR" dirty="0" err="1" smtClean="0">
                <a:latin typeface="Arial" panose="020B0604020202020204" pitchFamily="34" charset="0"/>
                <a:cs typeface="Arial" panose="020B0604020202020204" pitchFamily="34" charset="0"/>
              </a:rPr>
              <a:t>between</a:t>
            </a:r>
            <a:r>
              <a:rPr lang="fr-FR" dirty="0" smtClean="0">
                <a:latin typeface="Arial" panose="020B0604020202020204" pitchFamily="34" charset="0"/>
                <a:cs typeface="Arial" panose="020B0604020202020204" pitchFamily="34" charset="0"/>
              </a:rPr>
              <a:t> URI </a:t>
            </a:r>
            <a:r>
              <a:rPr lang="fr-FR" dirty="0" err="1" smtClean="0">
                <a:latin typeface="Arial" panose="020B0604020202020204" pitchFamily="34" charset="0"/>
                <a:cs typeface="Arial" panose="020B0604020202020204" pitchFamily="34" charset="0"/>
              </a:rPr>
              <a:t>used</a:t>
            </a:r>
            <a:r>
              <a:rPr lang="fr-FR" dirty="0" smtClean="0">
                <a:latin typeface="Arial" panose="020B0604020202020204" pitchFamily="34" charset="0"/>
                <a:cs typeface="Arial" panose="020B0604020202020204" pitchFamily="34" charset="0"/>
              </a:rPr>
              <a:t> as Id </a:t>
            </a:r>
            <a:r>
              <a:rPr lang="fr-FR" dirty="0" err="1" smtClean="0">
                <a:latin typeface="Arial" panose="020B0604020202020204" pitchFamily="34" charset="0"/>
                <a:cs typeface="Arial" panose="020B0604020202020204" pitchFamily="34" charset="0"/>
              </a:rPr>
              <a:t>from</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those</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used</a:t>
            </a:r>
            <a:r>
              <a:rPr lang="fr-FR" dirty="0" smtClean="0">
                <a:latin typeface="Arial" panose="020B0604020202020204" pitchFamily="34" charset="0"/>
                <a:cs typeface="Arial" panose="020B0604020202020204" pitchFamily="34" charset="0"/>
              </a:rPr>
              <a:t> as state transition</a:t>
            </a:r>
            <a:endParaRPr lang="en-US" dirty="0" smtClean="0">
              <a:latin typeface="Arial" panose="020B0604020202020204" pitchFamily="34" charset="0"/>
              <a:cs typeface="Arial" panose="020B0604020202020204" pitchFamily="34" charset="0"/>
            </a:endParaRPr>
          </a:p>
          <a:p>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JSON-LD </a:t>
            </a:r>
            <a:r>
              <a:rPr lang="en-US" dirty="0">
                <a:latin typeface="Arial" panose="020B0604020202020204" pitchFamily="34" charset="0"/>
                <a:cs typeface="Arial" panose="020B0604020202020204" pitchFamily="34" charset="0"/>
              </a:rPr>
              <a:t>is a concrete </a:t>
            </a:r>
            <a:r>
              <a:rPr lang="en-US" dirty="0" smtClean="0">
                <a:latin typeface="Arial" panose="020B0604020202020204" pitchFamily="34" charset="0"/>
                <a:cs typeface="Arial" panose="020B0604020202020204" pitchFamily="34" charset="0"/>
                <a:hlinkClick r:id="rId2"/>
              </a:rPr>
              <a:t>Resource Description Format </a:t>
            </a:r>
            <a:r>
              <a:rPr lang="en-US" dirty="0" smtClean="0">
                <a:latin typeface="Arial" panose="020B0604020202020204" pitchFamily="34" charset="0"/>
                <a:cs typeface="Arial" panose="020B0604020202020204" pitchFamily="34" charset="0"/>
              </a:rPr>
              <a:t>syntax</a:t>
            </a:r>
          </a:p>
          <a:p>
            <a:r>
              <a:rPr lang="en-US" dirty="0" smtClean="0">
                <a:latin typeface="Arial" panose="020B0604020202020204" pitchFamily="34" charset="0"/>
                <a:cs typeface="Arial" panose="020B0604020202020204" pitchFamily="34" charset="0"/>
              </a:rPr>
              <a:t>RDF is a </a:t>
            </a:r>
            <a:r>
              <a:rPr lang="en-US" dirty="0">
                <a:latin typeface="Arial" panose="020B0604020202020204" pitchFamily="34" charset="0"/>
                <a:cs typeface="Arial" panose="020B0604020202020204" pitchFamily="34" charset="0"/>
              </a:rPr>
              <a:t>metadata data </a:t>
            </a:r>
            <a:r>
              <a:rPr lang="en-US" dirty="0" smtClean="0">
                <a:latin typeface="Arial" panose="020B0604020202020204" pitchFamily="34" charset="0"/>
                <a:cs typeface="Arial" panose="020B0604020202020204" pitchFamily="34" charset="0"/>
              </a:rPr>
              <a:t>model for making </a:t>
            </a:r>
            <a:r>
              <a:rPr lang="en-US" dirty="0">
                <a:latin typeface="Arial" panose="020B0604020202020204" pitchFamily="34" charset="0"/>
                <a:cs typeface="Arial" panose="020B0604020202020204" pitchFamily="34" charset="0"/>
              </a:rPr>
              <a:t>statements about resources </a:t>
            </a:r>
            <a:r>
              <a:rPr lang="en-US" dirty="0" smtClean="0">
                <a:latin typeface="Arial" panose="020B0604020202020204" pitchFamily="34" charset="0"/>
                <a:cs typeface="Arial" panose="020B0604020202020204" pitchFamily="34" charset="0"/>
              </a:rPr>
              <a:t>in the </a:t>
            </a:r>
            <a:r>
              <a:rPr lang="en-US" dirty="0">
                <a:latin typeface="Arial" panose="020B0604020202020204" pitchFamily="34" charset="0"/>
                <a:cs typeface="Arial" panose="020B0604020202020204" pitchFamily="34" charset="0"/>
              </a:rPr>
              <a:t>form </a:t>
            </a:r>
            <a:r>
              <a:rPr lang="en-US" dirty="0" smtClean="0">
                <a:latin typeface="Arial" panose="020B0604020202020204" pitchFamily="34" charset="0"/>
                <a:cs typeface="Arial" panose="020B0604020202020204" pitchFamily="34" charset="0"/>
              </a:rPr>
              <a:t>subject–predicate–object (triples)</a:t>
            </a:r>
          </a:p>
          <a:p>
            <a:endParaRPr lang="fr-FR" dirty="0">
              <a:latin typeface="Arial" panose="020B0604020202020204" pitchFamily="34" charset="0"/>
              <a:cs typeface="Arial" panose="020B0604020202020204" pitchFamily="34" charset="0"/>
            </a:endParaRPr>
          </a:p>
          <a:p>
            <a:r>
              <a:rPr lang="fr-FR" dirty="0" smtClean="0">
                <a:latin typeface="Arial" panose="020B0604020202020204" pitchFamily="34" charset="0"/>
                <a:cs typeface="Arial" panose="020B0604020202020204" pitchFamily="34" charset="0"/>
              </a:rPr>
              <a:t>Not a good candidate </a:t>
            </a:r>
            <a:r>
              <a:rPr lang="fr-FR" dirty="0" err="1" smtClean="0">
                <a:latin typeface="Arial" panose="020B0604020202020204" pitchFamily="34" charset="0"/>
                <a:cs typeface="Arial" panose="020B0604020202020204" pitchFamily="34" charset="0"/>
              </a:rPr>
              <a:t>alone</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see</a:t>
            </a:r>
            <a:r>
              <a:rPr lang="fr-FR" dirty="0" smtClean="0">
                <a:latin typeface="Arial" panose="020B0604020202020204" pitchFamily="34" charset="0"/>
                <a:cs typeface="Arial" panose="020B0604020202020204" pitchFamily="34" charset="0"/>
              </a:rPr>
              <a:t> HYDRA)</a:t>
            </a:r>
            <a:endParaRPr lang="en-US" dirty="0" smtClean="0">
              <a:latin typeface="Arial" panose="020B0604020202020204" pitchFamily="34" charset="0"/>
              <a:cs typeface="Arial" panose="020B0604020202020204" pitchFamily="34"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779662"/>
            <a:ext cx="2132508" cy="21325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93328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a:spLocks noGrp="1"/>
          </p:cNvSpPr>
          <p:nvPr>
            <p:ph type="ctrTitle"/>
          </p:nvPr>
        </p:nvSpPr>
        <p:spPr>
          <a:xfrm>
            <a:off x="323528" y="267495"/>
            <a:ext cx="8290122" cy="504056"/>
          </a:xfrm>
        </p:spPr>
        <p:txBody>
          <a:bodyPr/>
          <a:lstStyle/>
          <a:p>
            <a:r>
              <a:rPr lang="fr-FR" sz="3200" dirty="0" smtClean="0"/>
              <a:t>HYDRA</a:t>
            </a:r>
            <a:endParaRPr lang="en-US" sz="3200" dirty="0"/>
          </a:p>
        </p:txBody>
      </p:sp>
      <p:sp>
        <p:nvSpPr>
          <p:cNvPr id="3" name="Rectangle 2"/>
          <p:cNvSpPr/>
          <p:nvPr/>
        </p:nvSpPr>
        <p:spPr>
          <a:xfrm>
            <a:off x="2699792" y="699542"/>
            <a:ext cx="6408712" cy="4247317"/>
          </a:xfrm>
          <a:prstGeom prst="rect">
            <a:avLst/>
          </a:prstGeom>
        </p:spPr>
        <p:txBody>
          <a:bodyPr wrap="square">
            <a:spAutoFit/>
          </a:bodyPr>
          <a:lstStyle/>
          <a:p>
            <a:r>
              <a:rPr lang="en-US" dirty="0" smtClean="0">
                <a:solidFill>
                  <a:srgbClr val="FF0000"/>
                </a:solidFill>
                <a:latin typeface="Arial" panose="020B0604020202020204" pitchFamily="34" charset="0"/>
                <a:cs typeface="Arial" panose="020B0604020202020204" pitchFamily="34" charset="0"/>
              </a:rPr>
              <a:t>Standard: no, draft (lots of comments in spec), (W3C ref community group)</a:t>
            </a:r>
          </a:p>
          <a:p>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Media Type</a:t>
            </a:r>
            <a:r>
              <a:rPr lang="en-US" dirty="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application/</a:t>
            </a:r>
            <a:r>
              <a:rPr lang="en-US" dirty="0" err="1" smtClean="0">
                <a:latin typeface="Arial" panose="020B0604020202020204" pitchFamily="34" charset="0"/>
                <a:cs typeface="Arial" panose="020B0604020202020204" pitchFamily="34" charset="0"/>
              </a:rPr>
              <a:t>ld+json</a:t>
            </a:r>
            <a:endParaRPr lang="en-US" dirty="0" smtClean="0">
              <a:latin typeface="Arial" panose="020B0604020202020204" pitchFamily="34" charset="0"/>
              <a:cs typeface="Arial" panose="020B0604020202020204" pitchFamily="34" charset="0"/>
            </a:endParaRPr>
          </a:p>
          <a:p>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Complexity: high (based on JSON-LD)</a:t>
            </a:r>
          </a:p>
          <a:p>
            <a:endParaRPr lang="en-US" dirty="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Provide </a:t>
            </a:r>
            <a:r>
              <a:rPr lang="en-US" dirty="0">
                <a:latin typeface="Arial" panose="020B0604020202020204" pitchFamily="34" charset="0"/>
                <a:cs typeface="Arial" panose="020B0604020202020204" pitchFamily="34" charset="0"/>
              </a:rPr>
              <a:t>a </a:t>
            </a:r>
            <a:r>
              <a:rPr lang="en-US" dirty="0" smtClean="0">
                <a:latin typeface="Arial" panose="020B0604020202020204" pitchFamily="34" charset="0"/>
                <a:cs typeface="Arial" panose="020B0604020202020204" pitchFamily="34" charset="0"/>
              </a:rPr>
              <a:t>JSON-LD vocabulary </a:t>
            </a:r>
            <a:r>
              <a:rPr lang="en-US" dirty="0">
                <a:latin typeface="Arial" panose="020B0604020202020204" pitchFamily="34" charset="0"/>
                <a:cs typeface="Arial" panose="020B0604020202020204" pitchFamily="34" charset="0"/>
              </a:rPr>
              <a:t>which enables a server to advertise valid state transitions to a client</a:t>
            </a:r>
            <a:r>
              <a:rPr lang="en-US" dirty="0" smtClean="0">
                <a:latin typeface="Arial" panose="020B0604020202020204" pitchFamily="34" charset="0"/>
                <a:cs typeface="Arial" panose="020B0604020202020204" pitchFamily="34" charset="0"/>
              </a:rPr>
              <a:t>.</a:t>
            </a:r>
          </a:p>
          <a:p>
            <a:pPr lvl="1"/>
            <a:r>
              <a:rPr lang="fr-FR" dirty="0" smtClean="0">
                <a:latin typeface="Arial" panose="020B0604020202020204" pitchFamily="34" charset="0"/>
                <a:cs typeface="Arial" panose="020B0604020202020204" pitchFamily="34" charset="0"/>
              </a:rPr>
              <a:t>Link class</a:t>
            </a:r>
          </a:p>
          <a:p>
            <a:pPr lvl="1"/>
            <a:r>
              <a:rPr lang="fr-FR" dirty="0" err="1" smtClean="0">
                <a:latin typeface="Arial" panose="020B0604020202020204" pitchFamily="34" charset="0"/>
                <a:cs typeface="Arial" panose="020B0604020202020204" pitchFamily="34" charset="0"/>
              </a:rPr>
              <a:t>Operation</a:t>
            </a:r>
            <a:r>
              <a:rPr lang="fr-FR" dirty="0" smtClean="0">
                <a:latin typeface="Arial" panose="020B0604020202020204" pitchFamily="34" charset="0"/>
                <a:cs typeface="Arial" panose="020B0604020202020204" pitchFamily="34" charset="0"/>
              </a:rPr>
              <a:t> class</a:t>
            </a:r>
          </a:p>
          <a:p>
            <a:endParaRPr lang="fr-FR" dirty="0" smtClean="0">
              <a:latin typeface="Arial" panose="020B0604020202020204" pitchFamily="34" charset="0"/>
              <a:cs typeface="Arial" panose="020B0604020202020204" pitchFamily="34" charset="0"/>
            </a:endParaRPr>
          </a:p>
          <a:p>
            <a:r>
              <a:rPr lang="fr-FR" dirty="0" err="1" smtClean="0">
                <a:latin typeface="Arial" panose="020B0604020202020204" pitchFamily="34" charset="0"/>
                <a:cs typeface="Arial" panose="020B0604020202020204" pitchFamily="34" charset="0"/>
              </a:rPr>
              <a:t>Requires</a:t>
            </a:r>
            <a:r>
              <a:rPr lang="fr-FR" dirty="0" smtClean="0">
                <a:latin typeface="Arial" panose="020B0604020202020204" pitchFamily="34" charset="0"/>
                <a:cs typeface="Arial" panose="020B0604020202020204" pitchFamily="34" charset="0"/>
              </a:rPr>
              <a:t> machine-</a:t>
            </a:r>
            <a:r>
              <a:rPr lang="fr-FR" dirty="0" err="1" smtClean="0">
                <a:latin typeface="Arial" panose="020B0604020202020204" pitchFamily="34" charset="0"/>
                <a:cs typeface="Arial" panose="020B0604020202020204" pitchFamily="34" charset="0"/>
              </a:rPr>
              <a:t>readable</a:t>
            </a:r>
            <a:r>
              <a:rPr lang="fr-FR" dirty="0" smtClean="0">
                <a:latin typeface="Arial" panose="020B0604020202020204" pitchFamily="34" charset="0"/>
                <a:cs typeface="Arial" panose="020B0604020202020204" pitchFamily="34" charset="0"/>
              </a:rPr>
              <a:t> documentation</a:t>
            </a:r>
          </a:p>
          <a:p>
            <a:endParaRPr lang="fr-FR" dirty="0">
              <a:latin typeface="Arial" panose="020B0604020202020204" pitchFamily="34" charset="0"/>
              <a:cs typeface="Arial" panose="020B0604020202020204" pitchFamily="34" charset="0"/>
            </a:endParaRPr>
          </a:p>
          <a:p>
            <a:r>
              <a:rPr lang="fr-FR" dirty="0" err="1" smtClean="0">
                <a:latin typeface="Arial" panose="020B0604020202020204" pitchFamily="34" charset="0"/>
                <a:cs typeface="Arial" panose="020B0604020202020204" pitchFamily="34" charset="0"/>
              </a:rPr>
              <a:t>Probably</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too</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futuristic</a:t>
            </a:r>
            <a:r>
              <a:rPr lang="fr-FR" dirty="0" smtClean="0">
                <a:latin typeface="Arial" panose="020B0604020202020204" pitchFamily="34" charset="0"/>
                <a:cs typeface="Arial" panose="020B0604020202020204" pitchFamily="34" charset="0"/>
              </a:rPr>
              <a:t> for the time </a:t>
            </a:r>
            <a:r>
              <a:rPr lang="fr-FR" dirty="0" err="1" smtClean="0">
                <a:latin typeface="Arial" panose="020B0604020202020204" pitchFamily="34" charset="0"/>
                <a:cs typeface="Arial" panose="020B0604020202020204" pitchFamily="34" charset="0"/>
              </a:rPr>
              <a:t>being</a:t>
            </a:r>
            <a:endParaRPr lang="en-US" dirty="0">
              <a:latin typeface="Arial" panose="020B0604020202020204" pitchFamily="34" charset="0"/>
              <a:cs typeface="Arial" panose="020B0604020202020204" pitchFamily="34" charset="0"/>
            </a:endParaRPr>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419622"/>
            <a:ext cx="2303590" cy="2288284"/>
          </a:xfrm>
          <a:prstGeom prst="rect">
            <a:avLst/>
          </a:prstGeom>
        </p:spPr>
      </p:pic>
      <p:sp>
        <p:nvSpPr>
          <p:cNvPr id="5" name="Rectangle 4">
            <a:hlinkClick r:id="rId3"/>
          </p:cNvPr>
          <p:cNvSpPr/>
          <p:nvPr/>
        </p:nvSpPr>
        <p:spPr>
          <a:xfrm>
            <a:off x="89423" y="3795886"/>
            <a:ext cx="2339752" cy="400110"/>
          </a:xfrm>
          <a:prstGeom prst="rect">
            <a:avLst/>
          </a:prstGeom>
        </p:spPr>
        <p:txBody>
          <a:bodyPr wrap="square">
            <a:spAutoFit/>
          </a:bodyPr>
          <a:lstStyle/>
          <a:p>
            <a:r>
              <a:rPr lang="en-US" sz="1000" dirty="0">
                <a:hlinkClick r:id="rId3"/>
              </a:rPr>
              <a:t>http://www.hydra-cg.com/spec/latest/core/</a:t>
            </a:r>
            <a:endParaRPr lang="en-US" sz="1000" dirty="0"/>
          </a:p>
        </p:txBody>
      </p:sp>
    </p:spTree>
    <p:extLst>
      <p:ext uri="{BB962C8B-B14F-4D97-AF65-F5344CB8AC3E}">
        <p14:creationId xmlns:p14="http://schemas.microsoft.com/office/powerpoint/2010/main" val="1943696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a:spLocks noGrp="1"/>
          </p:cNvSpPr>
          <p:nvPr>
            <p:ph type="ctrTitle"/>
          </p:nvPr>
        </p:nvSpPr>
        <p:spPr>
          <a:xfrm>
            <a:off x="323528" y="267494"/>
            <a:ext cx="8290122" cy="863301"/>
          </a:xfrm>
        </p:spPr>
        <p:txBody>
          <a:bodyPr/>
          <a:lstStyle/>
          <a:p>
            <a:r>
              <a:rPr lang="fr-FR" sz="3200" dirty="0" smtClean="0"/>
              <a:t>Hydra </a:t>
            </a:r>
            <a:r>
              <a:rPr lang="fr-FR" sz="3200" dirty="0" err="1" smtClean="0"/>
              <a:t>examples</a:t>
            </a:r>
            <a:endParaRPr lang="en-US" sz="3200" dirty="0"/>
          </a:p>
        </p:txBody>
      </p:sp>
      <p:sp>
        <p:nvSpPr>
          <p:cNvPr id="5" name="Rectangle 4"/>
          <p:cNvSpPr/>
          <p:nvPr/>
        </p:nvSpPr>
        <p:spPr>
          <a:xfrm>
            <a:off x="323528" y="886829"/>
            <a:ext cx="3960440" cy="2400657"/>
          </a:xfrm>
          <a:prstGeom prst="rect">
            <a:avLst/>
          </a:prstGeom>
          <a:ln>
            <a:solidFill>
              <a:schemeClr val="tx1"/>
            </a:solidFill>
          </a:ln>
        </p:spPr>
        <p:txBody>
          <a:bodyPr wrap="square">
            <a:spAutoFit/>
          </a:bodyPr>
          <a:lstStyle/>
          <a:p>
            <a:r>
              <a:rPr lang="en-US" sz="1000" dirty="0" smtClean="0"/>
              <a:t>Description </a:t>
            </a:r>
            <a:r>
              <a:rPr lang="en-US" sz="1000" dirty="0"/>
              <a:t>of an IRI Template</a:t>
            </a:r>
          </a:p>
          <a:p>
            <a:r>
              <a:rPr lang="en-US" sz="1000" dirty="0" smtClean="0"/>
              <a:t>{</a:t>
            </a:r>
            <a:endParaRPr lang="en-US" sz="1000" dirty="0"/>
          </a:p>
          <a:p>
            <a:r>
              <a:rPr lang="en-US" sz="1000" dirty="0"/>
              <a:t>  "@context": "http://www.w3.org/ns/hydra/context.jsonld",</a:t>
            </a:r>
          </a:p>
          <a:p>
            <a:r>
              <a:rPr lang="en-US" sz="1000" dirty="0"/>
              <a:t>  "@type": "</a:t>
            </a:r>
            <a:r>
              <a:rPr lang="en-US" sz="1000" dirty="0" err="1"/>
              <a:t>IriTemplate</a:t>
            </a:r>
            <a:r>
              <a:rPr lang="en-US" sz="1000" dirty="0"/>
              <a:t>",</a:t>
            </a:r>
          </a:p>
          <a:p>
            <a:r>
              <a:rPr lang="en-US" sz="1000" dirty="0"/>
              <a:t>  "template": "http://api.example.com/issues{?q}",</a:t>
            </a:r>
          </a:p>
          <a:p>
            <a:r>
              <a:rPr lang="en-US" sz="1000" dirty="0"/>
              <a:t>  "</a:t>
            </a:r>
            <a:r>
              <a:rPr lang="en-US" sz="1000" dirty="0" err="1"/>
              <a:t>variableRepresentation</a:t>
            </a:r>
            <a:r>
              <a:rPr lang="en-US" sz="1000" dirty="0"/>
              <a:t>": "</a:t>
            </a:r>
            <a:r>
              <a:rPr lang="en-US" sz="1000" dirty="0" err="1"/>
              <a:t>BasicRepresentation</a:t>
            </a:r>
            <a:r>
              <a:rPr lang="en-US" sz="1000" dirty="0"/>
              <a:t>",</a:t>
            </a:r>
          </a:p>
          <a:p>
            <a:r>
              <a:rPr lang="en-US" sz="1000" dirty="0"/>
              <a:t>  "mapping": [</a:t>
            </a:r>
          </a:p>
          <a:p>
            <a:r>
              <a:rPr lang="en-US" sz="1000" dirty="0"/>
              <a:t>    {</a:t>
            </a:r>
          </a:p>
          <a:p>
            <a:r>
              <a:rPr lang="en-US" sz="1000" dirty="0"/>
              <a:t>      "@type": "</a:t>
            </a:r>
            <a:r>
              <a:rPr lang="en-US" sz="1000" dirty="0" err="1"/>
              <a:t>IriTemplateMapping</a:t>
            </a:r>
            <a:r>
              <a:rPr lang="en-US" sz="1000" dirty="0"/>
              <a:t>",</a:t>
            </a:r>
          </a:p>
          <a:p>
            <a:r>
              <a:rPr lang="en-US" sz="1000" dirty="0"/>
              <a:t>      "variable": "q",</a:t>
            </a:r>
          </a:p>
          <a:p>
            <a:r>
              <a:rPr lang="en-US" sz="1000" dirty="0"/>
              <a:t>      "property": "</a:t>
            </a:r>
            <a:r>
              <a:rPr lang="en-US" sz="1000" dirty="0" err="1"/>
              <a:t>hydra:freetextQuery</a:t>
            </a:r>
            <a:r>
              <a:rPr lang="en-US" sz="1000" dirty="0"/>
              <a:t>",</a:t>
            </a:r>
          </a:p>
          <a:p>
            <a:r>
              <a:rPr lang="en-US" sz="1000" dirty="0"/>
              <a:t>      "required": true</a:t>
            </a:r>
          </a:p>
          <a:p>
            <a:r>
              <a:rPr lang="en-US" sz="1000" dirty="0"/>
              <a:t>    }</a:t>
            </a:r>
          </a:p>
          <a:p>
            <a:r>
              <a:rPr lang="en-US" sz="1000" dirty="0"/>
              <a:t>  ]</a:t>
            </a:r>
          </a:p>
          <a:p>
            <a:r>
              <a:rPr lang="en-US" sz="1000" dirty="0"/>
              <a:t>}</a:t>
            </a:r>
          </a:p>
        </p:txBody>
      </p:sp>
      <p:sp>
        <p:nvSpPr>
          <p:cNvPr id="7" name="Rectangle 6"/>
          <p:cNvSpPr/>
          <p:nvPr/>
        </p:nvSpPr>
        <p:spPr>
          <a:xfrm>
            <a:off x="4499992" y="886828"/>
            <a:ext cx="4572000" cy="2400657"/>
          </a:xfrm>
          <a:prstGeom prst="rect">
            <a:avLst/>
          </a:prstGeom>
          <a:ln>
            <a:solidFill>
              <a:schemeClr val="tx1"/>
            </a:solidFill>
          </a:ln>
        </p:spPr>
        <p:txBody>
          <a:bodyPr>
            <a:spAutoFit/>
          </a:bodyPr>
          <a:lstStyle/>
          <a:p>
            <a:r>
              <a:rPr lang="en-US" sz="1000" dirty="0" smtClean="0"/>
              <a:t>A </a:t>
            </a:r>
            <a:r>
              <a:rPr lang="en-US" sz="1000" dirty="0"/>
              <a:t>representation of an issue augmented with a delete operation</a:t>
            </a:r>
          </a:p>
          <a:p>
            <a:endParaRPr lang="en-US" sz="1000" dirty="0"/>
          </a:p>
          <a:p>
            <a:r>
              <a:rPr lang="en-US" sz="1000" dirty="0"/>
              <a:t>{</a:t>
            </a:r>
          </a:p>
          <a:p>
            <a:r>
              <a:rPr lang="en-US" sz="1000" dirty="0"/>
              <a:t>  "@context": "http://www.w3.org/ns/hydra/context.jsonld",</a:t>
            </a:r>
          </a:p>
          <a:p>
            <a:r>
              <a:rPr lang="en-US" sz="1000" dirty="0"/>
              <a:t>  "@id": "/an-issue",</a:t>
            </a:r>
          </a:p>
          <a:p>
            <a:r>
              <a:rPr lang="en-US" sz="1000" dirty="0"/>
              <a:t>  "title": "An exemplary issue representation",</a:t>
            </a:r>
          </a:p>
          <a:p>
            <a:r>
              <a:rPr lang="en-US" sz="1000" dirty="0"/>
              <a:t>  "description": "This issue can be deleted with an HTTP DELETE request",</a:t>
            </a:r>
          </a:p>
          <a:p>
            <a:r>
              <a:rPr lang="en-US" sz="1000" dirty="0"/>
              <a:t>  "operation": [</a:t>
            </a:r>
          </a:p>
          <a:p>
            <a:r>
              <a:rPr lang="en-US" sz="1000" dirty="0"/>
              <a:t>    {</a:t>
            </a:r>
          </a:p>
          <a:p>
            <a:r>
              <a:rPr lang="en-US" sz="1000" dirty="0"/>
              <a:t>      "@type": "Operation",</a:t>
            </a:r>
          </a:p>
          <a:p>
            <a:r>
              <a:rPr lang="en-US" sz="1000" dirty="0"/>
              <a:t>      "method": "DELETE"</a:t>
            </a:r>
          </a:p>
          <a:p>
            <a:r>
              <a:rPr lang="en-US" sz="1000" dirty="0"/>
              <a:t>    }</a:t>
            </a:r>
          </a:p>
          <a:p>
            <a:r>
              <a:rPr lang="en-US" sz="1000" dirty="0"/>
              <a:t>  ]</a:t>
            </a:r>
          </a:p>
          <a:p>
            <a:r>
              <a:rPr lang="en-US" sz="1000" dirty="0"/>
              <a:t>}</a:t>
            </a:r>
          </a:p>
        </p:txBody>
      </p:sp>
    </p:spTree>
    <p:extLst>
      <p:ext uri="{BB962C8B-B14F-4D97-AF65-F5344CB8AC3E}">
        <p14:creationId xmlns:p14="http://schemas.microsoft.com/office/powerpoint/2010/main" val="2867770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a:spLocks noGrp="1"/>
          </p:cNvSpPr>
          <p:nvPr>
            <p:ph type="ctrTitle"/>
          </p:nvPr>
        </p:nvSpPr>
        <p:spPr>
          <a:xfrm>
            <a:off x="323528" y="267495"/>
            <a:ext cx="8290122" cy="504056"/>
          </a:xfrm>
        </p:spPr>
        <p:txBody>
          <a:bodyPr/>
          <a:lstStyle/>
          <a:p>
            <a:r>
              <a:rPr lang="fr-FR" sz="3200" dirty="0" smtClean="0"/>
              <a:t>Micro API</a:t>
            </a:r>
            <a:endParaRPr lang="en-US" sz="3200" dirty="0"/>
          </a:p>
        </p:txBody>
      </p:sp>
      <p:sp>
        <p:nvSpPr>
          <p:cNvPr id="3" name="Rectangle 2"/>
          <p:cNvSpPr/>
          <p:nvPr/>
        </p:nvSpPr>
        <p:spPr>
          <a:xfrm>
            <a:off x="2699792" y="699542"/>
            <a:ext cx="6408712" cy="3970318"/>
          </a:xfrm>
          <a:prstGeom prst="rect">
            <a:avLst/>
          </a:prstGeom>
        </p:spPr>
        <p:txBody>
          <a:bodyPr wrap="square">
            <a:spAutoFit/>
          </a:bodyPr>
          <a:lstStyle/>
          <a:p>
            <a:r>
              <a:rPr lang="en-US" dirty="0" smtClean="0">
                <a:latin typeface="Arial" panose="020B0604020202020204" pitchFamily="34" charset="0"/>
                <a:cs typeface="Arial" panose="020B0604020202020204" pitchFamily="34" charset="0"/>
              </a:rPr>
              <a:t>Standard: no, very early draft, experimental</a:t>
            </a:r>
          </a:p>
          <a:p>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Media Type</a:t>
            </a:r>
            <a:r>
              <a:rPr lang="en-US" dirty="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application/</a:t>
            </a:r>
            <a:r>
              <a:rPr lang="en-US" dirty="0" err="1" smtClean="0">
                <a:latin typeface="Arial" panose="020B0604020202020204" pitchFamily="34" charset="0"/>
                <a:cs typeface="Arial" panose="020B0604020202020204" pitchFamily="34" charset="0"/>
              </a:rPr>
              <a:t>ld+json</a:t>
            </a:r>
            <a:endParaRPr lang="en-US" dirty="0" smtClean="0">
              <a:latin typeface="Arial" panose="020B0604020202020204" pitchFamily="34" charset="0"/>
              <a:cs typeface="Arial" panose="020B0604020202020204" pitchFamily="34" charset="0"/>
            </a:endParaRPr>
          </a:p>
          <a:p>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Complexity: medium</a:t>
            </a:r>
          </a:p>
          <a:p>
            <a:pPr lvl="1"/>
            <a:r>
              <a:rPr lang="en-US" dirty="0">
                <a:latin typeface="Arial" panose="020B0604020202020204" pitchFamily="34" charset="0"/>
                <a:cs typeface="Arial" panose="020B0604020202020204" pitchFamily="34" charset="0"/>
              </a:rPr>
              <a:t>I</a:t>
            </a:r>
            <a:r>
              <a:rPr lang="en-US" dirty="0" smtClean="0">
                <a:latin typeface="Arial" panose="020B0604020202020204" pitchFamily="34" charset="0"/>
                <a:cs typeface="Arial" panose="020B0604020202020204" pitchFamily="34" charset="0"/>
              </a:rPr>
              <a:t>t </a:t>
            </a:r>
            <a:r>
              <a:rPr lang="en-US" dirty="0">
                <a:latin typeface="Arial" panose="020B0604020202020204" pitchFamily="34" charset="0"/>
                <a:cs typeface="Arial" panose="020B0604020202020204" pitchFamily="34" charset="0"/>
              </a:rPr>
              <a:t>is intended to be concise and generic</a:t>
            </a:r>
            <a:endParaRPr lang="en-US" dirty="0" smtClean="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Micro API is a subset of JSON-LD intended for representing hypermedia APIs. It includes a vocabulary, and semantics for CRUD </a:t>
            </a:r>
            <a:r>
              <a:rPr lang="en-US" dirty="0" smtClean="0">
                <a:latin typeface="Arial" panose="020B0604020202020204" pitchFamily="34" charset="0"/>
                <a:cs typeface="Arial" panose="020B0604020202020204" pitchFamily="34" charset="0"/>
              </a:rPr>
              <a:t>operations</a:t>
            </a:r>
          </a:p>
          <a:p>
            <a:endParaRPr lang="fr-FR" dirty="0" smtClean="0">
              <a:latin typeface="Arial" panose="020B0604020202020204" pitchFamily="34" charset="0"/>
              <a:cs typeface="Arial" panose="020B0604020202020204" pitchFamily="34" charset="0"/>
            </a:endParaRPr>
          </a:p>
          <a:p>
            <a:r>
              <a:rPr lang="fr-FR" dirty="0" smtClean="0">
                <a:latin typeface="Arial" panose="020B0604020202020204" pitchFamily="34" charset="0"/>
                <a:cs typeface="Arial" panose="020B0604020202020204" pitchFamily="34" charset="0"/>
              </a:rPr>
              <a:t>May </a:t>
            </a:r>
            <a:r>
              <a:rPr lang="fr-FR" dirty="0" err="1">
                <a:latin typeface="Arial" panose="020B0604020202020204" pitchFamily="34" charset="0"/>
                <a:cs typeface="Arial" panose="020B0604020202020204" pitchFamily="34" charset="0"/>
              </a:rPr>
              <a:t>be</a:t>
            </a:r>
            <a:r>
              <a:rPr lang="fr-FR" dirty="0">
                <a:latin typeface="Arial" panose="020B0604020202020204" pitchFamily="34" charset="0"/>
                <a:cs typeface="Arial" panose="020B0604020202020204" pitchFamily="34" charset="0"/>
              </a:rPr>
              <a:t> a candidate for all 3GPP READ/WRITE APIs </a:t>
            </a:r>
            <a:r>
              <a:rPr lang="fr-FR" dirty="0" err="1">
                <a:latin typeface="Arial" panose="020B0604020202020204" pitchFamily="34" charset="0"/>
                <a:cs typeface="Arial" panose="020B0604020202020204" pitchFamily="34" charset="0"/>
              </a:rPr>
              <a:t>such</a:t>
            </a:r>
            <a:r>
              <a:rPr lang="fr-FR" dirty="0">
                <a:latin typeface="Arial" panose="020B0604020202020204" pitchFamily="34" charset="0"/>
                <a:cs typeface="Arial" panose="020B0604020202020204" pitchFamily="34" charset="0"/>
              </a:rPr>
              <a:t> as UDM, UDR</a:t>
            </a:r>
            <a:r>
              <a:rPr lang="fr-FR" dirty="0" smtClean="0">
                <a:latin typeface="Arial" panose="020B0604020202020204" pitchFamily="34" charset="0"/>
                <a:cs typeface="Arial" panose="020B0604020202020204" pitchFamily="34" charset="0"/>
              </a:rPr>
              <a:t>…</a:t>
            </a:r>
          </a:p>
          <a:p>
            <a:r>
              <a:rPr lang="fr-FR" dirty="0" smtClean="0">
                <a:latin typeface="Arial" panose="020B0604020202020204" pitchFamily="34" charset="0"/>
                <a:cs typeface="Arial" panose="020B0604020202020204" pitchFamily="34" charset="0"/>
              </a:rPr>
              <a:t>But </a:t>
            </a:r>
            <a:r>
              <a:rPr lang="fr-FR" dirty="0" err="1" smtClean="0">
                <a:latin typeface="Arial" panose="020B0604020202020204" pitchFamily="34" charset="0"/>
                <a:cs typeface="Arial" panose="020B0604020202020204" pitchFamily="34" charset="0"/>
              </a:rPr>
              <a:t>Collection+JSON</a:t>
            </a:r>
            <a:r>
              <a:rPr lang="fr-FR" dirty="0" smtClean="0">
                <a:latin typeface="Arial" panose="020B0604020202020204" pitchFamily="34" charset="0"/>
                <a:cs typeface="Arial" panose="020B0604020202020204" pitchFamily="34" charset="0"/>
              </a:rPr>
              <a:t> supports 2 more H-</a:t>
            </a:r>
            <a:r>
              <a:rPr lang="fr-FR" dirty="0" err="1" smtClean="0">
                <a:latin typeface="Arial" panose="020B0604020202020204" pitchFamily="34" charset="0"/>
                <a:cs typeface="Arial" panose="020B0604020202020204" pitchFamily="34" charset="0"/>
              </a:rPr>
              <a:t>factors</a:t>
            </a:r>
            <a:r>
              <a:rPr lang="fr-FR" dirty="0" smtClean="0">
                <a:latin typeface="Arial" panose="020B0604020202020204" pitchFamily="34" charset="0"/>
                <a:cs typeface="Arial" panose="020B0604020202020204" pitchFamily="34" charset="0"/>
              </a:rPr>
              <a:t> (LE, LT)</a:t>
            </a:r>
            <a:endParaRPr lang="en-US" dirty="0">
              <a:latin typeface="Arial" panose="020B0604020202020204" pitchFamily="34" charset="0"/>
              <a:cs typeface="Arial" panose="020B0604020202020204" pitchFamily="34" charset="0"/>
            </a:endParaRPr>
          </a:p>
        </p:txBody>
      </p:sp>
      <p:sp>
        <p:nvSpPr>
          <p:cNvPr id="5" name="Rectangle 4">
            <a:hlinkClick r:id="rId2"/>
          </p:cNvPr>
          <p:cNvSpPr/>
          <p:nvPr/>
        </p:nvSpPr>
        <p:spPr>
          <a:xfrm>
            <a:off x="89423" y="3795886"/>
            <a:ext cx="2339752" cy="246221"/>
          </a:xfrm>
          <a:prstGeom prst="rect">
            <a:avLst/>
          </a:prstGeom>
        </p:spPr>
        <p:txBody>
          <a:bodyPr wrap="square">
            <a:spAutoFit/>
          </a:bodyPr>
          <a:lstStyle/>
          <a:p>
            <a:r>
              <a:rPr lang="en-US" sz="1000" dirty="0" smtClean="0">
                <a:hlinkClick r:id="rId3"/>
              </a:rPr>
              <a:t>http://micro-api.org/</a:t>
            </a:r>
            <a:endParaRPr lang="en-US" sz="1000" dirty="0"/>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1" y="1563638"/>
            <a:ext cx="2055286" cy="20622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08874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a:spLocks noGrp="1"/>
          </p:cNvSpPr>
          <p:nvPr>
            <p:ph type="ctrTitle"/>
          </p:nvPr>
        </p:nvSpPr>
        <p:spPr>
          <a:xfrm>
            <a:off x="323528" y="267495"/>
            <a:ext cx="8290122" cy="504056"/>
          </a:xfrm>
        </p:spPr>
        <p:txBody>
          <a:bodyPr/>
          <a:lstStyle/>
          <a:p>
            <a:r>
              <a:rPr lang="fr-FR" sz="3200" dirty="0" err="1" smtClean="0"/>
              <a:t>OData</a:t>
            </a:r>
            <a:endParaRPr lang="en-US" sz="3200" dirty="0"/>
          </a:p>
        </p:txBody>
      </p:sp>
      <p:sp>
        <p:nvSpPr>
          <p:cNvPr id="3" name="Rectangle 2"/>
          <p:cNvSpPr/>
          <p:nvPr/>
        </p:nvSpPr>
        <p:spPr>
          <a:xfrm>
            <a:off x="2699792" y="1491630"/>
            <a:ext cx="6408712" cy="1846659"/>
          </a:xfrm>
          <a:prstGeom prst="rect">
            <a:avLst/>
          </a:prstGeom>
        </p:spPr>
        <p:txBody>
          <a:bodyPr wrap="square">
            <a:spAutoFit/>
          </a:bodyPr>
          <a:lstStyle/>
          <a:p>
            <a:r>
              <a:rPr lang="en-US" dirty="0" smtClean="0">
                <a:latin typeface="Arial" panose="020B0604020202020204" pitchFamily="34" charset="0"/>
                <a:cs typeface="Arial" panose="020B0604020202020204" pitchFamily="34" charset="0"/>
              </a:rPr>
              <a:t>Standard: yes (OASIS</a:t>
            </a:r>
            <a:r>
              <a:rPr lang="en-US" dirty="0">
                <a:latin typeface="Arial" panose="020B0604020202020204" pitchFamily="34" charset="0"/>
                <a:cs typeface="Arial" panose="020B0604020202020204" pitchFamily="34" charset="0"/>
              </a:rPr>
              <a:t>), </a:t>
            </a:r>
            <a:endParaRPr lang="en-US" dirty="0" smtClean="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ISO/IEC </a:t>
            </a:r>
            <a:r>
              <a:rPr lang="en-US" sz="1200" dirty="0">
                <a:latin typeface="Arial" panose="020B0604020202020204" pitchFamily="34" charset="0"/>
                <a:cs typeface="Arial" panose="020B0604020202020204" pitchFamily="34" charset="0"/>
              </a:rPr>
              <a:t>20802-1:2016 (OData 4.0 Protocol</a:t>
            </a:r>
            <a:r>
              <a:rPr lang="en-US" sz="1200" dirty="0" smtClean="0">
                <a:latin typeface="Arial" panose="020B0604020202020204" pitchFamily="34" charset="0"/>
                <a:cs typeface="Arial" panose="020B0604020202020204" pitchFamily="34" charset="0"/>
              </a:rPr>
              <a:t>)</a:t>
            </a:r>
          </a:p>
          <a:p>
            <a:pPr lvl="1"/>
            <a:r>
              <a:rPr lang="en-US" sz="1200" dirty="0" smtClean="0">
                <a:latin typeface="Arial" panose="020B0604020202020204" pitchFamily="34" charset="0"/>
                <a:cs typeface="Arial" panose="020B0604020202020204" pitchFamily="34" charset="0"/>
              </a:rPr>
              <a:t>ISO/IEC </a:t>
            </a:r>
            <a:r>
              <a:rPr lang="en-US" sz="1200" dirty="0">
                <a:latin typeface="Arial" panose="020B0604020202020204" pitchFamily="34" charset="0"/>
                <a:cs typeface="Arial" panose="020B0604020202020204" pitchFamily="34" charset="0"/>
              </a:rPr>
              <a:t>20802-2:2016 (OData 4.0 JSON Format)</a:t>
            </a:r>
            <a:endParaRPr lang="en-US" sz="1200" dirty="0" smtClean="0">
              <a:latin typeface="Arial" panose="020B0604020202020204" pitchFamily="34" charset="0"/>
              <a:cs typeface="Arial" panose="020B0604020202020204" pitchFamily="34" charset="0"/>
            </a:endParaRPr>
          </a:p>
          <a:p>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Media Type</a:t>
            </a:r>
            <a:r>
              <a:rPr lang="en-US" dirty="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no</a:t>
            </a:r>
          </a:p>
          <a:p>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Complexity: high (too just for adding hypermedia!)</a:t>
            </a:r>
          </a:p>
        </p:txBody>
      </p:sp>
      <p:sp>
        <p:nvSpPr>
          <p:cNvPr id="5" name="Rectangle 4">
            <a:hlinkClick r:id="rId2"/>
          </p:cNvPr>
          <p:cNvSpPr/>
          <p:nvPr/>
        </p:nvSpPr>
        <p:spPr>
          <a:xfrm>
            <a:off x="89423" y="3795886"/>
            <a:ext cx="2339752" cy="246221"/>
          </a:xfrm>
          <a:prstGeom prst="rect">
            <a:avLst/>
          </a:prstGeom>
        </p:spPr>
        <p:txBody>
          <a:bodyPr wrap="square">
            <a:spAutoFit/>
          </a:bodyPr>
          <a:lstStyle/>
          <a:p>
            <a:r>
              <a:rPr lang="en-US" sz="1000" dirty="0" smtClean="0">
                <a:hlinkClick r:id="rId3"/>
              </a:rPr>
              <a:t>http://www.odata.org/</a:t>
            </a:r>
            <a:endParaRPr lang="en-US" sz="1000" dirty="0"/>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230" y="1203598"/>
            <a:ext cx="2398327" cy="2406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85569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5608" y="2554464"/>
            <a:ext cx="1401200" cy="14106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4993" y="2565180"/>
            <a:ext cx="1413307" cy="14180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itre 1"/>
          <p:cNvSpPr>
            <a:spLocks noGrp="1"/>
          </p:cNvSpPr>
          <p:nvPr>
            <p:ph type="ctrTitle"/>
          </p:nvPr>
        </p:nvSpPr>
        <p:spPr>
          <a:xfrm>
            <a:off x="323528" y="267494"/>
            <a:ext cx="8290122" cy="863301"/>
          </a:xfrm>
        </p:spPr>
        <p:txBody>
          <a:bodyPr/>
          <a:lstStyle/>
          <a:p>
            <a:r>
              <a:rPr lang="fr-FR" sz="3200" dirty="0" err="1" smtClean="0"/>
              <a:t>Comparing</a:t>
            </a:r>
            <a:r>
              <a:rPr lang="fr-FR" sz="3200" dirty="0" smtClean="0"/>
              <a:t> </a:t>
            </a:r>
            <a:r>
              <a:rPr lang="fr-FR" sz="3200" dirty="0" err="1" smtClean="0"/>
              <a:t>hypermedia</a:t>
            </a:r>
            <a:endParaRPr lang="en-US" sz="3200" dirty="0"/>
          </a:p>
        </p:txBody>
      </p:sp>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4208" y="2571750"/>
            <a:ext cx="1406728" cy="1411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37480" y="2571750"/>
            <a:ext cx="1406728" cy="1411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Imag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44208" y="1160286"/>
            <a:ext cx="1420905" cy="1411464"/>
          </a:xfrm>
          <a:prstGeom prst="rect">
            <a:avLst/>
          </a:prstGeom>
        </p:spPr>
      </p:pic>
      <p:pic>
        <p:nvPicPr>
          <p:cNvPr id="21"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28300" y="1160285"/>
            <a:ext cx="1415907" cy="1415907"/>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pic>
        <p:nvPicPr>
          <p:cNvPr id="22"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21703" y="1160286"/>
            <a:ext cx="1411186" cy="14159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Image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16808" y="1160287"/>
            <a:ext cx="1404894" cy="1404894"/>
          </a:xfrm>
          <a:prstGeom prst="rect">
            <a:avLst/>
          </a:prstGeom>
        </p:spPr>
      </p:pic>
      <p:pic>
        <p:nvPicPr>
          <p:cNvPr id="24" name="Image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15608" y="1166616"/>
            <a:ext cx="1404894" cy="1409576"/>
          </a:xfrm>
          <a:prstGeom prst="rect">
            <a:avLst/>
          </a:prstGeom>
        </p:spPr>
      </p:pic>
      <p:pic>
        <p:nvPicPr>
          <p:cNvPr id="5122"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03002" y="2574252"/>
            <a:ext cx="1395509" cy="139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8" name="Groupe 17"/>
          <p:cNvGrpSpPr/>
          <p:nvPr/>
        </p:nvGrpSpPr>
        <p:grpSpPr>
          <a:xfrm>
            <a:off x="2240387" y="2571750"/>
            <a:ext cx="1395509" cy="1393318"/>
            <a:chOff x="6588224" y="714618"/>
            <a:chExt cx="1440161" cy="1428345"/>
          </a:xfrm>
        </p:grpSpPr>
        <p:cxnSp>
          <p:nvCxnSpPr>
            <p:cNvPr id="19" name="Connecteur droit 18"/>
            <p:cNvCxnSpPr/>
            <p:nvPr/>
          </p:nvCxnSpPr>
          <p:spPr>
            <a:xfrm flipH="1">
              <a:off x="6588224" y="714618"/>
              <a:ext cx="1440161" cy="142834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Connecteur droit 19"/>
            <p:cNvCxnSpPr/>
            <p:nvPr/>
          </p:nvCxnSpPr>
          <p:spPr>
            <a:xfrm>
              <a:off x="6588224" y="714618"/>
              <a:ext cx="1440161" cy="142834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5" name="Groupe 17"/>
          <p:cNvGrpSpPr/>
          <p:nvPr/>
        </p:nvGrpSpPr>
        <p:grpSpPr>
          <a:xfrm>
            <a:off x="5015266" y="1162524"/>
            <a:ext cx="1395509" cy="1393318"/>
            <a:chOff x="6588224" y="714618"/>
            <a:chExt cx="1440161" cy="1428345"/>
          </a:xfrm>
        </p:grpSpPr>
        <p:cxnSp>
          <p:nvCxnSpPr>
            <p:cNvPr id="26" name="Connecteur droit 18"/>
            <p:cNvCxnSpPr/>
            <p:nvPr/>
          </p:nvCxnSpPr>
          <p:spPr>
            <a:xfrm flipH="1">
              <a:off x="6588224" y="714618"/>
              <a:ext cx="1440161" cy="142834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Connecteur droit 19"/>
            <p:cNvCxnSpPr/>
            <p:nvPr/>
          </p:nvCxnSpPr>
          <p:spPr>
            <a:xfrm>
              <a:off x="6588224" y="714618"/>
              <a:ext cx="1440161" cy="142834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8" name="Groupe 17"/>
          <p:cNvGrpSpPr/>
          <p:nvPr/>
        </p:nvGrpSpPr>
        <p:grpSpPr>
          <a:xfrm>
            <a:off x="5024257" y="2589895"/>
            <a:ext cx="1395509" cy="1393318"/>
            <a:chOff x="6588224" y="714618"/>
            <a:chExt cx="1440161" cy="1428345"/>
          </a:xfrm>
        </p:grpSpPr>
        <p:cxnSp>
          <p:nvCxnSpPr>
            <p:cNvPr id="29" name="Connecteur droit 18"/>
            <p:cNvCxnSpPr/>
            <p:nvPr/>
          </p:nvCxnSpPr>
          <p:spPr>
            <a:xfrm flipH="1">
              <a:off x="6588224" y="714618"/>
              <a:ext cx="1440161" cy="142834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Connecteur droit 19"/>
            <p:cNvCxnSpPr/>
            <p:nvPr/>
          </p:nvCxnSpPr>
          <p:spPr>
            <a:xfrm>
              <a:off x="6588224" y="714618"/>
              <a:ext cx="1440161" cy="142834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1" name="Groupe 17"/>
          <p:cNvGrpSpPr/>
          <p:nvPr/>
        </p:nvGrpSpPr>
        <p:grpSpPr>
          <a:xfrm>
            <a:off x="6438989" y="1160285"/>
            <a:ext cx="1395509" cy="1393318"/>
            <a:chOff x="6588224" y="714618"/>
            <a:chExt cx="1440161" cy="1428345"/>
          </a:xfrm>
        </p:grpSpPr>
        <p:cxnSp>
          <p:nvCxnSpPr>
            <p:cNvPr id="32" name="Connecteur droit 18"/>
            <p:cNvCxnSpPr/>
            <p:nvPr/>
          </p:nvCxnSpPr>
          <p:spPr>
            <a:xfrm flipH="1">
              <a:off x="6588224" y="714618"/>
              <a:ext cx="1440161" cy="142834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Connecteur droit 19"/>
            <p:cNvCxnSpPr/>
            <p:nvPr/>
          </p:nvCxnSpPr>
          <p:spPr>
            <a:xfrm>
              <a:off x="6588224" y="714618"/>
              <a:ext cx="1440161" cy="142834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4" name="Groupe 17"/>
          <p:cNvGrpSpPr/>
          <p:nvPr/>
        </p:nvGrpSpPr>
        <p:grpSpPr>
          <a:xfrm>
            <a:off x="6404935" y="2553602"/>
            <a:ext cx="1395509" cy="1393318"/>
            <a:chOff x="6588224" y="714618"/>
            <a:chExt cx="1440161" cy="1428345"/>
          </a:xfrm>
        </p:grpSpPr>
        <p:cxnSp>
          <p:nvCxnSpPr>
            <p:cNvPr id="35" name="Connecteur droit 18"/>
            <p:cNvCxnSpPr/>
            <p:nvPr/>
          </p:nvCxnSpPr>
          <p:spPr>
            <a:xfrm flipH="1">
              <a:off x="6588224" y="714618"/>
              <a:ext cx="1440161" cy="142834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Connecteur droit 19"/>
            <p:cNvCxnSpPr/>
            <p:nvPr/>
          </p:nvCxnSpPr>
          <p:spPr>
            <a:xfrm>
              <a:off x="6588224" y="714618"/>
              <a:ext cx="1440161" cy="142834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 name="TextBox 1"/>
          <p:cNvSpPr txBox="1"/>
          <p:nvPr/>
        </p:nvSpPr>
        <p:spPr>
          <a:xfrm>
            <a:off x="2267744" y="3983214"/>
            <a:ext cx="1344572" cy="430887"/>
          </a:xfrm>
          <a:prstGeom prst="rect">
            <a:avLst/>
          </a:prstGeom>
        </p:spPr>
        <p:txBody>
          <a:bodyPr wrap="square" lIns="0" tIns="0" rIns="0" bIns="0" rtlCol="0">
            <a:spAutoFit/>
          </a:bodyPr>
          <a:lstStyle/>
          <a:p>
            <a:pPr algn="ctr"/>
            <a:r>
              <a:rPr lang="fr-FR" sz="1400" dirty="0" smtClean="0">
                <a:solidFill>
                  <a:srgbClr val="FF0000"/>
                </a:solidFill>
              </a:rPr>
              <a:t>DOESN’T SUPPORT PUT</a:t>
            </a:r>
            <a:endParaRPr lang="en-US" sz="1400" dirty="0" err="1" smtClean="0">
              <a:solidFill>
                <a:srgbClr val="FF0000"/>
              </a:solidFill>
            </a:endParaRPr>
          </a:p>
        </p:txBody>
      </p:sp>
      <p:sp>
        <p:nvSpPr>
          <p:cNvPr id="40" name="TextBox 39"/>
          <p:cNvSpPr txBox="1"/>
          <p:nvPr/>
        </p:nvSpPr>
        <p:spPr>
          <a:xfrm>
            <a:off x="5246591" y="3965067"/>
            <a:ext cx="2520280" cy="646331"/>
          </a:xfrm>
          <a:prstGeom prst="rect">
            <a:avLst/>
          </a:prstGeom>
        </p:spPr>
        <p:txBody>
          <a:bodyPr wrap="square" lIns="0" tIns="0" rIns="0" bIns="0" rtlCol="0">
            <a:spAutoFit/>
          </a:bodyPr>
          <a:lstStyle/>
          <a:p>
            <a:pPr algn="ctr"/>
            <a:r>
              <a:rPr lang="fr-FR" sz="1400" dirty="0" err="1" smtClean="0">
                <a:solidFill>
                  <a:srgbClr val="FF0000"/>
                </a:solidFill>
              </a:rPr>
              <a:t>Too</a:t>
            </a:r>
            <a:r>
              <a:rPr lang="fr-FR" sz="1400" dirty="0" smtClean="0">
                <a:solidFill>
                  <a:srgbClr val="FF0000"/>
                </a:solidFill>
              </a:rPr>
              <a:t> </a:t>
            </a:r>
            <a:r>
              <a:rPr lang="fr-FR" sz="1400" dirty="0" err="1" smtClean="0">
                <a:solidFill>
                  <a:srgbClr val="FF0000"/>
                </a:solidFill>
              </a:rPr>
              <a:t>complex</a:t>
            </a:r>
            <a:endParaRPr lang="fr-FR" sz="1400" dirty="0" smtClean="0">
              <a:solidFill>
                <a:srgbClr val="FF0000"/>
              </a:solidFill>
            </a:endParaRPr>
          </a:p>
          <a:p>
            <a:pPr algn="ctr"/>
            <a:r>
              <a:rPr lang="fr-FR" sz="1400" dirty="0" smtClean="0">
                <a:solidFill>
                  <a:srgbClr val="FF0000"/>
                </a:solidFill>
              </a:rPr>
              <a:t>RDF </a:t>
            </a:r>
            <a:r>
              <a:rPr lang="fr-FR" sz="1400" dirty="0" err="1" smtClean="0">
                <a:solidFill>
                  <a:srgbClr val="FF0000"/>
                </a:solidFill>
              </a:rPr>
              <a:t>based</a:t>
            </a:r>
            <a:r>
              <a:rPr lang="fr-FR" sz="1400" dirty="0" smtClean="0">
                <a:solidFill>
                  <a:srgbClr val="FF0000"/>
                </a:solidFill>
              </a:rPr>
              <a:t> or </a:t>
            </a:r>
            <a:r>
              <a:rPr lang="fr-FR" sz="1400" dirty="0" err="1" smtClean="0">
                <a:solidFill>
                  <a:srgbClr val="FF0000"/>
                </a:solidFill>
              </a:rPr>
              <a:t>complex</a:t>
            </a:r>
            <a:r>
              <a:rPr lang="fr-FR" sz="1400" dirty="0" smtClean="0">
                <a:solidFill>
                  <a:srgbClr val="FF0000"/>
                </a:solidFill>
              </a:rPr>
              <a:t> standard (ODATA)</a:t>
            </a:r>
            <a:endParaRPr lang="en-US" sz="1400" dirty="0" err="1" smtClean="0">
              <a:solidFill>
                <a:srgbClr val="FF0000"/>
              </a:solidFill>
            </a:endParaRPr>
          </a:p>
        </p:txBody>
      </p:sp>
      <p:cxnSp>
        <p:nvCxnSpPr>
          <p:cNvPr id="4" name="Straight Arrow Connector 3"/>
          <p:cNvCxnSpPr/>
          <p:nvPr/>
        </p:nvCxnSpPr>
        <p:spPr>
          <a:xfrm>
            <a:off x="1043608" y="4587974"/>
            <a:ext cx="7500808" cy="0"/>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015266" y="843558"/>
            <a:ext cx="0" cy="410445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7668344" y="4664303"/>
            <a:ext cx="1344572" cy="430887"/>
          </a:xfrm>
          <a:prstGeom prst="rect">
            <a:avLst/>
          </a:prstGeom>
        </p:spPr>
        <p:txBody>
          <a:bodyPr wrap="square" lIns="0" tIns="0" rIns="0" bIns="0" rtlCol="0">
            <a:spAutoFit/>
          </a:bodyPr>
          <a:lstStyle/>
          <a:p>
            <a:pPr algn="ctr"/>
            <a:r>
              <a:rPr lang="fr-FR" sz="1400" dirty="0" smtClean="0">
                <a:solidFill>
                  <a:srgbClr val="FF0000"/>
                </a:solidFill>
              </a:rPr>
              <a:t>Media </a:t>
            </a:r>
            <a:r>
              <a:rPr lang="fr-FR" sz="1400" dirty="0" err="1" smtClean="0">
                <a:solidFill>
                  <a:srgbClr val="FF0000"/>
                </a:solidFill>
              </a:rPr>
              <a:t>complexity</a:t>
            </a:r>
            <a:endParaRPr lang="en-US" sz="1400" dirty="0" err="1" smtClean="0">
              <a:solidFill>
                <a:srgbClr val="FF0000"/>
              </a:solidFill>
            </a:endParaRPr>
          </a:p>
        </p:txBody>
      </p:sp>
    </p:spTree>
    <p:extLst>
      <p:ext uri="{BB962C8B-B14F-4D97-AF65-F5344CB8AC3E}">
        <p14:creationId xmlns:p14="http://schemas.microsoft.com/office/powerpoint/2010/main" val="2276851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a:spLocks noGrp="1"/>
          </p:cNvSpPr>
          <p:nvPr>
            <p:ph type="ctrTitle"/>
          </p:nvPr>
        </p:nvSpPr>
        <p:spPr>
          <a:xfrm>
            <a:off x="323528" y="267494"/>
            <a:ext cx="8290122" cy="863301"/>
          </a:xfrm>
        </p:spPr>
        <p:txBody>
          <a:bodyPr/>
          <a:lstStyle/>
          <a:p>
            <a:r>
              <a:rPr lang="fr-FR" sz="3200" dirty="0" err="1" smtClean="0"/>
              <a:t>Comparing</a:t>
            </a:r>
            <a:r>
              <a:rPr lang="fr-FR" sz="3200" dirty="0" smtClean="0"/>
              <a:t> </a:t>
            </a:r>
            <a:r>
              <a:rPr lang="fr-FR" sz="3200" dirty="0" err="1" smtClean="0"/>
              <a:t>hypermedia</a:t>
            </a:r>
            <a:endParaRPr lang="en-US" sz="3200" dirty="0"/>
          </a:p>
        </p:txBody>
      </p:sp>
      <p:graphicFrame>
        <p:nvGraphicFramePr>
          <p:cNvPr id="2" name="Table 1"/>
          <p:cNvGraphicFramePr>
            <a:graphicFrameLocks noGrp="1"/>
          </p:cNvGraphicFramePr>
          <p:nvPr>
            <p:extLst>
              <p:ext uri="{D42A27DB-BD31-4B8C-83A1-F6EECF244321}">
                <p14:modId xmlns:p14="http://schemas.microsoft.com/office/powerpoint/2010/main" val="1014660238"/>
              </p:ext>
            </p:extLst>
          </p:nvPr>
        </p:nvGraphicFramePr>
        <p:xfrm>
          <a:off x="664181" y="1203598"/>
          <a:ext cx="7508219" cy="2494280"/>
        </p:xfrm>
        <a:graphic>
          <a:graphicData uri="http://schemas.openxmlformats.org/drawingml/2006/table">
            <a:tbl>
              <a:tblPr firstRow="1" bandRow="1">
                <a:tableStyleId>{5C22544A-7EE6-4342-B048-85BDC9FD1C3A}</a:tableStyleId>
              </a:tblPr>
              <a:tblGrid>
                <a:gridCol w="2110105"/>
                <a:gridCol w="1648143"/>
                <a:gridCol w="909101"/>
                <a:gridCol w="909101"/>
                <a:gridCol w="909101"/>
                <a:gridCol w="1022668"/>
              </a:tblGrid>
              <a:tr h="370840">
                <a:tc>
                  <a:txBody>
                    <a:bodyPr/>
                    <a:lstStyle/>
                    <a:p>
                      <a:r>
                        <a:rPr lang="fr-FR" dirty="0" smtClean="0"/>
                        <a:t>Media</a:t>
                      </a:r>
                      <a:endParaRPr lang="en-US" dirty="0"/>
                    </a:p>
                  </a:txBody>
                  <a:tcPr/>
                </a:tc>
                <a:tc>
                  <a:txBody>
                    <a:bodyPr/>
                    <a:lstStyle/>
                    <a:p>
                      <a:r>
                        <a:rPr lang="fr-FR" dirty="0" smtClean="0"/>
                        <a:t>H-Factor</a:t>
                      </a:r>
                      <a:endParaRPr lang="en-US" dirty="0"/>
                    </a:p>
                  </a:txBody>
                  <a:tcPr/>
                </a:tc>
                <a:tc>
                  <a:txBody>
                    <a:bodyPr/>
                    <a:lstStyle/>
                    <a:p>
                      <a:r>
                        <a:rPr lang="fr-FR" dirty="0" smtClean="0"/>
                        <a:t>Media</a:t>
                      </a:r>
                      <a:endParaRPr lang="en-US" dirty="0"/>
                    </a:p>
                  </a:txBody>
                  <a:tcPr/>
                </a:tc>
                <a:tc>
                  <a:txBody>
                    <a:bodyPr/>
                    <a:lstStyle/>
                    <a:p>
                      <a:r>
                        <a:rPr lang="fr-FR" dirty="0" err="1" smtClean="0"/>
                        <a:t>Std</a:t>
                      </a:r>
                      <a:endParaRPr lang="en-US" dirty="0"/>
                    </a:p>
                  </a:txBody>
                  <a:tcPr/>
                </a:tc>
                <a:tc>
                  <a:txBody>
                    <a:bodyPr/>
                    <a:lstStyle/>
                    <a:p>
                      <a:r>
                        <a:rPr lang="fr-FR" dirty="0" err="1" smtClean="0"/>
                        <a:t>Error</a:t>
                      </a:r>
                      <a:endParaRPr lang="en-US" dirty="0"/>
                    </a:p>
                  </a:txBody>
                  <a:tcPr/>
                </a:tc>
                <a:tc>
                  <a:txBody>
                    <a:bodyPr/>
                    <a:lstStyle/>
                    <a:p>
                      <a:r>
                        <a:rPr lang="fr-FR" dirty="0" smtClean="0"/>
                        <a:t>Mature</a:t>
                      </a:r>
                      <a:endParaRPr lang="en-US" dirty="0"/>
                    </a:p>
                  </a:txBody>
                  <a:tcPr/>
                </a:tc>
              </a:tr>
              <a:tr h="370840">
                <a:tc>
                  <a:txBody>
                    <a:bodyPr/>
                    <a:lstStyle/>
                    <a:p>
                      <a:r>
                        <a:rPr lang="fr-FR" dirty="0" smtClean="0"/>
                        <a:t>HAL</a:t>
                      </a:r>
                      <a:endParaRPr lang="en-US" dirty="0"/>
                    </a:p>
                  </a:txBody>
                  <a:tcPr/>
                </a:tc>
                <a:tc>
                  <a:txBody>
                    <a:bodyPr/>
                    <a:lstStyle/>
                    <a:p>
                      <a:r>
                        <a:rPr lang="fr-FR" dirty="0" smtClean="0"/>
                        <a:t>Read </a:t>
                      </a:r>
                      <a:r>
                        <a:rPr lang="fr-FR" dirty="0" err="1" smtClean="0"/>
                        <a:t>only</a:t>
                      </a:r>
                      <a:endParaRPr lang="en-US" dirty="0"/>
                    </a:p>
                  </a:txBody>
                  <a:tcPr/>
                </a:tc>
                <a:tc>
                  <a:txBody>
                    <a:bodyPr/>
                    <a:lstStyle/>
                    <a:p>
                      <a:r>
                        <a:rPr lang="fr-FR" dirty="0" err="1" smtClean="0"/>
                        <a:t>Yes</a:t>
                      </a:r>
                      <a:endParaRPr lang="en-US" dirty="0"/>
                    </a:p>
                  </a:txBody>
                  <a:tcPr/>
                </a:tc>
                <a:tc>
                  <a:txBody>
                    <a:bodyPr/>
                    <a:lstStyle/>
                    <a:p>
                      <a:r>
                        <a:rPr lang="fr-FR" dirty="0" smtClean="0"/>
                        <a:t>No</a:t>
                      </a:r>
                      <a:endParaRPr lang="en-US" dirty="0"/>
                    </a:p>
                  </a:txBody>
                  <a:tcPr/>
                </a:tc>
                <a:tc>
                  <a:txBody>
                    <a:bodyPr/>
                    <a:lstStyle/>
                    <a:p>
                      <a:r>
                        <a:rPr lang="fr-FR" dirty="0" smtClean="0"/>
                        <a:t>No</a:t>
                      </a:r>
                      <a:endParaRPr lang="en-US" dirty="0"/>
                    </a:p>
                  </a:txBody>
                  <a:tcPr/>
                </a:tc>
                <a:tc>
                  <a:txBody>
                    <a:bodyPr/>
                    <a:lstStyle/>
                    <a:p>
                      <a:r>
                        <a:rPr lang="fr-FR" dirty="0" smtClean="0"/>
                        <a:t>+++</a:t>
                      </a:r>
                      <a:endParaRPr lang="en-US" dirty="0"/>
                    </a:p>
                  </a:txBody>
                  <a:tcPr/>
                </a:tc>
              </a:tr>
              <a:tr h="370840">
                <a:tc>
                  <a:txBody>
                    <a:bodyPr/>
                    <a:lstStyle/>
                    <a:p>
                      <a:r>
                        <a:rPr lang="fr-FR" dirty="0" err="1" smtClean="0"/>
                        <a:t>Collection+JSON</a:t>
                      </a:r>
                      <a:endParaRPr lang="en-US" dirty="0"/>
                    </a:p>
                  </a:txBody>
                  <a:tcPr/>
                </a:tc>
                <a:tc>
                  <a:txBody>
                    <a:bodyPr/>
                    <a:lstStyle/>
                    <a:p>
                      <a:r>
                        <a:rPr lang="fr-FR" dirty="0" smtClean="0"/>
                        <a:t>R/W</a:t>
                      </a:r>
                      <a:endParaRPr lang="en-US" dirty="0"/>
                    </a:p>
                  </a:txBody>
                  <a:tcPr/>
                </a:tc>
                <a:tc>
                  <a:txBody>
                    <a:bodyPr/>
                    <a:lstStyle/>
                    <a:p>
                      <a:r>
                        <a:rPr lang="fr-FR" dirty="0" err="1" smtClean="0"/>
                        <a:t>Yes</a:t>
                      </a:r>
                      <a:endParaRPr lang="en-US" dirty="0"/>
                    </a:p>
                  </a:txBody>
                  <a:tcPr/>
                </a:tc>
                <a:tc>
                  <a:txBody>
                    <a:bodyPr/>
                    <a:lstStyle/>
                    <a:p>
                      <a:r>
                        <a:rPr lang="fr-FR" dirty="0" smtClean="0"/>
                        <a:t>No</a:t>
                      </a:r>
                      <a:endParaRPr lang="en-US" dirty="0"/>
                    </a:p>
                  </a:txBody>
                  <a:tcPr/>
                </a:tc>
                <a:tc>
                  <a:txBody>
                    <a:bodyPr/>
                    <a:lstStyle/>
                    <a:p>
                      <a:r>
                        <a:rPr lang="fr-FR" dirty="0" err="1" smtClean="0"/>
                        <a:t>Yes</a:t>
                      </a:r>
                      <a:endParaRPr lang="en-US" dirty="0"/>
                    </a:p>
                  </a:txBody>
                  <a:tcPr/>
                </a:tc>
                <a:tc>
                  <a:txBody>
                    <a:bodyPr/>
                    <a:lstStyle/>
                    <a:p>
                      <a:r>
                        <a:rPr lang="fr-FR" dirty="0" smtClean="0"/>
                        <a:t>++</a:t>
                      </a:r>
                      <a:endParaRPr lang="en-US" dirty="0"/>
                    </a:p>
                  </a:txBody>
                  <a:tcPr/>
                </a:tc>
              </a:tr>
              <a:tr h="370840">
                <a:tc>
                  <a:txBody>
                    <a:bodyPr/>
                    <a:lstStyle/>
                    <a:p>
                      <a:r>
                        <a:rPr lang="fr-FR" dirty="0" smtClean="0"/>
                        <a:t>UBER</a:t>
                      </a:r>
                      <a:endParaRPr lang="en-US" dirty="0"/>
                    </a:p>
                  </a:txBody>
                  <a:tcPr/>
                </a:tc>
                <a:tc>
                  <a:txBody>
                    <a:bodyPr/>
                    <a:lstStyle/>
                    <a:p>
                      <a:r>
                        <a:rPr lang="fr-FR" dirty="0" smtClean="0"/>
                        <a:t>R/</a:t>
                      </a:r>
                      <a:r>
                        <a:rPr lang="fr-FR" dirty="0" err="1" smtClean="0"/>
                        <a:t>W+actions</a:t>
                      </a:r>
                      <a:endParaRPr lang="en-US" dirty="0"/>
                    </a:p>
                  </a:txBody>
                  <a:tcPr/>
                </a:tc>
                <a:tc>
                  <a:txBody>
                    <a:bodyPr/>
                    <a:lstStyle/>
                    <a:p>
                      <a:r>
                        <a:rPr lang="fr-FR" dirty="0" err="1" smtClean="0"/>
                        <a:t>Yes</a:t>
                      </a:r>
                      <a:endParaRPr lang="en-US" dirty="0"/>
                    </a:p>
                  </a:txBody>
                  <a:tcPr/>
                </a:tc>
                <a:tc>
                  <a:txBody>
                    <a:bodyPr/>
                    <a:lstStyle/>
                    <a:p>
                      <a:r>
                        <a:rPr lang="fr-FR" dirty="0" smtClean="0"/>
                        <a:t>No</a:t>
                      </a:r>
                      <a:endParaRPr lang="en-US" dirty="0"/>
                    </a:p>
                  </a:txBody>
                  <a:tcPr/>
                </a:tc>
                <a:tc>
                  <a:txBody>
                    <a:bodyPr/>
                    <a:lstStyle/>
                    <a:p>
                      <a:r>
                        <a:rPr lang="fr-FR" dirty="0" err="1" smtClean="0"/>
                        <a:t>Yes</a:t>
                      </a:r>
                      <a:endParaRPr lang="en-US" dirty="0"/>
                    </a:p>
                  </a:txBody>
                  <a:tcPr/>
                </a:tc>
                <a:tc>
                  <a:txBody>
                    <a:bodyPr/>
                    <a:lstStyle/>
                    <a:p>
                      <a:r>
                        <a:rPr lang="fr-FR" dirty="0" smtClean="0"/>
                        <a:t>+</a:t>
                      </a:r>
                      <a:endParaRPr lang="en-US" dirty="0"/>
                    </a:p>
                  </a:txBody>
                  <a:tcPr/>
                </a:tc>
              </a:tr>
              <a:tr h="370840">
                <a:tc>
                  <a:txBody>
                    <a:bodyPr/>
                    <a:lstStyle/>
                    <a:p>
                      <a:r>
                        <a:rPr lang="fr-FR" dirty="0" smtClean="0"/>
                        <a:t>SIREN</a:t>
                      </a:r>
                      <a:endParaRPr lang="en-US" dirty="0"/>
                    </a:p>
                  </a:txBody>
                  <a:tcPr/>
                </a:tc>
                <a:tc>
                  <a:txBody>
                    <a:bodyPr/>
                    <a:lstStyle/>
                    <a:p>
                      <a:r>
                        <a:rPr lang="fr-FR" dirty="0" smtClean="0"/>
                        <a:t>R/</a:t>
                      </a:r>
                      <a:r>
                        <a:rPr lang="fr-FR" dirty="0" err="1" smtClean="0"/>
                        <a:t>W+actions</a:t>
                      </a:r>
                      <a:endParaRPr lang="en-US" dirty="0"/>
                    </a:p>
                  </a:txBody>
                  <a:tcPr/>
                </a:tc>
                <a:tc>
                  <a:txBody>
                    <a:bodyPr/>
                    <a:lstStyle/>
                    <a:p>
                      <a:r>
                        <a:rPr lang="fr-FR" dirty="0" err="1" smtClean="0"/>
                        <a:t>Yes</a:t>
                      </a:r>
                      <a:endParaRPr lang="en-US" dirty="0"/>
                    </a:p>
                  </a:txBody>
                  <a:tcPr/>
                </a:tc>
                <a:tc>
                  <a:txBody>
                    <a:bodyPr/>
                    <a:lstStyle/>
                    <a:p>
                      <a:r>
                        <a:rPr lang="fr-FR" dirty="0" smtClean="0"/>
                        <a:t>No</a:t>
                      </a:r>
                      <a:endParaRPr lang="en-US" dirty="0"/>
                    </a:p>
                  </a:txBody>
                  <a:tcPr/>
                </a:tc>
                <a:tc>
                  <a:txBody>
                    <a:bodyPr/>
                    <a:lstStyle/>
                    <a:p>
                      <a:r>
                        <a:rPr lang="fr-FR" dirty="0" smtClean="0"/>
                        <a:t>No</a:t>
                      </a:r>
                      <a:endParaRPr lang="en-US" dirty="0"/>
                    </a:p>
                  </a:txBody>
                  <a:tcPr/>
                </a:tc>
                <a:tc>
                  <a:txBody>
                    <a:bodyPr/>
                    <a:lstStyle/>
                    <a:p>
                      <a:r>
                        <a:rPr lang="fr-FR" dirty="0" smtClean="0"/>
                        <a:t>++</a:t>
                      </a:r>
                      <a:endParaRPr lang="en-US" dirty="0"/>
                    </a:p>
                  </a:txBody>
                  <a:tcPr/>
                </a:tc>
              </a:tr>
              <a:tr h="370840">
                <a:tc>
                  <a:txBody>
                    <a:bodyPr/>
                    <a:lstStyle/>
                    <a:p>
                      <a:r>
                        <a:rPr lang="fr-FR" dirty="0" smtClean="0"/>
                        <a:t>MASON</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R/</a:t>
                      </a:r>
                      <a:r>
                        <a:rPr lang="fr-FR" dirty="0" err="1" smtClean="0"/>
                        <a:t>W+actions</a:t>
                      </a:r>
                      <a:endParaRPr lang="en-US" dirty="0" smtClean="0"/>
                    </a:p>
                    <a:p>
                      <a:endParaRPr lang="en-US" dirty="0"/>
                    </a:p>
                  </a:txBody>
                  <a:tcPr/>
                </a:tc>
                <a:tc>
                  <a:txBody>
                    <a:bodyPr/>
                    <a:lstStyle/>
                    <a:p>
                      <a:r>
                        <a:rPr lang="fr-FR" dirty="0" err="1" smtClean="0"/>
                        <a:t>Yes</a:t>
                      </a:r>
                      <a:endParaRPr lang="en-US" dirty="0"/>
                    </a:p>
                  </a:txBody>
                  <a:tcPr/>
                </a:tc>
                <a:tc>
                  <a:txBody>
                    <a:bodyPr/>
                    <a:lstStyle/>
                    <a:p>
                      <a:r>
                        <a:rPr lang="fr-FR" dirty="0" smtClean="0"/>
                        <a:t>No</a:t>
                      </a:r>
                      <a:endParaRPr lang="en-US" dirty="0"/>
                    </a:p>
                  </a:txBody>
                  <a:tcPr/>
                </a:tc>
                <a:tc>
                  <a:txBody>
                    <a:bodyPr/>
                    <a:lstStyle/>
                    <a:p>
                      <a:r>
                        <a:rPr lang="fr-FR" dirty="0" err="1" smtClean="0"/>
                        <a:t>Yes</a:t>
                      </a:r>
                      <a:endParaRPr lang="en-US" dirty="0"/>
                    </a:p>
                  </a:txBody>
                  <a:tcPr/>
                </a:tc>
                <a:tc>
                  <a:txBody>
                    <a:bodyPr/>
                    <a:lstStyle/>
                    <a:p>
                      <a:r>
                        <a:rPr lang="fr-FR" dirty="0" smtClean="0"/>
                        <a:t>-</a:t>
                      </a:r>
                      <a:endParaRPr lang="en-US" dirty="0"/>
                    </a:p>
                  </a:txBody>
                  <a:tcPr/>
                </a:tc>
              </a:tr>
            </a:tbl>
          </a:graphicData>
        </a:graphic>
      </p:graphicFrame>
    </p:spTree>
    <p:extLst>
      <p:ext uri="{BB962C8B-B14F-4D97-AF65-F5344CB8AC3E}">
        <p14:creationId xmlns:p14="http://schemas.microsoft.com/office/powerpoint/2010/main" val="101321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5" name="Group 283"/>
          <p:cNvGrpSpPr/>
          <p:nvPr/>
        </p:nvGrpSpPr>
        <p:grpSpPr>
          <a:xfrm>
            <a:off x="5189503" y="1379972"/>
            <a:ext cx="3198925" cy="2487922"/>
            <a:chOff x="2971762" y="1295116"/>
            <a:chExt cx="3198925" cy="2487922"/>
          </a:xfrm>
        </p:grpSpPr>
        <p:sp>
          <p:nvSpPr>
            <p:cNvPr id="116" name="Rectangle 6"/>
            <p:cNvSpPr>
              <a:spLocks noChangeArrowheads="1"/>
            </p:cNvSpPr>
            <p:nvPr/>
          </p:nvSpPr>
          <p:spPr bwMode="auto">
            <a:xfrm>
              <a:off x="2971762" y="1295116"/>
              <a:ext cx="3198925" cy="2487922"/>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17" name="Rectangle 7"/>
            <p:cNvSpPr>
              <a:spLocks noChangeArrowheads="1"/>
            </p:cNvSpPr>
            <p:nvPr/>
          </p:nvSpPr>
          <p:spPr bwMode="auto">
            <a:xfrm>
              <a:off x="3076575" y="1397000"/>
              <a:ext cx="2987675" cy="2281238"/>
            </a:xfrm>
            <a:prstGeom prst="rect">
              <a:avLst/>
            </a:prstGeom>
            <a:solidFill>
              <a:srgbClr val="50BE8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18" name="Freeform 8"/>
            <p:cNvSpPr>
              <a:spLocks/>
            </p:cNvSpPr>
            <p:nvPr/>
          </p:nvSpPr>
          <p:spPr bwMode="auto">
            <a:xfrm>
              <a:off x="4016375" y="2651125"/>
              <a:ext cx="747713" cy="431800"/>
            </a:xfrm>
            <a:custGeom>
              <a:avLst/>
              <a:gdLst>
                <a:gd name="T0" fmla="*/ 231 w 231"/>
                <a:gd name="T1" fmla="*/ 133 h 133"/>
                <a:gd name="T2" fmla="*/ 216 w 231"/>
                <a:gd name="T3" fmla="*/ 59 h 133"/>
                <a:gd name="T4" fmla="*/ 188 w 231"/>
                <a:gd name="T5" fmla="*/ 15 h 133"/>
                <a:gd name="T6" fmla="*/ 144 w 231"/>
                <a:gd name="T7" fmla="*/ 0 h 133"/>
                <a:gd name="T8" fmla="*/ 106 w 231"/>
                <a:gd name="T9" fmla="*/ 0 h 133"/>
                <a:gd name="T10" fmla="*/ 61 w 231"/>
                <a:gd name="T11" fmla="*/ 15 h 133"/>
                <a:gd name="T12" fmla="*/ 49 w 231"/>
                <a:gd name="T13" fmla="*/ 27 h 133"/>
                <a:gd name="T14" fmla="*/ 49 w 231"/>
                <a:gd name="T15" fmla="*/ 27 h 133"/>
                <a:gd name="T16" fmla="*/ 7 w 231"/>
                <a:gd name="T17" fmla="*/ 85 h 133"/>
                <a:gd name="T18" fmla="*/ 3 w 231"/>
                <a:gd name="T19" fmla="*/ 104 h 133"/>
                <a:gd name="T20" fmla="*/ 21 w 231"/>
                <a:gd name="T21" fmla="*/ 114 h 133"/>
                <a:gd name="T22" fmla="*/ 32 w 231"/>
                <a:gd name="T23" fmla="*/ 114 h 133"/>
                <a:gd name="T24" fmla="*/ 30 w 231"/>
                <a:gd name="T25" fmla="*/ 133 h 133"/>
                <a:gd name="T26" fmla="*/ 231 w 231"/>
                <a:gd name="T27"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1" h="133">
                  <a:moveTo>
                    <a:pt x="231" y="133"/>
                  </a:moveTo>
                  <a:cubicBezTo>
                    <a:pt x="225" y="96"/>
                    <a:pt x="220" y="75"/>
                    <a:pt x="216" y="59"/>
                  </a:cubicBezTo>
                  <a:cubicBezTo>
                    <a:pt x="206" y="20"/>
                    <a:pt x="188" y="15"/>
                    <a:pt x="188" y="15"/>
                  </a:cubicBezTo>
                  <a:cubicBezTo>
                    <a:pt x="144" y="0"/>
                    <a:pt x="144" y="0"/>
                    <a:pt x="144" y="0"/>
                  </a:cubicBezTo>
                  <a:cubicBezTo>
                    <a:pt x="106" y="0"/>
                    <a:pt x="106" y="0"/>
                    <a:pt x="106" y="0"/>
                  </a:cubicBezTo>
                  <a:cubicBezTo>
                    <a:pt x="61" y="15"/>
                    <a:pt x="61" y="15"/>
                    <a:pt x="61" y="15"/>
                  </a:cubicBezTo>
                  <a:cubicBezTo>
                    <a:pt x="61" y="15"/>
                    <a:pt x="55" y="17"/>
                    <a:pt x="49" y="27"/>
                  </a:cubicBezTo>
                  <a:cubicBezTo>
                    <a:pt x="49" y="27"/>
                    <a:pt x="49" y="27"/>
                    <a:pt x="49" y="27"/>
                  </a:cubicBezTo>
                  <a:cubicBezTo>
                    <a:pt x="7" y="85"/>
                    <a:pt x="7" y="85"/>
                    <a:pt x="7" y="85"/>
                  </a:cubicBezTo>
                  <a:cubicBezTo>
                    <a:pt x="7" y="85"/>
                    <a:pt x="0" y="95"/>
                    <a:pt x="3" y="104"/>
                  </a:cubicBezTo>
                  <a:cubicBezTo>
                    <a:pt x="5" y="110"/>
                    <a:pt x="10" y="114"/>
                    <a:pt x="21" y="114"/>
                  </a:cubicBezTo>
                  <a:cubicBezTo>
                    <a:pt x="22" y="114"/>
                    <a:pt x="26" y="114"/>
                    <a:pt x="32" y="114"/>
                  </a:cubicBezTo>
                  <a:cubicBezTo>
                    <a:pt x="31" y="120"/>
                    <a:pt x="31" y="126"/>
                    <a:pt x="30" y="133"/>
                  </a:cubicBezTo>
                  <a:lnTo>
                    <a:pt x="231" y="1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19" name="Freeform 9"/>
            <p:cNvSpPr>
              <a:spLocks/>
            </p:cNvSpPr>
            <p:nvPr/>
          </p:nvSpPr>
          <p:spPr bwMode="auto">
            <a:xfrm>
              <a:off x="3154363" y="3098800"/>
              <a:ext cx="193675" cy="134938"/>
            </a:xfrm>
            <a:custGeom>
              <a:avLst/>
              <a:gdLst>
                <a:gd name="T0" fmla="*/ 0 w 60"/>
                <a:gd name="T1" fmla="*/ 0 h 42"/>
                <a:gd name="T2" fmla="*/ 0 w 60"/>
                <a:gd name="T3" fmla="*/ 31 h 42"/>
                <a:gd name="T4" fmla="*/ 2 w 60"/>
                <a:gd name="T5" fmla="*/ 42 h 42"/>
                <a:gd name="T6" fmla="*/ 58 w 60"/>
                <a:gd name="T7" fmla="*/ 42 h 42"/>
                <a:gd name="T8" fmla="*/ 60 w 60"/>
                <a:gd name="T9" fmla="*/ 31 h 42"/>
                <a:gd name="T10" fmla="*/ 60 w 60"/>
                <a:gd name="T11" fmla="*/ 0 h 42"/>
                <a:gd name="T12" fmla="*/ 0 w 60"/>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60" h="42">
                  <a:moveTo>
                    <a:pt x="0" y="0"/>
                  </a:moveTo>
                  <a:cubicBezTo>
                    <a:pt x="0" y="31"/>
                    <a:pt x="0" y="31"/>
                    <a:pt x="0" y="31"/>
                  </a:cubicBezTo>
                  <a:cubicBezTo>
                    <a:pt x="0" y="35"/>
                    <a:pt x="0" y="38"/>
                    <a:pt x="2" y="42"/>
                  </a:cubicBezTo>
                  <a:cubicBezTo>
                    <a:pt x="58" y="42"/>
                    <a:pt x="58" y="42"/>
                    <a:pt x="58" y="42"/>
                  </a:cubicBezTo>
                  <a:cubicBezTo>
                    <a:pt x="59" y="38"/>
                    <a:pt x="60" y="35"/>
                    <a:pt x="60" y="31"/>
                  </a:cubicBezTo>
                  <a:cubicBezTo>
                    <a:pt x="60" y="0"/>
                    <a:pt x="60" y="0"/>
                    <a:pt x="60" y="0"/>
                  </a:cubicBezTo>
                  <a:lnTo>
                    <a:pt x="0" y="0"/>
                  </a:lnTo>
                  <a:close/>
                </a:path>
              </a:pathLst>
            </a:custGeom>
            <a:solidFill>
              <a:srgbClr val="FF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0" name="Freeform 10"/>
            <p:cNvSpPr>
              <a:spLocks/>
            </p:cNvSpPr>
            <p:nvPr/>
          </p:nvSpPr>
          <p:spPr bwMode="auto">
            <a:xfrm>
              <a:off x="3114675" y="2903538"/>
              <a:ext cx="269875" cy="195263"/>
            </a:xfrm>
            <a:custGeom>
              <a:avLst/>
              <a:gdLst>
                <a:gd name="T0" fmla="*/ 67 w 83"/>
                <a:gd name="T1" fmla="*/ 60 h 60"/>
                <a:gd name="T2" fmla="*/ 83 w 83"/>
                <a:gd name="T3" fmla="*/ 45 h 60"/>
                <a:gd name="T4" fmla="*/ 64 w 83"/>
                <a:gd name="T5" fmla="*/ 48 h 60"/>
                <a:gd name="T6" fmla="*/ 76 w 83"/>
                <a:gd name="T7" fmla="*/ 27 h 60"/>
                <a:gd name="T8" fmla="*/ 57 w 83"/>
                <a:gd name="T9" fmla="*/ 36 h 60"/>
                <a:gd name="T10" fmla="*/ 64 w 83"/>
                <a:gd name="T11" fmla="*/ 10 h 60"/>
                <a:gd name="T12" fmla="*/ 48 w 83"/>
                <a:gd name="T13" fmla="*/ 26 h 60"/>
                <a:gd name="T14" fmla="*/ 42 w 83"/>
                <a:gd name="T15" fmla="*/ 0 h 60"/>
                <a:gd name="T16" fmla="*/ 36 w 83"/>
                <a:gd name="T17" fmla="*/ 26 h 60"/>
                <a:gd name="T18" fmla="*/ 19 w 83"/>
                <a:gd name="T19" fmla="*/ 10 h 60"/>
                <a:gd name="T20" fmla="*/ 27 w 83"/>
                <a:gd name="T21" fmla="*/ 36 h 60"/>
                <a:gd name="T22" fmla="*/ 7 w 83"/>
                <a:gd name="T23" fmla="*/ 27 h 60"/>
                <a:gd name="T24" fmla="*/ 20 w 83"/>
                <a:gd name="T25" fmla="*/ 48 h 60"/>
                <a:gd name="T26" fmla="*/ 1 w 83"/>
                <a:gd name="T27" fmla="*/ 45 h 60"/>
                <a:gd name="T28" fmla="*/ 16 w 83"/>
                <a:gd name="T29" fmla="*/ 60 h 60"/>
                <a:gd name="T30" fmla="*/ 67 w 83"/>
                <a:gd name="T3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60">
                  <a:moveTo>
                    <a:pt x="67" y="60"/>
                  </a:moveTo>
                  <a:cubicBezTo>
                    <a:pt x="75" y="54"/>
                    <a:pt x="83" y="48"/>
                    <a:pt x="83" y="45"/>
                  </a:cubicBezTo>
                  <a:cubicBezTo>
                    <a:pt x="82" y="42"/>
                    <a:pt x="73" y="44"/>
                    <a:pt x="64" y="48"/>
                  </a:cubicBezTo>
                  <a:cubicBezTo>
                    <a:pt x="71" y="40"/>
                    <a:pt x="78" y="30"/>
                    <a:pt x="76" y="27"/>
                  </a:cubicBezTo>
                  <a:cubicBezTo>
                    <a:pt x="75" y="24"/>
                    <a:pt x="65" y="30"/>
                    <a:pt x="57" y="36"/>
                  </a:cubicBezTo>
                  <a:cubicBezTo>
                    <a:pt x="62" y="26"/>
                    <a:pt x="67" y="12"/>
                    <a:pt x="64" y="10"/>
                  </a:cubicBezTo>
                  <a:cubicBezTo>
                    <a:pt x="62" y="8"/>
                    <a:pt x="54" y="17"/>
                    <a:pt x="48" y="26"/>
                  </a:cubicBezTo>
                  <a:cubicBezTo>
                    <a:pt x="47" y="15"/>
                    <a:pt x="45" y="0"/>
                    <a:pt x="42" y="0"/>
                  </a:cubicBezTo>
                  <a:cubicBezTo>
                    <a:pt x="38" y="0"/>
                    <a:pt x="36" y="15"/>
                    <a:pt x="36" y="26"/>
                  </a:cubicBezTo>
                  <a:cubicBezTo>
                    <a:pt x="29" y="17"/>
                    <a:pt x="21" y="8"/>
                    <a:pt x="19" y="10"/>
                  </a:cubicBezTo>
                  <a:cubicBezTo>
                    <a:pt x="17" y="12"/>
                    <a:pt x="22" y="26"/>
                    <a:pt x="27" y="36"/>
                  </a:cubicBezTo>
                  <a:cubicBezTo>
                    <a:pt x="18" y="30"/>
                    <a:pt x="8" y="24"/>
                    <a:pt x="7" y="27"/>
                  </a:cubicBezTo>
                  <a:cubicBezTo>
                    <a:pt x="6" y="30"/>
                    <a:pt x="13" y="40"/>
                    <a:pt x="20" y="48"/>
                  </a:cubicBezTo>
                  <a:cubicBezTo>
                    <a:pt x="11" y="44"/>
                    <a:pt x="1" y="42"/>
                    <a:pt x="1" y="45"/>
                  </a:cubicBezTo>
                  <a:cubicBezTo>
                    <a:pt x="0" y="48"/>
                    <a:pt x="8" y="54"/>
                    <a:pt x="16" y="60"/>
                  </a:cubicBezTo>
                  <a:lnTo>
                    <a:pt x="67" y="60"/>
                  </a:lnTo>
                  <a:close/>
                </a:path>
              </a:pathLst>
            </a:custGeom>
            <a:solidFill>
              <a:srgbClr val="0A6E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1" name="Rectangle 11"/>
            <p:cNvSpPr>
              <a:spLocks noChangeArrowheads="1"/>
            </p:cNvSpPr>
            <p:nvPr/>
          </p:nvSpPr>
          <p:spPr bwMode="auto">
            <a:xfrm>
              <a:off x="4775200" y="1462088"/>
              <a:ext cx="1049338" cy="846138"/>
            </a:xfrm>
            <a:prstGeom prst="rect">
              <a:avLst/>
            </a:prstGeom>
            <a:solidFill>
              <a:srgbClr val="8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2" name="Rectangle 12"/>
            <p:cNvSpPr>
              <a:spLocks noChangeArrowheads="1"/>
            </p:cNvSpPr>
            <p:nvPr/>
          </p:nvSpPr>
          <p:spPr bwMode="auto">
            <a:xfrm>
              <a:off x="4794250" y="1484313"/>
              <a:ext cx="1011238" cy="8001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3" name="Freeform 13"/>
            <p:cNvSpPr>
              <a:spLocks noEditPoints="1"/>
            </p:cNvSpPr>
            <p:nvPr/>
          </p:nvSpPr>
          <p:spPr bwMode="auto">
            <a:xfrm>
              <a:off x="4841875" y="1533525"/>
              <a:ext cx="914400" cy="700088"/>
            </a:xfrm>
            <a:custGeom>
              <a:avLst/>
              <a:gdLst>
                <a:gd name="T0" fmla="*/ 0 w 282"/>
                <a:gd name="T1" fmla="*/ 67 h 216"/>
                <a:gd name="T2" fmla="*/ 0 w 282"/>
                <a:gd name="T3" fmla="*/ 182 h 216"/>
                <a:gd name="T4" fmla="*/ 66 w 282"/>
                <a:gd name="T5" fmla="*/ 216 h 216"/>
                <a:gd name="T6" fmla="*/ 166 w 282"/>
                <a:gd name="T7" fmla="*/ 216 h 216"/>
                <a:gd name="T8" fmla="*/ 281 w 282"/>
                <a:gd name="T9" fmla="*/ 216 h 216"/>
                <a:gd name="T10" fmla="*/ 282 w 282"/>
                <a:gd name="T11" fmla="*/ 116 h 216"/>
                <a:gd name="T12" fmla="*/ 101 w 282"/>
                <a:gd name="T13" fmla="*/ 100 h 216"/>
                <a:gd name="T14" fmla="*/ 150 w 282"/>
                <a:gd name="T15" fmla="*/ 100 h 216"/>
                <a:gd name="T16" fmla="*/ 182 w 282"/>
                <a:gd name="T17" fmla="*/ 98 h 216"/>
                <a:gd name="T18" fmla="*/ 116 w 282"/>
                <a:gd name="T19" fmla="*/ 98 h 216"/>
                <a:gd name="T20" fmla="*/ 83 w 282"/>
                <a:gd name="T21" fmla="*/ 117 h 216"/>
                <a:gd name="T22" fmla="*/ 134 w 282"/>
                <a:gd name="T23" fmla="*/ 117 h 216"/>
                <a:gd name="T24" fmla="*/ 199 w 282"/>
                <a:gd name="T25" fmla="*/ 117 h 216"/>
                <a:gd name="T26" fmla="*/ 198 w 282"/>
                <a:gd name="T27" fmla="*/ 82 h 216"/>
                <a:gd name="T28" fmla="*/ 132 w 282"/>
                <a:gd name="T29" fmla="*/ 82 h 216"/>
                <a:gd name="T30" fmla="*/ 66 w 282"/>
                <a:gd name="T31" fmla="*/ 82 h 216"/>
                <a:gd name="T32" fmla="*/ 66 w 282"/>
                <a:gd name="T33" fmla="*/ 133 h 216"/>
                <a:gd name="T34" fmla="*/ 117 w 282"/>
                <a:gd name="T35" fmla="*/ 133 h 216"/>
                <a:gd name="T36" fmla="*/ 183 w 282"/>
                <a:gd name="T37" fmla="*/ 133 h 216"/>
                <a:gd name="T38" fmla="*/ 216 w 282"/>
                <a:gd name="T39" fmla="*/ 115 h 216"/>
                <a:gd name="T40" fmla="*/ 214 w 282"/>
                <a:gd name="T41" fmla="*/ 66 h 216"/>
                <a:gd name="T42" fmla="*/ 149 w 282"/>
                <a:gd name="T43" fmla="*/ 66 h 216"/>
                <a:gd name="T44" fmla="*/ 83 w 282"/>
                <a:gd name="T45" fmla="*/ 66 h 216"/>
                <a:gd name="T46" fmla="*/ 50 w 282"/>
                <a:gd name="T47" fmla="*/ 84 h 216"/>
                <a:gd name="T48" fmla="*/ 50 w 282"/>
                <a:gd name="T49" fmla="*/ 150 h 216"/>
                <a:gd name="T50" fmla="*/ 101 w 282"/>
                <a:gd name="T51" fmla="*/ 150 h 216"/>
                <a:gd name="T52" fmla="*/ 166 w 282"/>
                <a:gd name="T53" fmla="*/ 150 h 216"/>
                <a:gd name="T54" fmla="*/ 232 w 282"/>
                <a:gd name="T55" fmla="*/ 150 h 216"/>
                <a:gd name="T56" fmla="*/ 232 w 282"/>
                <a:gd name="T57" fmla="*/ 98 h 216"/>
                <a:gd name="T58" fmla="*/ 231 w 282"/>
                <a:gd name="T59" fmla="*/ 49 h 216"/>
                <a:gd name="T60" fmla="*/ 165 w 282"/>
                <a:gd name="T61" fmla="*/ 49 h 216"/>
                <a:gd name="T62" fmla="*/ 99 w 282"/>
                <a:gd name="T63" fmla="*/ 49 h 216"/>
                <a:gd name="T64" fmla="*/ 33 w 282"/>
                <a:gd name="T65" fmla="*/ 49 h 216"/>
                <a:gd name="T66" fmla="*/ 33 w 282"/>
                <a:gd name="T67" fmla="*/ 100 h 216"/>
                <a:gd name="T68" fmla="*/ 33 w 282"/>
                <a:gd name="T69" fmla="*/ 166 h 216"/>
                <a:gd name="T70" fmla="*/ 84 w 282"/>
                <a:gd name="T71" fmla="*/ 166 h 216"/>
                <a:gd name="T72" fmla="*/ 150 w 282"/>
                <a:gd name="T73" fmla="*/ 166 h 216"/>
                <a:gd name="T74" fmla="*/ 216 w 282"/>
                <a:gd name="T75" fmla="*/ 166 h 216"/>
                <a:gd name="T76" fmla="*/ 249 w 282"/>
                <a:gd name="T77" fmla="*/ 148 h 216"/>
                <a:gd name="T78" fmla="*/ 249 w 282"/>
                <a:gd name="T79" fmla="*/ 82 h 216"/>
                <a:gd name="T80" fmla="*/ 247 w 282"/>
                <a:gd name="T81" fmla="*/ 33 h 216"/>
                <a:gd name="T82" fmla="*/ 182 w 282"/>
                <a:gd name="T83" fmla="*/ 33 h 216"/>
                <a:gd name="T84" fmla="*/ 116 w 282"/>
                <a:gd name="T85" fmla="*/ 33 h 216"/>
                <a:gd name="T86" fmla="*/ 50 w 282"/>
                <a:gd name="T87" fmla="*/ 33 h 216"/>
                <a:gd name="T88" fmla="*/ 17 w 282"/>
                <a:gd name="T89" fmla="*/ 51 h 216"/>
                <a:gd name="T90" fmla="*/ 17 w 282"/>
                <a:gd name="T91" fmla="*/ 117 h 216"/>
                <a:gd name="T92" fmla="*/ 17 w 282"/>
                <a:gd name="T93" fmla="*/ 183 h 216"/>
                <a:gd name="T94" fmla="*/ 68 w 282"/>
                <a:gd name="T95" fmla="*/ 183 h 216"/>
                <a:gd name="T96" fmla="*/ 134 w 282"/>
                <a:gd name="T97" fmla="*/ 183 h 216"/>
                <a:gd name="T98" fmla="*/ 199 w 282"/>
                <a:gd name="T99" fmla="*/ 183 h 216"/>
                <a:gd name="T100" fmla="*/ 265 w 282"/>
                <a:gd name="T101" fmla="*/ 183 h 216"/>
                <a:gd name="T102" fmla="*/ 265 w 282"/>
                <a:gd name="T103" fmla="*/ 131 h 216"/>
                <a:gd name="T104" fmla="*/ 265 w 282"/>
                <a:gd name="T105" fmla="*/ 66 h 216"/>
                <a:gd name="T106" fmla="*/ 264 w 282"/>
                <a:gd name="T107" fmla="*/ 16 h 216"/>
                <a:gd name="T108" fmla="*/ 198 w 282"/>
                <a:gd name="T109" fmla="*/ 16 h 216"/>
                <a:gd name="T110" fmla="*/ 132 w 282"/>
                <a:gd name="T111" fmla="*/ 16 h 216"/>
                <a:gd name="T112" fmla="*/ 66 w 282"/>
                <a:gd name="T113" fmla="*/ 16 h 216"/>
                <a:gd name="T114" fmla="*/ 2 w 282"/>
                <a:gd name="T115" fmla="*/ 199 h 216"/>
                <a:gd name="T116" fmla="*/ 68 w 282"/>
                <a:gd name="T117" fmla="*/ 199 h 216"/>
                <a:gd name="T118" fmla="*/ 134 w 282"/>
                <a:gd name="T119" fmla="*/ 199 h 216"/>
                <a:gd name="T120" fmla="*/ 199 w 282"/>
                <a:gd name="T121" fmla="*/ 199 h 216"/>
                <a:gd name="T122" fmla="*/ 265 w 282"/>
                <a:gd name="T123" fmla="*/ 19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2" h="216">
                  <a:moveTo>
                    <a:pt x="282" y="17"/>
                  </a:moveTo>
                  <a:cubicBezTo>
                    <a:pt x="282" y="17"/>
                    <a:pt x="282" y="17"/>
                    <a:pt x="282" y="17"/>
                  </a:cubicBezTo>
                  <a:cubicBezTo>
                    <a:pt x="282" y="1"/>
                    <a:pt x="282" y="1"/>
                    <a:pt x="282" y="1"/>
                  </a:cubicBezTo>
                  <a:cubicBezTo>
                    <a:pt x="282" y="1"/>
                    <a:pt x="282" y="0"/>
                    <a:pt x="282" y="0"/>
                  </a:cubicBezTo>
                  <a:cubicBezTo>
                    <a:pt x="282" y="0"/>
                    <a:pt x="282" y="0"/>
                    <a:pt x="281" y="0"/>
                  </a:cubicBezTo>
                  <a:cubicBezTo>
                    <a:pt x="1" y="0"/>
                    <a:pt x="1" y="0"/>
                    <a:pt x="1" y="0"/>
                  </a:cubicBezTo>
                  <a:cubicBezTo>
                    <a:pt x="0" y="0"/>
                    <a:pt x="0" y="0"/>
                    <a:pt x="0" y="0"/>
                  </a:cubicBezTo>
                  <a:cubicBezTo>
                    <a:pt x="0" y="0"/>
                    <a:pt x="0" y="1"/>
                    <a:pt x="0" y="1"/>
                  </a:cubicBezTo>
                  <a:cubicBezTo>
                    <a:pt x="0" y="17"/>
                    <a:pt x="0" y="17"/>
                    <a:pt x="0" y="17"/>
                  </a:cubicBezTo>
                  <a:cubicBezTo>
                    <a:pt x="0" y="17"/>
                    <a:pt x="0" y="17"/>
                    <a:pt x="0" y="17"/>
                  </a:cubicBezTo>
                  <a:cubicBezTo>
                    <a:pt x="0" y="17"/>
                    <a:pt x="0" y="17"/>
                    <a:pt x="0" y="17"/>
                  </a:cubicBezTo>
                  <a:cubicBezTo>
                    <a:pt x="0" y="33"/>
                    <a:pt x="0" y="33"/>
                    <a:pt x="0" y="33"/>
                  </a:cubicBezTo>
                  <a:cubicBezTo>
                    <a:pt x="0" y="33"/>
                    <a:pt x="0" y="33"/>
                    <a:pt x="0" y="33"/>
                  </a:cubicBezTo>
                  <a:cubicBezTo>
                    <a:pt x="0" y="33"/>
                    <a:pt x="0" y="34"/>
                    <a:pt x="0" y="34"/>
                  </a:cubicBezTo>
                  <a:cubicBezTo>
                    <a:pt x="0" y="50"/>
                    <a:pt x="0" y="50"/>
                    <a:pt x="0" y="50"/>
                  </a:cubicBezTo>
                  <a:cubicBezTo>
                    <a:pt x="0" y="50"/>
                    <a:pt x="0" y="50"/>
                    <a:pt x="0" y="50"/>
                  </a:cubicBezTo>
                  <a:cubicBezTo>
                    <a:pt x="0" y="50"/>
                    <a:pt x="0" y="50"/>
                    <a:pt x="0" y="50"/>
                  </a:cubicBezTo>
                  <a:cubicBezTo>
                    <a:pt x="0" y="66"/>
                    <a:pt x="0" y="66"/>
                    <a:pt x="0" y="66"/>
                  </a:cubicBezTo>
                  <a:cubicBezTo>
                    <a:pt x="0" y="66"/>
                    <a:pt x="0" y="66"/>
                    <a:pt x="0" y="66"/>
                  </a:cubicBezTo>
                  <a:cubicBezTo>
                    <a:pt x="0" y="66"/>
                    <a:pt x="0" y="67"/>
                    <a:pt x="0" y="67"/>
                  </a:cubicBezTo>
                  <a:cubicBezTo>
                    <a:pt x="0" y="83"/>
                    <a:pt x="0" y="83"/>
                    <a:pt x="0" y="83"/>
                  </a:cubicBezTo>
                  <a:cubicBezTo>
                    <a:pt x="0" y="83"/>
                    <a:pt x="0" y="83"/>
                    <a:pt x="0" y="83"/>
                  </a:cubicBezTo>
                  <a:cubicBezTo>
                    <a:pt x="0" y="83"/>
                    <a:pt x="0" y="83"/>
                    <a:pt x="0" y="83"/>
                  </a:cubicBezTo>
                  <a:cubicBezTo>
                    <a:pt x="0" y="99"/>
                    <a:pt x="0" y="99"/>
                    <a:pt x="0" y="99"/>
                  </a:cubicBezTo>
                  <a:cubicBezTo>
                    <a:pt x="0" y="99"/>
                    <a:pt x="0" y="99"/>
                    <a:pt x="0" y="99"/>
                  </a:cubicBezTo>
                  <a:cubicBezTo>
                    <a:pt x="0" y="99"/>
                    <a:pt x="0" y="99"/>
                    <a:pt x="0" y="100"/>
                  </a:cubicBezTo>
                  <a:cubicBezTo>
                    <a:pt x="0" y="116"/>
                    <a:pt x="0" y="116"/>
                    <a:pt x="0" y="116"/>
                  </a:cubicBezTo>
                  <a:cubicBezTo>
                    <a:pt x="0" y="116"/>
                    <a:pt x="0" y="116"/>
                    <a:pt x="0" y="116"/>
                  </a:cubicBezTo>
                  <a:cubicBezTo>
                    <a:pt x="0" y="116"/>
                    <a:pt x="0" y="116"/>
                    <a:pt x="0" y="116"/>
                  </a:cubicBezTo>
                  <a:cubicBezTo>
                    <a:pt x="0" y="132"/>
                    <a:pt x="0" y="132"/>
                    <a:pt x="0" y="132"/>
                  </a:cubicBezTo>
                  <a:cubicBezTo>
                    <a:pt x="0" y="132"/>
                    <a:pt x="0" y="132"/>
                    <a:pt x="0" y="132"/>
                  </a:cubicBezTo>
                  <a:cubicBezTo>
                    <a:pt x="0" y="132"/>
                    <a:pt x="0" y="132"/>
                    <a:pt x="0" y="133"/>
                  </a:cubicBezTo>
                  <a:cubicBezTo>
                    <a:pt x="0" y="149"/>
                    <a:pt x="0" y="149"/>
                    <a:pt x="0" y="149"/>
                  </a:cubicBezTo>
                  <a:cubicBezTo>
                    <a:pt x="0" y="149"/>
                    <a:pt x="0" y="149"/>
                    <a:pt x="0" y="149"/>
                  </a:cubicBezTo>
                  <a:cubicBezTo>
                    <a:pt x="0" y="149"/>
                    <a:pt x="0" y="149"/>
                    <a:pt x="0" y="149"/>
                  </a:cubicBezTo>
                  <a:cubicBezTo>
                    <a:pt x="0" y="165"/>
                    <a:pt x="0" y="165"/>
                    <a:pt x="0" y="165"/>
                  </a:cubicBezTo>
                  <a:cubicBezTo>
                    <a:pt x="0" y="165"/>
                    <a:pt x="0" y="165"/>
                    <a:pt x="0" y="165"/>
                  </a:cubicBezTo>
                  <a:cubicBezTo>
                    <a:pt x="0" y="165"/>
                    <a:pt x="0" y="165"/>
                    <a:pt x="0" y="166"/>
                  </a:cubicBezTo>
                  <a:cubicBezTo>
                    <a:pt x="0" y="181"/>
                    <a:pt x="0" y="181"/>
                    <a:pt x="0" y="181"/>
                  </a:cubicBezTo>
                  <a:cubicBezTo>
                    <a:pt x="0" y="182"/>
                    <a:pt x="0" y="182"/>
                    <a:pt x="0" y="182"/>
                  </a:cubicBezTo>
                  <a:cubicBezTo>
                    <a:pt x="0" y="182"/>
                    <a:pt x="0" y="182"/>
                    <a:pt x="0" y="182"/>
                  </a:cubicBezTo>
                  <a:cubicBezTo>
                    <a:pt x="0" y="198"/>
                    <a:pt x="0" y="198"/>
                    <a:pt x="0" y="198"/>
                  </a:cubicBezTo>
                  <a:cubicBezTo>
                    <a:pt x="0" y="198"/>
                    <a:pt x="0" y="198"/>
                    <a:pt x="0" y="198"/>
                  </a:cubicBezTo>
                  <a:cubicBezTo>
                    <a:pt x="0" y="198"/>
                    <a:pt x="0" y="198"/>
                    <a:pt x="0" y="198"/>
                  </a:cubicBezTo>
                  <a:cubicBezTo>
                    <a:pt x="0" y="214"/>
                    <a:pt x="0" y="214"/>
                    <a:pt x="0" y="214"/>
                  </a:cubicBezTo>
                  <a:cubicBezTo>
                    <a:pt x="0" y="215"/>
                    <a:pt x="0" y="215"/>
                    <a:pt x="0" y="215"/>
                  </a:cubicBezTo>
                  <a:cubicBezTo>
                    <a:pt x="0" y="215"/>
                    <a:pt x="0" y="215"/>
                    <a:pt x="0" y="215"/>
                  </a:cubicBezTo>
                  <a:cubicBezTo>
                    <a:pt x="0" y="215"/>
                    <a:pt x="0" y="215"/>
                    <a:pt x="0" y="215"/>
                  </a:cubicBezTo>
                  <a:cubicBezTo>
                    <a:pt x="0" y="215"/>
                    <a:pt x="1" y="216"/>
                    <a:pt x="1" y="216"/>
                  </a:cubicBezTo>
                  <a:cubicBezTo>
                    <a:pt x="1" y="216"/>
                    <a:pt x="1" y="216"/>
                    <a:pt x="1" y="216"/>
                  </a:cubicBezTo>
                  <a:cubicBezTo>
                    <a:pt x="17" y="216"/>
                    <a:pt x="17" y="216"/>
                    <a:pt x="17" y="216"/>
                  </a:cubicBezTo>
                  <a:cubicBezTo>
                    <a:pt x="17" y="216"/>
                    <a:pt x="17" y="216"/>
                    <a:pt x="17" y="216"/>
                  </a:cubicBezTo>
                  <a:cubicBezTo>
                    <a:pt x="18" y="216"/>
                    <a:pt x="18" y="216"/>
                    <a:pt x="18" y="216"/>
                  </a:cubicBezTo>
                  <a:cubicBezTo>
                    <a:pt x="33" y="216"/>
                    <a:pt x="33" y="216"/>
                    <a:pt x="33" y="216"/>
                  </a:cubicBezTo>
                  <a:cubicBezTo>
                    <a:pt x="34" y="216"/>
                    <a:pt x="34" y="216"/>
                    <a:pt x="34" y="216"/>
                  </a:cubicBezTo>
                  <a:cubicBezTo>
                    <a:pt x="34" y="216"/>
                    <a:pt x="34" y="216"/>
                    <a:pt x="34" y="216"/>
                  </a:cubicBezTo>
                  <a:cubicBezTo>
                    <a:pt x="50" y="216"/>
                    <a:pt x="50" y="216"/>
                    <a:pt x="50" y="216"/>
                  </a:cubicBezTo>
                  <a:cubicBezTo>
                    <a:pt x="50" y="216"/>
                    <a:pt x="50" y="216"/>
                    <a:pt x="50" y="216"/>
                  </a:cubicBezTo>
                  <a:cubicBezTo>
                    <a:pt x="51" y="216"/>
                    <a:pt x="51" y="216"/>
                    <a:pt x="51" y="216"/>
                  </a:cubicBezTo>
                  <a:cubicBezTo>
                    <a:pt x="66" y="216"/>
                    <a:pt x="66" y="216"/>
                    <a:pt x="66" y="216"/>
                  </a:cubicBezTo>
                  <a:cubicBezTo>
                    <a:pt x="66" y="216"/>
                    <a:pt x="67" y="216"/>
                    <a:pt x="67" y="216"/>
                  </a:cubicBezTo>
                  <a:cubicBezTo>
                    <a:pt x="67" y="216"/>
                    <a:pt x="67" y="216"/>
                    <a:pt x="67" y="216"/>
                  </a:cubicBezTo>
                  <a:cubicBezTo>
                    <a:pt x="83" y="216"/>
                    <a:pt x="83" y="216"/>
                    <a:pt x="83" y="216"/>
                  </a:cubicBezTo>
                  <a:cubicBezTo>
                    <a:pt x="83" y="216"/>
                    <a:pt x="83" y="216"/>
                    <a:pt x="83" y="216"/>
                  </a:cubicBezTo>
                  <a:cubicBezTo>
                    <a:pt x="84" y="216"/>
                    <a:pt x="84" y="216"/>
                    <a:pt x="84" y="216"/>
                  </a:cubicBezTo>
                  <a:cubicBezTo>
                    <a:pt x="99" y="216"/>
                    <a:pt x="99" y="216"/>
                    <a:pt x="99" y="216"/>
                  </a:cubicBezTo>
                  <a:cubicBezTo>
                    <a:pt x="99" y="216"/>
                    <a:pt x="100" y="216"/>
                    <a:pt x="100" y="216"/>
                  </a:cubicBezTo>
                  <a:cubicBezTo>
                    <a:pt x="100" y="216"/>
                    <a:pt x="100" y="216"/>
                    <a:pt x="100" y="216"/>
                  </a:cubicBezTo>
                  <a:cubicBezTo>
                    <a:pt x="116" y="216"/>
                    <a:pt x="116" y="216"/>
                    <a:pt x="116" y="216"/>
                  </a:cubicBezTo>
                  <a:cubicBezTo>
                    <a:pt x="116" y="216"/>
                    <a:pt x="116" y="216"/>
                    <a:pt x="116" y="216"/>
                  </a:cubicBezTo>
                  <a:cubicBezTo>
                    <a:pt x="117" y="216"/>
                    <a:pt x="117" y="216"/>
                    <a:pt x="117" y="216"/>
                  </a:cubicBezTo>
                  <a:cubicBezTo>
                    <a:pt x="132" y="216"/>
                    <a:pt x="132" y="216"/>
                    <a:pt x="132" y="216"/>
                  </a:cubicBezTo>
                  <a:cubicBezTo>
                    <a:pt x="132" y="216"/>
                    <a:pt x="133" y="216"/>
                    <a:pt x="133" y="216"/>
                  </a:cubicBezTo>
                  <a:cubicBezTo>
                    <a:pt x="133" y="216"/>
                    <a:pt x="133" y="216"/>
                    <a:pt x="133" y="216"/>
                  </a:cubicBezTo>
                  <a:cubicBezTo>
                    <a:pt x="149" y="216"/>
                    <a:pt x="149" y="216"/>
                    <a:pt x="149" y="216"/>
                  </a:cubicBezTo>
                  <a:cubicBezTo>
                    <a:pt x="149" y="216"/>
                    <a:pt x="149" y="216"/>
                    <a:pt x="149" y="216"/>
                  </a:cubicBezTo>
                  <a:cubicBezTo>
                    <a:pt x="149" y="216"/>
                    <a:pt x="150" y="216"/>
                    <a:pt x="150" y="216"/>
                  </a:cubicBezTo>
                  <a:cubicBezTo>
                    <a:pt x="165" y="216"/>
                    <a:pt x="165" y="216"/>
                    <a:pt x="165" y="216"/>
                  </a:cubicBezTo>
                  <a:cubicBezTo>
                    <a:pt x="165" y="216"/>
                    <a:pt x="166" y="216"/>
                    <a:pt x="166" y="216"/>
                  </a:cubicBezTo>
                  <a:cubicBezTo>
                    <a:pt x="166" y="216"/>
                    <a:pt x="166" y="216"/>
                    <a:pt x="166" y="216"/>
                  </a:cubicBezTo>
                  <a:cubicBezTo>
                    <a:pt x="182" y="216"/>
                    <a:pt x="182" y="216"/>
                    <a:pt x="182" y="216"/>
                  </a:cubicBezTo>
                  <a:cubicBezTo>
                    <a:pt x="182" y="216"/>
                    <a:pt x="182" y="216"/>
                    <a:pt x="182" y="216"/>
                  </a:cubicBezTo>
                  <a:cubicBezTo>
                    <a:pt x="182" y="216"/>
                    <a:pt x="183" y="216"/>
                    <a:pt x="183" y="216"/>
                  </a:cubicBezTo>
                  <a:cubicBezTo>
                    <a:pt x="198" y="216"/>
                    <a:pt x="198" y="216"/>
                    <a:pt x="198" y="216"/>
                  </a:cubicBezTo>
                  <a:cubicBezTo>
                    <a:pt x="198" y="216"/>
                    <a:pt x="199" y="216"/>
                    <a:pt x="199" y="216"/>
                  </a:cubicBezTo>
                  <a:cubicBezTo>
                    <a:pt x="199" y="216"/>
                    <a:pt x="199" y="216"/>
                    <a:pt x="199" y="216"/>
                  </a:cubicBezTo>
                  <a:cubicBezTo>
                    <a:pt x="215" y="216"/>
                    <a:pt x="215" y="216"/>
                    <a:pt x="215" y="216"/>
                  </a:cubicBezTo>
                  <a:cubicBezTo>
                    <a:pt x="215" y="216"/>
                    <a:pt x="215" y="216"/>
                    <a:pt x="215" y="216"/>
                  </a:cubicBezTo>
                  <a:cubicBezTo>
                    <a:pt x="215" y="216"/>
                    <a:pt x="216" y="216"/>
                    <a:pt x="216" y="216"/>
                  </a:cubicBezTo>
                  <a:cubicBezTo>
                    <a:pt x="231" y="216"/>
                    <a:pt x="231" y="216"/>
                    <a:pt x="231" y="216"/>
                  </a:cubicBezTo>
                  <a:cubicBezTo>
                    <a:pt x="231" y="216"/>
                    <a:pt x="232" y="216"/>
                    <a:pt x="232" y="216"/>
                  </a:cubicBezTo>
                  <a:cubicBezTo>
                    <a:pt x="232" y="216"/>
                    <a:pt x="232" y="216"/>
                    <a:pt x="232" y="216"/>
                  </a:cubicBezTo>
                  <a:cubicBezTo>
                    <a:pt x="248" y="216"/>
                    <a:pt x="248" y="216"/>
                    <a:pt x="248" y="216"/>
                  </a:cubicBezTo>
                  <a:cubicBezTo>
                    <a:pt x="248" y="216"/>
                    <a:pt x="248" y="216"/>
                    <a:pt x="248" y="216"/>
                  </a:cubicBezTo>
                  <a:cubicBezTo>
                    <a:pt x="248" y="216"/>
                    <a:pt x="249" y="216"/>
                    <a:pt x="249" y="216"/>
                  </a:cubicBezTo>
                  <a:cubicBezTo>
                    <a:pt x="264" y="216"/>
                    <a:pt x="264" y="216"/>
                    <a:pt x="264" y="216"/>
                  </a:cubicBezTo>
                  <a:cubicBezTo>
                    <a:pt x="264" y="216"/>
                    <a:pt x="264" y="216"/>
                    <a:pt x="265" y="216"/>
                  </a:cubicBezTo>
                  <a:cubicBezTo>
                    <a:pt x="265" y="216"/>
                    <a:pt x="265" y="216"/>
                    <a:pt x="265" y="216"/>
                  </a:cubicBezTo>
                  <a:cubicBezTo>
                    <a:pt x="281" y="216"/>
                    <a:pt x="281" y="216"/>
                    <a:pt x="281" y="216"/>
                  </a:cubicBezTo>
                  <a:cubicBezTo>
                    <a:pt x="281" y="216"/>
                    <a:pt x="281" y="216"/>
                    <a:pt x="281" y="216"/>
                  </a:cubicBezTo>
                  <a:cubicBezTo>
                    <a:pt x="282" y="216"/>
                    <a:pt x="282" y="215"/>
                    <a:pt x="282" y="215"/>
                  </a:cubicBezTo>
                  <a:cubicBezTo>
                    <a:pt x="282" y="215"/>
                    <a:pt x="282" y="215"/>
                    <a:pt x="282" y="215"/>
                  </a:cubicBezTo>
                  <a:cubicBezTo>
                    <a:pt x="282" y="215"/>
                    <a:pt x="282" y="215"/>
                    <a:pt x="282" y="215"/>
                  </a:cubicBezTo>
                  <a:cubicBezTo>
                    <a:pt x="282" y="215"/>
                    <a:pt x="282" y="215"/>
                    <a:pt x="282" y="214"/>
                  </a:cubicBezTo>
                  <a:cubicBezTo>
                    <a:pt x="282" y="198"/>
                    <a:pt x="282" y="198"/>
                    <a:pt x="282" y="198"/>
                  </a:cubicBezTo>
                  <a:cubicBezTo>
                    <a:pt x="282" y="198"/>
                    <a:pt x="282" y="198"/>
                    <a:pt x="282" y="198"/>
                  </a:cubicBezTo>
                  <a:cubicBezTo>
                    <a:pt x="282" y="198"/>
                    <a:pt x="282" y="198"/>
                    <a:pt x="282" y="198"/>
                  </a:cubicBezTo>
                  <a:cubicBezTo>
                    <a:pt x="282" y="182"/>
                    <a:pt x="282" y="182"/>
                    <a:pt x="282" y="182"/>
                  </a:cubicBezTo>
                  <a:cubicBezTo>
                    <a:pt x="282" y="182"/>
                    <a:pt x="282" y="182"/>
                    <a:pt x="282" y="182"/>
                  </a:cubicBezTo>
                  <a:cubicBezTo>
                    <a:pt x="282" y="182"/>
                    <a:pt x="282" y="182"/>
                    <a:pt x="282" y="181"/>
                  </a:cubicBezTo>
                  <a:cubicBezTo>
                    <a:pt x="282" y="166"/>
                    <a:pt x="282" y="166"/>
                    <a:pt x="282" y="166"/>
                  </a:cubicBezTo>
                  <a:cubicBezTo>
                    <a:pt x="282" y="165"/>
                    <a:pt x="282" y="165"/>
                    <a:pt x="282" y="165"/>
                  </a:cubicBezTo>
                  <a:cubicBezTo>
                    <a:pt x="282" y="165"/>
                    <a:pt x="282" y="165"/>
                    <a:pt x="282" y="165"/>
                  </a:cubicBezTo>
                  <a:cubicBezTo>
                    <a:pt x="282" y="149"/>
                    <a:pt x="282" y="149"/>
                    <a:pt x="282" y="149"/>
                  </a:cubicBezTo>
                  <a:cubicBezTo>
                    <a:pt x="282" y="149"/>
                    <a:pt x="282" y="149"/>
                    <a:pt x="282" y="149"/>
                  </a:cubicBezTo>
                  <a:cubicBezTo>
                    <a:pt x="282" y="149"/>
                    <a:pt x="282" y="149"/>
                    <a:pt x="282" y="149"/>
                  </a:cubicBezTo>
                  <a:cubicBezTo>
                    <a:pt x="282" y="133"/>
                    <a:pt x="282" y="133"/>
                    <a:pt x="282" y="133"/>
                  </a:cubicBezTo>
                  <a:cubicBezTo>
                    <a:pt x="282" y="132"/>
                    <a:pt x="282" y="132"/>
                    <a:pt x="282" y="132"/>
                  </a:cubicBezTo>
                  <a:cubicBezTo>
                    <a:pt x="282" y="132"/>
                    <a:pt x="282" y="132"/>
                    <a:pt x="282" y="132"/>
                  </a:cubicBezTo>
                  <a:cubicBezTo>
                    <a:pt x="282" y="116"/>
                    <a:pt x="282" y="116"/>
                    <a:pt x="282" y="116"/>
                  </a:cubicBezTo>
                  <a:cubicBezTo>
                    <a:pt x="282" y="116"/>
                    <a:pt x="282" y="116"/>
                    <a:pt x="282" y="116"/>
                  </a:cubicBezTo>
                  <a:cubicBezTo>
                    <a:pt x="282" y="116"/>
                    <a:pt x="282" y="116"/>
                    <a:pt x="282" y="116"/>
                  </a:cubicBezTo>
                  <a:cubicBezTo>
                    <a:pt x="282" y="100"/>
                    <a:pt x="282" y="100"/>
                    <a:pt x="282" y="100"/>
                  </a:cubicBezTo>
                  <a:cubicBezTo>
                    <a:pt x="282" y="99"/>
                    <a:pt x="282" y="99"/>
                    <a:pt x="282" y="99"/>
                  </a:cubicBezTo>
                  <a:cubicBezTo>
                    <a:pt x="282" y="99"/>
                    <a:pt x="282" y="99"/>
                    <a:pt x="282" y="99"/>
                  </a:cubicBezTo>
                  <a:cubicBezTo>
                    <a:pt x="282" y="83"/>
                    <a:pt x="282" y="83"/>
                    <a:pt x="282" y="83"/>
                  </a:cubicBezTo>
                  <a:cubicBezTo>
                    <a:pt x="282" y="83"/>
                    <a:pt x="282" y="83"/>
                    <a:pt x="282" y="83"/>
                  </a:cubicBezTo>
                  <a:cubicBezTo>
                    <a:pt x="282" y="83"/>
                    <a:pt x="282" y="83"/>
                    <a:pt x="282" y="83"/>
                  </a:cubicBezTo>
                  <a:cubicBezTo>
                    <a:pt x="282" y="67"/>
                    <a:pt x="282" y="67"/>
                    <a:pt x="282" y="67"/>
                  </a:cubicBezTo>
                  <a:cubicBezTo>
                    <a:pt x="282" y="67"/>
                    <a:pt x="282" y="66"/>
                    <a:pt x="282" y="66"/>
                  </a:cubicBezTo>
                  <a:cubicBezTo>
                    <a:pt x="282" y="66"/>
                    <a:pt x="282" y="66"/>
                    <a:pt x="282" y="66"/>
                  </a:cubicBezTo>
                  <a:cubicBezTo>
                    <a:pt x="282" y="50"/>
                    <a:pt x="282" y="50"/>
                    <a:pt x="282" y="50"/>
                  </a:cubicBezTo>
                  <a:cubicBezTo>
                    <a:pt x="282" y="50"/>
                    <a:pt x="282" y="50"/>
                    <a:pt x="282" y="50"/>
                  </a:cubicBezTo>
                  <a:cubicBezTo>
                    <a:pt x="282" y="50"/>
                    <a:pt x="282" y="50"/>
                    <a:pt x="282" y="50"/>
                  </a:cubicBezTo>
                  <a:cubicBezTo>
                    <a:pt x="282" y="34"/>
                    <a:pt x="282" y="34"/>
                    <a:pt x="282" y="34"/>
                  </a:cubicBezTo>
                  <a:cubicBezTo>
                    <a:pt x="282" y="34"/>
                    <a:pt x="282" y="33"/>
                    <a:pt x="282" y="33"/>
                  </a:cubicBezTo>
                  <a:cubicBezTo>
                    <a:pt x="282" y="33"/>
                    <a:pt x="282" y="33"/>
                    <a:pt x="282" y="33"/>
                  </a:cubicBezTo>
                  <a:cubicBezTo>
                    <a:pt x="282" y="17"/>
                    <a:pt x="282" y="17"/>
                    <a:pt x="282" y="17"/>
                  </a:cubicBezTo>
                  <a:cubicBezTo>
                    <a:pt x="282" y="17"/>
                    <a:pt x="282" y="17"/>
                    <a:pt x="282" y="17"/>
                  </a:cubicBezTo>
                  <a:close/>
                  <a:moveTo>
                    <a:pt x="101" y="100"/>
                  </a:moveTo>
                  <a:cubicBezTo>
                    <a:pt x="116" y="100"/>
                    <a:pt x="116" y="100"/>
                    <a:pt x="116" y="100"/>
                  </a:cubicBezTo>
                  <a:cubicBezTo>
                    <a:pt x="116" y="115"/>
                    <a:pt x="116" y="115"/>
                    <a:pt x="116" y="115"/>
                  </a:cubicBezTo>
                  <a:cubicBezTo>
                    <a:pt x="101" y="115"/>
                    <a:pt x="101" y="115"/>
                    <a:pt x="101" y="115"/>
                  </a:cubicBezTo>
                  <a:lnTo>
                    <a:pt x="101" y="100"/>
                  </a:lnTo>
                  <a:close/>
                  <a:moveTo>
                    <a:pt x="99" y="115"/>
                  </a:moveTo>
                  <a:cubicBezTo>
                    <a:pt x="84" y="115"/>
                    <a:pt x="84" y="115"/>
                    <a:pt x="84" y="115"/>
                  </a:cubicBezTo>
                  <a:cubicBezTo>
                    <a:pt x="84" y="100"/>
                    <a:pt x="84" y="100"/>
                    <a:pt x="84" y="100"/>
                  </a:cubicBezTo>
                  <a:cubicBezTo>
                    <a:pt x="99" y="100"/>
                    <a:pt x="99" y="100"/>
                    <a:pt x="99" y="100"/>
                  </a:cubicBezTo>
                  <a:lnTo>
                    <a:pt x="99" y="115"/>
                  </a:lnTo>
                  <a:close/>
                  <a:moveTo>
                    <a:pt x="117" y="100"/>
                  </a:moveTo>
                  <a:cubicBezTo>
                    <a:pt x="132" y="100"/>
                    <a:pt x="132" y="100"/>
                    <a:pt x="132" y="100"/>
                  </a:cubicBezTo>
                  <a:cubicBezTo>
                    <a:pt x="132" y="115"/>
                    <a:pt x="132" y="115"/>
                    <a:pt x="132" y="115"/>
                  </a:cubicBezTo>
                  <a:cubicBezTo>
                    <a:pt x="117" y="115"/>
                    <a:pt x="117" y="115"/>
                    <a:pt x="117" y="115"/>
                  </a:cubicBezTo>
                  <a:lnTo>
                    <a:pt x="117" y="100"/>
                  </a:lnTo>
                  <a:close/>
                  <a:moveTo>
                    <a:pt x="134" y="100"/>
                  </a:moveTo>
                  <a:cubicBezTo>
                    <a:pt x="149" y="100"/>
                    <a:pt x="149" y="100"/>
                    <a:pt x="149" y="100"/>
                  </a:cubicBezTo>
                  <a:cubicBezTo>
                    <a:pt x="149" y="115"/>
                    <a:pt x="149" y="115"/>
                    <a:pt x="149" y="115"/>
                  </a:cubicBezTo>
                  <a:cubicBezTo>
                    <a:pt x="134" y="115"/>
                    <a:pt x="134" y="115"/>
                    <a:pt x="134" y="115"/>
                  </a:cubicBezTo>
                  <a:lnTo>
                    <a:pt x="134" y="100"/>
                  </a:lnTo>
                  <a:close/>
                  <a:moveTo>
                    <a:pt x="150" y="100"/>
                  </a:moveTo>
                  <a:cubicBezTo>
                    <a:pt x="165" y="100"/>
                    <a:pt x="165" y="100"/>
                    <a:pt x="165" y="100"/>
                  </a:cubicBezTo>
                  <a:cubicBezTo>
                    <a:pt x="165" y="115"/>
                    <a:pt x="165" y="115"/>
                    <a:pt x="165" y="115"/>
                  </a:cubicBezTo>
                  <a:cubicBezTo>
                    <a:pt x="150" y="115"/>
                    <a:pt x="150" y="115"/>
                    <a:pt x="150" y="115"/>
                  </a:cubicBezTo>
                  <a:lnTo>
                    <a:pt x="150" y="100"/>
                  </a:lnTo>
                  <a:close/>
                  <a:moveTo>
                    <a:pt x="166" y="100"/>
                  </a:moveTo>
                  <a:cubicBezTo>
                    <a:pt x="182" y="100"/>
                    <a:pt x="182" y="100"/>
                    <a:pt x="182" y="100"/>
                  </a:cubicBezTo>
                  <a:cubicBezTo>
                    <a:pt x="182" y="115"/>
                    <a:pt x="182" y="115"/>
                    <a:pt x="182" y="115"/>
                  </a:cubicBezTo>
                  <a:cubicBezTo>
                    <a:pt x="166" y="115"/>
                    <a:pt x="166" y="115"/>
                    <a:pt x="166" y="115"/>
                  </a:cubicBezTo>
                  <a:lnTo>
                    <a:pt x="166" y="100"/>
                  </a:lnTo>
                  <a:close/>
                  <a:moveTo>
                    <a:pt x="183" y="100"/>
                  </a:moveTo>
                  <a:cubicBezTo>
                    <a:pt x="198" y="100"/>
                    <a:pt x="198" y="100"/>
                    <a:pt x="198" y="100"/>
                  </a:cubicBezTo>
                  <a:cubicBezTo>
                    <a:pt x="198" y="115"/>
                    <a:pt x="198" y="115"/>
                    <a:pt x="198" y="115"/>
                  </a:cubicBezTo>
                  <a:cubicBezTo>
                    <a:pt x="183" y="115"/>
                    <a:pt x="183" y="115"/>
                    <a:pt x="183" y="115"/>
                  </a:cubicBezTo>
                  <a:lnTo>
                    <a:pt x="183" y="100"/>
                  </a:lnTo>
                  <a:close/>
                  <a:moveTo>
                    <a:pt x="183" y="98"/>
                  </a:moveTo>
                  <a:cubicBezTo>
                    <a:pt x="183" y="84"/>
                    <a:pt x="183" y="84"/>
                    <a:pt x="183" y="84"/>
                  </a:cubicBezTo>
                  <a:cubicBezTo>
                    <a:pt x="198" y="84"/>
                    <a:pt x="198" y="84"/>
                    <a:pt x="198" y="84"/>
                  </a:cubicBezTo>
                  <a:cubicBezTo>
                    <a:pt x="198" y="98"/>
                    <a:pt x="198" y="98"/>
                    <a:pt x="198" y="98"/>
                  </a:cubicBezTo>
                  <a:lnTo>
                    <a:pt x="183" y="98"/>
                  </a:lnTo>
                  <a:close/>
                  <a:moveTo>
                    <a:pt x="182" y="98"/>
                  </a:moveTo>
                  <a:cubicBezTo>
                    <a:pt x="166" y="98"/>
                    <a:pt x="166" y="98"/>
                    <a:pt x="166" y="98"/>
                  </a:cubicBezTo>
                  <a:cubicBezTo>
                    <a:pt x="166" y="84"/>
                    <a:pt x="166" y="84"/>
                    <a:pt x="166" y="84"/>
                  </a:cubicBezTo>
                  <a:cubicBezTo>
                    <a:pt x="182" y="84"/>
                    <a:pt x="182" y="84"/>
                    <a:pt x="182" y="84"/>
                  </a:cubicBezTo>
                  <a:lnTo>
                    <a:pt x="182" y="98"/>
                  </a:lnTo>
                  <a:close/>
                  <a:moveTo>
                    <a:pt x="165" y="98"/>
                  </a:moveTo>
                  <a:cubicBezTo>
                    <a:pt x="150" y="98"/>
                    <a:pt x="150" y="98"/>
                    <a:pt x="150" y="98"/>
                  </a:cubicBezTo>
                  <a:cubicBezTo>
                    <a:pt x="150" y="84"/>
                    <a:pt x="150" y="84"/>
                    <a:pt x="150" y="84"/>
                  </a:cubicBezTo>
                  <a:cubicBezTo>
                    <a:pt x="165" y="84"/>
                    <a:pt x="165" y="84"/>
                    <a:pt x="165" y="84"/>
                  </a:cubicBezTo>
                  <a:lnTo>
                    <a:pt x="165" y="98"/>
                  </a:lnTo>
                  <a:close/>
                  <a:moveTo>
                    <a:pt x="149" y="98"/>
                  </a:moveTo>
                  <a:cubicBezTo>
                    <a:pt x="134" y="98"/>
                    <a:pt x="134" y="98"/>
                    <a:pt x="134" y="98"/>
                  </a:cubicBezTo>
                  <a:cubicBezTo>
                    <a:pt x="134" y="84"/>
                    <a:pt x="134" y="84"/>
                    <a:pt x="134" y="84"/>
                  </a:cubicBezTo>
                  <a:cubicBezTo>
                    <a:pt x="149" y="84"/>
                    <a:pt x="149" y="84"/>
                    <a:pt x="149" y="84"/>
                  </a:cubicBezTo>
                  <a:lnTo>
                    <a:pt x="149" y="98"/>
                  </a:lnTo>
                  <a:close/>
                  <a:moveTo>
                    <a:pt x="132" y="98"/>
                  </a:moveTo>
                  <a:cubicBezTo>
                    <a:pt x="117" y="98"/>
                    <a:pt x="117" y="98"/>
                    <a:pt x="117" y="98"/>
                  </a:cubicBezTo>
                  <a:cubicBezTo>
                    <a:pt x="117" y="84"/>
                    <a:pt x="117" y="84"/>
                    <a:pt x="117" y="84"/>
                  </a:cubicBezTo>
                  <a:cubicBezTo>
                    <a:pt x="132" y="84"/>
                    <a:pt x="132" y="84"/>
                    <a:pt x="132" y="84"/>
                  </a:cubicBezTo>
                  <a:lnTo>
                    <a:pt x="132" y="98"/>
                  </a:lnTo>
                  <a:close/>
                  <a:moveTo>
                    <a:pt x="116" y="98"/>
                  </a:moveTo>
                  <a:cubicBezTo>
                    <a:pt x="101" y="98"/>
                    <a:pt x="101" y="98"/>
                    <a:pt x="101" y="98"/>
                  </a:cubicBezTo>
                  <a:cubicBezTo>
                    <a:pt x="101" y="84"/>
                    <a:pt x="101" y="84"/>
                    <a:pt x="101" y="84"/>
                  </a:cubicBezTo>
                  <a:cubicBezTo>
                    <a:pt x="116" y="84"/>
                    <a:pt x="116" y="84"/>
                    <a:pt x="116" y="84"/>
                  </a:cubicBezTo>
                  <a:lnTo>
                    <a:pt x="116" y="98"/>
                  </a:lnTo>
                  <a:close/>
                  <a:moveTo>
                    <a:pt x="99" y="98"/>
                  </a:moveTo>
                  <a:cubicBezTo>
                    <a:pt x="84" y="98"/>
                    <a:pt x="84" y="98"/>
                    <a:pt x="84" y="98"/>
                  </a:cubicBezTo>
                  <a:cubicBezTo>
                    <a:pt x="84" y="84"/>
                    <a:pt x="84" y="84"/>
                    <a:pt x="84" y="84"/>
                  </a:cubicBezTo>
                  <a:cubicBezTo>
                    <a:pt x="99" y="84"/>
                    <a:pt x="99" y="84"/>
                    <a:pt x="99" y="84"/>
                  </a:cubicBezTo>
                  <a:lnTo>
                    <a:pt x="99" y="98"/>
                  </a:lnTo>
                  <a:close/>
                  <a:moveTo>
                    <a:pt x="83" y="98"/>
                  </a:moveTo>
                  <a:cubicBezTo>
                    <a:pt x="68" y="98"/>
                    <a:pt x="68" y="98"/>
                    <a:pt x="68" y="98"/>
                  </a:cubicBezTo>
                  <a:cubicBezTo>
                    <a:pt x="68" y="84"/>
                    <a:pt x="68" y="84"/>
                    <a:pt x="68" y="84"/>
                  </a:cubicBezTo>
                  <a:cubicBezTo>
                    <a:pt x="83" y="84"/>
                    <a:pt x="83" y="84"/>
                    <a:pt x="83" y="84"/>
                  </a:cubicBezTo>
                  <a:lnTo>
                    <a:pt x="83" y="98"/>
                  </a:lnTo>
                  <a:close/>
                  <a:moveTo>
                    <a:pt x="83" y="100"/>
                  </a:moveTo>
                  <a:cubicBezTo>
                    <a:pt x="83" y="115"/>
                    <a:pt x="83" y="115"/>
                    <a:pt x="83" y="115"/>
                  </a:cubicBezTo>
                  <a:cubicBezTo>
                    <a:pt x="68" y="115"/>
                    <a:pt x="68" y="115"/>
                    <a:pt x="68" y="115"/>
                  </a:cubicBezTo>
                  <a:cubicBezTo>
                    <a:pt x="68" y="100"/>
                    <a:pt x="68" y="100"/>
                    <a:pt x="68" y="100"/>
                  </a:cubicBezTo>
                  <a:lnTo>
                    <a:pt x="83" y="100"/>
                  </a:lnTo>
                  <a:close/>
                  <a:moveTo>
                    <a:pt x="83" y="117"/>
                  </a:moveTo>
                  <a:cubicBezTo>
                    <a:pt x="83" y="131"/>
                    <a:pt x="83" y="131"/>
                    <a:pt x="83" y="131"/>
                  </a:cubicBezTo>
                  <a:cubicBezTo>
                    <a:pt x="68" y="131"/>
                    <a:pt x="68" y="131"/>
                    <a:pt x="68" y="131"/>
                  </a:cubicBezTo>
                  <a:cubicBezTo>
                    <a:pt x="68" y="117"/>
                    <a:pt x="68" y="117"/>
                    <a:pt x="68" y="117"/>
                  </a:cubicBezTo>
                  <a:lnTo>
                    <a:pt x="83" y="117"/>
                  </a:lnTo>
                  <a:close/>
                  <a:moveTo>
                    <a:pt x="84" y="117"/>
                  </a:moveTo>
                  <a:cubicBezTo>
                    <a:pt x="99" y="117"/>
                    <a:pt x="99" y="117"/>
                    <a:pt x="99" y="117"/>
                  </a:cubicBezTo>
                  <a:cubicBezTo>
                    <a:pt x="99" y="131"/>
                    <a:pt x="99" y="131"/>
                    <a:pt x="99" y="131"/>
                  </a:cubicBezTo>
                  <a:cubicBezTo>
                    <a:pt x="84" y="131"/>
                    <a:pt x="84" y="131"/>
                    <a:pt x="84" y="131"/>
                  </a:cubicBezTo>
                  <a:lnTo>
                    <a:pt x="84" y="117"/>
                  </a:lnTo>
                  <a:close/>
                  <a:moveTo>
                    <a:pt x="101" y="117"/>
                  </a:moveTo>
                  <a:cubicBezTo>
                    <a:pt x="116" y="117"/>
                    <a:pt x="116" y="117"/>
                    <a:pt x="116" y="117"/>
                  </a:cubicBezTo>
                  <a:cubicBezTo>
                    <a:pt x="116" y="131"/>
                    <a:pt x="116" y="131"/>
                    <a:pt x="116" y="131"/>
                  </a:cubicBezTo>
                  <a:cubicBezTo>
                    <a:pt x="101" y="131"/>
                    <a:pt x="101" y="131"/>
                    <a:pt x="101" y="131"/>
                  </a:cubicBezTo>
                  <a:lnTo>
                    <a:pt x="101" y="117"/>
                  </a:lnTo>
                  <a:close/>
                  <a:moveTo>
                    <a:pt x="117" y="117"/>
                  </a:moveTo>
                  <a:cubicBezTo>
                    <a:pt x="132" y="117"/>
                    <a:pt x="132" y="117"/>
                    <a:pt x="132" y="117"/>
                  </a:cubicBezTo>
                  <a:cubicBezTo>
                    <a:pt x="132" y="131"/>
                    <a:pt x="132" y="131"/>
                    <a:pt x="132" y="131"/>
                  </a:cubicBezTo>
                  <a:cubicBezTo>
                    <a:pt x="117" y="131"/>
                    <a:pt x="117" y="131"/>
                    <a:pt x="117" y="131"/>
                  </a:cubicBezTo>
                  <a:lnTo>
                    <a:pt x="117" y="117"/>
                  </a:lnTo>
                  <a:close/>
                  <a:moveTo>
                    <a:pt x="134" y="117"/>
                  </a:moveTo>
                  <a:cubicBezTo>
                    <a:pt x="149" y="117"/>
                    <a:pt x="149" y="117"/>
                    <a:pt x="149" y="117"/>
                  </a:cubicBezTo>
                  <a:cubicBezTo>
                    <a:pt x="149" y="131"/>
                    <a:pt x="149" y="131"/>
                    <a:pt x="149" y="131"/>
                  </a:cubicBezTo>
                  <a:cubicBezTo>
                    <a:pt x="134" y="131"/>
                    <a:pt x="134" y="131"/>
                    <a:pt x="134" y="131"/>
                  </a:cubicBezTo>
                  <a:lnTo>
                    <a:pt x="134" y="117"/>
                  </a:lnTo>
                  <a:close/>
                  <a:moveTo>
                    <a:pt x="150" y="117"/>
                  </a:moveTo>
                  <a:cubicBezTo>
                    <a:pt x="165" y="117"/>
                    <a:pt x="165" y="117"/>
                    <a:pt x="165" y="117"/>
                  </a:cubicBezTo>
                  <a:cubicBezTo>
                    <a:pt x="165" y="131"/>
                    <a:pt x="165" y="131"/>
                    <a:pt x="165" y="131"/>
                  </a:cubicBezTo>
                  <a:cubicBezTo>
                    <a:pt x="150" y="131"/>
                    <a:pt x="150" y="131"/>
                    <a:pt x="150" y="131"/>
                  </a:cubicBezTo>
                  <a:lnTo>
                    <a:pt x="150" y="117"/>
                  </a:lnTo>
                  <a:close/>
                  <a:moveTo>
                    <a:pt x="166" y="117"/>
                  </a:moveTo>
                  <a:cubicBezTo>
                    <a:pt x="182" y="117"/>
                    <a:pt x="182" y="117"/>
                    <a:pt x="182" y="117"/>
                  </a:cubicBezTo>
                  <a:cubicBezTo>
                    <a:pt x="182" y="131"/>
                    <a:pt x="182" y="131"/>
                    <a:pt x="182" y="131"/>
                  </a:cubicBezTo>
                  <a:cubicBezTo>
                    <a:pt x="166" y="131"/>
                    <a:pt x="166" y="131"/>
                    <a:pt x="166" y="131"/>
                  </a:cubicBezTo>
                  <a:lnTo>
                    <a:pt x="166" y="117"/>
                  </a:lnTo>
                  <a:close/>
                  <a:moveTo>
                    <a:pt x="183" y="117"/>
                  </a:moveTo>
                  <a:cubicBezTo>
                    <a:pt x="198" y="117"/>
                    <a:pt x="198" y="117"/>
                    <a:pt x="198" y="117"/>
                  </a:cubicBezTo>
                  <a:cubicBezTo>
                    <a:pt x="198" y="131"/>
                    <a:pt x="198" y="131"/>
                    <a:pt x="198" y="131"/>
                  </a:cubicBezTo>
                  <a:cubicBezTo>
                    <a:pt x="183" y="131"/>
                    <a:pt x="183" y="131"/>
                    <a:pt x="183" y="131"/>
                  </a:cubicBezTo>
                  <a:lnTo>
                    <a:pt x="183" y="117"/>
                  </a:lnTo>
                  <a:close/>
                  <a:moveTo>
                    <a:pt x="199" y="117"/>
                  </a:moveTo>
                  <a:cubicBezTo>
                    <a:pt x="214" y="117"/>
                    <a:pt x="214" y="117"/>
                    <a:pt x="214" y="117"/>
                  </a:cubicBezTo>
                  <a:cubicBezTo>
                    <a:pt x="214" y="131"/>
                    <a:pt x="214" y="131"/>
                    <a:pt x="214" y="131"/>
                  </a:cubicBezTo>
                  <a:cubicBezTo>
                    <a:pt x="199" y="131"/>
                    <a:pt x="199" y="131"/>
                    <a:pt x="199" y="131"/>
                  </a:cubicBezTo>
                  <a:lnTo>
                    <a:pt x="199" y="117"/>
                  </a:lnTo>
                  <a:close/>
                  <a:moveTo>
                    <a:pt x="199" y="115"/>
                  </a:moveTo>
                  <a:cubicBezTo>
                    <a:pt x="199" y="100"/>
                    <a:pt x="199" y="100"/>
                    <a:pt x="199" y="100"/>
                  </a:cubicBezTo>
                  <a:cubicBezTo>
                    <a:pt x="214" y="100"/>
                    <a:pt x="214" y="100"/>
                    <a:pt x="214" y="100"/>
                  </a:cubicBezTo>
                  <a:cubicBezTo>
                    <a:pt x="214" y="115"/>
                    <a:pt x="214" y="115"/>
                    <a:pt x="214" y="115"/>
                  </a:cubicBezTo>
                  <a:lnTo>
                    <a:pt x="199" y="115"/>
                  </a:lnTo>
                  <a:close/>
                  <a:moveTo>
                    <a:pt x="199" y="98"/>
                  </a:moveTo>
                  <a:cubicBezTo>
                    <a:pt x="199" y="84"/>
                    <a:pt x="199" y="84"/>
                    <a:pt x="199" y="84"/>
                  </a:cubicBezTo>
                  <a:cubicBezTo>
                    <a:pt x="214" y="84"/>
                    <a:pt x="214" y="84"/>
                    <a:pt x="214" y="84"/>
                  </a:cubicBezTo>
                  <a:cubicBezTo>
                    <a:pt x="214" y="98"/>
                    <a:pt x="214" y="98"/>
                    <a:pt x="214" y="98"/>
                  </a:cubicBezTo>
                  <a:lnTo>
                    <a:pt x="199" y="98"/>
                  </a:lnTo>
                  <a:close/>
                  <a:moveTo>
                    <a:pt x="199" y="82"/>
                  </a:moveTo>
                  <a:cubicBezTo>
                    <a:pt x="199" y="67"/>
                    <a:pt x="199" y="67"/>
                    <a:pt x="199" y="67"/>
                  </a:cubicBezTo>
                  <a:cubicBezTo>
                    <a:pt x="214" y="67"/>
                    <a:pt x="214" y="67"/>
                    <a:pt x="214" y="67"/>
                  </a:cubicBezTo>
                  <a:cubicBezTo>
                    <a:pt x="214" y="82"/>
                    <a:pt x="214" y="82"/>
                    <a:pt x="214" y="82"/>
                  </a:cubicBezTo>
                  <a:lnTo>
                    <a:pt x="199" y="82"/>
                  </a:lnTo>
                  <a:close/>
                  <a:moveTo>
                    <a:pt x="198" y="82"/>
                  </a:moveTo>
                  <a:cubicBezTo>
                    <a:pt x="183" y="82"/>
                    <a:pt x="183" y="82"/>
                    <a:pt x="183" y="82"/>
                  </a:cubicBezTo>
                  <a:cubicBezTo>
                    <a:pt x="183" y="67"/>
                    <a:pt x="183" y="67"/>
                    <a:pt x="183" y="67"/>
                  </a:cubicBezTo>
                  <a:cubicBezTo>
                    <a:pt x="198" y="67"/>
                    <a:pt x="198" y="67"/>
                    <a:pt x="198" y="67"/>
                  </a:cubicBezTo>
                  <a:lnTo>
                    <a:pt x="198" y="82"/>
                  </a:lnTo>
                  <a:close/>
                  <a:moveTo>
                    <a:pt x="182" y="82"/>
                  </a:moveTo>
                  <a:cubicBezTo>
                    <a:pt x="166" y="82"/>
                    <a:pt x="166" y="82"/>
                    <a:pt x="166" y="82"/>
                  </a:cubicBezTo>
                  <a:cubicBezTo>
                    <a:pt x="166" y="67"/>
                    <a:pt x="166" y="67"/>
                    <a:pt x="166" y="67"/>
                  </a:cubicBezTo>
                  <a:cubicBezTo>
                    <a:pt x="182" y="67"/>
                    <a:pt x="182" y="67"/>
                    <a:pt x="182" y="67"/>
                  </a:cubicBezTo>
                  <a:lnTo>
                    <a:pt x="182" y="82"/>
                  </a:lnTo>
                  <a:close/>
                  <a:moveTo>
                    <a:pt x="165" y="82"/>
                  </a:moveTo>
                  <a:cubicBezTo>
                    <a:pt x="150" y="82"/>
                    <a:pt x="150" y="82"/>
                    <a:pt x="150" y="82"/>
                  </a:cubicBezTo>
                  <a:cubicBezTo>
                    <a:pt x="150" y="67"/>
                    <a:pt x="150" y="67"/>
                    <a:pt x="150" y="67"/>
                  </a:cubicBezTo>
                  <a:cubicBezTo>
                    <a:pt x="165" y="67"/>
                    <a:pt x="165" y="67"/>
                    <a:pt x="165" y="67"/>
                  </a:cubicBezTo>
                  <a:lnTo>
                    <a:pt x="165" y="82"/>
                  </a:lnTo>
                  <a:close/>
                  <a:moveTo>
                    <a:pt x="149" y="82"/>
                  </a:moveTo>
                  <a:cubicBezTo>
                    <a:pt x="134" y="82"/>
                    <a:pt x="134" y="82"/>
                    <a:pt x="134" y="82"/>
                  </a:cubicBezTo>
                  <a:cubicBezTo>
                    <a:pt x="134" y="67"/>
                    <a:pt x="134" y="67"/>
                    <a:pt x="134" y="67"/>
                  </a:cubicBezTo>
                  <a:cubicBezTo>
                    <a:pt x="149" y="67"/>
                    <a:pt x="149" y="67"/>
                    <a:pt x="149" y="67"/>
                  </a:cubicBezTo>
                  <a:lnTo>
                    <a:pt x="149" y="82"/>
                  </a:lnTo>
                  <a:close/>
                  <a:moveTo>
                    <a:pt x="132" y="82"/>
                  </a:moveTo>
                  <a:cubicBezTo>
                    <a:pt x="117" y="82"/>
                    <a:pt x="117" y="82"/>
                    <a:pt x="117" y="82"/>
                  </a:cubicBezTo>
                  <a:cubicBezTo>
                    <a:pt x="117" y="67"/>
                    <a:pt x="117" y="67"/>
                    <a:pt x="117" y="67"/>
                  </a:cubicBezTo>
                  <a:cubicBezTo>
                    <a:pt x="132" y="67"/>
                    <a:pt x="132" y="67"/>
                    <a:pt x="132" y="67"/>
                  </a:cubicBezTo>
                  <a:lnTo>
                    <a:pt x="132" y="82"/>
                  </a:lnTo>
                  <a:close/>
                  <a:moveTo>
                    <a:pt x="116" y="82"/>
                  </a:moveTo>
                  <a:cubicBezTo>
                    <a:pt x="101" y="82"/>
                    <a:pt x="101" y="82"/>
                    <a:pt x="101" y="82"/>
                  </a:cubicBezTo>
                  <a:cubicBezTo>
                    <a:pt x="101" y="67"/>
                    <a:pt x="101" y="67"/>
                    <a:pt x="101" y="67"/>
                  </a:cubicBezTo>
                  <a:cubicBezTo>
                    <a:pt x="116" y="67"/>
                    <a:pt x="116" y="67"/>
                    <a:pt x="116" y="67"/>
                  </a:cubicBezTo>
                  <a:lnTo>
                    <a:pt x="116" y="82"/>
                  </a:lnTo>
                  <a:close/>
                  <a:moveTo>
                    <a:pt x="99" y="82"/>
                  </a:moveTo>
                  <a:cubicBezTo>
                    <a:pt x="84" y="82"/>
                    <a:pt x="84" y="82"/>
                    <a:pt x="84" y="82"/>
                  </a:cubicBezTo>
                  <a:cubicBezTo>
                    <a:pt x="84" y="67"/>
                    <a:pt x="84" y="67"/>
                    <a:pt x="84" y="67"/>
                  </a:cubicBezTo>
                  <a:cubicBezTo>
                    <a:pt x="99" y="67"/>
                    <a:pt x="99" y="67"/>
                    <a:pt x="99" y="67"/>
                  </a:cubicBezTo>
                  <a:lnTo>
                    <a:pt x="99" y="82"/>
                  </a:lnTo>
                  <a:close/>
                  <a:moveTo>
                    <a:pt x="83" y="82"/>
                  </a:moveTo>
                  <a:cubicBezTo>
                    <a:pt x="68" y="82"/>
                    <a:pt x="68" y="82"/>
                    <a:pt x="68" y="82"/>
                  </a:cubicBezTo>
                  <a:cubicBezTo>
                    <a:pt x="68" y="67"/>
                    <a:pt x="68" y="67"/>
                    <a:pt x="68" y="67"/>
                  </a:cubicBezTo>
                  <a:cubicBezTo>
                    <a:pt x="83" y="67"/>
                    <a:pt x="83" y="67"/>
                    <a:pt x="83" y="67"/>
                  </a:cubicBezTo>
                  <a:lnTo>
                    <a:pt x="83" y="82"/>
                  </a:lnTo>
                  <a:close/>
                  <a:moveTo>
                    <a:pt x="66" y="82"/>
                  </a:moveTo>
                  <a:cubicBezTo>
                    <a:pt x="51" y="82"/>
                    <a:pt x="51" y="82"/>
                    <a:pt x="51" y="82"/>
                  </a:cubicBezTo>
                  <a:cubicBezTo>
                    <a:pt x="51" y="67"/>
                    <a:pt x="51" y="67"/>
                    <a:pt x="51" y="67"/>
                  </a:cubicBezTo>
                  <a:cubicBezTo>
                    <a:pt x="66" y="67"/>
                    <a:pt x="66" y="67"/>
                    <a:pt x="66" y="67"/>
                  </a:cubicBezTo>
                  <a:lnTo>
                    <a:pt x="66" y="82"/>
                  </a:lnTo>
                  <a:close/>
                  <a:moveTo>
                    <a:pt x="66" y="84"/>
                  </a:moveTo>
                  <a:cubicBezTo>
                    <a:pt x="66" y="98"/>
                    <a:pt x="66" y="98"/>
                    <a:pt x="66" y="98"/>
                  </a:cubicBezTo>
                  <a:cubicBezTo>
                    <a:pt x="51" y="98"/>
                    <a:pt x="51" y="98"/>
                    <a:pt x="51" y="98"/>
                  </a:cubicBezTo>
                  <a:cubicBezTo>
                    <a:pt x="51" y="84"/>
                    <a:pt x="51" y="84"/>
                    <a:pt x="51" y="84"/>
                  </a:cubicBezTo>
                  <a:lnTo>
                    <a:pt x="66" y="84"/>
                  </a:lnTo>
                  <a:close/>
                  <a:moveTo>
                    <a:pt x="66" y="100"/>
                  </a:moveTo>
                  <a:cubicBezTo>
                    <a:pt x="66" y="115"/>
                    <a:pt x="66" y="115"/>
                    <a:pt x="66" y="115"/>
                  </a:cubicBezTo>
                  <a:cubicBezTo>
                    <a:pt x="51" y="115"/>
                    <a:pt x="51" y="115"/>
                    <a:pt x="51" y="115"/>
                  </a:cubicBezTo>
                  <a:cubicBezTo>
                    <a:pt x="51" y="100"/>
                    <a:pt x="51" y="100"/>
                    <a:pt x="51" y="100"/>
                  </a:cubicBezTo>
                  <a:lnTo>
                    <a:pt x="66" y="100"/>
                  </a:lnTo>
                  <a:close/>
                  <a:moveTo>
                    <a:pt x="66" y="117"/>
                  </a:moveTo>
                  <a:cubicBezTo>
                    <a:pt x="66" y="131"/>
                    <a:pt x="66" y="131"/>
                    <a:pt x="66" y="131"/>
                  </a:cubicBezTo>
                  <a:cubicBezTo>
                    <a:pt x="51" y="131"/>
                    <a:pt x="51" y="131"/>
                    <a:pt x="51" y="131"/>
                  </a:cubicBezTo>
                  <a:cubicBezTo>
                    <a:pt x="51" y="117"/>
                    <a:pt x="51" y="117"/>
                    <a:pt x="51" y="117"/>
                  </a:cubicBezTo>
                  <a:lnTo>
                    <a:pt x="66" y="117"/>
                  </a:lnTo>
                  <a:close/>
                  <a:moveTo>
                    <a:pt x="66" y="133"/>
                  </a:moveTo>
                  <a:cubicBezTo>
                    <a:pt x="66" y="148"/>
                    <a:pt x="66" y="148"/>
                    <a:pt x="66" y="148"/>
                  </a:cubicBezTo>
                  <a:cubicBezTo>
                    <a:pt x="51" y="148"/>
                    <a:pt x="51" y="148"/>
                    <a:pt x="51" y="148"/>
                  </a:cubicBezTo>
                  <a:cubicBezTo>
                    <a:pt x="51" y="133"/>
                    <a:pt x="51" y="133"/>
                    <a:pt x="51" y="133"/>
                  </a:cubicBezTo>
                  <a:lnTo>
                    <a:pt x="66" y="133"/>
                  </a:lnTo>
                  <a:close/>
                  <a:moveTo>
                    <a:pt x="68" y="133"/>
                  </a:moveTo>
                  <a:cubicBezTo>
                    <a:pt x="83" y="133"/>
                    <a:pt x="83" y="133"/>
                    <a:pt x="83" y="133"/>
                  </a:cubicBezTo>
                  <a:cubicBezTo>
                    <a:pt x="83" y="148"/>
                    <a:pt x="83" y="148"/>
                    <a:pt x="83" y="148"/>
                  </a:cubicBezTo>
                  <a:cubicBezTo>
                    <a:pt x="68" y="148"/>
                    <a:pt x="68" y="148"/>
                    <a:pt x="68" y="148"/>
                  </a:cubicBezTo>
                  <a:lnTo>
                    <a:pt x="68" y="133"/>
                  </a:lnTo>
                  <a:close/>
                  <a:moveTo>
                    <a:pt x="84" y="133"/>
                  </a:moveTo>
                  <a:cubicBezTo>
                    <a:pt x="99" y="133"/>
                    <a:pt x="99" y="133"/>
                    <a:pt x="99" y="133"/>
                  </a:cubicBezTo>
                  <a:cubicBezTo>
                    <a:pt x="99" y="148"/>
                    <a:pt x="99" y="148"/>
                    <a:pt x="99" y="148"/>
                  </a:cubicBezTo>
                  <a:cubicBezTo>
                    <a:pt x="84" y="148"/>
                    <a:pt x="84" y="148"/>
                    <a:pt x="84" y="148"/>
                  </a:cubicBezTo>
                  <a:lnTo>
                    <a:pt x="84" y="133"/>
                  </a:lnTo>
                  <a:close/>
                  <a:moveTo>
                    <a:pt x="101" y="133"/>
                  </a:moveTo>
                  <a:cubicBezTo>
                    <a:pt x="116" y="133"/>
                    <a:pt x="116" y="133"/>
                    <a:pt x="116" y="133"/>
                  </a:cubicBezTo>
                  <a:cubicBezTo>
                    <a:pt x="116" y="148"/>
                    <a:pt x="116" y="148"/>
                    <a:pt x="116" y="148"/>
                  </a:cubicBezTo>
                  <a:cubicBezTo>
                    <a:pt x="101" y="148"/>
                    <a:pt x="101" y="148"/>
                    <a:pt x="101" y="148"/>
                  </a:cubicBezTo>
                  <a:lnTo>
                    <a:pt x="101" y="133"/>
                  </a:lnTo>
                  <a:close/>
                  <a:moveTo>
                    <a:pt x="117" y="133"/>
                  </a:moveTo>
                  <a:cubicBezTo>
                    <a:pt x="132" y="133"/>
                    <a:pt x="132" y="133"/>
                    <a:pt x="132" y="133"/>
                  </a:cubicBezTo>
                  <a:cubicBezTo>
                    <a:pt x="132" y="148"/>
                    <a:pt x="132" y="148"/>
                    <a:pt x="132" y="148"/>
                  </a:cubicBezTo>
                  <a:cubicBezTo>
                    <a:pt x="117" y="148"/>
                    <a:pt x="117" y="148"/>
                    <a:pt x="117" y="148"/>
                  </a:cubicBezTo>
                  <a:lnTo>
                    <a:pt x="117" y="133"/>
                  </a:lnTo>
                  <a:close/>
                  <a:moveTo>
                    <a:pt x="134" y="133"/>
                  </a:moveTo>
                  <a:cubicBezTo>
                    <a:pt x="149" y="133"/>
                    <a:pt x="149" y="133"/>
                    <a:pt x="149" y="133"/>
                  </a:cubicBezTo>
                  <a:cubicBezTo>
                    <a:pt x="149" y="148"/>
                    <a:pt x="149" y="148"/>
                    <a:pt x="149" y="148"/>
                  </a:cubicBezTo>
                  <a:cubicBezTo>
                    <a:pt x="134" y="148"/>
                    <a:pt x="134" y="148"/>
                    <a:pt x="134" y="148"/>
                  </a:cubicBezTo>
                  <a:lnTo>
                    <a:pt x="134" y="133"/>
                  </a:lnTo>
                  <a:close/>
                  <a:moveTo>
                    <a:pt x="150" y="133"/>
                  </a:moveTo>
                  <a:cubicBezTo>
                    <a:pt x="165" y="133"/>
                    <a:pt x="165" y="133"/>
                    <a:pt x="165" y="133"/>
                  </a:cubicBezTo>
                  <a:cubicBezTo>
                    <a:pt x="165" y="148"/>
                    <a:pt x="165" y="148"/>
                    <a:pt x="165" y="148"/>
                  </a:cubicBezTo>
                  <a:cubicBezTo>
                    <a:pt x="150" y="148"/>
                    <a:pt x="150" y="148"/>
                    <a:pt x="150" y="148"/>
                  </a:cubicBezTo>
                  <a:lnTo>
                    <a:pt x="150" y="133"/>
                  </a:lnTo>
                  <a:close/>
                  <a:moveTo>
                    <a:pt x="166" y="133"/>
                  </a:moveTo>
                  <a:cubicBezTo>
                    <a:pt x="182" y="133"/>
                    <a:pt x="182" y="133"/>
                    <a:pt x="182" y="133"/>
                  </a:cubicBezTo>
                  <a:cubicBezTo>
                    <a:pt x="182" y="148"/>
                    <a:pt x="182" y="148"/>
                    <a:pt x="182" y="148"/>
                  </a:cubicBezTo>
                  <a:cubicBezTo>
                    <a:pt x="166" y="148"/>
                    <a:pt x="166" y="148"/>
                    <a:pt x="166" y="148"/>
                  </a:cubicBezTo>
                  <a:lnTo>
                    <a:pt x="166" y="133"/>
                  </a:lnTo>
                  <a:close/>
                  <a:moveTo>
                    <a:pt x="183" y="133"/>
                  </a:moveTo>
                  <a:cubicBezTo>
                    <a:pt x="198" y="133"/>
                    <a:pt x="198" y="133"/>
                    <a:pt x="198" y="133"/>
                  </a:cubicBezTo>
                  <a:cubicBezTo>
                    <a:pt x="198" y="148"/>
                    <a:pt x="198" y="148"/>
                    <a:pt x="198" y="148"/>
                  </a:cubicBezTo>
                  <a:cubicBezTo>
                    <a:pt x="183" y="148"/>
                    <a:pt x="183" y="148"/>
                    <a:pt x="183" y="148"/>
                  </a:cubicBezTo>
                  <a:lnTo>
                    <a:pt x="183" y="133"/>
                  </a:lnTo>
                  <a:close/>
                  <a:moveTo>
                    <a:pt x="199" y="133"/>
                  </a:moveTo>
                  <a:cubicBezTo>
                    <a:pt x="214" y="133"/>
                    <a:pt x="214" y="133"/>
                    <a:pt x="214" y="133"/>
                  </a:cubicBezTo>
                  <a:cubicBezTo>
                    <a:pt x="214" y="148"/>
                    <a:pt x="214" y="148"/>
                    <a:pt x="214" y="148"/>
                  </a:cubicBezTo>
                  <a:cubicBezTo>
                    <a:pt x="199" y="148"/>
                    <a:pt x="199" y="148"/>
                    <a:pt x="199" y="148"/>
                  </a:cubicBezTo>
                  <a:lnTo>
                    <a:pt x="199" y="133"/>
                  </a:lnTo>
                  <a:close/>
                  <a:moveTo>
                    <a:pt x="216" y="133"/>
                  </a:moveTo>
                  <a:cubicBezTo>
                    <a:pt x="231" y="133"/>
                    <a:pt x="231" y="133"/>
                    <a:pt x="231" y="133"/>
                  </a:cubicBezTo>
                  <a:cubicBezTo>
                    <a:pt x="231" y="148"/>
                    <a:pt x="231" y="148"/>
                    <a:pt x="231" y="148"/>
                  </a:cubicBezTo>
                  <a:cubicBezTo>
                    <a:pt x="216" y="148"/>
                    <a:pt x="216" y="148"/>
                    <a:pt x="216" y="148"/>
                  </a:cubicBezTo>
                  <a:lnTo>
                    <a:pt x="216" y="133"/>
                  </a:lnTo>
                  <a:close/>
                  <a:moveTo>
                    <a:pt x="216" y="131"/>
                  </a:moveTo>
                  <a:cubicBezTo>
                    <a:pt x="216" y="117"/>
                    <a:pt x="216" y="117"/>
                    <a:pt x="216" y="117"/>
                  </a:cubicBezTo>
                  <a:cubicBezTo>
                    <a:pt x="231" y="117"/>
                    <a:pt x="231" y="117"/>
                    <a:pt x="231" y="117"/>
                  </a:cubicBezTo>
                  <a:cubicBezTo>
                    <a:pt x="231" y="131"/>
                    <a:pt x="231" y="131"/>
                    <a:pt x="231" y="131"/>
                  </a:cubicBezTo>
                  <a:lnTo>
                    <a:pt x="216" y="131"/>
                  </a:lnTo>
                  <a:close/>
                  <a:moveTo>
                    <a:pt x="216" y="115"/>
                  </a:moveTo>
                  <a:cubicBezTo>
                    <a:pt x="216" y="100"/>
                    <a:pt x="216" y="100"/>
                    <a:pt x="216" y="100"/>
                  </a:cubicBezTo>
                  <a:cubicBezTo>
                    <a:pt x="231" y="100"/>
                    <a:pt x="231" y="100"/>
                    <a:pt x="231" y="100"/>
                  </a:cubicBezTo>
                  <a:cubicBezTo>
                    <a:pt x="231" y="115"/>
                    <a:pt x="231" y="115"/>
                    <a:pt x="231" y="115"/>
                  </a:cubicBezTo>
                  <a:lnTo>
                    <a:pt x="216" y="115"/>
                  </a:lnTo>
                  <a:close/>
                  <a:moveTo>
                    <a:pt x="216" y="98"/>
                  </a:moveTo>
                  <a:cubicBezTo>
                    <a:pt x="216" y="84"/>
                    <a:pt x="216" y="84"/>
                    <a:pt x="216" y="84"/>
                  </a:cubicBezTo>
                  <a:cubicBezTo>
                    <a:pt x="231" y="84"/>
                    <a:pt x="231" y="84"/>
                    <a:pt x="231" y="84"/>
                  </a:cubicBezTo>
                  <a:cubicBezTo>
                    <a:pt x="231" y="98"/>
                    <a:pt x="231" y="98"/>
                    <a:pt x="231" y="98"/>
                  </a:cubicBezTo>
                  <a:lnTo>
                    <a:pt x="216" y="98"/>
                  </a:lnTo>
                  <a:close/>
                  <a:moveTo>
                    <a:pt x="216" y="82"/>
                  </a:moveTo>
                  <a:cubicBezTo>
                    <a:pt x="216" y="67"/>
                    <a:pt x="216" y="67"/>
                    <a:pt x="216" y="67"/>
                  </a:cubicBezTo>
                  <a:cubicBezTo>
                    <a:pt x="231" y="67"/>
                    <a:pt x="231" y="67"/>
                    <a:pt x="231" y="67"/>
                  </a:cubicBezTo>
                  <a:cubicBezTo>
                    <a:pt x="231" y="82"/>
                    <a:pt x="231" y="82"/>
                    <a:pt x="231" y="82"/>
                  </a:cubicBezTo>
                  <a:lnTo>
                    <a:pt x="216" y="82"/>
                  </a:lnTo>
                  <a:close/>
                  <a:moveTo>
                    <a:pt x="216" y="66"/>
                  </a:moveTo>
                  <a:cubicBezTo>
                    <a:pt x="216" y="51"/>
                    <a:pt x="216" y="51"/>
                    <a:pt x="216" y="51"/>
                  </a:cubicBezTo>
                  <a:cubicBezTo>
                    <a:pt x="231" y="51"/>
                    <a:pt x="231" y="51"/>
                    <a:pt x="231" y="51"/>
                  </a:cubicBezTo>
                  <a:cubicBezTo>
                    <a:pt x="231" y="66"/>
                    <a:pt x="231" y="66"/>
                    <a:pt x="231" y="66"/>
                  </a:cubicBezTo>
                  <a:lnTo>
                    <a:pt x="216" y="66"/>
                  </a:lnTo>
                  <a:close/>
                  <a:moveTo>
                    <a:pt x="214" y="66"/>
                  </a:moveTo>
                  <a:cubicBezTo>
                    <a:pt x="199" y="66"/>
                    <a:pt x="199" y="66"/>
                    <a:pt x="199" y="66"/>
                  </a:cubicBezTo>
                  <a:cubicBezTo>
                    <a:pt x="199" y="51"/>
                    <a:pt x="199" y="51"/>
                    <a:pt x="199" y="51"/>
                  </a:cubicBezTo>
                  <a:cubicBezTo>
                    <a:pt x="214" y="51"/>
                    <a:pt x="214" y="51"/>
                    <a:pt x="214" y="51"/>
                  </a:cubicBezTo>
                  <a:lnTo>
                    <a:pt x="214" y="66"/>
                  </a:lnTo>
                  <a:close/>
                  <a:moveTo>
                    <a:pt x="198" y="66"/>
                  </a:moveTo>
                  <a:cubicBezTo>
                    <a:pt x="183" y="66"/>
                    <a:pt x="183" y="66"/>
                    <a:pt x="183" y="66"/>
                  </a:cubicBezTo>
                  <a:cubicBezTo>
                    <a:pt x="183" y="51"/>
                    <a:pt x="183" y="51"/>
                    <a:pt x="183" y="51"/>
                  </a:cubicBezTo>
                  <a:cubicBezTo>
                    <a:pt x="198" y="51"/>
                    <a:pt x="198" y="51"/>
                    <a:pt x="198" y="51"/>
                  </a:cubicBezTo>
                  <a:lnTo>
                    <a:pt x="198" y="66"/>
                  </a:lnTo>
                  <a:close/>
                  <a:moveTo>
                    <a:pt x="182" y="66"/>
                  </a:moveTo>
                  <a:cubicBezTo>
                    <a:pt x="166" y="66"/>
                    <a:pt x="166" y="66"/>
                    <a:pt x="166" y="66"/>
                  </a:cubicBezTo>
                  <a:cubicBezTo>
                    <a:pt x="166" y="51"/>
                    <a:pt x="166" y="51"/>
                    <a:pt x="166" y="51"/>
                  </a:cubicBezTo>
                  <a:cubicBezTo>
                    <a:pt x="182" y="51"/>
                    <a:pt x="182" y="51"/>
                    <a:pt x="182" y="51"/>
                  </a:cubicBezTo>
                  <a:lnTo>
                    <a:pt x="182" y="66"/>
                  </a:lnTo>
                  <a:close/>
                  <a:moveTo>
                    <a:pt x="165" y="66"/>
                  </a:moveTo>
                  <a:cubicBezTo>
                    <a:pt x="150" y="66"/>
                    <a:pt x="150" y="66"/>
                    <a:pt x="150" y="66"/>
                  </a:cubicBezTo>
                  <a:cubicBezTo>
                    <a:pt x="150" y="51"/>
                    <a:pt x="150" y="51"/>
                    <a:pt x="150" y="51"/>
                  </a:cubicBezTo>
                  <a:cubicBezTo>
                    <a:pt x="165" y="51"/>
                    <a:pt x="165" y="51"/>
                    <a:pt x="165" y="51"/>
                  </a:cubicBezTo>
                  <a:lnTo>
                    <a:pt x="165" y="66"/>
                  </a:lnTo>
                  <a:close/>
                  <a:moveTo>
                    <a:pt x="149" y="66"/>
                  </a:moveTo>
                  <a:cubicBezTo>
                    <a:pt x="134" y="66"/>
                    <a:pt x="134" y="66"/>
                    <a:pt x="134" y="66"/>
                  </a:cubicBezTo>
                  <a:cubicBezTo>
                    <a:pt x="134" y="51"/>
                    <a:pt x="134" y="51"/>
                    <a:pt x="134" y="51"/>
                  </a:cubicBezTo>
                  <a:cubicBezTo>
                    <a:pt x="149" y="51"/>
                    <a:pt x="149" y="51"/>
                    <a:pt x="149" y="51"/>
                  </a:cubicBezTo>
                  <a:lnTo>
                    <a:pt x="149" y="66"/>
                  </a:lnTo>
                  <a:close/>
                  <a:moveTo>
                    <a:pt x="132" y="66"/>
                  </a:moveTo>
                  <a:cubicBezTo>
                    <a:pt x="117" y="66"/>
                    <a:pt x="117" y="66"/>
                    <a:pt x="117" y="66"/>
                  </a:cubicBezTo>
                  <a:cubicBezTo>
                    <a:pt x="117" y="51"/>
                    <a:pt x="117" y="51"/>
                    <a:pt x="117" y="51"/>
                  </a:cubicBezTo>
                  <a:cubicBezTo>
                    <a:pt x="132" y="51"/>
                    <a:pt x="132" y="51"/>
                    <a:pt x="132" y="51"/>
                  </a:cubicBezTo>
                  <a:lnTo>
                    <a:pt x="132" y="66"/>
                  </a:lnTo>
                  <a:close/>
                  <a:moveTo>
                    <a:pt x="116" y="66"/>
                  </a:moveTo>
                  <a:cubicBezTo>
                    <a:pt x="101" y="66"/>
                    <a:pt x="101" y="66"/>
                    <a:pt x="101" y="66"/>
                  </a:cubicBezTo>
                  <a:cubicBezTo>
                    <a:pt x="101" y="51"/>
                    <a:pt x="101" y="51"/>
                    <a:pt x="101" y="51"/>
                  </a:cubicBezTo>
                  <a:cubicBezTo>
                    <a:pt x="116" y="51"/>
                    <a:pt x="116" y="51"/>
                    <a:pt x="116" y="51"/>
                  </a:cubicBezTo>
                  <a:lnTo>
                    <a:pt x="116" y="66"/>
                  </a:lnTo>
                  <a:close/>
                  <a:moveTo>
                    <a:pt x="99" y="66"/>
                  </a:moveTo>
                  <a:cubicBezTo>
                    <a:pt x="84" y="66"/>
                    <a:pt x="84" y="66"/>
                    <a:pt x="84" y="66"/>
                  </a:cubicBezTo>
                  <a:cubicBezTo>
                    <a:pt x="84" y="51"/>
                    <a:pt x="84" y="51"/>
                    <a:pt x="84" y="51"/>
                  </a:cubicBezTo>
                  <a:cubicBezTo>
                    <a:pt x="99" y="51"/>
                    <a:pt x="99" y="51"/>
                    <a:pt x="99" y="51"/>
                  </a:cubicBezTo>
                  <a:lnTo>
                    <a:pt x="99" y="66"/>
                  </a:lnTo>
                  <a:close/>
                  <a:moveTo>
                    <a:pt x="83" y="66"/>
                  </a:moveTo>
                  <a:cubicBezTo>
                    <a:pt x="68" y="66"/>
                    <a:pt x="68" y="66"/>
                    <a:pt x="68" y="66"/>
                  </a:cubicBezTo>
                  <a:cubicBezTo>
                    <a:pt x="68" y="51"/>
                    <a:pt x="68" y="51"/>
                    <a:pt x="68" y="51"/>
                  </a:cubicBezTo>
                  <a:cubicBezTo>
                    <a:pt x="83" y="51"/>
                    <a:pt x="83" y="51"/>
                    <a:pt x="83" y="51"/>
                  </a:cubicBezTo>
                  <a:lnTo>
                    <a:pt x="83" y="66"/>
                  </a:lnTo>
                  <a:close/>
                  <a:moveTo>
                    <a:pt x="66" y="66"/>
                  </a:moveTo>
                  <a:cubicBezTo>
                    <a:pt x="51" y="66"/>
                    <a:pt x="51" y="66"/>
                    <a:pt x="51" y="66"/>
                  </a:cubicBezTo>
                  <a:cubicBezTo>
                    <a:pt x="51" y="51"/>
                    <a:pt x="51" y="51"/>
                    <a:pt x="51" y="51"/>
                  </a:cubicBezTo>
                  <a:cubicBezTo>
                    <a:pt x="66" y="51"/>
                    <a:pt x="66" y="51"/>
                    <a:pt x="66" y="51"/>
                  </a:cubicBezTo>
                  <a:lnTo>
                    <a:pt x="66" y="66"/>
                  </a:lnTo>
                  <a:close/>
                  <a:moveTo>
                    <a:pt x="50" y="66"/>
                  </a:moveTo>
                  <a:cubicBezTo>
                    <a:pt x="35" y="66"/>
                    <a:pt x="35" y="66"/>
                    <a:pt x="35" y="66"/>
                  </a:cubicBezTo>
                  <a:cubicBezTo>
                    <a:pt x="35" y="51"/>
                    <a:pt x="35" y="51"/>
                    <a:pt x="35" y="51"/>
                  </a:cubicBezTo>
                  <a:cubicBezTo>
                    <a:pt x="50" y="51"/>
                    <a:pt x="50" y="51"/>
                    <a:pt x="50" y="51"/>
                  </a:cubicBezTo>
                  <a:lnTo>
                    <a:pt x="50" y="66"/>
                  </a:lnTo>
                  <a:close/>
                  <a:moveTo>
                    <a:pt x="50" y="67"/>
                  </a:moveTo>
                  <a:cubicBezTo>
                    <a:pt x="50" y="82"/>
                    <a:pt x="50" y="82"/>
                    <a:pt x="50" y="82"/>
                  </a:cubicBezTo>
                  <a:cubicBezTo>
                    <a:pt x="35" y="82"/>
                    <a:pt x="35" y="82"/>
                    <a:pt x="35" y="82"/>
                  </a:cubicBezTo>
                  <a:cubicBezTo>
                    <a:pt x="35" y="67"/>
                    <a:pt x="35" y="67"/>
                    <a:pt x="35" y="67"/>
                  </a:cubicBezTo>
                  <a:lnTo>
                    <a:pt x="50" y="67"/>
                  </a:lnTo>
                  <a:close/>
                  <a:moveTo>
                    <a:pt x="50" y="84"/>
                  </a:moveTo>
                  <a:cubicBezTo>
                    <a:pt x="50" y="98"/>
                    <a:pt x="50" y="98"/>
                    <a:pt x="50" y="98"/>
                  </a:cubicBezTo>
                  <a:cubicBezTo>
                    <a:pt x="35" y="98"/>
                    <a:pt x="35" y="98"/>
                    <a:pt x="35" y="98"/>
                  </a:cubicBezTo>
                  <a:cubicBezTo>
                    <a:pt x="35" y="84"/>
                    <a:pt x="35" y="84"/>
                    <a:pt x="35" y="84"/>
                  </a:cubicBezTo>
                  <a:lnTo>
                    <a:pt x="50" y="84"/>
                  </a:lnTo>
                  <a:close/>
                  <a:moveTo>
                    <a:pt x="50" y="100"/>
                  </a:moveTo>
                  <a:cubicBezTo>
                    <a:pt x="50" y="115"/>
                    <a:pt x="50" y="115"/>
                    <a:pt x="50" y="115"/>
                  </a:cubicBezTo>
                  <a:cubicBezTo>
                    <a:pt x="35" y="115"/>
                    <a:pt x="35" y="115"/>
                    <a:pt x="35" y="115"/>
                  </a:cubicBezTo>
                  <a:cubicBezTo>
                    <a:pt x="35" y="100"/>
                    <a:pt x="35" y="100"/>
                    <a:pt x="35" y="100"/>
                  </a:cubicBezTo>
                  <a:lnTo>
                    <a:pt x="50" y="100"/>
                  </a:lnTo>
                  <a:close/>
                  <a:moveTo>
                    <a:pt x="50" y="117"/>
                  </a:moveTo>
                  <a:cubicBezTo>
                    <a:pt x="50" y="131"/>
                    <a:pt x="50" y="131"/>
                    <a:pt x="50" y="131"/>
                  </a:cubicBezTo>
                  <a:cubicBezTo>
                    <a:pt x="35" y="131"/>
                    <a:pt x="35" y="131"/>
                    <a:pt x="35" y="131"/>
                  </a:cubicBezTo>
                  <a:cubicBezTo>
                    <a:pt x="35" y="117"/>
                    <a:pt x="35" y="117"/>
                    <a:pt x="35" y="117"/>
                  </a:cubicBezTo>
                  <a:lnTo>
                    <a:pt x="50" y="117"/>
                  </a:lnTo>
                  <a:close/>
                  <a:moveTo>
                    <a:pt x="50" y="133"/>
                  </a:moveTo>
                  <a:cubicBezTo>
                    <a:pt x="50" y="148"/>
                    <a:pt x="50" y="148"/>
                    <a:pt x="50" y="148"/>
                  </a:cubicBezTo>
                  <a:cubicBezTo>
                    <a:pt x="35" y="148"/>
                    <a:pt x="35" y="148"/>
                    <a:pt x="35" y="148"/>
                  </a:cubicBezTo>
                  <a:cubicBezTo>
                    <a:pt x="35" y="133"/>
                    <a:pt x="35" y="133"/>
                    <a:pt x="35" y="133"/>
                  </a:cubicBezTo>
                  <a:lnTo>
                    <a:pt x="50" y="133"/>
                  </a:lnTo>
                  <a:close/>
                  <a:moveTo>
                    <a:pt x="50" y="150"/>
                  </a:moveTo>
                  <a:cubicBezTo>
                    <a:pt x="50" y="164"/>
                    <a:pt x="50" y="164"/>
                    <a:pt x="50" y="164"/>
                  </a:cubicBezTo>
                  <a:cubicBezTo>
                    <a:pt x="35" y="164"/>
                    <a:pt x="35" y="164"/>
                    <a:pt x="35" y="164"/>
                  </a:cubicBezTo>
                  <a:cubicBezTo>
                    <a:pt x="35" y="150"/>
                    <a:pt x="35" y="150"/>
                    <a:pt x="35" y="150"/>
                  </a:cubicBezTo>
                  <a:lnTo>
                    <a:pt x="50" y="150"/>
                  </a:lnTo>
                  <a:close/>
                  <a:moveTo>
                    <a:pt x="51" y="150"/>
                  </a:moveTo>
                  <a:cubicBezTo>
                    <a:pt x="66" y="150"/>
                    <a:pt x="66" y="150"/>
                    <a:pt x="66" y="150"/>
                  </a:cubicBezTo>
                  <a:cubicBezTo>
                    <a:pt x="66" y="164"/>
                    <a:pt x="66" y="164"/>
                    <a:pt x="66" y="164"/>
                  </a:cubicBezTo>
                  <a:cubicBezTo>
                    <a:pt x="51" y="164"/>
                    <a:pt x="51" y="164"/>
                    <a:pt x="51" y="164"/>
                  </a:cubicBezTo>
                  <a:lnTo>
                    <a:pt x="51" y="150"/>
                  </a:lnTo>
                  <a:close/>
                  <a:moveTo>
                    <a:pt x="68" y="150"/>
                  </a:moveTo>
                  <a:cubicBezTo>
                    <a:pt x="83" y="150"/>
                    <a:pt x="83" y="150"/>
                    <a:pt x="83" y="150"/>
                  </a:cubicBezTo>
                  <a:cubicBezTo>
                    <a:pt x="83" y="164"/>
                    <a:pt x="83" y="164"/>
                    <a:pt x="83" y="164"/>
                  </a:cubicBezTo>
                  <a:cubicBezTo>
                    <a:pt x="68" y="164"/>
                    <a:pt x="68" y="164"/>
                    <a:pt x="68" y="164"/>
                  </a:cubicBezTo>
                  <a:lnTo>
                    <a:pt x="68" y="150"/>
                  </a:lnTo>
                  <a:close/>
                  <a:moveTo>
                    <a:pt x="84" y="150"/>
                  </a:moveTo>
                  <a:cubicBezTo>
                    <a:pt x="99" y="150"/>
                    <a:pt x="99" y="150"/>
                    <a:pt x="99" y="150"/>
                  </a:cubicBezTo>
                  <a:cubicBezTo>
                    <a:pt x="99" y="164"/>
                    <a:pt x="99" y="164"/>
                    <a:pt x="99" y="164"/>
                  </a:cubicBezTo>
                  <a:cubicBezTo>
                    <a:pt x="84" y="164"/>
                    <a:pt x="84" y="164"/>
                    <a:pt x="84" y="164"/>
                  </a:cubicBezTo>
                  <a:lnTo>
                    <a:pt x="84" y="150"/>
                  </a:lnTo>
                  <a:close/>
                  <a:moveTo>
                    <a:pt x="101" y="150"/>
                  </a:moveTo>
                  <a:cubicBezTo>
                    <a:pt x="116" y="150"/>
                    <a:pt x="116" y="150"/>
                    <a:pt x="116" y="150"/>
                  </a:cubicBezTo>
                  <a:cubicBezTo>
                    <a:pt x="116" y="164"/>
                    <a:pt x="116" y="164"/>
                    <a:pt x="116" y="164"/>
                  </a:cubicBezTo>
                  <a:cubicBezTo>
                    <a:pt x="101" y="164"/>
                    <a:pt x="101" y="164"/>
                    <a:pt x="101" y="164"/>
                  </a:cubicBezTo>
                  <a:lnTo>
                    <a:pt x="101" y="150"/>
                  </a:lnTo>
                  <a:close/>
                  <a:moveTo>
                    <a:pt x="117" y="150"/>
                  </a:moveTo>
                  <a:cubicBezTo>
                    <a:pt x="132" y="150"/>
                    <a:pt x="132" y="150"/>
                    <a:pt x="132" y="150"/>
                  </a:cubicBezTo>
                  <a:cubicBezTo>
                    <a:pt x="132" y="164"/>
                    <a:pt x="132" y="164"/>
                    <a:pt x="132" y="164"/>
                  </a:cubicBezTo>
                  <a:cubicBezTo>
                    <a:pt x="117" y="164"/>
                    <a:pt x="117" y="164"/>
                    <a:pt x="117" y="164"/>
                  </a:cubicBezTo>
                  <a:lnTo>
                    <a:pt x="117" y="150"/>
                  </a:lnTo>
                  <a:close/>
                  <a:moveTo>
                    <a:pt x="134" y="150"/>
                  </a:moveTo>
                  <a:cubicBezTo>
                    <a:pt x="149" y="150"/>
                    <a:pt x="149" y="150"/>
                    <a:pt x="149" y="150"/>
                  </a:cubicBezTo>
                  <a:cubicBezTo>
                    <a:pt x="149" y="164"/>
                    <a:pt x="149" y="164"/>
                    <a:pt x="149" y="164"/>
                  </a:cubicBezTo>
                  <a:cubicBezTo>
                    <a:pt x="134" y="164"/>
                    <a:pt x="134" y="164"/>
                    <a:pt x="134" y="164"/>
                  </a:cubicBezTo>
                  <a:lnTo>
                    <a:pt x="134" y="150"/>
                  </a:lnTo>
                  <a:close/>
                  <a:moveTo>
                    <a:pt x="150" y="150"/>
                  </a:moveTo>
                  <a:cubicBezTo>
                    <a:pt x="165" y="150"/>
                    <a:pt x="165" y="150"/>
                    <a:pt x="165" y="150"/>
                  </a:cubicBezTo>
                  <a:cubicBezTo>
                    <a:pt x="165" y="164"/>
                    <a:pt x="165" y="164"/>
                    <a:pt x="165" y="164"/>
                  </a:cubicBezTo>
                  <a:cubicBezTo>
                    <a:pt x="150" y="164"/>
                    <a:pt x="150" y="164"/>
                    <a:pt x="150" y="164"/>
                  </a:cubicBezTo>
                  <a:lnTo>
                    <a:pt x="150" y="150"/>
                  </a:lnTo>
                  <a:close/>
                  <a:moveTo>
                    <a:pt x="166" y="150"/>
                  </a:moveTo>
                  <a:cubicBezTo>
                    <a:pt x="182" y="150"/>
                    <a:pt x="182" y="150"/>
                    <a:pt x="182" y="150"/>
                  </a:cubicBezTo>
                  <a:cubicBezTo>
                    <a:pt x="182" y="164"/>
                    <a:pt x="182" y="164"/>
                    <a:pt x="182" y="164"/>
                  </a:cubicBezTo>
                  <a:cubicBezTo>
                    <a:pt x="166" y="164"/>
                    <a:pt x="166" y="164"/>
                    <a:pt x="166" y="164"/>
                  </a:cubicBezTo>
                  <a:lnTo>
                    <a:pt x="166" y="150"/>
                  </a:lnTo>
                  <a:close/>
                  <a:moveTo>
                    <a:pt x="183" y="150"/>
                  </a:moveTo>
                  <a:cubicBezTo>
                    <a:pt x="198" y="150"/>
                    <a:pt x="198" y="150"/>
                    <a:pt x="198" y="150"/>
                  </a:cubicBezTo>
                  <a:cubicBezTo>
                    <a:pt x="198" y="164"/>
                    <a:pt x="198" y="164"/>
                    <a:pt x="198" y="164"/>
                  </a:cubicBezTo>
                  <a:cubicBezTo>
                    <a:pt x="183" y="164"/>
                    <a:pt x="183" y="164"/>
                    <a:pt x="183" y="164"/>
                  </a:cubicBezTo>
                  <a:lnTo>
                    <a:pt x="183" y="150"/>
                  </a:lnTo>
                  <a:close/>
                  <a:moveTo>
                    <a:pt x="199" y="150"/>
                  </a:moveTo>
                  <a:cubicBezTo>
                    <a:pt x="214" y="150"/>
                    <a:pt x="214" y="150"/>
                    <a:pt x="214" y="150"/>
                  </a:cubicBezTo>
                  <a:cubicBezTo>
                    <a:pt x="214" y="164"/>
                    <a:pt x="214" y="164"/>
                    <a:pt x="214" y="164"/>
                  </a:cubicBezTo>
                  <a:cubicBezTo>
                    <a:pt x="199" y="164"/>
                    <a:pt x="199" y="164"/>
                    <a:pt x="199" y="164"/>
                  </a:cubicBezTo>
                  <a:lnTo>
                    <a:pt x="199" y="150"/>
                  </a:lnTo>
                  <a:close/>
                  <a:moveTo>
                    <a:pt x="216" y="150"/>
                  </a:moveTo>
                  <a:cubicBezTo>
                    <a:pt x="231" y="150"/>
                    <a:pt x="231" y="150"/>
                    <a:pt x="231" y="150"/>
                  </a:cubicBezTo>
                  <a:cubicBezTo>
                    <a:pt x="231" y="164"/>
                    <a:pt x="231" y="164"/>
                    <a:pt x="231" y="164"/>
                  </a:cubicBezTo>
                  <a:cubicBezTo>
                    <a:pt x="216" y="164"/>
                    <a:pt x="216" y="164"/>
                    <a:pt x="216" y="164"/>
                  </a:cubicBezTo>
                  <a:lnTo>
                    <a:pt x="216" y="150"/>
                  </a:lnTo>
                  <a:close/>
                  <a:moveTo>
                    <a:pt x="232" y="150"/>
                  </a:moveTo>
                  <a:cubicBezTo>
                    <a:pt x="247" y="150"/>
                    <a:pt x="247" y="150"/>
                    <a:pt x="247" y="150"/>
                  </a:cubicBezTo>
                  <a:cubicBezTo>
                    <a:pt x="247" y="164"/>
                    <a:pt x="247" y="164"/>
                    <a:pt x="247" y="164"/>
                  </a:cubicBezTo>
                  <a:cubicBezTo>
                    <a:pt x="232" y="164"/>
                    <a:pt x="232" y="164"/>
                    <a:pt x="232" y="164"/>
                  </a:cubicBezTo>
                  <a:lnTo>
                    <a:pt x="232" y="150"/>
                  </a:lnTo>
                  <a:close/>
                  <a:moveTo>
                    <a:pt x="232" y="148"/>
                  </a:moveTo>
                  <a:cubicBezTo>
                    <a:pt x="232" y="133"/>
                    <a:pt x="232" y="133"/>
                    <a:pt x="232" y="133"/>
                  </a:cubicBezTo>
                  <a:cubicBezTo>
                    <a:pt x="247" y="133"/>
                    <a:pt x="247" y="133"/>
                    <a:pt x="247" y="133"/>
                  </a:cubicBezTo>
                  <a:cubicBezTo>
                    <a:pt x="247" y="148"/>
                    <a:pt x="247" y="148"/>
                    <a:pt x="247" y="148"/>
                  </a:cubicBezTo>
                  <a:lnTo>
                    <a:pt x="232" y="148"/>
                  </a:lnTo>
                  <a:close/>
                  <a:moveTo>
                    <a:pt x="232" y="131"/>
                  </a:moveTo>
                  <a:cubicBezTo>
                    <a:pt x="232" y="117"/>
                    <a:pt x="232" y="117"/>
                    <a:pt x="232" y="117"/>
                  </a:cubicBezTo>
                  <a:cubicBezTo>
                    <a:pt x="247" y="117"/>
                    <a:pt x="247" y="117"/>
                    <a:pt x="247" y="117"/>
                  </a:cubicBezTo>
                  <a:cubicBezTo>
                    <a:pt x="247" y="131"/>
                    <a:pt x="247" y="131"/>
                    <a:pt x="247" y="131"/>
                  </a:cubicBezTo>
                  <a:lnTo>
                    <a:pt x="232" y="131"/>
                  </a:lnTo>
                  <a:close/>
                  <a:moveTo>
                    <a:pt x="232" y="115"/>
                  </a:moveTo>
                  <a:cubicBezTo>
                    <a:pt x="232" y="100"/>
                    <a:pt x="232" y="100"/>
                    <a:pt x="232" y="100"/>
                  </a:cubicBezTo>
                  <a:cubicBezTo>
                    <a:pt x="247" y="100"/>
                    <a:pt x="247" y="100"/>
                    <a:pt x="247" y="100"/>
                  </a:cubicBezTo>
                  <a:cubicBezTo>
                    <a:pt x="247" y="115"/>
                    <a:pt x="247" y="115"/>
                    <a:pt x="247" y="115"/>
                  </a:cubicBezTo>
                  <a:lnTo>
                    <a:pt x="232" y="115"/>
                  </a:lnTo>
                  <a:close/>
                  <a:moveTo>
                    <a:pt x="232" y="98"/>
                  </a:moveTo>
                  <a:cubicBezTo>
                    <a:pt x="232" y="84"/>
                    <a:pt x="232" y="84"/>
                    <a:pt x="232" y="84"/>
                  </a:cubicBezTo>
                  <a:cubicBezTo>
                    <a:pt x="247" y="84"/>
                    <a:pt x="247" y="84"/>
                    <a:pt x="247" y="84"/>
                  </a:cubicBezTo>
                  <a:cubicBezTo>
                    <a:pt x="247" y="98"/>
                    <a:pt x="247" y="98"/>
                    <a:pt x="247" y="98"/>
                  </a:cubicBezTo>
                  <a:lnTo>
                    <a:pt x="232" y="98"/>
                  </a:lnTo>
                  <a:close/>
                  <a:moveTo>
                    <a:pt x="232" y="82"/>
                  </a:moveTo>
                  <a:cubicBezTo>
                    <a:pt x="232" y="67"/>
                    <a:pt x="232" y="67"/>
                    <a:pt x="232" y="67"/>
                  </a:cubicBezTo>
                  <a:cubicBezTo>
                    <a:pt x="247" y="67"/>
                    <a:pt x="247" y="67"/>
                    <a:pt x="247" y="67"/>
                  </a:cubicBezTo>
                  <a:cubicBezTo>
                    <a:pt x="247" y="82"/>
                    <a:pt x="247" y="82"/>
                    <a:pt x="247" y="82"/>
                  </a:cubicBezTo>
                  <a:lnTo>
                    <a:pt x="232" y="82"/>
                  </a:lnTo>
                  <a:close/>
                  <a:moveTo>
                    <a:pt x="232" y="66"/>
                  </a:moveTo>
                  <a:cubicBezTo>
                    <a:pt x="232" y="51"/>
                    <a:pt x="232" y="51"/>
                    <a:pt x="232" y="51"/>
                  </a:cubicBezTo>
                  <a:cubicBezTo>
                    <a:pt x="247" y="51"/>
                    <a:pt x="247" y="51"/>
                    <a:pt x="247" y="51"/>
                  </a:cubicBezTo>
                  <a:cubicBezTo>
                    <a:pt x="247" y="66"/>
                    <a:pt x="247" y="66"/>
                    <a:pt x="247" y="66"/>
                  </a:cubicBezTo>
                  <a:lnTo>
                    <a:pt x="232" y="66"/>
                  </a:lnTo>
                  <a:close/>
                  <a:moveTo>
                    <a:pt x="232" y="49"/>
                  </a:moveTo>
                  <a:cubicBezTo>
                    <a:pt x="232" y="34"/>
                    <a:pt x="232" y="34"/>
                    <a:pt x="232" y="34"/>
                  </a:cubicBezTo>
                  <a:cubicBezTo>
                    <a:pt x="247" y="34"/>
                    <a:pt x="247" y="34"/>
                    <a:pt x="247" y="34"/>
                  </a:cubicBezTo>
                  <a:cubicBezTo>
                    <a:pt x="247" y="49"/>
                    <a:pt x="247" y="49"/>
                    <a:pt x="247" y="49"/>
                  </a:cubicBezTo>
                  <a:lnTo>
                    <a:pt x="232" y="49"/>
                  </a:lnTo>
                  <a:close/>
                  <a:moveTo>
                    <a:pt x="231" y="49"/>
                  </a:moveTo>
                  <a:cubicBezTo>
                    <a:pt x="216" y="49"/>
                    <a:pt x="216" y="49"/>
                    <a:pt x="216" y="49"/>
                  </a:cubicBezTo>
                  <a:cubicBezTo>
                    <a:pt x="216" y="34"/>
                    <a:pt x="216" y="34"/>
                    <a:pt x="216" y="34"/>
                  </a:cubicBezTo>
                  <a:cubicBezTo>
                    <a:pt x="231" y="34"/>
                    <a:pt x="231" y="34"/>
                    <a:pt x="231" y="34"/>
                  </a:cubicBezTo>
                  <a:lnTo>
                    <a:pt x="231" y="49"/>
                  </a:lnTo>
                  <a:close/>
                  <a:moveTo>
                    <a:pt x="214" y="49"/>
                  </a:moveTo>
                  <a:cubicBezTo>
                    <a:pt x="199" y="49"/>
                    <a:pt x="199" y="49"/>
                    <a:pt x="199" y="49"/>
                  </a:cubicBezTo>
                  <a:cubicBezTo>
                    <a:pt x="199" y="34"/>
                    <a:pt x="199" y="34"/>
                    <a:pt x="199" y="34"/>
                  </a:cubicBezTo>
                  <a:cubicBezTo>
                    <a:pt x="214" y="34"/>
                    <a:pt x="214" y="34"/>
                    <a:pt x="214" y="34"/>
                  </a:cubicBezTo>
                  <a:lnTo>
                    <a:pt x="214" y="49"/>
                  </a:lnTo>
                  <a:close/>
                  <a:moveTo>
                    <a:pt x="198" y="49"/>
                  </a:moveTo>
                  <a:cubicBezTo>
                    <a:pt x="183" y="49"/>
                    <a:pt x="183" y="49"/>
                    <a:pt x="183" y="49"/>
                  </a:cubicBezTo>
                  <a:cubicBezTo>
                    <a:pt x="183" y="34"/>
                    <a:pt x="183" y="34"/>
                    <a:pt x="183" y="34"/>
                  </a:cubicBezTo>
                  <a:cubicBezTo>
                    <a:pt x="198" y="34"/>
                    <a:pt x="198" y="34"/>
                    <a:pt x="198" y="34"/>
                  </a:cubicBezTo>
                  <a:lnTo>
                    <a:pt x="198" y="49"/>
                  </a:lnTo>
                  <a:close/>
                  <a:moveTo>
                    <a:pt x="182" y="49"/>
                  </a:moveTo>
                  <a:cubicBezTo>
                    <a:pt x="166" y="49"/>
                    <a:pt x="166" y="49"/>
                    <a:pt x="166" y="49"/>
                  </a:cubicBezTo>
                  <a:cubicBezTo>
                    <a:pt x="166" y="34"/>
                    <a:pt x="166" y="34"/>
                    <a:pt x="166" y="34"/>
                  </a:cubicBezTo>
                  <a:cubicBezTo>
                    <a:pt x="182" y="34"/>
                    <a:pt x="182" y="34"/>
                    <a:pt x="182" y="34"/>
                  </a:cubicBezTo>
                  <a:lnTo>
                    <a:pt x="182" y="49"/>
                  </a:lnTo>
                  <a:close/>
                  <a:moveTo>
                    <a:pt x="165" y="49"/>
                  </a:moveTo>
                  <a:cubicBezTo>
                    <a:pt x="150" y="49"/>
                    <a:pt x="150" y="49"/>
                    <a:pt x="150" y="49"/>
                  </a:cubicBezTo>
                  <a:cubicBezTo>
                    <a:pt x="150" y="34"/>
                    <a:pt x="150" y="34"/>
                    <a:pt x="150" y="34"/>
                  </a:cubicBezTo>
                  <a:cubicBezTo>
                    <a:pt x="165" y="34"/>
                    <a:pt x="165" y="34"/>
                    <a:pt x="165" y="34"/>
                  </a:cubicBezTo>
                  <a:lnTo>
                    <a:pt x="165" y="49"/>
                  </a:lnTo>
                  <a:close/>
                  <a:moveTo>
                    <a:pt x="149" y="49"/>
                  </a:moveTo>
                  <a:cubicBezTo>
                    <a:pt x="134" y="49"/>
                    <a:pt x="134" y="49"/>
                    <a:pt x="134" y="49"/>
                  </a:cubicBezTo>
                  <a:cubicBezTo>
                    <a:pt x="134" y="34"/>
                    <a:pt x="134" y="34"/>
                    <a:pt x="134" y="34"/>
                  </a:cubicBezTo>
                  <a:cubicBezTo>
                    <a:pt x="149" y="34"/>
                    <a:pt x="149" y="34"/>
                    <a:pt x="149" y="34"/>
                  </a:cubicBezTo>
                  <a:lnTo>
                    <a:pt x="149" y="49"/>
                  </a:lnTo>
                  <a:close/>
                  <a:moveTo>
                    <a:pt x="132" y="49"/>
                  </a:moveTo>
                  <a:cubicBezTo>
                    <a:pt x="117" y="49"/>
                    <a:pt x="117" y="49"/>
                    <a:pt x="117" y="49"/>
                  </a:cubicBezTo>
                  <a:cubicBezTo>
                    <a:pt x="117" y="34"/>
                    <a:pt x="117" y="34"/>
                    <a:pt x="117" y="34"/>
                  </a:cubicBezTo>
                  <a:cubicBezTo>
                    <a:pt x="132" y="34"/>
                    <a:pt x="132" y="34"/>
                    <a:pt x="132" y="34"/>
                  </a:cubicBezTo>
                  <a:lnTo>
                    <a:pt x="132" y="49"/>
                  </a:lnTo>
                  <a:close/>
                  <a:moveTo>
                    <a:pt x="116" y="49"/>
                  </a:moveTo>
                  <a:cubicBezTo>
                    <a:pt x="101" y="49"/>
                    <a:pt x="101" y="49"/>
                    <a:pt x="101" y="49"/>
                  </a:cubicBezTo>
                  <a:cubicBezTo>
                    <a:pt x="101" y="34"/>
                    <a:pt x="101" y="34"/>
                    <a:pt x="101" y="34"/>
                  </a:cubicBezTo>
                  <a:cubicBezTo>
                    <a:pt x="116" y="34"/>
                    <a:pt x="116" y="34"/>
                    <a:pt x="116" y="34"/>
                  </a:cubicBezTo>
                  <a:lnTo>
                    <a:pt x="116" y="49"/>
                  </a:lnTo>
                  <a:close/>
                  <a:moveTo>
                    <a:pt x="99" y="49"/>
                  </a:moveTo>
                  <a:cubicBezTo>
                    <a:pt x="84" y="49"/>
                    <a:pt x="84" y="49"/>
                    <a:pt x="84" y="49"/>
                  </a:cubicBezTo>
                  <a:cubicBezTo>
                    <a:pt x="84" y="34"/>
                    <a:pt x="84" y="34"/>
                    <a:pt x="84" y="34"/>
                  </a:cubicBezTo>
                  <a:cubicBezTo>
                    <a:pt x="99" y="34"/>
                    <a:pt x="99" y="34"/>
                    <a:pt x="99" y="34"/>
                  </a:cubicBezTo>
                  <a:lnTo>
                    <a:pt x="99" y="49"/>
                  </a:lnTo>
                  <a:close/>
                  <a:moveTo>
                    <a:pt x="83" y="49"/>
                  </a:moveTo>
                  <a:cubicBezTo>
                    <a:pt x="68" y="49"/>
                    <a:pt x="68" y="49"/>
                    <a:pt x="68" y="49"/>
                  </a:cubicBezTo>
                  <a:cubicBezTo>
                    <a:pt x="68" y="34"/>
                    <a:pt x="68" y="34"/>
                    <a:pt x="68" y="34"/>
                  </a:cubicBezTo>
                  <a:cubicBezTo>
                    <a:pt x="83" y="34"/>
                    <a:pt x="83" y="34"/>
                    <a:pt x="83" y="34"/>
                  </a:cubicBezTo>
                  <a:lnTo>
                    <a:pt x="83" y="49"/>
                  </a:lnTo>
                  <a:close/>
                  <a:moveTo>
                    <a:pt x="66" y="49"/>
                  </a:moveTo>
                  <a:cubicBezTo>
                    <a:pt x="51" y="49"/>
                    <a:pt x="51" y="49"/>
                    <a:pt x="51" y="49"/>
                  </a:cubicBezTo>
                  <a:cubicBezTo>
                    <a:pt x="51" y="34"/>
                    <a:pt x="51" y="34"/>
                    <a:pt x="51" y="34"/>
                  </a:cubicBezTo>
                  <a:cubicBezTo>
                    <a:pt x="66" y="34"/>
                    <a:pt x="66" y="34"/>
                    <a:pt x="66" y="34"/>
                  </a:cubicBezTo>
                  <a:lnTo>
                    <a:pt x="66" y="49"/>
                  </a:lnTo>
                  <a:close/>
                  <a:moveTo>
                    <a:pt x="50" y="49"/>
                  </a:moveTo>
                  <a:cubicBezTo>
                    <a:pt x="35" y="49"/>
                    <a:pt x="35" y="49"/>
                    <a:pt x="35" y="49"/>
                  </a:cubicBezTo>
                  <a:cubicBezTo>
                    <a:pt x="35" y="34"/>
                    <a:pt x="35" y="34"/>
                    <a:pt x="35" y="34"/>
                  </a:cubicBezTo>
                  <a:cubicBezTo>
                    <a:pt x="50" y="34"/>
                    <a:pt x="50" y="34"/>
                    <a:pt x="50" y="34"/>
                  </a:cubicBezTo>
                  <a:lnTo>
                    <a:pt x="50" y="49"/>
                  </a:lnTo>
                  <a:close/>
                  <a:moveTo>
                    <a:pt x="33" y="49"/>
                  </a:moveTo>
                  <a:cubicBezTo>
                    <a:pt x="18" y="49"/>
                    <a:pt x="18" y="49"/>
                    <a:pt x="18" y="49"/>
                  </a:cubicBezTo>
                  <a:cubicBezTo>
                    <a:pt x="18" y="34"/>
                    <a:pt x="18" y="34"/>
                    <a:pt x="18" y="34"/>
                  </a:cubicBezTo>
                  <a:cubicBezTo>
                    <a:pt x="33" y="34"/>
                    <a:pt x="33" y="34"/>
                    <a:pt x="33" y="34"/>
                  </a:cubicBezTo>
                  <a:lnTo>
                    <a:pt x="33" y="49"/>
                  </a:lnTo>
                  <a:close/>
                  <a:moveTo>
                    <a:pt x="33" y="51"/>
                  </a:moveTo>
                  <a:cubicBezTo>
                    <a:pt x="33" y="66"/>
                    <a:pt x="33" y="66"/>
                    <a:pt x="33" y="66"/>
                  </a:cubicBezTo>
                  <a:cubicBezTo>
                    <a:pt x="18" y="66"/>
                    <a:pt x="18" y="66"/>
                    <a:pt x="18" y="66"/>
                  </a:cubicBezTo>
                  <a:cubicBezTo>
                    <a:pt x="18" y="51"/>
                    <a:pt x="18" y="51"/>
                    <a:pt x="18" y="51"/>
                  </a:cubicBezTo>
                  <a:lnTo>
                    <a:pt x="33" y="51"/>
                  </a:lnTo>
                  <a:close/>
                  <a:moveTo>
                    <a:pt x="33" y="67"/>
                  </a:moveTo>
                  <a:cubicBezTo>
                    <a:pt x="33" y="82"/>
                    <a:pt x="33" y="82"/>
                    <a:pt x="33" y="82"/>
                  </a:cubicBezTo>
                  <a:cubicBezTo>
                    <a:pt x="18" y="82"/>
                    <a:pt x="18" y="82"/>
                    <a:pt x="18" y="82"/>
                  </a:cubicBezTo>
                  <a:cubicBezTo>
                    <a:pt x="18" y="67"/>
                    <a:pt x="18" y="67"/>
                    <a:pt x="18" y="67"/>
                  </a:cubicBezTo>
                  <a:lnTo>
                    <a:pt x="33" y="67"/>
                  </a:lnTo>
                  <a:close/>
                  <a:moveTo>
                    <a:pt x="33" y="84"/>
                  </a:moveTo>
                  <a:cubicBezTo>
                    <a:pt x="33" y="98"/>
                    <a:pt x="33" y="98"/>
                    <a:pt x="33" y="98"/>
                  </a:cubicBezTo>
                  <a:cubicBezTo>
                    <a:pt x="18" y="98"/>
                    <a:pt x="18" y="98"/>
                    <a:pt x="18" y="98"/>
                  </a:cubicBezTo>
                  <a:cubicBezTo>
                    <a:pt x="18" y="84"/>
                    <a:pt x="18" y="84"/>
                    <a:pt x="18" y="84"/>
                  </a:cubicBezTo>
                  <a:lnTo>
                    <a:pt x="33" y="84"/>
                  </a:lnTo>
                  <a:close/>
                  <a:moveTo>
                    <a:pt x="33" y="100"/>
                  </a:moveTo>
                  <a:cubicBezTo>
                    <a:pt x="33" y="115"/>
                    <a:pt x="33" y="115"/>
                    <a:pt x="33" y="115"/>
                  </a:cubicBezTo>
                  <a:cubicBezTo>
                    <a:pt x="18" y="115"/>
                    <a:pt x="18" y="115"/>
                    <a:pt x="18" y="115"/>
                  </a:cubicBezTo>
                  <a:cubicBezTo>
                    <a:pt x="18" y="100"/>
                    <a:pt x="18" y="100"/>
                    <a:pt x="18" y="100"/>
                  </a:cubicBezTo>
                  <a:lnTo>
                    <a:pt x="33" y="100"/>
                  </a:lnTo>
                  <a:close/>
                  <a:moveTo>
                    <a:pt x="33" y="117"/>
                  </a:moveTo>
                  <a:cubicBezTo>
                    <a:pt x="33" y="131"/>
                    <a:pt x="33" y="131"/>
                    <a:pt x="33" y="131"/>
                  </a:cubicBezTo>
                  <a:cubicBezTo>
                    <a:pt x="18" y="131"/>
                    <a:pt x="18" y="131"/>
                    <a:pt x="18" y="131"/>
                  </a:cubicBezTo>
                  <a:cubicBezTo>
                    <a:pt x="18" y="117"/>
                    <a:pt x="18" y="117"/>
                    <a:pt x="18" y="117"/>
                  </a:cubicBezTo>
                  <a:lnTo>
                    <a:pt x="33" y="117"/>
                  </a:lnTo>
                  <a:close/>
                  <a:moveTo>
                    <a:pt x="33" y="133"/>
                  </a:moveTo>
                  <a:cubicBezTo>
                    <a:pt x="33" y="148"/>
                    <a:pt x="33" y="148"/>
                    <a:pt x="33" y="148"/>
                  </a:cubicBezTo>
                  <a:cubicBezTo>
                    <a:pt x="18" y="148"/>
                    <a:pt x="18" y="148"/>
                    <a:pt x="18" y="148"/>
                  </a:cubicBezTo>
                  <a:cubicBezTo>
                    <a:pt x="18" y="133"/>
                    <a:pt x="18" y="133"/>
                    <a:pt x="18" y="133"/>
                  </a:cubicBezTo>
                  <a:lnTo>
                    <a:pt x="33" y="133"/>
                  </a:lnTo>
                  <a:close/>
                  <a:moveTo>
                    <a:pt x="33" y="150"/>
                  </a:moveTo>
                  <a:cubicBezTo>
                    <a:pt x="33" y="164"/>
                    <a:pt x="33" y="164"/>
                    <a:pt x="33" y="164"/>
                  </a:cubicBezTo>
                  <a:cubicBezTo>
                    <a:pt x="18" y="164"/>
                    <a:pt x="18" y="164"/>
                    <a:pt x="18" y="164"/>
                  </a:cubicBezTo>
                  <a:cubicBezTo>
                    <a:pt x="18" y="150"/>
                    <a:pt x="18" y="150"/>
                    <a:pt x="18" y="150"/>
                  </a:cubicBezTo>
                  <a:lnTo>
                    <a:pt x="33" y="150"/>
                  </a:lnTo>
                  <a:close/>
                  <a:moveTo>
                    <a:pt x="33" y="166"/>
                  </a:moveTo>
                  <a:cubicBezTo>
                    <a:pt x="33" y="181"/>
                    <a:pt x="33" y="181"/>
                    <a:pt x="33" y="181"/>
                  </a:cubicBezTo>
                  <a:cubicBezTo>
                    <a:pt x="18" y="181"/>
                    <a:pt x="18" y="181"/>
                    <a:pt x="18" y="181"/>
                  </a:cubicBezTo>
                  <a:cubicBezTo>
                    <a:pt x="18" y="166"/>
                    <a:pt x="18" y="166"/>
                    <a:pt x="18" y="166"/>
                  </a:cubicBezTo>
                  <a:lnTo>
                    <a:pt x="33" y="166"/>
                  </a:lnTo>
                  <a:close/>
                  <a:moveTo>
                    <a:pt x="35" y="166"/>
                  </a:moveTo>
                  <a:cubicBezTo>
                    <a:pt x="50" y="166"/>
                    <a:pt x="50" y="166"/>
                    <a:pt x="50" y="166"/>
                  </a:cubicBezTo>
                  <a:cubicBezTo>
                    <a:pt x="50" y="181"/>
                    <a:pt x="50" y="181"/>
                    <a:pt x="50" y="181"/>
                  </a:cubicBezTo>
                  <a:cubicBezTo>
                    <a:pt x="35" y="181"/>
                    <a:pt x="35" y="181"/>
                    <a:pt x="35" y="181"/>
                  </a:cubicBezTo>
                  <a:lnTo>
                    <a:pt x="35" y="166"/>
                  </a:lnTo>
                  <a:close/>
                  <a:moveTo>
                    <a:pt x="51" y="166"/>
                  </a:moveTo>
                  <a:cubicBezTo>
                    <a:pt x="66" y="166"/>
                    <a:pt x="66" y="166"/>
                    <a:pt x="66" y="166"/>
                  </a:cubicBezTo>
                  <a:cubicBezTo>
                    <a:pt x="66" y="181"/>
                    <a:pt x="66" y="181"/>
                    <a:pt x="66" y="181"/>
                  </a:cubicBezTo>
                  <a:cubicBezTo>
                    <a:pt x="51" y="181"/>
                    <a:pt x="51" y="181"/>
                    <a:pt x="51" y="181"/>
                  </a:cubicBezTo>
                  <a:lnTo>
                    <a:pt x="51" y="166"/>
                  </a:lnTo>
                  <a:close/>
                  <a:moveTo>
                    <a:pt x="68" y="166"/>
                  </a:moveTo>
                  <a:cubicBezTo>
                    <a:pt x="83" y="166"/>
                    <a:pt x="83" y="166"/>
                    <a:pt x="83" y="166"/>
                  </a:cubicBezTo>
                  <a:cubicBezTo>
                    <a:pt x="83" y="181"/>
                    <a:pt x="83" y="181"/>
                    <a:pt x="83" y="181"/>
                  </a:cubicBezTo>
                  <a:cubicBezTo>
                    <a:pt x="68" y="181"/>
                    <a:pt x="68" y="181"/>
                    <a:pt x="68" y="181"/>
                  </a:cubicBezTo>
                  <a:lnTo>
                    <a:pt x="68" y="166"/>
                  </a:lnTo>
                  <a:close/>
                  <a:moveTo>
                    <a:pt x="84" y="166"/>
                  </a:moveTo>
                  <a:cubicBezTo>
                    <a:pt x="99" y="166"/>
                    <a:pt x="99" y="166"/>
                    <a:pt x="99" y="166"/>
                  </a:cubicBezTo>
                  <a:cubicBezTo>
                    <a:pt x="99" y="181"/>
                    <a:pt x="99" y="181"/>
                    <a:pt x="99" y="181"/>
                  </a:cubicBezTo>
                  <a:cubicBezTo>
                    <a:pt x="84" y="181"/>
                    <a:pt x="84" y="181"/>
                    <a:pt x="84" y="181"/>
                  </a:cubicBezTo>
                  <a:lnTo>
                    <a:pt x="84" y="166"/>
                  </a:lnTo>
                  <a:close/>
                  <a:moveTo>
                    <a:pt x="101" y="166"/>
                  </a:moveTo>
                  <a:cubicBezTo>
                    <a:pt x="116" y="166"/>
                    <a:pt x="116" y="166"/>
                    <a:pt x="116" y="166"/>
                  </a:cubicBezTo>
                  <a:cubicBezTo>
                    <a:pt x="116" y="181"/>
                    <a:pt x="116" y="181"/>
                    <a:pt x="116" y="181"/>
                  </a:cubicBezTo>
                  <a:cubicBezTo>
                    <a:pt x="101" y="181"/>
                    <a:pt x="101" y="181"/>
                    <a:pt x="101" y="181"/>
                  </a:cubicBezTo>
                  <a:lnTo>
                    <a:pt x="101" y="166"/>
                  </a:lnTo>
                  <a:close/>
                  <a:moveTo>
                    <a:pt x="117" y="166"/>
                  </a:moveTo>
                  <a:cubicBezTo>
                    <a:pt x="132" y="166"/>
                    <a:pt x="132" y="166"/>
                    <a:pt x="132" y="166"/>
                  </a:cubicBezTo>
                  <a:cubicBezTo>
                    <a:pt x="132" y="181"/>
                    <a:pt x="132" y="181"/>
                    <a:pt x="132" y="181"/>
                  </a:cubicBezTo>
                  <a:cubicBezTo>
                    <a:pt x="117" y="181"/>
                    <a:pt x="117" y="181"/>
                    <a:pt x="117" y="181"/>
                  </a:cubicBezTo>
                  <a:lnTo>
                    <a:pt x="117" y="166"/>
                  </a:lnTo>
                  <a:close/>
                  <a:moveTo>
                    <a:pt x="134" y="166"/>
                  </a:moveTo>
                  <a:cubicBezTo>
                    <a:pt x="149" y="166"/>
                    <a:pt x="149" y="166"/>
                    <a:pt x="149" y="166"/>
                  </a:cubicBezTo>
                  <a:cubicBezTo>
                    <a:pt x="149" y="181"/>
                    <a:pt x="149" y="181"/>
                    <a:pt x="149" y="181"/>
                  </a:cubicBezTo>
                  <a:cubicBezTo>
                    <a:pt x="134" y="181"/>
                    <a:pt x="134" y="181"/>
                    <a:pt x="134" y="181"/>
                  </a:cubicBezTo>
                  <a:lnTo>
                    <a:pt x="134" y="166"/>
                  </a:lnTo>
                  <a:close/>
                  <a:moveTo>
                    <a:pt x="150" y="166"/>
                  </a:moveTo>
                  <a:cubicBezTo>
                    <a:pt x="165" y="166"/>
                    <a:pt x="165" y="166"/>
                    <a:pt x="165" y="166"/>
                  </a:cubicBezTo>
                  <a:cubicBezTo>
                    <a:pt x="165" y="181"/>
                    <a:pt x="165" y="181"/>
                    <a:pt x="165" y="181"/>
                  </a:cubicBezTo>
                  <a:cubicBezTo>
                    <a:pt x="150" y="181"/>
                    <a:pt x="150" y="181"/>
                    <a:pt x="150" y="181"/>
                  </a:cubicBezTo>
                  <a:lnTo>
                    <a:pt x="150" y="166"/>
                  </a:lnTo>
                  <a:close/>
                  <a:moveTo>
                    <a:pt x="166" y="166"/>
                  </a:moveTo>
                  <a:cubicBezTo>
                    <a:pt x="182" y="166"/>
                    <a:pt x="182" y="166"/>
                    <a:pt x="182" y="166"/>
                  </a:cubicBezTo>
                  <a:cubicBezTo>
                    <a:pt x="182" y="181"/>
                    <a:pt x="182" y="181"/>
                    <a:pt x="182" y="181"/>
                  </a:cubicBezTo>
                  <a:cubicBezTo>
                    <a:pt x="166" y="181"/>
                    <a:pt x="166" y="181"/>
                    <a:pt x="166" y="181"/>
                  </a:cubicBezTo>
                  <a:lnTo>
                    <a:pt x="166" y="166"/>
                  </a:lnTo>
                  <a:close/>
                  <a:moveTo>
                    <a:pt x="183" y="166"/>
                  </a:moveTo>
                  <a:cubicBezTo>
                    <a:pt x="198" y="166"/>
                    <a:pt x="198" y="166"/>
                    <a:pt x="198" y="166"/>
                  </a:cubicBezTo>
                  <a:cubicBezTo>
                    <a:pt x="198" y="181"/>
                    <a:pt x="198" y="181"/>
                    <a:pt x="198" y="181"/>
                  </a:cubicBezTo>
                  <a:cubicBezTo>
                    <a:pt x="183" y="181"/>
                    <a:pt x="183" y="181"/>
                    <a:pt x="183" y="181"/>
                  </a:cubicBezTo>
                  <a:lnTo>
                    <a:pt x="183" y="166"/>
                  </a:lnTo>
                  <a:close/>
                  <a:moveTo>
                    <a:pt x="199" y="166"/>
                  </a:moveTo>
                  <a:cubicBezTo>
                    <a:pt x="214" y="166"/>
                    <a:pt x="214" y="166"/>
                    <a:pt x="214" y="166"/>
                  </a:cubicBezTo>
                  <a:cubicBezTo>
                    <a:pt x="214" y="181"/>
                    <a:pt x="214" y="181"/>
                    <a:pt x="214" y="181"/>
                  </a:cubicBezTo>
                  <a:cubicBezTo>
                    <a:pt x="199" y="181"/>
                    <a:pt x="199" y="181"/>
                    <a:pt x="199" y="181"/>
                  </a:cubicBezTo>
                  <a:lnTo>
                    <a:pt x="199" y="166"/>
                  </a:lnTo>
                  <a:close/>
                  <a:moveTo>
                    <a:pt x="216" y="166"/>
                  </a:moveTo>
                  <a:cubicBezTo>
                    <a:pt x="231" y="166"/>
                    <a:pt x="231" y="166"/>
                    <a:pt x="231" y="166"/>
                  </a:cubicBezTo>
                  <a:cubicBezTo>
                    <a:pt x="231" y="181"/>
                    <a:pt x="231" y="181"/>
                    <a:pt x="231" y="181"/>
                  </a:cubicBezTo>
                  <a:cubicBezTo>
                    <a:pt x="216" y="181"/>
                    <a:pt x="216" y="181"/>
                    <a:pt x="216" y="181"/>
                  </a:cubicBezTo>
                  <a:lnTo>
                    <a:pt x="216" y="166"/>
                  </a:lnTo>
                  <a:close/>
                  <a:moveTo>
                    <a:pt x="232" y="166"/>
                  </a:moveTo>
                  <a:cubicBezTo>
                    <a:pt x="247" y="166"/>
                    <a:pt x="247" y="166"/>
                    <a:pt x="247" y="166"/>
                  </a:cubicBezTo>
                  <a:cubicBezTo>
                    <a:pt x="247" y="181"/>
                    <a:pt x="247" y="181"/>
                    <a:pt x="247" y="181"/>
                  </a:cubicBezTo>
                  <a:cubicBezTo>
                    <a:pt x="232" y="181"/>
                    <a:pt x="232" y="181"/>
                    <a:pt x="232" y="181"/>
                  </a:cubicBezTo>
                  <a:lnTo>
                    <a:pt x="232" y="166"/>
                  </a:lnTo>
                  <a:close/>
                  <a:moveTo>
                    <a:pt x="249" y="166"/>
                  </a:moveTo>
                  <a:cubicBezTo>
                    <a:pt x="264" y="166"/>
                    <a:pt x="264" y="166"/>
                    <a:pt x="264" y="166"/>
                  </a:cubicBezTo>
                  <a:cubicBezTo>
                    <a:pt x="264" y="181"/>
                    <a:pt x="264" y="181"/>
                    <a:pt x="264" y="181"/>
                  </a:cubicBezTo>
                  <a:cubicBezTo>
                    <a:pt x="249" y="181"/>
                    <a:pt x="249" y="181"/>
                    <a:pt x="249" y="181"/>
                  </a:cubicBezTo>
                  <a:lnTo>
                    <a:pt x="249" y="166"/>
                  </a:lnTo>
                  <a:close/>
                  <a:moveTo>
                    <a:pt x="249" y="164"/>
                  </a:moveTo>
                  <a:cubicBezTo>
                    <a:pt x="249" y="150"/>
                    <a:pt x="249" y="150"/>
                    <a:pt x="249" y="150"/>
                  </a:cubicBezTo>
                  <a:cubicBezTo>
                    <a:pt x="264" y="150"/>
                    <a:pt x="264" y="150"/>
                    <a:pt x="264" y="150"/>
                  </a:cubicBezTo>
                  <a:cubicBezTo>
                    <a:pt x="264" y="164"/>
                    <a:pt x="264" y="164"/>
                    <a:pt x="264" y="164"/>
                  </a:cubicBezTo>
                  <a:lnTo>
                    <a:pt x="249" y="164"/>
                  </a:lnTo>
                  <a:close/>
                  <a:moveTo>
                    <a:pt x="249" y="148"/>
                  </a:moveTo>
                  <a:cubicBezTo>
                    <a:pt x="249" y="133"/>
                    <a:pt x="249" y="133"/>
                    <a:pt x="249" y="133"/>
                  </a:cubicBezTo>
                  <a:cubicBezTo>
                    <a:pt x="264" y="133"/>
                    <a:pt x="264" y="133"/>
                    <a:pt x="264" y="133"/>
                  </a:cubicBezTo>
                  <a:cubicBezTo>
                    <a:pt x="264" y="148"/>
                    <a:pt x="264" y="148"/>
                    <a:pt x="264" y="148"/>
                  </a:cubicBezTo>
                  <a:lnTo>
                    <a:pt x="249" y="148"/>
                  </a:lnTo>
                  <a:close/>
                  <a:moveTo>
                    <a:pt x="249" y="131"/>
                  </a:moveTo>
                  <a:cubicBezTo>
                    <a:pt x="249" y="117"/>
                    <a:pt x="249" y="117"/>
                    <a:pt x="249" y="117"/>
                  </a:cubicBezTo>
                  <a:cubicBezTo>
                    <a:pt x="264" y="117"/>
                    <a:pt x="264" y="117"/>
                    <a:pt x="264" y="117"/>
                  </a:cubicBezTo>
                  <a:cubicBezTo>
                    <a:pt x="264" y="131"/>
                    <a:pt x="264" y="131"/>
                    <a:pt x="264" y="131"/>
                  </a:cubicBezTo>
                  <a:lnTo>
                    <a:pt x="249" y="131"/>
                  </a:lnTo>
                  <a:close/>
                  <a:moveTo>
                    <a:pt x="249" y="115"/>
                  </a:moveTo>
                  <a:cubicBezTo>
                    <a:pt x="249" y="100"/>
                    <a:pt x="249" y="100"/>
                    <a:pt x="249" y="100"/>
                  </a:cubicBezTo>
                  <a:cubicBezTo>
                    <a:pt x="264" y="100"/>
                    <a:pt x="264" y="100"/>
                    <a:pt x="264" y="100"/>
                  </a:cubicBezTo>
                  <a:cubicBezTo>
                    <a:pt x="264" y="115"/>
                    <a:pt x="264" y="115"/>
                    <a:pt x="264" y="115"/>
                  </a:cubicBezTo>
                  <a:lnTo>
                    <a:pt x="249" y="115"/>
                  </a:lnTo>
                  <a:close/>
                  <a:moveTo>
                    <a:pt x="249" y="98"/>
                  </a:moveTo>
                  <a:cubicBezTo>
                    <a:pt x="249" y="84"/>
                    <a:pt x="249" y="84"/>
                    <a:pt x="249" y="84"/>
                  </a:cubicBezTo>
                  <a:cubicBezTo>
                    <a:pt x="264" y="84"/>
                    <a:pt x="264" y="84"/>
                    <a:pt x="264" y="84"/>
                  </a:cubicBezTo>
                  <a:cubicBezTo>
                    <a:pt x="264" y="98"/>
                    <a:pt x="264" y="98"/>
                    <a:pt x="264" y="98"/>
                  </a:cubicBezTo>
                  <a:lnTo>
                    <a:pt x="249" y="98"/>
                  </a:lnTo>
                  <a:close/>
                  <a:moveTo>
                    <a:pt x="249" y="82"/>
                  </a:moveTo>
                  <a:cubicBezTo>
                    <a:pt x="249" y="67"/>
                    <a:pt x="249" y="67"/>
                    <a:pt x="249" y="67"/>
                  </a:cubicBezTo>
                  <a:cubicBezTo>
                    <a:pt x="264" y="67"/>
                    <a:pt x="264" y="67"/>
                    <a:pt x="264" y="67"/>
                  </a:cubicBezTo>
                  <a:cubicBezTo>
                    <a:pt x="264" y="82"/>
                    <a:pt x="264" y="82"/>
                    <a:pt x="264" y="82"/>
                  </a:cubicBezTo>
                  <a:lnTo>
                    <a:pt x="249" y="82"/>
                  </a:lnTo>
                  <a:close/>
                  <a:moveTo>
                    <a:pt x="249" y="66"/>
                  </a:moveTo>
                  <a:cubicBezTo>
                    <a:pt x="249" y="51"/>
                    <a:pt x="249" y="51"/>
                    <a:pt x="249" y="51"/>
                  </a:cubicBezTo>
                  <a:cubicBezTo>
                    <a:pt x="264" y="51"/>
                    <a:pt x="264" y="51"/>
                    <a:pt x="264" y="51"/>
                  </a:cubicBezTo>
                  <a:cubicBezTo>
                    <a:pt x="264" y="66"/>
                    <a:pt x="264" y="66"/>
                    <a:pt x="264" y="66"/>
                  </a:cubicBezTo>
                  <a:lnTo>
                    <a:pt x="249" y="66"/>
                  </a:lnTo>
                  <a:close/>
                  <a:moveTo>
                    <a:pt x="249" y="49"/>
                  </a:moveTo>
                  <a:cubicBezTo>
                    <a:pt x="249" y="34"/>
                    <a:pt x="249" y="34"/>
                    <a:pt x="249" y="34"/>
                  </a:cubicBezTo>
                  <a:cubicBezTo>
                    <a:pt x="264" y="34"/>
                    <a:pt x="264" y="34"/>
                    <a:pt x="264" y="34"/>
                  </a:cubicBezTo>
                  <a:cubicBezTo>
                    <a:pt x="264" y="49"/>
                    <a:pt x="264" y="49"/>
                    <a:pt x="264" y="49"/>
                  </a:cubicBezTo>
                  <a:lnTo>
                    <a:pt x="249" y="49"/>
                  </a:lnTo>
                  <a:close/>
                  <a:moveTo>
                    <a:pt x="249" y="33"/>
                  </a:moveTo>
                  <a:cubicBezTo>
                    <a:pt x="249" y="18"/>
                    <a:pt x="249" y="18"/>
                    <a:pt x="249" y="18"/>
                  </a:cubicBezTo>
                  <a:cubicBezTo>
                    <a:pt x="264" y="18"/>
                    <a:pt x="264" y="18"/>
                    <a:pt x="264" y="18"/>
                  </a:cubicBezTo>
                  <a:cubicBezTo>
                    <a:pt x="264" y="33"/>
                    <a:pt x="264" y="33"/>
                    <a:pt x="264" y="33"/>
                  </a:cubicBezTo>
                  <a:lnTo>
                    <a:pt x="249" y="33"/>
                  </a:lnTo>
                  <a:close/>
                  <a:moveTo>
                    <a:pt x="247" y="33"/>
                  </a:moveTo>
                  <a:cubicBezTo>
                    <a:pt x="232" y="33"/>
                    <a:pt x="232" y="33"/>
                    <a:pt x="232" y="33"/>
                  </a:cubicBezTo>
                  <a:cubicBezTo>
                    <a:pt x="232" y="18"/>
                    <a:pt x="232" y="18"/>
                    <a:pt x="232" y="18"/>
                  </a:cubicBezTo>
                  <a:cubicBezTo>
                    <a:pt x="247" y="18"/>
                    <a:pt x="247" y="18"/>
                    <a:pt x="247" y="18"/>
                  </a:cubicBezTo>
                  <a:lnTo>
                    <a:pt x="247" y="33"/>
                  </a:lnTo>
                  <a:close/>
                  <a:moveTo>
                    <a:pt x="231" y="33"/>
                  </a:moveTo>
                  <a:cubicBezTo>
                    <a:pt x="216" y="33"/>
                    <a:pt x="216" y="33"/>
                    <a:pt x="216" y="33"/>
                  </a:cubicBezTo>
                  <a:cubicBezTo>
                    <a:pt x="216" y="18"/>
                    <a:pt x="216" y="18"/>
                    <a:pt x="216" y="18"/>
                  </a:cubicBezTo>
                  <a:cubicBezTo>
                    <a:pt x="231" y="18"/>
                    <a:pt x="231" y="18"/>
                    <a:pt x="231" y="18"/>
                  </a:cubicBezTo>
                  <a:lnTo>
                    <a:pt x="231" y="33"/>
                  </a:lnTo>
                  <a:close/>
                  <a:moveTo>
                    <a:pt x="214" y="33"/>
                  </a:moveTo>
                  <a:cubicBezTo>
                    <a:pt x="199" y="33"/>
                    <a:pt x="199" y="33"/>
                    <a:pt x="199" y="33"/>
                  </a:cubicBezTo>
                  <a:cubicBezTo>
                    <a:pt x="199" y="18"/>
                    <a:pt x="199" y="18"/>
                    <a:pt x="199" y="18"/>
                  </a:cubicBezTo>
                  <a:cubicBezTo>
                    <a:pt x="214" y="18"/>
                    <a:pt x="214" y="18"/>
                    <a:pt x="214" y="18"/>
                  </a:cubicBezTo>
                  <a:lnTo>
                    <a:pt x="214" y="33"/>
                  </a:lnTo>
                  <a:close/>
                  <a:moveTo>
                    <a:pt x="198" y="33"/>
                  </a:moveTo>
                  <a:cubicBezTo>
                    <a:pt x="183" y="33"/>
                    <a:pt x="183" y="33"/>
                    <a:pt x="183" y="33"/>
                  </a:cubicBezTo>
                  <a:cubicBezTo>
                    <a:pt x="183" y="18"/>
                    <a:pt x="183" y="18"/>
                    <a:pt x="183" y="18"/>
                  </a:cubicBezTo>
                  <a:cubicBezTo>
                    <a:pt x="198" y="18"/>
                    <a:pt x="198" y="18"/>
                    <a:pt x="198" y="18"/>
                  </a:cubicBezTo>
                  <a:lnTo>
                    <a:pt x="198" y="33"/>
                  </a:lnTo>
                  <a:close/>
                  <a:moveTo>
                    <a:pt x="182" y="33"/>
                  </a:moveTo>
                  <a:cubicBezTo>
                    <a:pt x="166" y="33"/>
                    <a:pt x="166" y="33"/>
                    <a:pt x="166" y="33"/>
                  </a:cubicBezTo>
                  <a:cubicBezTo>
                    <a:pt x="166" y="18"/>
                    <a:pt x="166" y="18"/>
                    <a:pt x="166" y="18"/>
                  </a:cubicBezTo>
                  <a:cubicBezTo>
                    <a:pt x="182" y="18"/>
                    <a:pt x="182" y="18"/>
                    <a:pt x="182" y="18"/>
                  </a:cubicBezTo>
                  <a:lnTo>
                    <a:pt x="182" y="33"/>
                  </a:lnTo>
                  <a:close/>
                  <a:moveTo>
                    <a:pt x="165" y="33"/>
                  </a:moveTo>
                  <a:cubicBezTo>
                    <a:pt x="150" y="33"/>
                    <a:pt x="150" y="33"/>
                    <a:pt x="150" y="33"/>
                  </a:cubicBezTo>
                  <a:cubicBezTo>
                    <a:pt x="150" y="18"/>
                    <a:pt x="150" y="18"/>
                    <a:pt x="150" y="18"/>
                  </a:cubicBezTo>
                  <a:cubicBezTo>
                    <a:pt x="165" y="18"/>
                    <a:pt x="165" y="18"/>
                    <a:pt x="165" y="18"/>
                  </a:cubicBezTo>
                  <a:lnTo>
                    <a:pt x="165" y="33"/>
                  </a:lnTo>
                  <a:close/>
                  <a:moveTo>
                    <a:pt x="149" y="33"/>
                  </a:moveTo>
                  <a:cubicBezTo>
                    <a:pt x="134" y="33"/>
                    <a:pt x="134" y="33"/>
                    <a:pt x="134" y="33"/>
                  </a:cubicBezTo>
                  <a:cubicBezTo>
                    <a:pt x="134" y="18"/>
                    <a:pt x="134" y="18"/>
                    <a:pt x="134" y="18"/>
                  </a:cubicBezTo>
                  <a:cubicBezTo>
                    <a:pt x="149" y="18"/>
                    <a:pt x="149" y="18"/>
                    <a:pt x="149" y="18"/>
                  </a:cubicBezTo>
                  <a:lnTo>
                    <a:pt x="149" y="33"/>
                  </a:lnTo>
                  <a:close/>
                  <a:moveTo>
                    <a:pt x="132" y="33"/>
                  </a:moveTo>
                  <a:cubicBezTo>
                    <a:pt x="117" y="33"/>
                    <a:pt x="117" y="33"/>
                    <a:pt x="117" y="33"/>
                  </a:cubicBezTo>
                  <a:cubicBezTo>
                    <a:pt x="117" y="18"/>
                    <a:pt x="117" y="18"/>
                    <a:pt x="117" y="18"/>
                  </a:cubicBezTo>
                  <a:cubicBezTo>
                    <a:pt x="132" y="18"/>
                    <a:pt x="132" y="18"/>
                    <a:pt x="132" y="18"/>
                  </a:cubicBezTo>
                  <a:lnTo>
                    <a:pt x="132" y="33"/>
                  </a:lnTo>
                  <a:close/>
                  <a:moveTo>
                    <a:pt x="116" y="33"/>
                  </a:moveTo>
                  <a:cubicBezTo>
                    <a:pt x="101" y="33"/>
                    <a:pt x="101" y="33"/>
                    <a:pt x="101" y="33"/>
                  </a:cubicBezTo>
                  <a:cubicBezTo>
                    <a:pt x="101" y="18"/>
                    <a:pt x="101" y="18"/>
                    <a:pt x="101" y="18"/>
                  </a:cubicBezTo>
                  <a:cubicBezTo>
                    <a:pt x="116" y="18"/>
                    <a:pt x="116" y="18"/>
                    <a:pt x="116" y="18"/>
                  </a:cubicBezTo>
                  <a:lnTo>
                    <a:pt x="116" y="33"/>
                  </a:lnTo>
                  <a:close/>
                  <a:moveTo>
                    <a:pt x="99" y="33"/>
                  </a:moveTo>
                  <a:cubicBezTo>
                    <a:pt x="84" y="33"/>
                    <a:pt x="84" y="33"/>
                    <a:pt x="84" y="33"/>
                  </a:cubicBezTo>
                  <a:cubicBezTo>
                    <a:pt x="84" y="18"/>
                    <a:pt x="84" y="18"/>
                    <a:pt x="84" y="18"/>
                  </a:cubicBezTo>
                  <a:cubicBezTo>
                    <a:pt x="99" y="18"/>
                    <a:pt x="99" y="18"/>
                    <a:pt x="99" y="18"/>
                  </a:cubicBezTo>
                  <a:lnTo>
                    <a:pt x="99" y="33"/>
                  </a:lnTo>
                  <a:close/>
                  <a:moveTo>
                    <a:pt x="83" y="33"/>
                  </a:moveTo>
                  <a:cubicBezTo>
                    <a:pt x="68" y="33"/>
                    <a:pt x="68" y="33"/>
                    <a:pt x="68" y="33"/>
                  </a:cubicBezTo>
                  <a:cubicBezTo>
                    <a:pt x="68" y="18"/>
                    <a:pt x="68" y="18"/>
                    <a:pt x="68" y="18"/>
                  </a:cubicBezTo>
                  <a:cubicBezTo>
                    <a:pt x="83" y="18"/>
                    <a:pt x="83" y="18"/>
                    <a:pt x="83" y="18"/>
                  </a:cubicBezTo>
                  <a:lnTo>
                    <a:pt x="83" y="33"/>
                  </a:lnTo>
                  <a:close/>
                  <a:moveTo>
                    <a:pt x="66" y="33"/>
                  </a:moveTo>
                  <a:cubicBezTo>
                    <a:pt x="51" y="33"/>
                    <a:pt x="51" y="33"/>
                    <a:pt x="51" y="33"/>
                  </a:cubicBezTo>
                  <a:cubicBezTo>
                    <a:pt x="51" y="18"/>
                    <a:pt x="51" y="18"/>
                    <a:pt x="51" y="18"/>
                  </a:cubicBezTo>
                  <a:cubicBezTo>
                    <a:pt x="66" y="18"/>
                    <a:pt x="66" y="18"/>
                    <a:pt x="66" y="18"/>
                  </a:cubicBezTo>
                  <a:lnTo>
                    <a:pt x="66" y="33"/>
                  </a:lnTo>
                  <a:close/>
                  <a:moveTo>
                    <a:pt x="50" y="33"/>
                  </a:moveTo>
                  <a:cubicBezTo>
                    <a:pt x="35" y="33"/>
                    <a:pt x="35" y="33"/>
                    <a:pt x="35" y="33"/>
                  </a:cubicBezTo>
                  <a:cubicBezTo>
                    <a:pt x="35" y="18"/>
                    <a:pt x="35" y="18"/>
                    <a:pt x="35" y="18"/>
                  </a:cubicBezTo>
                  <a:cubicBezTo>
                    <a:pt x="50" y="18"/>
                    <a:pt x="50" y="18"/>
                    <a:pt x="50" y="18"/>
                  </a:cubicBezTo>
                  <a:lnTo>
                    <a:pt x="50" y="33"/>
                  </a:lnTo>
                  <a:close/>
                  <a:moveTo>
                    <a:pt x="33" y="33"/>
                  </a:moveTo>
                  <a:cubicBezTo>
                    <a:pt x="18" y="33"/>
                    <a:pt x="18" y="33"/>
                    <a:pt x="18" y="33"/>
                  </a:cubicBezTo>
                  <a:cubicBezTo>
                    <a:pt x="18" y="18"/>
                    <a:pt x="18" y="18"/>
                    <a:pt x="18" y="18"/>
                  </a:cubicBezTo>
                  <a:cubicBezTo>
                    <a:pt x="33" y="18"/>
                    <a:pt x="33" y="18"/>
                    <a:pt x="33" y="18"/>
                  </a:cubicBezTo>
                  <a:lnTo>
                    <a:pt x="33" y="33"/>
                  </a:lnTo>
                  <a:close/>
                  <a:moveTo>
                    <a:pt x="17" y="33"/>
                  </a:moveTo>
                  <a:cubicBezTo>
                    <a:pt x="2" y="33"/>
                    <a:pt x="2" y="33"/>
                    <a:pt x="2" y="33"/>
                  </a:cubicBezTo>
                  <a:cubicBezTo>
                    <a:pt x="2" y="18"/>
                    <a:pt x="2" y="18"/>
                    <a:pt x="2" y="18"/>
                  </a:cubicBezTo>
                  <a:cubicBezTo>
                    <a:pt x="17" y="18"/>
                    <a:pt x="17" y="18"/>
                    <a:pt x="17" y="18"/>
                  </a:cubicBezTo>
                  <a:lnTo>
                    <a:pt x="17" y="33"/>
                  </a:lnTo>
                  <a:close/>
                  <a:moveTo>
                    <a:pt x="17" y="34"/>
                  </a:moveTo>
                  <a:cubicBezTo>
                    <a:pt x="17" y="49"/>
                    <a:pt x="17" y="49"/>
                    <a:pt x="17" y="49"/>
                  </a:cubicBezTo>
                  <a:cubicBezTo>
                    <a:pt x="2" y="49"/>
                    <a:pt x="2" y="49"/>
                    <a:pt x="2" y="49"/>
                  </a:cubicBezTo>
                  <a:cubicBezTo>
                    <a:pt x="2" y="34"/>
                    <a:pt x="2" y="34"/>
                    <a:pt x="2" y="34"/>
                  </a:cubicBezTo>
                  <a:lnTo>
                    <a:pt x="17" y="34"/>
                  </a:lnTo>
                  <a:close/>
                  <a:moveTo>
                    <a:pt x="17" y="51"/>
                  </a:moveTo>
                  <a:cubicBezTo>
                    <a:pt x="17" y="66"/>
                    <a:pt x="17" y="66"/>
                    <a:pt x="17" y="66"/>
                  </a:cubicBezTo>
                  <a:cubicBezTo>
                    <a:pt x="2" y="66"/>
                    <a:pt x="2" y="66"/>
                    <a:pt x="2" y="66"/>
                  </a:cubicBezTo>
                  <a:cubicBezTo>
                    <a:pt x="2" y="51"/>
                    <a:pt x="2" y="51"/>
                    <a:pt x="2" y="51"/>
                  </a:cubicBezTo>
                  <a:lnTo>
                    <a:pt x="17" y="51"/>
                  </a:lnTo>
                  <a:close/>
                  <a:moveTo>
                    <a:pt x="17" y="67"/>
                  </a:moveTo>
                  <a:cubicBezTo>
                    <a:pt x="17" y="82"/>
                    <a:pt x="17" y="82"/>
                    <a:pt x="17" y="82"/>
                  </a:cubicBezTo>
                  <a:cubicBezTo>
                    <a:pt x="2" y="82"/>
                    <a:pt x="2" y="82"/>
                    <a:pt x="2" y="82"/>
                  </a:cubicBezTo>
                  <a:cubicBezTo>
                    <a:pt x="2" y="67"/>
                    <a:pt x="2" y="67"/>
                    <a:pt x="2" y="67"/>
                  </a:cubicBezTo>
                  <a:lnTo>
                    <a:pt x="17" y="67"/>
                  </a:lnTo>
                  <a:close/>
                  <a:moveTo>
                    <a:pt x="17" y="84"/>
                  </a:moveTo>
                  <a:cubicBezTo>
                    <a:pt x="17" y="98"/>
                    <a:pt x="17" y="98"/>
                    <a:pt x="17" y="98"/>
                  </a:cubicBezTo>
                  <a:cubicBezTo>
                    <a:pt x="2" y="98"/>
                    <a:pt x="2" y="98"/>
                    <a:pt x="2" y="98"/>
                  </a:cubicBezTo>
                  <a:cubicBezTo>
                    <a:pt x="2" y="84"/>
                    <a:pt x="2" y="84"/>
                    <a:pt x="2" y="84"/>
                  </a:cubicBezTo>
                  <a:lnTo>
                    <a:pt x="17" y="84"/>
                  </a:lnTo>
                  <a:close/>
                  <a:moveTo>
                    <a:pt x="17" y="100"/>
                  </a:moveTo>
                  <a:cubicBezTo>
                    <a:pt x="17" y="115"/>
                    <a:pt x="17" y="115"/>
                    <a:pt x="17" y="115"/>
                  </a:cubicBezTo>
                  <a:cubicBezTo>
                    <a:pt x="2" y="115"/>
                    <a:pt x="2" y="115"/>
                    <a:pt x="2" y="115"/>
                  </a:cubicBezTo>
                  <a:cubicBezTo>
                    <a:pt x="2" y="100"/>
                    <a:pt x="2" y="100"/>
                    <a:pt x="2" y="100"/>
                  </a:cubicBezTo>
                  <a:lnTo>
                    <a:pt x="17" y="100"/>
                  </a:lnTo>
                  <a:close/>
                  <a:moveTo>
                    <a:pt x="17" y="117"/>
                  </a:moveTo>
                  <a:cubicBezTo>
                    <a:pt x="17" y="131"/>
                    <a:pt x="17" y="131"/>
                    <a:pt x="17" y="131"/>
                  </a:cubicBezTo>
                  <a:cubicBezTo>
                    <a:pt x="2" y="131"/>
                    <a:pt x="2" y="131"/>
                    <a:pt x="2" y="131"/>
                  </a:cubicBezTo>
                  <a:cubicBezTo>
                    <a:pt x="2" y="117"/>
                    <a:pt x="2" y="117"/>
                    <a:pt x="2" y="117"/>
                  </a:cubicBezTo>
                  <a:lnTo>
                    <a:pt x="17" y="117"/>
                  </a:lnTo>
                  <a:close/>
                  <a:moveTo>
                    <a:pt x="17" y="133"/>
                  </a:moveTo>
                  <a:cubicBezTo>
                    <a:pt x="17" y="148"/>
                    <a:pt x="17" y="148"/>
                    <a:pt x="17" y="148"/>
                  </a:cubicBezTo>
                  <a:cubicBezTo>
                    <a:pt x="2" y="148"/>
                    <a:pt x="2" y="148"/>
                    <a:pt x="2" y="148"/>
                  </a:cubicBezTo>
                  <a:cubicBezTo>
                    <a:pt x="2" y="133"/>
                    <a:pt x="2" y="133"/>
                    <a:pt x="2" y="133"/>
                  </a:cubicBezTo>
                  <a:lnTo>
                    <a:pt x="17" y="133"/>
                  </a:lnTo>
                  <a:close/>
                  <a:moveTo>
                    <a:pt x="17" y="150"/>
                  </a:moveTo>
                  <a:cubicBezTo>
                    <a:pt x="17" y="164"/>
                    <a:pt x="17" y="164"/>
                    <a:pt x="17" y="164"/>
                  </a:cubicBezTo>
                  <a:cubicBezTo>
                    <a:pt x="2" y="164"/>
                    <a:pt x="2" y="164"/>
                    <a:pt x="2" y="164"/>
                  </a:cubicBezTo>
                  <a:cubicBezTo>
                    <a:pt x="2" y="150"/>
                    <a:pt x="2" y="150"/>
                    <a:pt x="2" y="150"/>
                  </a:cubicBezTo>
                  <a:lnTo>
                    <a:pt x="17" y="150"/>
                  </a:lnTo>
                  <a:close/>
                  <a:moveTo>
                    <a:pt x="17" y="166"/>
                  </a:moveTo>
                  <a:cubicBezTo>
                    <a:pt x="17" y="181"/>
                    <a:pt x="17" y="181"/>
                    <a:pt x="17" y="181"/>
                  </a:cubicBezTo>
                  <a:cubicBezTo>
                    <a:pt x="2" y="181"/>
                    <a:pt x="2" y="181"/>
                    <a:pt x="2" y="181"/>
                  </a:cubicBezTo>
                  <a:cubicBezTo>
                    <a:pt x="2" y="166"/>
                    <a:pt x="2" y="166"/>
                    <a:pt x="2" y="166"/>
                  </a:cubicBezTo>
                  <a:lnTo>
                    <a:pt x="17" y="166"/>
                  </a:lnTo>
                  <a:close/>
                  <a:moveTo>
                    <a:pt x="17" y="183"/>
                  </a:moveTo>
                  <a:cubicBezTo>
                    <a:pt x="17" y="197"/>
                    <a:pt x="17" y="197"/>
                    <a:pt x="17" y="197"/>
                  </a:cubicBezTo>
                  <a:cubicBezTo>
                    <a:pt x="2" y="197"/>
                    <a:pt x="2" y="197"/>
                    <a:pt x="2" y="197"/>
                  </a:cubicBezTo>
                  <a:cubicBezTo>
                    <a:pt x="2" y="183"/>
                    <a:pt x="2" y="183"/>
                    <a:pt x="2" y="183"/>
                  </a:cubicBezTo>
                  <a:lnTo>
                    <a:pt x="17" y="183"/>
                  </a:lnTo>
                  <a:close/>
                  <a:moveTo>
                    <a:pt x="18" y="183"/>
                  </a:moveTo>
                  <a:cubicBezTo>
                    <a:pt x="33" y="183"/>
                    <a:pt x="33" y="183"/>
                    <a:pt x="33" y="183"/>
                  </a:cubicBezTo>
                  <a:cubicBezTo>
                    <a:pt x="33" y="197"/>
                    <a:pt x="33" y="197"/>
                    <a:pt x="33" y="197"/>
                  </a:cubicBezTo>
                  <a:cubicBezTo>
                    <a:pt x="18" y="197"/>
                    <a:pt x="18" y="197"/>
                    <a:pt x="18" y="197"/>
                  </a:cubicBezTo>
                  <a:lnTo>
                    <a:pt x="18" y="183"/>
                  </a:lnTo>
                  <a:close/>
                  <a:moveTo>
                    <a:pt x="35" y="183"/>
                  </a:moveTo>
                  <a:cubicBezTo>
                    <a:pt x="50" y="183"/>
                    <a:pt x="50" y="183"/>
                    <a:pt x="50" y="183"/>
                  </a:cubicBezTo>
                  <a:cubicBezTo>
                    <a:pt x="50" y="197"/>
                    <a:pt x="50" y="197"/>
                    <a:pt x="50" y="197"/>
                  </a:cubicBezTo>
                  <a:cubicBezTo>
                    <a:pt x="35" y="197"/>
                    <a:pt x="35" y="197"/>
                    <a:pt x="35" y="197"/>
                  </a:cubicBezTo>
                  <a:lnTo>
                    <a:pt x="35" y="183"/>
                  </a:lnTo>
                  <a:close/>
                  <a:moveTo>
                    <a:pt x="51" y="183"/>
                  </a:moveTo>
                  <a:cubicBezTo>
                    <a:pt x="66" y="183"/>
                    <a:pt x="66" y="183"/>
                    <a:pt x="66" y="183"/>
                  </a:cubicBezTo>
                  <a:cubicBezTo>
                    <a:pt x="66" y="197"/>
                    <a:pt x="66" y="197"/>
                    <a:pt x="66" y="197"/>
                  </a:cubicBezTo>
                  <a:cubicBezTo>
                    <a:pt x="51" y="197"/>
                    <a:pt x="51" y="197"/>
                    <a:pt x="51" y="197"/>
                  </a:cubicBezTo>
                  <a:lnTo>
                    <a:pt x="51" y="183"/>
                  </a:lnTo>
                  <a:close/>
                  <a:moveTo>
                    <a:pt x="68" y="183"/>
                  </a:moveTo>
                  <a:cubicBezTo>
                    <a:pt x="83" y="183"/>
                    <a:pt x="83" y="183"/>
                    <a:pt x="83" y="183"/>
                  </a:cubicBezTo>
                  <a:cubicBezTo>
                    <a:pt x="83" y="197"/>
                    <a:pt x="83" y="197"/>
                    <a:pt x="83" y="197"/>
                  </a:cubicBezTo>
                  <a:cubicBezTo>
                    <a:pt x="68" y="197"/>
                    <a:pt x="68" y="197"/>
                    <a:pt x="68" y="197"/>
                  </a:cubicBezTo>
                  <a:lnTo>
                    <a:pt x="68" y="183"/>
                  </a:lnTo>
                  <a:close/>
                  <a:moveTo>
                    <a:pt x="84" y="183"/>
                  </a:moveTo>
                  <a:cubicBezTo>
                    <a:pt x="99" y="183"/>
                    <a:pt x="99" y="183"/>
                    <a:pt x="99" y="183"/>
                  </a:cubicBezTo>
                  <a:cubicBezTo>
                    <a:pt x="99" y="197"/>
                    <a:pt x="99" y="197"/>
                    <a:pt x="99" y="197"/>
                  </a:cubicBezTo>
                  <a:cubicBezTo>
                    <a:pt x="84" y="197"/>
                    <a:pt x="84" y="197"/>
                    <a:pt x="84" y="197"/>
                  </a:cubicBezTo>
                  <a:lnTo>
                    <a:pt x="84" y="183"/>
                  </a:lnTo>
                  <a:close/>
                  <a:moveTo>
                    <a:pt x="101" y="183"/>
                  </a:moveTo>
                  <a:cubicBezTo>
                    <a:pt x="116" y="183"/>
                    <a:pt x="116" y="183"/>
                    <a:pt x="116" y="183"/>
                  </a:cubicBezTo>
                  <a:cubicBezTo>
                    <a:pt x="116" y="197"/>
                    <a:pt x="116" y="197"/>
                    <a:pt x="116" y="197"/>
                  </a:cubicBezTo>
                  <a:cubicBezTo>
                    <a:pt x="101" y="197"/>
                    <a:pt x="101" y="197"/>
                    <a:pt x="101" y="197"/>
                  </a:cubicBezTo>
                  <a:lnTo>
                    <a:pt x="101" y="183"/>
                  </a:lnTo>
                  <a:close/>
                  <a:moveTo>
                    <a:pt x="117" y="183"/>
                  </a:moveTo>
                  <a:cubicBezTo>
                    <a:pt x="132" y="183"/>
                    <a:pt x="132" y="183"/>
                    <a:pt x="132" y="183"/>
                  </a:cubicBezTo>
                  <a:cubicBezTo>
                    <a:pt x="132" y="197"/>
                    <a:pt x="132" y="197"/>
                    <a:pt x="132" y="197"/>
                  </a:cubicBezTo>
                  <a:cubicBezTo>
                    <a:pt x="117" y="197"/>
                    <a:pt x="117" y="197"/>
                    <a:pt x="117" y="197"/>
                  </a:cubicBezTo>
                  <a:lnTo>
                    <a:pt x="117" y="183"/>
                  </a:lnTo>
                  <a:close/>
                  <a:moveTo>
                    <a:pt x="134" y="183"/>
                  </a:moveTo>
                  <a:cubicBezTo>
                    <a:pt x="149" y="183"/>
                    <a:pt x="149" y="183"/>
                    <a:pt x="149" y="183"/>
                  </a:cubicBezTo>
                  <a:cubicBezTo>
                    <a:pt x="149" y="197"/>
                    <a:pt x="149" y="197"/>
                    <a:pt x="149" y="197"/>
                  </a:cubicBezTo>
                  <a:cubicBezTo>
                    <a:pt x="134" y="197"/>
                    <a:pt x="134" y="197"/>
                    <a:pt x="134" y="197"/>
                  </a:cubicBezTo>
                  <a:lnTo>
                    <a:pt x="134" y="183"/>
                  </a:lnTo>
                  <a:close/>
                  <a:moveTo>
                    <a:pt x="150" y="183"/>
                  </a:moveTo>
                  <a:cubicBezTo>
                    <a:pt x="165" y="183"/>
                    <a:pt x="165" y="183"/>
                    <a:pt x="165" y="183"/>
                  </a:cubicBezTo>
                  <a:cubicBezTo>
                    <a:pt x="165" y="197"/>
                    <a:pt x="165" y="197"/>
                    <a:pt x="165" y="197"/>
                  </a:cubicBezTo>
                  <a:cubicBezTo>
                    <a:pt x="150" y="197"/>
                    <a:pt x="150" y="197"/>
                    <a:pt x="150" y="197"/>
                  </a:cubicBezTo>
                  <a:lnTo>
                    <a:pt x="150" y="183"/>
                  </a:lnTo>
                  <a:close/>
                  <a:moveTo>
                    <a:pt x="166" y="183"/>
                  </a:moveTo>
                  <a:cubicBezTo>
                    <a:pt x="182" y="183"/>
                    <a:pt x="182" y="183"/>
                    <a:pt x="182" y="183"/>
                  </a:cubicBezTo>
                  <a:cubicBezTo>
                    <a:pt x="182" y="197"/>
                    <a:pt x="182" y="197"/>
                    <a:pt x="182" y="197"/>
                  </a:cubicBezTo>
                  <a:cubicBezTo>
                    <a:pt x="166" y="197"/>
                    <a:pt x="166" y="197"/>
                    <a:pt x="166" y="197"/>
                  </a:cubicBezTo>
                  <a:lnTo>
                    <a:pt x="166" y="183"/>
                  </a:lnTo>
                  <a:close/>
                  <a:moveTo>
                    <a:pt x="183" y="183"/>
                  </a:moveTo>
                  <a:cubicBezTo>
                    <a:pt x="198" y="183"/>
                    <a:pt x="198" y="183"/>
                    <a:pt x="198" y="183"/>
                  </a:cubicBezTo>
                  <a:cubicBezTo>
                    <a:pt x="198" y="197"/>
                    <a:pt x="198" y="197"/>
                    <a:pt x="198" y="197"/>
                  </a:cubicBezTo>
                  <a:cubicBezTo>
                    <a:pt x="183" y="197"/>
                    <a:pt x="183" y="197"/>
                    <a:pt x="183" y="197"/>
                  </a:cubicBezTo>
                  <a:lnTo>
                    <a:pt x="183" y="183"/>
                  </a:lnTo>
                  <a:close/>
                  <a:moveTo>
                    <a:pt x="199" y="183"/>
                  </a:moveTo>
                  <a:cubicBezTo>
                    <a:pt x="214" y="183"/>
                    <a:pt x="214" y="183"/>
                    <a:pt x="214" y="183"/>
                  </a:cubicBezTo>
                  <a:cubicBezTo>
                    <a:pt x="214" y="197"/>
                    <a:pt x="214" y="197"/>
                    <a:pt x="214" y="197"/>
                  </a:cubicBezTo>
                  <a:cubicBezTo>
                    <a:pt x="199" y="197"/>
                    <a:pt x="199" y="197"/>
                    <a:pt x="199" y="197"/>
                  </a:cubicBezTo>
                  <a:lnTo>
                    <a:pt x="199" y="183"/>
                  </a:lnTo>
                  <a:close/>
                  <a:moveTo>
                    <a:pt x="216" y="183"/>
                  </a:moveTo>
                  <a:cubicBezTo>
                    <a:pt x="231" y="183"/>
                    <a:pt x="231" y="183"/>
                    <a:pt x="231" y="183"/>
                  </a:cubicBezTo>
                  <a:cubicBezTo>
                    <a:pt x="231" y="197"/>
                    <a:pt x="231" y="197"/>
                    <a:pt x="231" y="197"/>
                  </a:cubicBezTo>
                  <a:cubicBezTo>
                    <a:pt x="216" y="197"/>
                    <a:pt x="216" y="197"/>
                    <a:pt x="216" y="197"/>
                  </a:cubicBezTo>
                  <a:lnTo>
                    <a:pt x="216" y="183"/>
                  </a:lnTo>
                  <a:close/>
                  <a:moveTo>
                    <a:pt x="232" y="183"/>
                  </a:moveTo>
                  <a:cubicBezTo>
                    <a:pt x="247" y="183"/>
                    <a:pt x="247" y="183"/>
                    <a:pt x="247" y="183"/>
                  </a:cubicBezTo>
                  <a:cubicBezTo>
                    <a:pt x="247" y="197"/>
                    <a:pt x="247" y="197"/>
                    <a:pt x="247" y="197"/>
                  </a:cubicBezTo>
                  <a:cubicBezTo>
                    <a:pt x="232" y="197"/>
                    <a:pt x="232" y="197"/>
                    <a:pt x="232" y="197"/>
                  </a:cubicBezTo>
                  <a:lnTo>
                    <a:pt x="232" y="183"/>
                  </a:lnTo>
                  <a:close/>
                  <a:moveTo>
                    <a:pt x="249" y="183"/>
                  </a:moveTo>
                  <a:cubicBezTo>
                    <a:pt x="264" y="183"/>
                    <a:pt x="264" y="183"/>
                    <a:pt x="264" y="183"/>
                  </a:cubicBezTo>
                  <a:cubicBezTo>
                    <a:pt x="264" y="197"/>
                    <a:pt x="264" y="197"/>
                    <a:pt x="264" y="197"/>
                  </a:cubicBezTo>
                  <a:cubicBezTo>
                    <a:pt x="249" y="197"/>
                    <a:pt x="249" y="197"/>
                    <a:pt x="249" y="197"/>
                  </a:cubicBezTo>
                  <a:lnTo>
                    <a:pt x="249" y="183"/>
                  </a:lnTo>
                  <a:close/>
                  <a:moveTo>
                    <a:pt x="265" y="183"/>
                  </a:moveTo>
                  <a:cubicBezTo>
                    <a:pt x="281" y="183"/>
                    <a:pt x="281" y="183"/>
                    <a:pt x="281" y="183"/>
                  </a:cubicBezTo>
                  <a:cubicBezTo>
                    <a:pt x="281" y="197"/>
                    <a:pt x="281" y="197"/>
                    <a:pt x="281" y="197"/>
                  </a:cubicBezTo>
                  <a:cubicBezTo>
                    <a:pt x="265" y="197"/>
                    <a:pt x="265" y="197"/>
                    <a:pt x="265" y="197"/>
                  </a:cubicBezTo>
                  <a:lnTo>
                    <a:pt x="265" y="183"/>
                  </a:lnTo>
                  <a:close/>
                  <a:moveTo>
                    <a:pt x="265" y="181"/>
                  </a:moveTo>
                  <a:cubicBezTo>
                    <a:pt x="265" y="166"/>
                    <a:pt x="265" y="166"/>
                    <a:pt x="265" y="166"/>
                  </a:cubicBezTo>
                  <a:cubicBezTo>
                    <a:pt x="281" y="166"/>
                    <a:pt x="281" y="166"/>
                    <a:pt x="281" y="166"/>
                  </a:cubicBezTo>
                  <a:cubicBezTo>
                    <a:pt x="281" y="181"/>
                    <a:pt x="281" y="181"/>
                    <a:pt x="281" y="181"/>
                  </a:cubicBezTo>
                  <a:lnTo>
                    <a:pt x="265" y="181"/>
                  </a:lnTo>
                  <a:close/>
                  <a:moveTo>
                    <a:pt x="265" y="164"/>
                  </a:moveTo>
                  <a:cubicBezTo>
                    <a:pt x="265" y="150"/>
                    <a:pt x="265" y="150"/>
                    <a:pt x="265" y="150"/>
                  </a:cubicBezTo>
                  <a:cubicBezTo>
                    <a:pt x="281" y="150"/>
                    <a:pt x="281" y="150"/>
                    <a:pt x="281" y="150"/>
                  </a:cubicBezTo>
                  <a:cubicBezTo>
                    <a:pt x="281" y="164"/>
                    <a:pt x="281" y="164"/>
                    <a:pt x="281" y="164"/>
                  </a:cubicBezTo>
                  <a:lnTo>
                    <a:pt x="265" y="164"/>
                  </a:lnTo>
                  <a:close/>
                  <a:moveTo>
                    <a:pt x="265" y="148"/>
                  </a:moveTo>
                  <a:cubicBezTo>
                    <a:pt x="265" y="133"/>
                    <a:pt x="265" y="133"/>
                    <a:pt x="265" y="133"/>
                  </a:cubicBezTo>
                  <a:cubicBezTo>
                    <a:pt x="281" y="133"/>
                    <a:pt x="281" y="133"/>
                    <a:pt x="281" y="133"/>
                  </a:cubicBezTo>
                  <a:cubicBezTo>
                    <a:pt x="281" y="148"/>
                    <a:pt x="281" y="148"/>
                    <a:pt x="281" y="148"/>
                  </a:cubicBezTo>
                  <a:lnTo>
                    <a:pt x="265" y="148"/>
                  </a:lnTo>
                  <a:close/>
                  <a:moveTo>
                    <a:pt x="265" y="131"/>
                  </a:moveTo>
                  <a:cubicBezTo>
                    <a:pt x="265" y="117"/>
                    <a:pt x="265" y="117"/>
                    <a:pt x="265" y="117"/>
                  </a:cubicBezTo>
                  <a:cubicBezTo>
                    <a:pt x="281" y="117"/>
                    <a:pt x="281" y="117"/>
                    <a:pt x="281" y="117"/>
                  </a:cubicBezTo>
                  <a:cubicBezTo>
                    <a:pt x="281" y="131"/>
                    <a:pt x="281" y="131"/>
                    <a:pt x="281" y="131"/>
                  </a:cubicBezTo>
                  <a:lnTo>
                    <a:pt x="265" y="131"/>
                  </a:lnTo>
                  <a:close/>
                  <a:moveTo>
                    <a:pt x="265" y="115"/>
                  </a:moveTo>
                  <a:cubicBezTo>
                    <a:pt x="265" y="100"/>
                    <a:pt x="265" y="100"/>
                    <a:pt x="265" y="100"/>
                  </a:cubicBezTo>
                  <a:cubicBezTo>
                    <a:pt x="281" y="100"/>
                    <a:pt x="281" y="100"/>
                    <a:pt x="281" y="100"/>
                  </a:cubicBezTo>
                  <a:cubicBezTo>
                    <a:pt x="281" y="115"/>
                    <a:pt x="281" y="115"/>
                    <a:pt x="281" y="115"/>
                  </a:cubicBezTo>
                  <a:lnTo>
                    <a:pt x="265" y="115"/>
                  </a:lnTo>
                  <a:close/>
                  <a:moveTo>
                    <a:pt x="265" y="98"/>
                  </a:moveTo>
                  <a:cubicBezTo>
                    <a:pt x="265" y="84"/>
                    <a:pt x="265" y="84"/>
                    <a:pt x="265" y="84"/>
                  </a:cubicBezTo>
                  <a:cubicBezTo>
                    <a:pt x="281" y="84"/>
                    <a:pt x="281" y="84"/>
                    <a:pt x="281" y="84"/>
                  </a:cubicBezTo>
                  <a:cubicBezTo>
                    <a:pt x="281" y="98"/>
                    <a:pt x="281" y="98"/>
                    <a:pt x="281" y="98"/>
                  </a:cubicBezTo>
                  <a:lnTo>
                    <a:pt x="265" y="98"/>
                  </a:lnTo>
                  <a:close/>
                  <a:moveTo>
                    <a:pt x="265" y="82"/>
                  </a:moveTo>
                  <a:cubicBezTo>
                    <a:pt x="265" y="67"/>
                    <a:pt x="265" y="67"/>
                    <a:pt x="265" y="67"/>
                  </a:cubicBezTo>
                  <a:cubicBezTo>
                    <a:pt x="281" y="67"/>
                    <a:pt x="281" y="67"/>
                    <a:pt x="281" y="67"/>
                  </a:cubicBezTo>
                  <a:cubicBezTo>
                    <a:pt x="281" y="82"/>
                    <a:pt x="281" y="82"/>
                    <a:pt x="281" y="82"/>
                  </a:cubicBezTo>
                  <a:lnTo>
                    <a:pt x="265" y="82"/>
                  </a:lnTo>
                  <a:close/>
                  <a:moveTo>
                    <a:pt x="265" y="66"/>
                  </a:moveTo>
                  <a:cubicBezTo>
                    <a:pt x="265" y="51"/>
                    <a:pt x="265" y="51"/>
                    <a:pt x="265" y="51"/>
                  </a:cubicBezTo>
                  <a:cubicBezTo>
                    <a:pt x="281" y="51"/>
                    <a:pt x="281" y="51"/>
                    <a:pt x="281" y="51"/>
                  </a:cubicBezTo>
                  <a:cubicBezTo>
                    <a:pt x="281" y="66"/>
                    <a:pt x="281" y="66"/>
                    <a:pt x="281" y="66"/>
                  </a:cubicBezTo>
                  <a:lnTo>
                    <a:pt x="265" y="66"/>
                  </a:lnTo>
                  <a:close/>
                  <a:moveTo>
                    <a:pt x="265" y="49"/>
                  </a:moveTo>
                  <a:cubicBezTo>
                    <a:pt x="265" y="34"/>
                    <a:pt x="265" y="34"/>
                    <a:pt x="265" y="34"/>
                  </a:cubicBezTo>
                  <a:cubicBezTo>
                    <a:pt x="281" y="34"/>
                    <a:pt x="281" y="34"/>
                    <a:pt x="281" y="34"/>
                  </a:cubicBezTo>
                  <a:cubicBezTo>
                    <a:pt x="281" y="49"/>
                    <a:pt x="281" y="49"/>
                    <a:pt x="281" y="49"/>
                  </a:cubicBezTo>
                  <a:lnTo>
                    <a:pt x="265" y="49"/>
                  </a:lnTo>
                  <a:close/>
                  <a:moveTo>
                    <a:pt x="265" y="33"/>
                  </a:moveTo>
                  <a:cubicBezTo>
                    <a:pt x="265" y="18"/>
                    <a:pt x="265" y="18"/>
                    <a:pt x="265" y="18"/>
                  </a:cubicBezTo>
                  <a:cubicBezTo>
                    <a:pt x="281" y="18"/>
                    <a:pt x="281" y="18"/>
                    <a:pt x="281" y="18"/>
                  </a:cubicBezTo>
                  <a:cubicBezTo>
                    <a:pt x="281" y="33"/>
                    <a:pt x="281" y="33"/>
                    <a:pt x="281" y="33"/>
                  </a:cubicBezTo>
                  <a:lnTo>
                    <a:pt x="265" y="33"/>
                  </a:lnTo>
                  <a:close/>
                  <a:moveTo>
                    <a:pt x="265" y="16"/>
                  </a:moveTo>
                  <a:cubicBezTo>
                    <a:pt x="265" y="1"/>
                    <a:pt x="265" y="1"/>
                    <a:pt x="265" y="1"/>
                  </a:cubicBezTo>
                  <a:cubicBezTo>
                    <a:pt x="281" y="1"/>
                    <a:pt x="281" y="1"/>
                    <a:pt x="281" y="1"/>
                  </a:cubicBezTo>
                  <a:cubicBezTo>
                    <a:pt x="281" y="16"/>
                    <a:pt x="281" y="16"/>
                    <a:pt x="281" y="16"/>
                  </a:cubicBezTo>
                  <a:lnTo>
                    <a:pt x="265" y="16"/>
                  </a:lnTo>
                  <a:close/>
                  <a:moveTo>
                    <a:pt x="264" y="16"/>
                  </a:moveTo>
                  <a:cubicBezTo>
                    <a:pt x="249" y="16"/>
                    <a:pt x="249" y="16"/>
                    <a:pt x="249" y="16"/>
                  </a:cubicBezTo>
                  <a:cubicBezTo>
                    <a:pt x="249" y="1"/>
                    <a:pt x="249" y="1"/>
                    <a:pt x="249" y="1"/>
                  </a:cubicBezTo>
                  <a:cubicBezTo>
                    <a:pt x="264" y="1"/>
                    <a:pt x="264" y="1"/>
                    <a:pt x="264" y="1"/>
                  </a:cubicBezTo>
                  <a:lnTo>
                    <a:pt x="264" y="16"/>
                  </a:lnTo>
                  <a:close/>
                  <a:moveTo>
                    <a:pt x="247" y="16"/>
                  </a:moveTo>
                  <a:cubicBezTo>
                    <a:pt x="232" y="16"/>
                    <a:pt x="232" y="16"/>
                    <a:pt x="232" y="16"/>
                  </a:cubicBezTo>
                  <a:cubicBezTo>
                    <a:pt x="232" y="1"/>
                    <a:pt x="232" y="1"/>
                    <a:pt x="232" y="1"/>
                  </a:cubicBezTo>
                  <a:cubicBezTo>
                    <a:pt x="247" y="1"/>
                    <a:pt x="247" y="1"/>
                    <a:pt x="247" y="1"/>
                  </a:cubicBezTo>
                  <a:lnTo>
                    <a:pt x="247" y="16"/>
                  </a:lnTo>
                  <a:close/>
                  <a:moveTo>
                    <a:pt x="231" y="16"/>
                  </a:moveTo>
                  <a:cubicBezTo>
                    <a:pt x="216" y="16"/>
                    <a:pt x="216" y="16"/>
                    <a:pt x="216" y="16"/>
                  </a:cubicBezTo>
                  <a:cubicBezTo>
                    <a:pt x="216" y="1"/>
                    <a:pt x="216" y="1"/>
                    <a:pt x="216" y="1"/>
                  </a:cubicBezTo>
                  <a:cubicBezTo>
                    <a:pt x="231" y="1"/>
                    <a:pt x="231" y="1"/>
                    <a:pt x="231" y="1"/>
                  </a:cubicBezTo>
                  <a:lnTo>
                    <a:pt x="231" y="16"/>
                  </a:lnTo>
                  <a:close/>
                  <a:moveTo>
                    <a:pt x="214" y="16"/>
                  </a:moveTo>
                  <a:cubicBezTo>
                    <a:pt x="199" y="16"/>
                    <a:pt x="199" y="16"/>
                    <a:pt x="199" y="16"/>
                  </a:cubicBezTo>
                  <a:cubicBezTo>
                    <a:pt x="199" y="1"/>
                    <a:pt x="199" y="1"/>
                    <a:pt x="199" y="1"/>
                  </a:cubicBezTo>
                  <a:cubicBezTo>
                    <a:pt x="214" y="1"/>
                    <a:pt x="214" y="1"/>
                    <a:pt x="214" y="1"/>
                  </a:cubicBezTo>
                  <a:lnTo>
                    <a:pt x="214" y="16"/>
                  </a:lnTo>
                  <a:close/>
                  <a:moveTo>
                    <a:pt x="198" y="16"/>
                  </a:moveTo>
                  <a:cubicBezTo>
                    <a:pt x="183" y="16"/>
                    <a:pt x="183" y="16"/>
                    <a:pt x="183" y="16"/>
                  </a:cubicBezTo>
                  <a:cubicBezTo>
                    <a:pt x="183" y="1"/>
                    <a:pt x="183" y="1"/>
                    <a:pt x="183" y="1"/>
                  </a:cubicBezTo>
                  <a:cubicBezTo>
                    <a:pt x="198" y="1"/>
                    <a:pt x="198" y="1"/>
                    <a:pt x="198" y="1"/>
                  </a:cubicBezTo>
                  <a:lnTo>
                    <a:pt x="198" y="16"/>
                  </a:lnTo>
                  <a:close/>
                  <a:moveTo>
                    <a:pt x="182" y="16"/>
                  </a:moveTo>
                  <a:cubicBezTo>
                    <a:pt x="166" y="16"/>
                    <a:pt x="166" y="16"/>
                    <a:pt x="166" y="16"/>
                  </a:cubicBezTo>
                  <a:cubicBezTo>
                    <a:pt x="166" y="1"/>
                    <a:pt x="166" y="1"/>
                    <a:pt x="166" y="1"/>
                  </a:cubicBezTo>
                  <a:cubicBezTo>
                    <a:pt x="182" y="1"/>
                    <a:pt x="182" y="1"/>
                    <a:pt x="182" y="1"/>
                  </a:cubicBezTo>
                  <a:lnTo>
                    <a:pt x="182" y="16"/>
                  </a:lnTo>
                  <a:close/>
                  <a:moveTo>
                    <a:pt x="165" y="16"/>
                  </a:moveTo>
                  <a:cubicBezTo>
                    <a:pt x="150" y="16"/>
                    <a:pt x="150" y="16"/>
                    <a:pt x="150" y="16"/>
                  </a:cubicBezTo>
                  <a:cubicBezTo>
                    <a:pt x="150" y="1"/>
                    <a:pt x="150" y="1"/>
                    <a:pt x="150" y="1"/>
                  </a:cubicBezTo>
                  <a:cubicBezTo>
                    <a:pt x="165" y="1"/>
                    <a:pt x="165" y="1"/>
                    <a:pt x="165" y="1"/>
                  </a:cubicBezTo>
                  <a:lnTo>
                    <a:pt x="165" y="16"/>
                  </a:lnTo>
                  <a:close/>
                  <a:moveTo>
                    <a:pt x="149" y="16"/>
                  </a:moveTo>
                  <a:cubicBezTo>
                    <a:pt x="134" y="16"/>
                    <a:pt x="134" y="16"/>
                    <a:pt x="134" y="16"/>
                  </a:cubicBezTo>
                  <a:cubicBezTo>
                    <a:pt x="134" y="1"/>
                    <a:pt x="134" y="1"/>
                    <a:pt x="134" y="1"/>
                  </a:cubicBezTo>
                  <a:cubicBezTo>
                    <a:pt x="149" y="1"/>
                    <a:pt x="149" y="1"/>
                    <a:pt x="149" y="1"/>
                  </a:cubicBezTo>
                  <a:lnTo>
                    <a:pt x="149" y="16"/>
                  </a:lnTo>
                  <a:close/>
                  <a:moveTo>
                    <a:pt x="132" y="16"/>
                  </a:moveTo>
                  <a:cubicBezTo>
                    <a:pt x="117" y="16"/>
                    <a:pt x="117" y="16"/>
                    <a:pt x="117" y="16"/>
                  </a:cubicBezTo>
                  <a:cubicBezTo>
                    <a:pt x="117" y="1"/>
                    <a:pt x="117" y="1"/>
                    <a:pt x="117" y="1"/>
                  </a:cubicBezTo>
                  <a:cubicBezTo>
                    <a:pt x="132" y="1"/>
                    <a:pt x="132" y="1"/>
                    <a:pt x="132" y="1"/>
                  </a:cubicBezTo>
                  <a:lnTo>
                    <a:pt x="132" y="16"/>
                  </a:lnTo>
                  <a:close/>
                  <a:moveTo>
                    <a:pt x="116" y="16"/>
                  </a:moveTo>
                  <a:cubicBezTo>
                    <a:pt x="101" y="16"/>
                    <a:pt x="101" y="16"/>
                    <a:pt x="101" y="16"/>
                  </a:cubicBezTo>
                  <a:cubicBezTo>
                    <a:pt x="101" y="1"/>
                    <a:pt x="101" y="1"/>
                    <a:pt x="101" y="1"/>
                  </a:cubicBezTo>
                  <a:cubicBezTo>
                    <a:pt x="116" y="1"/>
                    <a:pt x="116" y="1"/>
                    <a:pt x="116" y="1"/>
                  </a:cubicBezTo>
                  <a:lnTo>
                    <a:pt x="116" y="16"/>
                  </a:lnTo>
                  <a:close/>
                  <a:moveTo>
                    <a:pt x="99" y="16"/>
                  </a:moveTo>
                  <a:cubicBezTo>
                    <a:pt x="84" y="16"/>
                    <a:pt x="84" y="16"/>
                    <a:pt x="84" y="16"/>
                  </a:cubicBezTo>
                  <a:cubicBezTo>
                    <a:pt x="84" y="1"/>
                    <a:pt x="84" y="1"/>
                    <a:pt x="84" y="1"/>
                  </a:cubicBezTo>
                  <a:cubicBezTo>
                    <a:pt x="99" y="1"/>
                    <a:pt x="99" y="1"/>
                    <a:pt x="99" y="1"/>
                  </a:cubicBezTo>
                  <a:lnTo>
                    <a:pt x="99" y="16"/>
                  </a:lnTo>
                  <a:close/>
                  <a:moveTo>
                    <a:pt x="83" y="16"/>
                  </a:moveTo>
                  <a:cubicBezTo>
                    <a:pt x="68" y="16"/>
                    <a:pt x="68" y="16"/>
                    <a:pt x="68" y="16"/>
                  </a:cubicBezTo>
                  <a:cubicBezTo>
                    <a:pt x="68" y="1"/>
                    <a:pt x="68" y="1"/>
                    <a:pt x="68" y="1"/>
                  </a:cubicBezTo>
                  <a:cubicBezTo>
                    <a:pt x="83" y="1"/>
                    <a:pt x="83" y="1"/>
                    <a:pt x="83" y="1"/>
                  </a:cubicBezTo>
                  <a:lnTo>
                    <a:pt x="83" y="16"/>
                  </a:lnTo>
                  <a:close/>
                  <a:moveTo>
                    <a:pt x="66" y="16"/>
                  </a:moveTo>
                  <a:cubicBezTo>
                    <a:pt x="51" y="16"/>
                    <a:pt x="51" y="16"/>
                    <a:pt x="51" y="16"/>
                  </a:cubicBezTo>
                  <a:cubicBezTo>
                    <a:pt x="51" y="1"/>
                    <a:pt x="51" y="1"/>
                    <a:pt x="51" y="1"/>
                  </a:cubicBezTo>
                  <a:cubicBezTo>
                    <a:pt x="66" y="1"/>
                    <a:pt x="66" y="1"/>
                    <a:pt x="66" y="1"/>
                  </a:cubicBezTo>
                  <a:lnTo>
                    <a:pt x="66" y="16"/>
                  </a:lnTo>
                  <a:close/>
                  <a:moveTo>
                    <a:pt x="50" y="16"/>
                  </a:moveTo>
                  <a:cubicBezTo>
                    <a:pt x="35" y="16"/>
                    <a:pt x="35" y="16"/>
                    <a:pt x="35" y="16"/>
                  </a:cubicBezTo>
                  <a:cubicBezTo>
                    <a:pt x="35" y="1"/>
                    <a:pt x="35" y="1"/>
                    <a:pt x="35" y="1"/>
                  </a:cubicBezTo>
                  <a:cubicBezTo>
                    <a:pt x="50" y="1"/>
                    <a:pt x="50" y="1"/>
                    <a:pt x="50" y="1"/>
                  </a:cubicBezTo>
                  <a:lnTo>
                    <a:pt x="50" y="16"/>
                  </a:lnTo>
                  <a:close/>
                  <a:moveTo>
                    <a:pt x="33" y="16"/>
                  </a:moveTo>
                  <a:cubicBezTo>
                    <a:pt x="18" y="16"/>
                    <a:pt x="18" y="16"/>
                    <a:pt x="18" y="16"/>
                  </a:cubicBezTo>
                  <a:cubicBezTo>
                    <a:pt x="18" y="1"/>
                    <a:pt x="18" y="1"/>
                    <a:pt x="18" y="1"/>
                  </a:cubicBezTo>
                  <a:cubicBezTo>
                    <a:pt x="33" y="1"/>
                    <a:pt x="33" y="1"/>
                    <a:pt x="33" y="1"/>
                  </a:cubicBezTo>
                  <a:lnTo>
                    <a:pt x="33" y="16"/>
                  </a:lnTo>
                  <a:close/>
                  <a:moveTo>
                    <a:pt x="17" y="16"/>
                  </a:moveTo>
                  <a:cubicBezTo>
                    <a:pt x="2" y="16"/>
                    <a:pt x="2" y="16"/>
                    <a:pt x="2" y="16"/>
                  </a:cubicBezTo>
                  <a:cubicBezTo>
                    <a:pt x="2" y="1"/>
                    <a:pt x="2" y="1"/>
                    <a:pt x="2" y="1"/>
                  </a:cubicBezTo>
                  <a:cubicBezTo>
                    <a:pt x="17" y="1"/>
                    <a:pt x="17" y="1"/>
                    <a:pt x="17" y="1"/>
                  </a:cubicBezTo>
                  <a:lnTo>
                    <a:pt x="17" y="16"/>
                  </a:lnTo>
                  <a:close/>
                  <a:moveTo>
                    <a:pt x="2" y="199"/>
                  </a:moveTo>
                  <a:cubicBezTo>
                    <a:pt x="17" y="199"/>
                    <a:pt x="17" y="199"/>
                    <a:pt x="17" y="199"/>
                  </a:cubicBezTo>
                  <a:cubicBezTo>
                    <a:pt x="17" y="214"/>
                    <a:pt x="17" y="214"/>
                    <a:pt x="17" y="214"/>
                  </a:cubicBezTo>
                  <a:cubicBezTo>
                    <a:pt x="2" y="214"/>
                    <a:pt x="2" y="214"/>
                    <a:pt x="2" y="214"/>
                  </a:cubicBezTo>
                  <a:lnTo>
                    <a:pt x="2" y="199"/>
                  </a:lnTo>
                  <a:close/>
                  <a:moveTo>
                    <a:pt x="18" y="199"/>
                  </a:moveTo>
                  <a:cubicBezTo>
                    <a:pt x="33" y="199"/>
                    <a:pt x="33" y="199"/>
                    <a:pt x="33" y="199"/>
                  </a:cubicBezTo>
                  <a:cubicBezTo>
                    <a:pt x="33" y="214"/>
                    <a:pt x="33" y="214"/>
                    <a:pt x="33" y="214"/>
                  </a:cubicBezTo>
                  <a:cubicBezTo>
                    <a:pt x="18" y="214"/>
                    <a:pt x="18" y="214"/>
                    <a:pt x="18" y="214"/>
                  </a:cubicBezTo>
                  <a:lnTo>
                    <a:pt x="18" y="199"/>
                  </a:lnTo>
                  <a:close/>
                  <a:moveTo>
                    <a:pt x="35" y="199"/>
                  </a:moveTo>
                  <a:cubicBezTo>
                    <a:pt x="50" y="199"/>
                    <a:pt x="50" y="199"/>
                    <a:pt x="50" y="199"/>
                  </a:cubicBezTo>
                  <a:cubicBezTo>
                    <a:pt x="50" y="214"/>
                    <a:pt x="50" y="214"/>
                    <a:pt x="50" y="214"/>
                  </a:cubicBezTo>
                  <a:cubicBezTo>
                    <a:pt x="35" y="214"/>
                    <a:pt x="35" y="214"/>
                    <a:pt x="35" y="214"/>
                  </a:cubicBezTo>
                  <a:lnTo>
                    <a:pt x="35" y="199"/>
                  </a:lnTo>
                  <a:close/>
                  <a:moveTo>
                    <a:pt x="51" y="199"/>
                  </a:moveTo>
                  <a:cubicBezTo>
                    <a:pt x="66" y="199"/>
                    <a:pt x="66" y="199"/>
                    <a:pt x="66" y="199"/>
                  </a:cubicBezTo>
                  <a:cubicBezTo>
                    <a:pt x="66" y="214"/>
                    <a:pt x="66" y="214"/>
                    <a:pt x="66" y="214"/>
                  </a:cubicBezTo>
                  <a:cubicBezTo>
                    <a:pt x="51" y="214"/>
                    <a:pt x="51" y="214"/>
                    <a:pt x="51" y="214"/>
                  </a:cubicBezTo>
                  <a:lnTo>
                    <a:pt x="51" y="199"/>
                  </a:lnTo>
                  <a:close/>
                  <a:moveTo>
                    <a:pt x="68" y="199"/>
                  </a:moveTo>
                  <a:cubicBezTo>
                    <a:pt x="83" y="199"/>
                    <a:pt x="83" y="199"/>
                    <a:pt x="83" y="199"/>
                  </a:cubicBezTo>
                  <a:cubicBezTo>
                    <a:pt x="83" y="214"/>
                    <a:pt x="83" y="214"/>
                    <a:pt x="83" y="214"/>
                  </a:cubicBezTo>
                  <a:cubicBezTo>
                    <a:pt x="68" y="214"/>
                    <a:pt x="68" y="214"/>
                    <a:pt x="68" y="214"/>
                  </a:cubicBezTo>
                  <a:lnTo>
                    <a:pt x="68" y="199"/>
                  </a:lnTo>
                  <a:close/>
                  <a:moveTo>
                    <a:pt x="84" y="199"/>
                  </a:moveTo>
                  <a:cubicBezTo>
                    <a:pt x="99" y="199"/>
                    <a:pt x="99" y="199"/>
                    <a:pt x="99" y="199"/>
                  </a:cubicBezTo>
                  <a:cubicBezTo>
                    <a:pt x="99" y="214"/>
                    <a:pt x="99" y="214"/>
                    <a:pt x="99" y="214"/>
                  </a:cubicBezTo>
                  <a:cubicBezTo>
                    <a:pt x="84" y="214"/>
                    <a:pt x="84" y="214"/>
                    <a:pt x="84" y="214"/>
                  </a:cubicBezTo>
                  <a:lnTo>
                    <a:pt x="84" y="199"/>
                  </a:lnTo>
                  <a:close/>
                  <a:moveTo>
                    <a:pt x="101" y="199"/>
                  </a:moveTo>
                  <a:cubicBezTo>
                    <a:pt x="116" y="199"/>
                    <a:pt x="116" y="199"/>
                    <a:pt x="116" y="199"/>
                  </a:cubicBezTo>
                  <a:cubicBezTo>
                    <a:pt x="116" y="214"/>
                    <a:pt x="116" y="214"/>
                    <a:pt x="116" y="214"/>
                  </a:cubicBezTo>
                  <a:cubicBezTo>
                    <a:pt x="101" y="214"/>
                    <a:pt x="101" y="214"/>
                    <a:pt x="101" y="214"/>
                  </a:cubicBezTo>
                  <a:lnTo>
                    <a:pt x="101" y="199"/>
                  </a:lnTo>
                  <a:close/>
                  <a:moveTo>
                    <a:pt x="117" y="199"/>
                  </a:moveTo>
                  <a:cubicBezTo>
                    <a:pt x="132" y="199"/>
                    <a:pt x="132" y="199"/>
                    <a:pt x="132" y="199"/>
                  </a:cubicBezTo>
                  <a:cubicBezTo>
                    <a:pt x="132" y="214"/>
                    <a:pt x="132" y="214"/>
                    <a:pt x="132" y="214"/>
                  </a:cubicBezTo>
                  <a:cubicBezTo>
                    <a:pt x="117" y="214"/>
                    <a:pt x="117" y="214"/>
                    <a:pt x="117" y="214"/>
                  </a:cubicBezTo>
                  <a:lnTo>
                    <a:pt x="117" y="199"/>
                  </a:lnTo>
                  <a:close/>
                  <a:moveTo>
                    <a:pt x="134" y="199"/>
                  </a:moveTo>
                  <a:cubicBezTo>
                    <a:pt x="149" y="199"/>
                    <a:pt x="149" y="199"/>
                    <a:pt x="149" y="199"/>
                  </a:cubicBezTo>
                  <a:cubicBezTo>
                    <a:pt x="149" y="214"/>
                    <a:pt x="149" y="214"/>
                    <a:pt x="149" y="214"/>
                  </a:cubicBezTo>
                  <a:cubicBezTo>
                    <a:pt x="134" y="214"/>
                    <a:pt x="134" y="214"/>
                    <a:pt x="134" y="214"/>
                  </a:cubicBezTo>
                  <a:lnTo>
                    <a:pt x="134" y="199"/>
                  </a:lnTo>
                  <a:close/>
                  <a:moveTo>
                    <a:pt x="150" y="199"/>
                  </a:moveTo>
                  <a:cubicBezTo>
                    <a:pt x="165" y="199"/>
                    <a:pt x="165" y="199"/>
                    <a:pt x="165" y="199"/>
                  </a:cubicBezTo>
                  <a:cubicBezTo>
                    <a:pt x="165" y="214"/>
                    <a:pt x="165" y="214"/>
                    <a:pt x="165" y="214"/>
                  </a:cubicBezTo>
                  <a:cubicBezTo>
                    <a:pt x="150" y="214"/>
                    <a:pt x="150" y="214"/>
                    <a:pt x="150" y="214"/>
                  </a:cubicBezTo>
                  <a:lnTo>
                    <a:pt x="150" y="199"/>
                  </a:lnTo>
                  <a:close/>
                  <a:moveTo>
                    <a:pt x="166" y="199"/>
                  </a:moveTo>
                  <a:cubicBezTo>
                    <a:pt x="182" y="199"/>
                    <a:pt x="182" y="199"/>
                    <a:pt x="182" y="199"/>
                  </a:cubicBezTo>
                  <a:cubicBezTo>
                    <a:pt x="182" y="214"/>
                    <a:pt x="182" y="214"/>
                    <a:pt x="182" y="214"/>
                  </a:cubicBezTo>
                  <a:cubicBezTo>
                    <a:pt x="166" y="214"/>
                    <a:pt x="166" y="214"/>
                    <a:pt x="166" y="214"/>
                  </a:cubicBezTo>
                  <a:lnTo>
                    <a:pt x="166" y="199"/>
                  </a:lnTo>
                  <a:close/>
                  <a:moveTo>
                    <a:pt x="183" y="199"/>
                  </a:moveTo>
                  <a:cubicBezTo>
                    <a:pt x="198" y="199"/>
                    <a:pt x="198" y="199"/>
                    <a:pt x="198" y="199"/>
                  </a:cubicBezTo>
                  <a:cubicBezTo>
                    <a:pt x="198" y="214"/>
                    <a:pt x="198" y="214"/>
                    <a:pt x="198" y="214"/>
                  </a:cubicBezTo>
                  <a:cubicBezTo>
                    <a:pt x="183" y="214"/>
                    <a:pt x="183" y="214"/>
                    <a:pt x="183" y="214"/>
                  </a:cubicBezTo>
                  <a:lnTo>
                    <a:pt x="183" y="199"/>
                  </a:lnTo>
                  <a:close/>
                  <a:moveTo>
                    <a:pt x="199" y="199"/>
                  </a:moveTo>
                  <a:cubicBezTo>
                    <a:pt x="214" y="199"/>
                    <a:pt x="214" y="199"/>
                    <a:pt x="214" y="199"/>
                  </a:cubicBezTo>
                  <a:cubicBezTo>
                    <a:pt x="214" y="214"/>
                    <a:pt x="214" y="214"/>
                    <a:pt x="214" y="214"/>
                  </a:cubicBezTo>
                  <a:cubicBezTo>
                    <a:pt x="199" y="214"/>
                    <a:pt x="199" y="214"/>
                    <a:pt x="199" y="214"/>
                  </a:cubicBezTo>
                  <a:lnTo>
                    <a:pt x="199" y="199"/>
                  </a:lnTo>
                  <a:close/>
                  <a:moveTo>
                    <a:pt x="216" y="199"/>
                  </a:moveTo>
                  <a:cubicBezTo>
                    <a:pt x="231" y="199"/>
                    <a:pt x="231" y="199"/>
                    <a:pt x="231" y="199"/>
                  </a:cubicBezTo>
                  <a:cubicBezTo>
                    <a:pt x="231" y="214"/>
                    <a:pt x="231" y="214"/>
                    <a:pt x="231" y="214"/>
                  </a:cubicBezTo>
                  <a:cubicBezTo>
                    <a:pt x="216" y="214"/>
                    <a:pt x="216" y="214"/>
                    <a:pt x="216" y="214"/>
                  </a:cubicBezTo>
                  <a:lnTo>
                    <a:pt x="216" y="199"/>
                  </a:lnTo>
                  <a:close/>
                  <a:moveTo>
                    <a:pt x="232" y="199"/>
                  </a:moveTo>
                  <a:cubicBezTo>
                    <a:pt x="247" y="199"/>
                    <a:pt x="247" y="199"/>
                    <a:pt x="247" y="199"/>
                  </a:cubicBezTo>
                  <a:cubicBezTo>
                    <a:pt x="247" y="214"/>
                    <a:pt x="247" y="214"/>
                    <a:pt x="247" y="214"/>
                  </a:cubicBezTo>
                  <a:cubicBezTo>
                    <a:pt x="232" y="214"/>
                    <a:pt x="232" y="214"/>
                    <a:pt x="232" y="214"/>
                  </a:cubicBezTo>
                  <a:lnTo>
                    <a:pt x="232" y="199"/>
                  </a:lnTo>
                  <a:close/>
                  <a:moveTo>
                    <a:pt x="249" y="199"/>
                  </a:moveTo>
                  <a:cubicBezTo>
                    <a:pt x="264" y="199"/>
                    <a:pt x="264" y="199"/>
                    <a:pt x="264" y="199"/>
                  </a:cubicBezTo>
                  <a:cubicBezTo>
                    <a:pt x="264" y="214"/>
                    <a:pt x="264" y="214"/>
                    <a:pt x="264" y="214"/>
                  </a:cubicBezTo>
                  <a:cubicBezTo>
                    <a:pt x="249" y="214"/>
                    <a:pt x="249" y="214"/>
                    <a:pt x="249" y="214"/>
                  </a:cubicBezTo>
                  <a:lnTo>
                    <a:pt x="249" y="199"/>
                  </a:lnTo>
                  <a:close/>
                  <a:moveTo>
                    <a:pt x="265" y="199"/>
                  </a:moveTo>
                  <a:cubicBezTo>
                    <a:pt x="281" y="199"/>
                    <a:pt x="281" y="199"/>
                    <a:pt x="281" y="199"/>
                  </a:cubicBezTo>
                  <a:cubicBezTo>
                    <a:pt x="281" y="214"/>
                    <a:pt x="281" y="214"/>
                    <a:pt x="281" y="214"/>
                  </a:cubicBezTo>
                  <a:cubicBezTo>
                    <a:pt x="265" y="214"/>
                    <a:pt x="265" y="214"/>
                    <a:pt x="265" y="214"/>
                  </a:cubicBezTo>
                  <a:lnTo>
                    <a:pt x="265" y="199"/>
                  </a:ln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4" name="Freeform 14"/>
            <p:cNvSpPr>
              <a:spLocks/>
            </p:cNvSpPr>
            <p:nvPr/>
          </p:nvSpPr>
          <p:spPr bwMode="auto">
            <a:xfrm>
              <a:off x="4838700" y="1581150"/>
              <a:ext cx="920750" cy="544513"/>
            </a:xfrm>
            <a:custGeom>
              <a:avLst/>
              <a:gdLst>
                <a:gd name="T0" fmla="*/ 35 w 284"/>
                <a:gd name="T1" fmla="*/ 168 h 168"/>
                <a:gd name="T2" fmla="*/ 34 w 284"/>
                <a:gd name="T3" fmla="*/ 168 h 168"/>
                <a:gd name="T4" fmla="*/ 1 w 284"/>
                <a:gd name="T5" fmla="*/ 152 h 168"/>
                <a:gd name="T6" fmla="*/ 0 w 284"/>
                <a:gd name="T7" fmla="*/ 150 h 168"/>
                <a:gd name="T8" fmla="*/ 3 w 284"/>
                <a:gd name="T9" fmla="*/ 149 h 168"/>
                <a:gd name="T10" fmla="*/ 34 w 284"/>
                <a:gd name="T11" fmla="*/ 165 h 168"/>
                <a:gd name="T12" fmla="*/ 50 w 284"/>
                <a:gd name="T13" fmla="*/ 133 h 168"/>
                <a:gd name="T14" fmla="*/ 51 w 284"/>
                <a:gd name="T15" fmla="*/ 132 h 168"/>
                <a:gd name="T16" fmla="*/ 53 w 284"/>
                <a:gd name="T17" fmla="*/ 133 h 168"/>
                <a:gd name="T18" fmla="*/ 68 w 284"/>
                <a:gd name="T19" fmla="*/ 148 h 168"/>
                <a:gd name="T20" fmla="*/ 99 w 284"/>
                <a:gd name="T21" fmla="*/ 100 h 168"/>
                <a:gd name="T22" fmla="*/ 101 w 284"/>
                <a:gd name="T23" fmla="*/ 99 h 168"/>
                <a:gd name="T24" fmla="*/ 149 w 284"/>
                <a:gd name="T25" fmla="*/ 99 h 168"/>
                <a:gd name="T26" fmla="*/ 182 w 284"/>
                <a:gd name="T27" fmla="*/ 50 h 168"/>
                <a:gd name="T28" fmla="*/ 184 w 284"/>
                <a:gd name="T29" fmla="*/ 50 h 168"/>
                <a:gd name="T30" fmla="*/ 216 w 284"/>
                <a:gd name="T31" fmla="*/ 58 h 168"/>
                <a:gd name="T32" fmla="*/ 281 w 284"/>
                <a:gd name="T33" fmla="*/ 1 h 168"/>
                <a:gd name="T34" fmla="*/ 284 w 284"/>
                <a:gd name="T35" fmla="*/ 1 h 168"/>
                <a:gd name="T36" fmla="*/ 284 w 284"/>
                <a:gd name="T37" fmla="*/ 3 h 168"/>
                <a:gd name="T38" fmla="*/ 217 w 284"/>
                <a:gd name="T39" fmla="*/ 61 h 168"/>
                <a:gd name="T40" fmla="*/ 216 w 284"/>
                <a:gd name="T41" fmla="*/ 62 h 168"/>
                <a:gd name="T42" fmla="*/ 184 w 284"/>
                <a:gd name="T43" fmla="*/ 53 h 168"/>
                <a:gd name="T44" fmla="*/ 152 w 284"/>
                <a:gd name="T45" fmla="*/ 102 h 168"/>
                <a:gd name="T46" fmla="*/ 150 w 284"/>
                <a:gd name="T47" fmla="*/ 102 h 168"/>
                <a:gd name="T48" fmla="*/ 102 w 284"/>
                <a:gd name="T49" fmla="*/ 102 h 168"/>
                <a:gd name="T50" fmla="*/ 69 w 284"/>
                <a:gd name="T51" fmla="*/ 151 h 168"/>
                <a:gd name="T52" fmla="*/ 68 w 284"/>
                <a:gd name="T53" fmla="*/ 152 h 168"/>
                <a:gd name="T54" fmla="*/ 67 w 284"/>
                <a:gd name="T55" fmla="*/ 151 h 168"/>
                <a:gd name="T56" fmla="*/ 52 w 284"/>
                <a:gd name="T57" fmla="*/ 137 h 168"/>
                <a:gd name="T58" fmla="*/ 36 w 284"/>
                <a:gd name="T59" fmla="*/ 167 h 168"/>
                <a:gd name="T60" fmla="*/ 35 w 284"/>
                <a:gd name="T61" fmla="*/ 168 h 168"/>
                <a:gd name="T62" fmla="*/ 35 w 284"/>
                <a:gd name="T6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4" h="168">
                  <a:moveTo>
                    <a:pt x="35" y="168"/>
                  </a:moveTo>
                  <a:cubicBezTo>
                    <a:pt x="35" y="168"/>
                    <a:pt x="34" y="168"/>
                    <a:pt x="34" y="168"/>
                  </a:cubicBezTo>
                  <a:cubicBezTo>
                    <a:pt x="1" y="152"/>
                    <a:pt x="1" y="152"/>
                    <a:pt x="1" y="152"/>
                  </a:cubicBezTo>
                  <a:cubicBezTo>
                    <a:pt x="0" y="151"/>
                    <a:pt x="0" y="150"/>
                    <a:pt x="0" y="150"/>
                  </a:cubicBezTo>
                  <a:cubicBezTo>
                    <a:pt x="1" y="149"/>
                    <a:pt x="2" y="148"/>
                    <a:pt x="3" y="149"/>
                  </a:cubicBezTo>
                  <a:cubicBezTo>
                    <a:pt x="34" y="165"/>
                    <a:pt x="34" y="165"/>
                    <a:pt x="34" y="165"/>
                  </a:cubicBezTo>
                  <a:cubicBezTo>
                    <a:pt x="50" y="133"/>
                    <a:pt x="50" y="133"/>
                    <a:pt x="50" y="133"/>
                  </a:cubicBezTo>
                  <a:cubicBezTo>
                    <a:pt x="50" y="133"/>
                    <a:pt x="51" y="132"/>
                    <a:pt x="51" y="132"/>
                  </a:cubicBezTo>
                  <a:cubicBezTo>
                    <a:pt x="52" y="132"/>
                    <a:pt x="52" y="132"/>
                    <a:pt x="53" y="133"/>
                  </a:cubicBezTo>
                  <a:cubicBezTo>
                    <a:pt x="68" y="148"/>
                    <a:pt x="68" y="148"/>
                    <a:pt x="68" y="148"/>
                  </a:cubicBezTo>
                  <a:cubicBezTo>
                    <a:pt x="99" y="100"/>
                    <a:pt x="99" y="100"/>
                    <a:pt x="99" y="100"/>
                  </a:cubicBezTo>
                  <a:cubicBezTo>
                    <a:pt x="100" y="99"/>
                    <a:pt x="100" y="99"/>
                    <a:pt x="101" y="99"/>
                  </a:cubicBezTo>
                  <a:cubicBezTo>
                    <a:pt x="149" y="99"/>
                    <a:pt x="149" y="99"/>
                    <a:pt x="149" y="99"/>
                  </a:cubicBezTo>
                  <a:cubicBezTo>
                    <a:pt x="182" y="50"/>
                    <a:pt x="182" y="50"/>
                    <a:pt x="182" y="50"/>
                  </a:cubicBezTo>
                  <a:cubicBezTo>
                    <a:pt x="182" y="50"/>
                    <a:pt x="183" y="50"/>
                    <a:pt x="184" y="50"/>
                  </a:cubicBezTo>
                  <a:cubicBezTo>
                    <a:pt x="216" y="58"/>
                    <a:pt x="216" y="58"/>
                    <a:pt x="216" y="58"/>
                  </a:cubicBezTo>
                  <a:cubicBezTo>
                    <a:pt x="281" y="1"/>
                    <a:pt x="281" y="1"/>
                    <a:pt x="281" y="1"/>
                  </a:cubicBezTo>
                  <a:cubicBezTo>
                    <a:pt x="282" y="0"/>
                    <a:pt x="283" y="0"/>
                    <a:pt x="284" y="1"/>
                  </a:cubicBezTo>
                  <a:cubicBezTo>
                    <a:pt x="284" y="1"/>
                    <a:pt x="284" y="3"/>
                    <a:pt x="284" y="3"/>
                  </a:cubicBezTo>
                  <a:cubicBezTo>
                    <a:pt x="217" y="61"/>
                    <a:pt x="217" y="61"/>
                    <a:pt x="217" y="61"/>
                  </a:cubicBezTo>
                  <a:cubicBezTo>
                    <a:pt x="217" y="62"/>
                    <a:pt x="216" y="62"/>
                    <a:pt x="216" y="62"/>
                  </a:cubicBezTo>
                  <a:cubicBezTo>
                    <a:pt x="184" y="53"/>
                    <a:pt x="184" y="53"/>
                    <a:pt x="184" y="53"/>
                  </a:cubicBezTo>
                  <a:cubicBezTo>
                    <a:pt x="152" y="102"/>
                    <a:pt x="152" y="102"/>
                    <a:pt x="152" y="102"/>
                  </a:cubicBezTo>
                  <a:cubicBezTo>
                    <a:pt x="151" y="102"/>
                    <a:pt x="151" y="102"/>
                    <a:pt x="150" y="102"/>
                  </a:cubicBezTo>
                  <a:cubicBezTo>
                    <a:pt x="102" y="102"/>
                    <a:pt x="102" y="102"/>
                    <a:pt x="102" y="102"/>
                  </a:cubicBezTo>
                  <a:cubicBezTo>
                    <a:pt x="69" y="151"/>
                    <a:pt x="69" y="151"/>
                    <a:pt x="69" y="151"/>
                  </a:cubicBezTo>
                  <a:cubicBezTo>
                    <a:pt x="69" y="152"/>
                    <a:pt x="69" y="152"/>
                    <a:pt x="68" y="152"/>
                  </a:cubicBezTo>
                  <a:cubicBezTo>
                    <a:pt x="68" y="152"/>
                    <a:pt x="67" y="152"/>
                    <a:pt x="67" y="151"/>
                  </a:cubicBezTo>
                  <a:cubicBezTo>
                    <a:pt x="52" y="137"/>
                    <a:pt x="52" y="137"/>
                    <a:pt x="52" y="137"/>
                  </a:cubicBezTo>
                  <a:cubicBezTo>
                    <a:pt x="36" y="167"/>
                    <a:pt x="36" y="167"/>
                    <a:pt x="36" y="167"/>
                  </a:cubicBezTo>
                  <a:cubicBezTo>
                    <a:pt x="36" y="168"/>
                    <a:pt x="36" y="168"/>
                    <a:pt x="35" y="168"/>
                  </a:cubicBezTo>
                  <a:cubicBezTo>
                    <a:pt x="35" y="168"/>
                    <a:pt x="35" y="168"/>
                    <a:pt x="35" y="168"/>
                  </a:cubicBezTo>
                  <a:close/>
                </a:path>
              </a:pathLst>
            </a:custGeom>
            <a:solidFill>
              <a:srgbClr val="FF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5" name="Freeform 15"/>
            <p:cNvSpPr>
              <a:spLocks/>
            </p:cNvSpPr>
            <p:nvPr/>
          </p:nvSpPr>
          <p:spPr bwMode="auto">
            <a:xfrm>
              <a:off x="4359275" y="2613025"/>
              <a:ext cx="123825" cy="77788"/>
            </a:xfrm>
            <a:custGeom>
              <a:avLst/>
              <a:gdLst>
                <a:gd name="T0" fmla="*/ 38 w 38"/>
                <a:gd name="T1" fmla="*/ 0 h 24"/>
                <a:gd name="T2" fmla="*/ 38 w 38"/>
                <a:gd name="T3" fmla="*/ 10 h 24"/>
                <a:gd name="T4" fmla="*/ 19 w 38"/>
                <a:gd name="T5" fmla="*/ 24 h 24"/>
                <a:gd name="T6" fmla="*/ 19 w 38"/>
                <a:gd name="T7" fmla="*/ 24 h 24"/>
                <a:gd name="T8" fmla="*/ 0 w 38"/>
                <a:gd name="T9" fmla="*/ 10 h 24"/>
                <a:gd name="T10" fmla="*/ 0 w 38"/>
                <a:gd name="T11" fmla="*/ 0 h 24"/>
                <a:gd name="T12" fmla="*/ 38 w 38"/>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38" h="24">
                  <a:moveTo>
                    <a:pt x="38" y="0"/>
                  </a:moveTo>
                  <a:cubicBezTo>
                    <a:pt x="38" y="10"/>
                    <a:pt x="38" y="10"/>
                    <a:pt x="38" y="10"/>
                  </a:cubicBezTo>
                  <a:cubicBezTo>
                    <a:pt x="38" y="20"/>
                    <a:pt x="30" y="24"/>
                    <a:pt x="19" y="24"/>
                  </a:cubicBezTo>
                  <a:cubicBezTo>
                    <a:pt x="19" y="24"/>
                    <a:pt x="19" y="24"/>
                    <a:pt x="19" y="24"/>
                  </a:cubicBezTo>
                  <a:cubicBezTo>
                    <a:pt x="8" y="24"/>
                    <a:pt x="0" y="20"/>
                    <a:pt x="0" y="10"/>
                  </a:cubicBezTo>
                  <a:cubicBezTo>
                    <a:pt x="0" y="0"/>
                    <a:pt x="0" y="0"/>
                    <a:pt x="0" y="0"/>
                  </a:cubicBezTo>
                  <a:lnTo>
                    <a:pt x="38" y="0"/>
                  </a:lnTo>
                  <a:close/>
                </a:path>
              </a:pathLst>
            </a:custGeom>
            <a:solidFill>
              <a:srgbClr val="C19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6" name="Oval 16"/>
            <p:cNvSpPr>
              <a:spLocks noChangeArrowheads="1"/>
            </p:cNvSpPr>
            <p:nvPr/>
          </p:nvSpPr>
          <p:spPr bwMode="auto">
            <a:xfrm>
              <a:off x="4268788" y="2268538"/>
              <a:ext cx="311150" cy="385763"/>
            </a:xfrm>
            <a:prstGeom prst="ellipse">
              <a:avLst/>
            </a:prstGeom>
            <a:solidFill>
              <a:srgbClr val="C19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7" name="Oval 17"/>
            <p:cNvSpPr>
              <a:spLocks noChangeArrowheads="1"/>
            </p:cNvSpPr>
            <p:nvPr/>
          </p:nvSpPr>
          <p:spPr bwMode="auto">
            <a:xfrm>
              <a:off x="4541838" y="2430463"/>
              <a:ext cx="71438" cy="80963"/>
            </a:xfrm>
            <a:prstGeom prst="ellipse">
              <a:avLst/>
            </a:prstGeom>
            <a:solidFill>
              <a:srgbClr val="C19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8" name="Oval 18"/>
            <p:cNvSpPr>
              <a:spLocks noChangeArrowheads="1"/>
            </p:cNvSpPr>
            <p:nvPr/>
          </p:nvSpPr>
          <p:spPr bwMode="auto">
            <a:xfrm>
              <a:off x="4240213" y="2430463"/>
              <a:ext cx="71438" cy="80963"/>
            </a:xfrm>
            <a:prstGeom prst="ellipse">
              <a:avLst/>
            </a:prstGeom>
            <a:solidFill>
              <a:srgbClr val="C19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9" name="Freeform 19"/>
            <p:cNvSpPr>
              <a:spLocks/>
            </p:cNvSpPr>
            <p:nvPr/>
          </p:nvSpPr>
          <p:spPr bwMode="auto">
            <a:xfrm>
              <a:off x="4356100" y="2520950"/>
              <a:ext cx="136525" cy="133350"/>
            </a:xfrm>
            <a:custGeom>
              <a:avLst/>
              <a:gdLst>
                <a:gd name="T0" fmla="*/ 21 w 42"/>
                <a:gd name="T1" fmla="*/ 41 h 41"/>
                <a:gd name="T2" fmla="*/ 21 w 42"/>
                <a:gd name="T3" fmla="*/ 41 h 41"/>
                <a:gd name="T4" fmla="*/ 0 w 42"/>
                <a:gd name="T5" fmla="*/ 25 h 41"/>
                <a:gd name="T6" fmla="*/ 0 w 42"/>
                <a:gd name="T7" fmla="*/ 15 h 41"/>
                <a:gd name="T8" fmla="*/ 21 w 42"/>
                <a:gd name="T9" fmla="*/ 0 h 41"/>
                <a:gd name="T10" fmla="*/ 21 w 42"/>
                <a:gd name="T11" fmla="*/ 0 h 41"/>
                <a:gd name="T12" fmla="*/ 42 w 42"/>
                <a:gd name="T13" fmla="*/ 15 h 41"/>
                <a:gd name="T14" fmla="*/ 42 w 42"/>
                <a:gd name="T15" fmla="*/ 25 h 41"/>
                <a:gd name="T16" fmla="*/ 21 w 42"/>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1">
                  <a:moveTo>
                    <a:pt x="21" y="41"/>
                  </a:moveTo>
                  <a:cubicBezTo>
                    <a:pt x="21" y="41"/>
                    <a:pt x="21" y="41"/>
                    <a:pt x="21" y="41"/>
                  </a:cubicBezTo>
                  <a:cubicBezTo>
                    <a:pt x="10" y="41"/>
                    <a:pt x="0" y="37"/>
                    <a:pt x="0" y="25"/>
                  </a:cubicBezTo>
                  <a:cubicBezTo>
                    <a:pt x="0" y="15"/>
                    <a:pt x="0" y="15"/>
                    <a:pt x="0" y="15"/>
                  </a:cubicBezTo>
                  <a:cubicBezTo>
                    <a:pt x="0" y="3"/>
                    <a:pt x="10" y="0"/>
                    <a:pt x="21" y="0"/>
                  </a:cubicBezTo>
                  <a:cubicBezTo>
                    <a:pt x="21" y="0"/>
                    <a:pt x="21" y="0"/>
                    <a:pt x="21" y="0"/>
                  </a:cubicBezTo>
                  <a:cubicBezTo>
                    <a:pt x="33" y="0"/>
                    <a:pt x="42" y="3"/>
                    <a:pt x="42" y="15"/>
                  </a:cubicBezTo>
                  <a:cubicBezTo>
                    <a:pt x="42" y="25"/>
                    <a:pt x="42" y="25"/>
                    <a:pt x="42" y="25"/>
                  </a:cubicBezTo>
                  <a:cubicBezTo>
                    <a:pt x="42" y="37"/>
                    <a:pt x="33" y="41"/>
                    <a:pt x="21" y="4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0" name="Oval 20"/>
            <p:cNvSpPr>
              <a:spLocks noChangeArrowheads="1"/>
            </p:cNvSpPr>
            <p:nvPr/>
          </p:nvSpPr>
          <p:spPr bwMode="auto">
            <a:xfrm>
              <a:off x="4333875" y="2433638"/>
              <a:ext cx="28575" cy="3016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1" name="Oval 21"/>
            <p:cNvSpPr>
              <a:spLocks noChangeArrowheads="1"/>
            </p:cNvSpPr>
            <p:nvPr/>
          </p:nvSpPr>
          <p:spPr bwMode="auto">
            <a:xfrm>
              <a:off x="4505325" y="2433638"/>
              <a:ext cx="30163" cy="3016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2" name="Freeform 23"/>
            <p:cNvSpPr>
              <a:spLocks/>
            </p:cNvSpPr>
            <p:nvPr/>
          </p:nvSpPr>
          <p:spPr bwMode="auto">
            <a:xfrm>
              <a:off x="4386263" y="2551113"/>
              <a:ext cx="80963" cy="15875"/>
            </a:xfrm>
            <a:custGeom>
              <a:avLst/>
              <a:gdLst>
                <a:gd name="T0" fmla="*/ 25 w 25"/>
                <a:gd name="T1" fmla="*/ 0 h 5"/>
                <a:gd name="T2" fmla="*/ 12 w 25"/>
                <a:gd name="T3" fmla="*/ 5 h 5"/>
                <a:gd name="T4" fmla="*/ 0 w 25"/>
                <a:gd name="T5" fmla="*/ 0 h 5"/>
                <a:gd name="T6" fmla="*/ 25 w 25"/>
                <a:gd name="T7" fmla="*/ 0 h 5"/>
              </a:gdLst>
              <a:ahLst/>
              <a:cxnLst>
                <a:cxn ang="0">
                  <a:pos x="T0" y="T1"/>
                </a:cxn>
                <a:cxn ang="0">
                  <a:pos x="T2" y="T3"/>
                </a:cxn>
                <a:cxn ang="0">
                  <a:pos x="T4" y="T5"/>
                </a:cxn>
                <a:cxn ang="0">
                  <a:pos x="T6" y="T7"/>
                </a:cxn>
              </a:cxnLst>
              <a:rect l="0" t="0" r="r" b="b"/>
              <a:pathLst>
                <a:path w="25" h="5">
                  <a:moveTo>
                    <a:pt x="25" y="0"/>
                  </a:moveTo>
                  <a:cubicBezTo>
                    <a:pt x="25" y="4"/>
                    <a:pt x="20" y="5"/>
                    <a:pt x="12" y="5"/>
                  </a:cubicBezTo>
                  <a:cubicBezTo>
                    <a:pt x="4" y="5"/>
                    <a:pt x="0" y="4"/>
                    <a:pt x="0" y="0"/>
                  </a:cubicBez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3" name="Freeform 24"/>
            <p:cNvSpPr>
              <a:spLocks/>
            </p:cNvSpPr>
            <p:nvPr/>
          </p:nvSpPr>
          <p:spPr bwMode="auto">
            <a:xfrm>
              <a:off x="4346575" y="2644775"/>
              <a:ext cx="74613" cy="84138"/>
            </a:xfrm>
            <a:custGeom>
              <a:avLst/>
              <a:gdLst>
                <a:gd name="T0" fmla="*/ 23 w 23"/>
                <a:gd name="T1" fmla="*/ 14 h 26"/>
                <a:gd name="T2" fmla="*/ 4 w 23"/>
                <a:gd name="T3" fmla="*/ 0 h 26"/>
                <a:gd name="T4" fmla="*/ 1 w 23"/>
                <a:gd name="T5" fmla="*/ 3 h 26"/>
                <a:gd name="T6" fmla="*/ 17 w 23"/>
                <a:gd name="T7" fmla="*/ 26 h 26"/>
                <a:gd name="T8" fmla="*/ 23 w 23"/>
                <a:gd name="T9" fmla="*/ 14 h 26"/>
              </a:gdLst>
              <a:ahLst/>
              <a:cxnLst>
                <a:cxn ang="0">
                  <a:pos x="T0" y="T1"/>
                </a:cxn>
                <a:cxn ang="0">
                  <a:pos x="T2" y="T3"/>
                </a:cxn>
                <a:cxn ang="0">
                  <a:pos x="T4" y="T5"/>
                </a:cxn>
                <a:cxn ang="0">
                  <a:pos x="T6" y="T7"/>
                </a:cxn>
                <a:cxn ang="0">
                  <a:pos x="T8" y="T9"/>
                </a:cxn>
              </a:cxnLst>
              <a:rect l="0" t="0" r="r" b="b"/>
              <a:pathLst>
                <a:path w="23" h="26">
                  <a:moveTo>
                    <a:pt x="23" y="14"/>
                  </a:moveTo>
                  <a:cubicBezTo>
                    <a:pt x="23" y="14"/>
                    <a:pt x="8" y="14"/>
                    <a:pt x="4" y="0"/>
                  </a:cubicBezTo>
                  <a:cubicBezTo>
                    <a:pt x="1" y="3"/>
                    <a:pt x="1" y="3"/>
                    <a:pt x="1" y="3"/>
                  </a:cubicBezTo>
                  <a:cubicBezTo>
                    <a:pt x="1" y="3"/>
                    <a:pt x="0" y="20"/>
                    <a:pt x="17" y="26"/>
                  </a:cubicBezTo>
                  <a:lnTo>
                    <a:pt x="23"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4" name="Freeform 25"/>
            <p:cNvSpPr>
              <a:spLocks/>
            </p:cNvSpPr>
            <p:nvPr/>
          </p:nvSpPr>
          <p:spPr bwMode="auto">
            <a:xfrm>
              <a:off x="4421188" y="2644775"/>
              <a:ext cx="77788" cy="84138"/>
            </a:xfrm>
            <a:custGeom>
              <a:avLst/>
              <a:gdLst>
                <a:gd name="T0" fmla="*/ 0 w 24"/>
                <a:gd name="T1" fmla="*/ 14 h 26"/>
                <a:gd name="T2" fmla="*/ 19 w 24"/>
                <a:gd name="T3" fmla="*/ 0 h 26"/>
                <a:gd name="T4" fmla="*/ 22 w 24"/>
                <a:gd name="T5" fmla="*/ 3 h 26"/>
                <a:gd name="T6" fmla="*/ 6 w 24"/>
                <a:gd name="T7" fmla="*/ 26 h 26"/>
                <a:gd name="T8" fmla="*/ 0 w 24"/>
                <a:gd name="T9" fmla="*/ 14 h 26"/>
              </a:gdLst>
              <a:ahLst/>
              <a:cxnLst>
                <a:cxn ang="0">
                  <a:pos x="T0" y="T1"/>
                </a:cxn>
                <a:cxn ang="0">
                  <a:pos x="T2" y="T3"/>
                </a:cxn>
                <a:cxn ang="0">
                  <a:pos x="T4" y="T5"/>
                </a:cxn>
                <a:cxn ang="0">
                  <a:pos x="T6" y="T7"/>
                </a:cxn>
                <a:cxn ang="0">
                  <a:pos x="T8" y="T9"/>
                </a:cxn>
              </a:cxnLst>
              <a:rect l="0" t="0" r="r" b="b"/>
              <a:pathLst>
                <a:path w="24" h="26">
                  <a:moveTo>
                    <a:pt x="0" y="14"/>
                  </a:moveTo>
                  <a:cubicBezTo>
                    <a:pt x="0" y="14"/>
                    <a:pt x="15" y="14"/>
                    <a:pt x="19" y="0"/>
                  </a:cubicBezTo>
                  <a:cubicBezTo>
                    <a:pt x="22" y="3"/>
                    <a:pt x="22" y="3"/>
                    <a:pt x="22" y="3"/>
                  </a:cubicBezTo>
                  <a:cubicBezTo>
                    <a:pt x="22" y="3"/>
                    <a:pt x="24" y="20"/>
                    <a:pt x="6" y="26"/>
                  </a:cubicBez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5" name="Freeform 26"/>
            <p:cNvSpPr>
              <a:spLocks noEditPoints="1"/>
            </p:cNvSpPr>
            <p:nvPr/>
          </p:nvSpPr>
          <p:spPr bwMode="auto">
            <a:xfrm>
              <a:off x="4287838" y="2401888"/>
              <a:ext cx="279400" cy="87313"/>
            </a:xfrm>
            <a:custGeom>
              <a:avLst/>
              <a:gdLst>
                <a:gd name="T0" fmla="*/ 69 w 86"/>
                <a:gd name="T1" fmla="*/ 0 h 27"/>
                <a:gd name="T2" fmla="*/ 53 w 86"/>
                <a:gd name="T3" fmla="*/ 8 h 27"/>
                <a:gd name="T4" fmla="*/ 32 w 86"/>
                <a:gd name="T5" fmla="*/ 7 h 27"/>
                <a:gd name="T6" fmla="*/ 16 w 86"/>
                <a:gd name="T7" fmla="*/ 0 h 27"/>
                <a:gd name="T8" fmla="*/ 0 w 86"/>
                <a:gd name="T9" fmla="*/ 13 h 27"/>
                <a:gd name="T10" fmla="*/ 16 w 86"/>
                <a:gd name="T11" fmla="*/ 27 h 27"/>
                <a:gd name="T12" fmla="*/ 33 w 86"/>
                <a:gd name="T13" fmla="*/ 13 h 27"/>
                <a:gd name="T14" fmla="*/ 33 w 86"/>
                <a:gd name="T15" fmla="*/ 11 h 27"/>
                <a:gd name="T16" fmla="*/ 52 w 86"/>
                <a:gd name="T17" fmla="*/ 11 h 27"/>
                <a:gd name="T18" fmla="*/ 52 w 86"/>
                <a:gd name="T19" fmla="*/ 13 h 27"/>
                <a:gd name="T20" fmla="*/ 69 w 86"/>
                <a:gd name="T21" fmla="*/ 27 h 27"/>
                <a:gd name="T22" fmla="*/ 86 w 86"/>
                <a:gd name="T23" fmla="*/ 13 h 27"/>
                <a:gd name="T24" fmla="*/ 69 w 86"/>
                <a:gd name="T25" fmla="*/ 0 h 27"/>
                <a:gd name="T26" fmla="*/ 16 w 86"/>
                <a:gd name="T27" fmla="*/ 24 h 27"/>
                <a:gd name="T28" fmla="*/ 3 w 86"/>
                <a:gd name="T29" fmla="*/ 13 h 27"/>
                <a:gd name="T30" fmla="*/ 16 w 86"/>
                <a:gd name="T31" fmla="*/ 3 h 27"/>
                <a:gd name="T32" fmla="*/ 30 w 86"/>
                <a:gd name="T33" fmla="*/ 13 h 27"/>
                <a:gd name="T34" fmla="*/ 16 w 86"/>
                <a:gd name="T35" fmla="*/ 24 h 27"/>
                <a:gd name="T36" fmla="*/ 69 w 86"/>
                <a:gd name="T37" fmla="*/ 24 h 27"/>
                <a:gd name="T38" fmla="*/ 55 w 86"/>
                <a:gd name="T39" fmla="*/ 13 h 27"/>
                <a:gd name="T40" fmla="*/ 69 w 86"/>
                <a:gd name="T41" fmla="*/ 3 h 27"/>
                <a:gd name="T42" fmla="*/ 82 w 86"/>
                <a:gd name="T43" fmla="*/ 13 h 27"/>
                <a:gd name="T44" fmla="*/ 69 w 86"/>
                <a:gd name="T45"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27">
                  <a:moveTo>
                    <a:pt x="69" y="0"/>
                  </a:moveTo>
                  <a:cubicBezTo>
                    <a:pt x="61" y="0"/>
                    <a:pt x="56" y="3"/>
                    <a:pt x="53" y="8"/>
                  </a:cubicBezTo>
                  <a:cubicBezTo>
                    <a:pt x="45" y="1"/>
                    <a:pt x="37" y="4"/>
                    <a:pt x="32" y="7"/>
                  </a:cubicBezTo>
                  <a:cubicBezTo>
                    <a:pt x="29" y="3"/>
                    <a:pt x="24" y="0"/>
                    <a:pt x="16" y="0"/>
                  </a:cubicBezTo>
                  <a:cubicBezTo>
                    <a:pt x="7" y="0"/>
                    <a:pt x="0" y="5"/>
                    <a:pt x="0" y="13"/>
                  </a:cubicBezTo>
                  <a:cubicBezTo>
                    <a:pt x="0" y="21"/>
                    <a:pt x="7" y="27"/>
                    <a:pt x="16" y="27"/>
                  </a:cubicBezTo>
                  <a:cubicBezTo>
                    <a:pt x="26" y="27"/>
                    <a:pt x="33" y="21"/>
                    <a:pt x="33" y="13"/>
                  </a:cubicBezTo>
                  <a:cubicBezTo>
                    <a:pt x="33" y="12"/>
                    <a:pt x="33" y="11"/>
                    <a:pt x="33" y="11"/>
                  </a:cubicBezTo>
                  <a:cubicBezTo>
                    <a:pt x="36" y="9"/>
                    <a:pt x="44" y="4"/>
                    <a:pt x="52" y="11"/>
                  </a:cubicBezTo>
                  <a:cubicBezTo>
                    <a:pt x="52" y="12"/>
                    <a:pt x="52" y="12"/>
                    <a:pt x="52" y="13"/>
                  </a:cubicBezTo>
                  <a:cubicBezTo>
                    <a:pt x="52" y="21"/>
                    <a:pt x="59" y="27"/>
                    <a:pt x="69" y="27"/>
                  </a:cubicBezTo>
                  <a:cubicBezTo>
                    <a:pt x="78" y="27"/>
                    <a:pt x="86" y="21"/>
                    <a:pt x="86" y="13"/>
                  </a:cubicBezTo>
                  <a:cubicBezTo>
                    <a:pt x="86" y="5"/>
                    <a:pt x="79" y="0"/>
                    <a:pt x="69" y="0"/>
                  </a:cubicBezTo>
                  <a:close/>
                  <a:moveTo>
                    <a:pt x="16" y="24"/>
                  </a:moveTo>
                  <a:cubicBezTo>
                    <a:pt x="9" y="24"/>
                    <a:pt x="3" y="19"/>
                    <a:pt x="3" y="13"/>
                  </a:cubicBezTo>
                  <a:cubicBezTo>
                    <a:pt x="3" y="6"/>
                    <a:pt x="10" y="3"/>
                    <a:pt x="16" y="3"/>
                  </a:cubicBezTo>
                  <a:cubicBezTo>
                    <a:pt x="23" y="3"/>
                    <a:pt x="30" y="6"/>
                    <a:pt x="30" y="13"/>
                  </a:cubicBezTo>
                  <a:cubicBezTo>
                    <a:pt x="30" y="19"/>
                    <a:pt x="24" y="24"/>
                    <a:pt x="16" y="24"/>
                  </a:cubicBezTo>
                  <a:close/>
                  <a:moveTo>
                    <a:pt x="69" y="24"/>
                  </a:moveTo>
                  <a:cubicBezTo>
                    <a:pt x="61" y="24"/>
                    <a:pt x="55" y="19"/>
                    <a:pt x="55" y="13"/>
                  </a:cubicBezTo>
                  <a:cubicBezTo>
                    <a:pt x="55" y="6"/>
                    <a:pt x="62" y="3"/>
                    <a:pt x="69" y="3"/>
                  </a:cubicBezTo>
                  <a:cubicBezTo>
                    <a:pt x="75" y="3"/>
                    <a:pt x="82" y="6"/>
                    <a:pt x="82" y="13"/>
                  </a:cubicBezTo>
                  <a:cubicBezTo>
                    <a:pt x="82" y="19"/>
                    <a:pt x="76" y="24"/>
                    <a:pt x="69" y="24"/>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6" name="Freeform 27"/>
            <p:cNvSpPr>
              <a:spLocks/>
            </p:cNvSpPr>
            <p:nvPr/>
          </p:nvSpPr>
          <p:spPr bwMode="auto">
            <a:xfrm>
              <a:off x="3540125" y="3086100"/>
              <a:ext cx="2165350" cy="38100"/>
            </a:xfrm>
            <a:custGeom>
              <a:avLst/>
              <a:gdLst>
                <a:gd name="T0" fmla="*/ 662 w 668"/>
                <a:gd name="T1" fmla="*/ 12 h 12"/>
                <a:gd name="T2" fmla="*/ 7 w 668"/>
                <a:gd name="T3" fmla="*/ 12 h 12"/>
                <a:gd name="T4" fmla="*/ 0 w 668"/>
                <a:gd name="T5" fmla="*/ 6 h 12"/>
                <a:gd name="T6" fmla="*/ 0 w 668"/>
                <a:gd name="T7" fmla="*/ 6 h 12"/>
                <a:gd name="T8" fmla="*/ 7 w 668"/>
                <a:gd name="T9" fmla="*/ 0 h 12"/>
                <a:gd name="T10" fmla="*/ 662 w 668"/>
                <a:gd name="T11" fmla="*/ 0 h 12"/>
                <a:gd name="T12" fmla="*/ 668 w 668"/>
                <a:gd name="T13" fmla="*/ 6 h 12"/>
                <a:gd name="T14" fmla="*/ 668 w 668"/>
                <a:gd name="T15" fmla="*/ 6 h 12"/>
                <a:gd name="T16" fmla="*/ 662 w 668"/>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12">
                  <a:moveTo>
                    <a:pt x="662" y="12"/>
                  </a:moveTo>
                  <a:cubicBezTo>
                    <a:pt x="7" y="12"/>
                    <a:pt x="7" y="12"/>
                    <a:pt x="7" y="12"/>
                  </a:cubicBezTo>
                  <a:cubicBezTo>
                    <a:pt x="3" y="12"/>
                    <a:pt x="0" y="9"/>
                    <a:pt x="0" y="6"/>
                  </a:cubicBezTo>
                  <a:cubicBezTo>
                    <a:pt x="0" y="6"/>
                    <a:pt x="0" y="6"/>
                    <a:pt x="0" y="6"/>
                  </a:cubicBezTo>
                  <a:cubicBezTo>
                    <a:pt x="0" y="3"/>
                    <a:pt x="3" y="0"/>
                    <a:pt x="7" y="0"/>
                  </a:cubicBezTo>
                  <a:cubicBezTo>
                    <a:pt x="662" y="0"/>
                    <a:pt x="662" y="0"/>
                    <a:pt x="662" y="0"/>
                  </a:cubicBezTo>
                  <a:cubicBezTo>
                    <a:pt x="665" y="0"/>
                    <a:pt x="668" y="3"/>
                    <a:pt x="668" y="6"/>
                  </a:cubicBezTo>
                  <a:cubicBezTo>
                    <a:pt x="668" y="6"/>
                    <a:pt x="668" y="6"/>
                    <a:pt x="668" y="6"/>
                  </a:cubicBezTo>
                  <a:cubicBezTo>
                    <a:pt x="668" y="9"/>
                    <a:pt x="665" y="12"/>
                    <a:pt x="662" y="12"/>
                  </a:cubicBezTo>
                  <a:close/>
                </a:path>
              </a:pathLst>
            </a:custGeom>
            <a:solidFill>
              <a:srgbClr val="FF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7" name="Freeform 28"/>
            <p:cNvSpPr>
              <a:spLocks/>
            </p:cNvSpPr>
            <p:nvPr/>
          </p:nvSpPr>
          <p:spPr bwMode="auto">
            <a:xfrm>
              <a:off x="3575050" y="3021013"/>
              <a:ext cx="2097088" cy="65088"/>
            </a:xfrm>
            <a:custGeom>
              <a:avLst/>
              <a:gdLst>
                <a:gd name="T0" fmla="*/ 647 w 647"/>
                <a:gd name="T1" fmla="*/ 20 h 20"/>
                <a:gd name="T2" fmla="*/ 0 w 647"/>
                <a:gd name="T3" fmla="*/ 20 h 20"/>
                <a:gd name="T4" fmla="*/ 0 w 647"/>
                <a:gd name="T5" fmla="*/ 1 h 20"/>
                <a:gd name="T6" fmla="*/ 1 w 647"/>
                <a:gd name="T7" fmla="*/ 0 h 20"/>
                <a:gd name="T8" fmla="*/ 645 w 647"/>
                <a:gd name="T9" fmla="*/ 0 h 20"/>
                <a:gd name="T10" fmla="*/ 647 w 647"/>
                <a:gd name="T11" fmla="*/ 1 h 20"/>
                <a:gd name="T12" fmla="*/ 647 w 6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7" h="20">
                  <a:moveTo>
                    <a:pt x="647" y="20"/>
                  </a:moveTo>
                  <a:cubicBezTo>
                    <a:pt x="0" y="20"/>
                    <a:pt x="0" y="20"/>
                    <a:pt x="0" y="20"/>
                  </a:cubicBezTo>
                  <a:cubicBezTo>
                    <a:pt x="0" y="1"/>
                    <a:pt x="0" y="1"/>
                    <a:pt x="0" y="1"/>
                  </a:cubicBezTo>
                  <a:cubicBezTo>
                    <a:pt x="0" y="0"/>
                    <a:pt x="0" y="0"/>
                    <a:pt x="1" y="0"/>
                  </a:cubicBezTo>
                  <a:cubicBezTo>
                    <a:pt x="645" y="0"/>
                    <a:pt x="645" y="0"/>
                    <a:pt x="645" y="0"/>
                  </a:cubicBezTo>
                  <a:cubicBezTo>
                    <a:pt x="646" y="0"/>
                    <a:pt x="647" y="0"/>
                    <a:pt x="647" y="1"/>
                  </a:cubicBezTo>
                  <a:lnTo>
                    <a:pt x="647" y="2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8" name="Rectangle 29"/>
            <p:cNvSpPr>
              <a:spLocks noChangeArrowheads="1"/>
            </p:cNvSpPr>
            <p:nvPr/>
          </p:nvSpPr>
          <p:spPr bwMode="auto">
            <a:xfrm>
              <a:off x="3617913" y="3124200"/>
              <a:ext cx="2009775" cy="554038"/>
            </a:xfrm>
            <a:prstGeom prst="rect">
              <a:avLst/>
            </a:prstGeom>
            <a:solidFill>
              <a:srgbClr val="FF7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9" name="Freeform 30"/>
            <p:cNvSpPr>
              <a:spLocks/>
            </p:cNvSpPr>
            <p:nvPr/>
          </p:nvSpPr>
          <p:spPr bwMode="auto">
            <a:xfrm>
              <a:off x="3646488"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0" name="Freeform 31"/>
            <p:cNvSpPr>
              <a:spLocks/>
            </p:cNvSpPr>
            <p:nvPr/>
          </p:nvSpPr>
          <p:spPr bwMode="auto">
            <a:xfrm>
              <a:off x="3757613"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1" name="Freeform 32"/>
            <p:cNvSpPr>
              <a:spLocks/>
            </p:cNvSpPr>
            <p:nvPr/>
          </p:nvSpPr>
          <p:spPr bwMode="auto">
            <a:xfrm>
              <a:off x="3867150"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2" name="Freeform 33"/>
            <p:cNvSpPr>
              <a:spLocks/>
            </p:cNvSpPr>
            <p:nvPr/>
          </p:nvSpPr>
          <p:spPr bwMode="auto">
            <a:xfrm>
              <a:off x="3976688"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3" name="Freeform 34"/>
            <p:cNvSpPr>
              <a:spLocks/>
            </p:cNvSpPr>
            <p:nvPr/>
          </p:nvSpPr>
          <p:spPr bwMode="auto">
            <a:xfrm>
              <a:off x="4087813"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4" name="Freeform 35"/>
            <p:cNvSpPr>
              <a:spLocks/>
            </p:cNvSpPr>
            <p:nvPr/>
          </p:nvSpPr>
          <p:spPr bwMode="auto">
            <a:xfrm>
              <a:off x="4197350"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5" name="Freeform 36"/>
            <p:cNvSpPr>
              <a:spLocks/>
            </p:cNvSpPr>
            <p:nvPr/>
          </p:nvSpPr>
          <p:spPr bwMode="auto">
            <a:xfrm>
              <a:off x="4308475"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6" name="Freeform 37"/>
            <p:cNvSpPr>
              <a:spLocks/>
            </p:cNvSpPr>
            <p:nvPr/>
          </p:nvSpPr>
          <p:spPr bwMode="auto">
            <a:xfrm>
              <a:off x="4418013"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7" name="Freeform 38"/>
            <p:cNvSpPr>
              <a:spLocks/>
            </p:cNvSpPr>
            <p:nvPr/>
          </p:nvSpPr>
          <p:spPr bwMode="auto">
            <a:xfrm>
              <a:off x="4527550"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8" name="Freeform 39"/>
            <p:cNvSpPr>
              <a:spLocks/>
            </p:cNvSpPr>
            <p:nvPr/>
          </p:nvSpPr>
          <p:spPr bwMode="auto">
            <a:xfrm>
              <a:off x="4638675"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9" name="Freeform 40"/>
            <p:cNvSpPr>
              <a:spLocks/>
            </p:cNvSpPr>
            <p:nvPr/>
          </p:nvSpPr>
          <p:spPr bwMode="auto">
            <a:xfrm>
              <a:off x="4748213"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0" name="Freeform 41"/>
            <p:cNvSpPr>
              <a:spLocks/>
            </p:cNvSpPr>
            <p:nvPr/>
          </p:nvSpPr>
          <p:spPr bwMode="auto">
            <a:xfrm>
              <a:off x="4859338"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1" name="Freeform 42"/>
            <p:cNvSpPr>
              <a:spLocks/>
            </p:cNvSpPr>
            <p:nvPr/>
          </p:nvSpPr>
          <p:spPr bwMode="auto">
            <a:xfrm>
              <a:off x="4968875"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2" name="Freeform 43"/>
            <p:cNvSpPr>
              <a:spLocks/>
            </p:cNvSpPr>
            <p:nvPr/>
          </p:nvSpPr>
          <p:spPr bwMode="auto">
            <a:xfrm>
              <a:off x="5078413"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3" name="Freeform 44"/>
            <p:cNvSpPr>
              <a:spLocks/>
            </p:cNvSpPr>
            <p:nvPr/>
          </p:nvSpPr>
          <p:spPr bwMode="auto">
            <a:xfrm>
              <a:off x="5189538"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5"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4" name="Freeform 45"/>
            <p:cNvSpPr>
              <a:spLocks/>
            </p:cNvSpPr>
            <p:nvPr/>
          </p:nvSpPr>
          <p:spPr bwMode="auto">
            <a:xfrm>
              <a:off x="5299075"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5"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5" name="Freeform 46"/>
            <p:cNvSpPr>
              <a:spLocks/>
            </p:cNvSpPr>
            <p:nvPr/>
          </p:nvSpPr>
          <p:spPr bwMode="auto">
            <a:xfrm>
              <a:off x="5410200"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5"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6" name="Freeform 47"/>
            <p:cNvSpPr>
              <a:spLocks/>
            </p:cNvSpPr>
            <p:nvPr/>
          </p:nvSpPr>
          <p:spPr bwMode="auto">
            <a:xfrm>
              <a:off x="5519738"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8" y="12"/>
                    <a:pt x="12" y="12"/>
                  </a:cubicBezTo>
                  <a:cubicBezTo>
                    <a:pt x="5"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7" name="Freeform 48"/>
            <p:cNvSpPr>
              <a:spLocks/>
            </p:cNvSpPr>
            <p:nvPr/>
          </p:nvSpPr>
          <p:spPr bwMode="auto">
            <a:xfrm>
              <a:off x="3646488" y="3189288"/>
              <a:ext cx="1951038" cy="15875"/>
            </a:xfrm>
            <a:custGeom>
              <a:avLst/>
              <a:gdLst>
                <a:gd name="T0" fmla="*/ 599 w 602"/>
                <a:gd name="T1" fmla="*/ 5 h 5"/>
                <a:gd name="T2" fmla="*/ 3 w 602"/>
                <a:gd name="T3" fmla="*/ 5 h 5"/>
                <a:gd name="T4" fmla="*/ 0 w 602"/>
                <a:gd name="T5" fmla="*/ 2 h 5"/>
                <a:gd name="T6" fmla="*/ 0 w 602"/>
                <a:gd name="T7" fmla="*/ 2 h 5"/>
                <a:gd name="T8" fmla="*/ 3 w 602"/>
                <a:gd name="T9" fmla="*/ 0 h 5"/>
                <a:gd name="T10" fmla="*/ 599 w 602"/>
                <a:gd name="T11" fmla="*/ 0 h 5"/>
                <a:gd name="T12" fmla="*/ 602 w 602"/>
                <a:gd name="T13" fmla="*/ 2 h 5"/>
                <a:gd name="T14" fmla="*/ 602 w 602"/>
                <a:gd name="T15" fmla="*/ 2 h 5"/>
                <a:gd name="T16" fmla="*/ 599 w 602"/>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2" h="5">
                  <a:moveTo>
                    <a:pt x="599" y="5"/>
                  </a:moveTo>
                  <a:cubicBezTo>
                    <a:pt x="3" y="5"/>
                    <a:pt x="3" y="5"/>
                    <a:pt x="3" y="5"/>
                  </a:cubicBezTo>
                  <a:cubicBezTo>
                    <a:pt x="1" y="5"/>
                    <a:pt x="0" y="4"/>
                    <a:pt x="0" y="2"/>
                  </a:cubicBezTo>
                  <a:cubicBezTo>
                    <a:pt x="0" y="2"/>
                    <a:pt x="0" y="2"/>
                    <a:pt x="0" y="2"/>
                  </a:cubicBezTo>
                  <a:cubicBezTo>
                    <a:pt x="0" y="1"/>
                    <a:pt x="1" y="0"/>
                    <a:pt x="3" y="0"/>
                  </a:cubicBezTo>
                  <a:cubicBezTo>
                    <a:pt x="599" y="0"/>
                    <a:pt x="599" y="0"/>
                    <a:pt x="599" y="0"/>
                  </a:cubicBezTo>
                  <a:cubicBezTo>
                    <a:pt x="601" y="0"/>
                    <a:pt x="602" y="1"/>
                    <a:pt x="602" y="2"/>
                  </a:cubicBezTo>
                  <a:cubicBezTo>
                    <a:pt x="602" y="2"/>
                    <a:pt x="602" y="2"/>
                    <a:pt x="602" y="2"/>
                  </a:cubicBezTo>
                  <a:cubicBezTo>
                    <a:pt x="602" y="4"/>
                    <a:pt x="601" y="5"/>
                    <a:pt x="599"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8" name="Freeform 49"/>
            <p:cNvSpPr>
              <a:spLocks/>
            </p:cNvSpPr>
            <p:nvPr/>
          </p:nvSpPr>
          <p:spPr bwMode="auto">
            <a:xfrm>
              <a:off x="3668713" y="3403600"/>
              <a:ext cx="14288" cy="274638"/>
            </a:xfrm>
            <a:custGeom>
              <a:avLst/>
              <a:gdLst>
                <a:gd name="T0" fmla="*/ 0 w 4"/>
                <a:gd name="T1" fmla="*/ 85 h 85"/>
                <a:gd name="T2" fmla="*/ 0 w 4"/>
                <a:gd name="T3" fmla="*/ 2 h 85"/>
                <a:gd name="T4" fmla="*/ 2 w 4"/>
                <a:gd name="T5" fmla="*/ 0 h 85"/>
                <a:gd name="T6" fmla="*/ 2 w 4"/>
                <a:gd name="T7" fmla="*/ 0 h 85"/>
                <a:gd name="T8" fmla="*/ 4 w 4"/>
                <a:gd name="T9" fmla="*/ 2 h 85"/>
                <a:gd name="T10" fmla="*/ 4 w 4"/>
                <a:gd name="T11" fmla="*/ 85 h 85"/>
                <a:gd name="T12" fmla="*/ 0 w 4"/>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4" h="85">
                  <a:moveTo>
                    <a:pt x="0" y="85"/>
                  </a:moveTo>
                  <a:cubicBezTo>
                    <a:pt x="0" y="2"/>
                    <a:pt x="0" y="2"/>
                    <a:pt x="0" y="2"/>
                  </a:cubicBezTo>
                  <a:cubicBezTo>
                    <a:pt x="0" y="1"/>
                    <a:pt x="1" y="0"/>
                    <a:pt x="2" y="0"/>
                  </a:cubicBezTo>
                  <a:cubicBezTo>
                    <a:pt x="2" y="0"/>
                    <a:pt x="2" y="0"/>
                    <a:pt x="2" y="0"/>
                  </a:cubicBezTo>
                  <a:cubicBezTo>
                    <a:pt x="3" y="0"/>
                    <a:pt x="4" y="1"/>
                    <a:pt x="4" y="2"/>
                  </a:cubicBezTo>
                  <a:cubicBezTo>
                    <a:pt x="4" y="85"/>
                    <a:pt x="4" y="85"/>
                    <a:pt x="4" y="85"/>
                  </a:cubicBezTo>
                  <a:lnTo>
                    <a:pt x="0"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9" name="Freeform 50"/>
            <p:cNvSpPr>
              <a:spLocks/>
            </p:cNvSpPr>
            <p:nvPr/>
          </p:nvSpPr>
          <p:spPr bwMode="auto">
            <a:xfrm>
              <a:off x="3702050" y="3403600"/>
              <a:ext cx="12700" cy="274638"/>
            </a:xfrm>
            <a:custGeom>
              <a:avLst/>
              <a:gdLst>
                <a:gd name="T0" fmla="*/ 0 w 4"/>
                <a:gd name="T1" fmla="*/ 85 h 85"/>
                <a:gd name="T2" fmla="*/ 0 w 4"/>
                <a:gd name="T3" fmla="*/ 2 h 85"/>
                <a:gd name="T4" fmla="*/ 2 w 4"/>
                <a:gd name="T5" fmla="*/ 0 h 85"/>
                <a:gd name="T6" fmla="*/ 2 w 4"/>
                <a:gd name="T7" fmla="*/ 0 h 85"/>
                <a:gd name="T8" fmla="*/ 4 w 4"/>
                <a:gd name="T9" fmla="*/ 2 h 85"/>
                <a:gd name="T10" fmla="*/ 4 w 4"/>
                <a:gd name="T11" fmla="*/ 85 h 85"/>
                <a:gd name="T12" fmla="*/ 0 w 4"/>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4" h="85">
                  <a:moveTo>
                    <a:pt x="0" y="85"/>
                  </a:moveTo>
                  <a:cubicBezTo>
                    <a:pt x="0" y="2"/>
                    <a:pt x="0" y="2"/>
                    <a:pt x="0" y="2"/>
                  </a:cubicBezTo>
                  <a:cubicBezTo>
                    <a:pt x="0" y="1"/>
                    <a:pt x="1" y="0"/>
                    <a:pt x="2" y="0"/>
                  </a:cubicBezTo>
                  <a:cubicBezTo>
                    <a:pt x="2" y="0"/>
                    <a:pt x="2" y="0"/>
                    <a:pt x="2" y="0"/>
                  </a:cubicBezTo>
                  <a:cubicBezTo>
                    <a:pt x="3" y="0"/>
                    <a:pt x="4" y="1"/>
                    <a:pt x="4" y="2"/>
                  </a:cubicBezTo>
                  <a:cubicBezTo>
                    <a:pt x="4" y="85"/>
                    <a:pt x="4" y="85"/>
                    <a:pt x="4" y="85"/>
                  </a:cubicBezTo>
                  <a:lnTo>
                    <a:pt x="0"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0" name="Freeform 51"/>
            <p:cNvSpPr>
              <a:spLocks/>
            </p:cNvSpPr>
            <p:nvPr/>
          </p:nvSpPr>
          <p:spPr bwMode="auto">
            <a:xfrm>
              <a:off x="3730625" y="3403600"/>
              <a:ext cx="15875" cy="274638"/>
            </a:xfrm>
            <a:custGeom>
              <a:avLst/>
              <a:gdLst>
                <a:gd name="T0" fmla="*/ 0 w 5"/>
                <a:gd name="T1" fmla="*/ 85 h 85"/>
                <a:gd name="T2" fmla="*/ 0 w 5"/>
                <a:gd name="T3" fmla="*/ 2 h 85"/>
                <a:gd name="T4" fmla="*/ 3 w 5"/>
                <a:gd name="T5" fmla="*/ 0 h 85"/>
                <a:gd name="T6" fmla="*/ 3 w 5"/>
                <a:gd name="T7" fmla="*/ 0 h 85"/>
                <a:gd name="T8" fmla="*/ 5 w 5"/>
                <a:gd name="T9" fmla="*/ 2 h 85"/>
                <a:gd name="T10" fmla="*/ 5 w 5"/>
                <a:gd name="T11" fmla="*/ 85 h 85"/>
                <a:gd name="T12" fmla="*/ 0 w 5"/>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5" h="85">
                  <a:moveTo>
                    <a:pt x="0" y="85"/>
                  </a:moveTo>
                  <a:cubicBezTo>
                    <a:pt x="0" y="2"/>
                    <a:pt x="0" y="2"/>
                    <a:pt x="0" y="2"/>
                  </a:cubicBezTo>
                  <a:cubicBezTo>
                    <a:pt x="0" y="1"/>
                    <a:pt x="1" y="0"/>
                    <a:pt x="3" y="0"/>
                  </a:cubicBezTo>
                  <a:cubicBezTo>
                    <a:pt x="3" y="0"/>
                    <a:pt x="3" y="0"/>
                    <a:pt x="3" y="0"/>
                  </a:cubicBezTo>
                  <a:cubicBezTo>
                    <a:pt x="4" y="0"/>
                    <a:pt x="5" y="1"/>
                    <a:pt x="5" y="2"/>
                  </a:cubicBezTo>
                  <a:cubicBezTo>
                    <a:pt x="5" y="85"/>
                    <a:pt x="5" y="85"/>
                    <a:pt x="5" y="85"/>
                  </a:cubicBezTo>
                  <a:lnTo>
                    <a:pt x="0"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1" name="Freeform 52"/>
            <p:cNvSpPr>
              <a:spLocks/>
            </p:cNvSpPr>
            <p:nvPr/>
          </p:nvSpPr>
          <p:spPr bwMode="auto">
            <a:xfrm>
              <a:off x="5497513" y="3403600"/>
              <a:ext cx="15875" cy="274638"/>
            </a:xfrm>
            <a:custGeom>
              <a:avLst/>
              <a:gdLst>
                <a:gd name="T0" fmla="*/ 0 w 5"/>
                <a:gd name="T1" fmla="*/ 85 h 85"/>
                <a:gd name="T2" fmla="*/ 0 w 5"/>
                <a:gd name="T3" fmla="*/ 2 h 85"/>
                <a:gd name="T4" fmla="*/ 3 w 5"/>
                <a:gd name="T5" fmla="*/ 0 h 85"/>
                <a:gd name="T6" fmla="*/ 3 w 5"/>
                <a:gd name="T7" fmla="*/ 0 h 85"/>
                <a:gd name="T8" fmla="*/ 5 w 5"/>
                <a:gd name="T9" fmla="*/ 2 h 85"/>
                <a:gd name="T10" fmla="*/ 5 w 5"/>
                <a:gd name="T11" fmla="*/ 85 h 85"/>
                <a:gd name="T12" fmla="*/ 0 w 5"/>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5" h="85">
                  <a:moveTo>
                    <a:pt x="0" y="85"/>
                  </a:moveTo>
                  <a:cubicBezTo>
                    <a:pt x="0" y="2"/>
                    <a:pt x="0" y="2"/>
                    <a:pt x="0" y="2"/>
                  </a:cubicBezTo>
                  <a:cubicBezTo>
                    <a:pt x="0" y="1"/>
                    <a:pt x="1" y="0"/>
                    <a:pt x="3" y="0"/>
                  </a:cubicBezTo>
                  <a:cubicBezTo>
                    <a:pt x="3" y="0"/>
                    <a:pt x="3" y="0"/>
                    <a:pt x="3" y="0"/>
                  </a:cubicBezTo>
                  <a:cubicBezTo>
                    <a:pt x="4" y="0"/>
                    <a:pt x="5" y="1"/>
                    <a:pt x="5" y="2"/>
                  </a:cubicBezTo>
                  <a:cubicBezTo>
                    <a:pt x="5" y="85"/>
                    <a:pt x="5" y="85"/>
                    <a:pt x="5" y="85"/>
                  </a:cubicBezTo>
                  <a:lnTo>
                    <a:pt x="0"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2" name="Freeform 53"/>
            <p:cNvSpPr>
              <a:spLocks/>
            </p:cNvSpPr>
            <p:nvPr/>
          </p:nvSpPr>
          <p:spPr bwMode="auto">
            <a:xfrm>
              <a:off x="5529263" y="3403600"/>
              <a:ext cx="15875" cy="274638"/>
            </a:xfrm>
            <a:custGeom>
              <a:avLst/>
              <a:gdLst>
                <a:gd name="T0" fmla="*/ 0 w 5"/>
                <a:gd name="T1" fmla="*/ 85 h 85"/>
                <a:gd name="T2" fmla="*/ 0 w 5"/>
                <a:gd name="T3" fmla="*/ 2 h 85"/>
                <a:gd name="T4" fmla="*/ 2 w 5"/>
                <a:gd name="T5" fmla="*/ 0 h 85"/>
                <a:gd name="T6" fmla="*/ 2 w 5"/>
                <a:gd name="T7" fmla="*/ 0 h 85"/>
                <a:gd name="T8" fmla="*/ 5 w 5"/>
                <a:gd name="T9" fmla="*/ 2 h 85"/>
                <a:gd name="T10" fmla="*/ 5 w 5"/>
                <a:gd name="T11" fmla="*/ 85 h 85"/>
                <a:gd name="T12" fmla="*/ 0 w 5"/>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5" h="85">
                  <a:moveTo>
                    <a:pt x="0" y="85"/>
                  </a:moveTo>
                  <a:cubicBezTo>
                    <a:pt x="0" y="2"/>
                    <a:pt x="0" y="2"/>
                    <a:pt x="0" y="2"/>
                  </a:cubicBezTo>
                  <a:cubicBezTo>
                    <a:pt x="0" y="1"/>
                    <a:pt x="1" y="0"/>
                    <a:pt x="2" y="0"/>
                  </a:cubicBezTo>
                  <a:cubicBezTo>
                    <a:pt x="2" y="0"/>
                    <a:pt x="2" y="0"/>
                    <a:pt x="2" y="0"/>
                  </a:cubicBezTo>
                  <a:cubicBezTo>
                    <a:pt x="4" y="0"/>
                    <a:pt x="5" y="1"/>
                    <a:pt x="5" y="2"/>
                  </a:cubicBezTo>
                  <a:cubicBezTo>
                    <a:pt x="5" y="85"/>
                    <a:pt x="5" y="85"/>
                    <a:pt x="5" y="85"/>
                  </a:cubicBezTo>
                  <a:lnTo>
                    <a:pt x="0"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3" name="Freeform 54"/>
            <p:cNvSpPr>
              <a:spLocks/>
            </p:cNvSpPr>
            <p:nvPr/>
          </p:nvSpPr>
          <p:spPr bwMode="auto">
            <a:xfrm>
              <a:off x="5562600" y="3403600"/>
              <a:ext cx="12700" cy="274638"/>
            </a:xfrm>
            <a:custGeom>
              <a:avLst/>
              <a:gdLst>
                <a:gd name="T0" fmla="*/ 0 w 4"/>
                <a:gd name="T1" fmla="*/ 85 h 85"/>
                <a:gd name="T2" fmla="*/ 0 w 4"/>
                <a:gd name="T3" fmla="*/ 2 h 85"/>
                <a:gd name="T4" fmla="*/ 2 w 4"/>
                <a:gd name="T5" fmla="*/ 0 h 85"/>
                <a:gd name="T6" fmla="*/ 2 w 4"/>
                <a:gd name="T7" fmla="*/ 0 h 85"/>
                <a:gd name="T8" fmla="*/ 4 w 4"/>
                <a:gd name="T9" fmla="*/ 2 h 85"/>
                <a:gd name="T10" fmla="*/ 4 w 4"/>
                <a:gd name="T11" fmla="*/ 85 h 85"/>
                <a:gd name="T12" fmla="*/ 0 w 4"/>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4" h="85">
                  <a:moveTo>
                    <a:pt x="0" y="85"/>
                  </a:moveTo>
                  <a:cubicBezTo>
                    <a:pt x="0" y="2"/>
                    <a:pt x="0" y="2"/>
                    <a:pt x="0" y="2"/>
                  </a:cubicBezTo>
                  <a:cubicBezTo>
                    <a:pt x="0" y="1"/>
                    <a:pt x="1" y="0"/>
                    <a:pt x="2" y="0"/>
                  </a:cubicBezTo>
                  <a:cubicBezTo>
                    <a:pt x="2" y="0"/>
                    <a:pt x="2" y="0"/>
                    <a:pt x="2" y="0"/>
                  </a:cubicBezTo>
                  <a:cubicBezTo>
                    <a:pt x="3" y="0"/>
                    <a:pt x="4" y="1"/>
                    <a:pt x="4" y="2"/>
                  </a:cubicBezTo>
                  <a:cubicBezTo>
                    <a:pt x="4" y="85"/>
                    <a:pt x="4" y="85"/>
                    <a:pt x="4" y="85"/>
                  </a:cubicBezTo>
                  <a:lnTo>
                    <a:pt x="0"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4" name="Freeform 55"/>
            <p:cNvSpPr>
              <a:spLocks/>
            </p:cNvSpPr>
            <p:nvPr/>
          </p:nvSpPr>
          <p:spPr bwMode="auto">
            <a:xfrm>
              <a:off x="5335588" y="2560638"/>
              <a:ext cx="74613" cy="74613"/>
            </a:xfrm>
            <a:custGeom>
              <a:avLst/>
              <a:gdLst>
                <a:gd name="T0" fmla="*/ 19 w 23"/>
                <a:gd name="T1" fmla="*/ 4 h 23"/>
                <a:gd name="T2" fmla="*/ 19 w 23"/>
                <a:gd name="T3" fmla="*/ 19 h 23"/>
                <a:gd name="T4" fmla="*/ 4 w 23"/>
                <a:gd name="T5" fmla="*/ 19 h 23"/>
                <a:gd name="T6" fmla="*/ 4 w 23"/>
                <a:gd name="T7" fmla="*/ 4 h 23"/>
                <a:gd name="T8" fmla="*/ 19 w 23"/>
                <a:gd name="T9" fmla="*/ 4 h 23"/>
              </a:gdLst>
              <a:ahLst/>
              <a:cxnLst>
                <a:cxn ang="0">
                  <a:pos x="T0" y="T1"/>
                </a:cxn>
                <a:cxn ang="0">
                  <a:pos x="T2" y="T3"/>
                </a:cxn>
                <a:cxn ang="0">
                  <a:pos x="T4" y="T5"/>
                </a:cxn>
                <a:cxn ang="0">
                  <a:pos x="T6" y="T7"/>
                </a:cxn>
                <a:cxn ang="0">
                  <a:pos x="T8" y="T9"/>
                </a:cxn>
              </a:cxnLst>
              <a:rect l="0" t="0" r="r" b="b"/>
              <a:pathLst>
                <a:path w="23" h="23">
                  <a:moveTo>
                    <a:pt x="19" y="4"/>
                  </a:moveTo>
                  <a:cubicBezTo>
                    <a:pt x="23" y="8"/>
                    <a:pt x="23" y="15"/>
                    <a:pt x="19" y="19"/>
                  </a:cubicBezTo>
                  <a:cubicBezTo>
                    <a:pt x="15" y="23"/>
                    <a:pt x="8" y="23"/>
                    <a:pt x="4" y="19"/>
                  </a:cubicBezTo>
                  <a:cubicBezTo>
                    <a:pt x="0" y="15"/>
                    <a:pt x="0" y="8"/>
                    <a:pt x="4" y="4"/>
                  </a:cubicBezTo>
                  <a:cubicBezTo>
                    <a:pt x="8" y="0"/>
                    <a:pt x="15" y="0"/>
                    <a:pt x="19" y="4"/>
                  </a:cubicBezTo>
                  <a:close/>
                </a:path>
              </a:pathLst>
            </a:custGeom>
            <a:solidFill>
              <a:srgbClr val="FFD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5" name="Freeform 56"/>
            <p:cNvSpPr>
              <a:spLocks/>
            </p:cNvSpPr>
            <p:nvPr/>
          </p:nvSpPr>
          <p:spPr bwMode="auto">
            <a:xfrm>
              <a:off x="5295900" y="2439988"/>
              <a:ext cx="382588" cy="581025"/>
            </a:xfrm>
            <a:custGeom>
              <a:avLst/>
              <a:gdLst>
                <a:gd name="T0" fmla="*/ 118 w 118"/>
                <a:gd name="T1" fmla="*/ 96 h 179"/>
                <a:gd name="T2" fmla="*/ 111 w 118"/>
                <a:gd name="T3" fmla="*/ 88 h 179"/>
                <a:gd name="T4" fmla="*/ 111 w 118"/>
                <a:gd name="T5" fmla="*/ 88 h 179"/>
                <a:gd name="T6" fmla="*/ 58 w 118"/>
                <a:gd name="T7" fmla="*/ 35 h 179"/>
                <a:gd name="T8" fmla="*/ 66 w 118"/>
                <a:gd name="T9" fmla="*/ 28 h 179"/>
                <a:gd name="T10" fmla="*/ 66 w 118"/>
                <a:gd name="T11" fmla="*/ 6 h 179"/>
                <a:gd name="T12" fmla="*/ 44 w 118"/>
                <a:gd name="T13" fmla="*/ 6 h 179"/>
                <a:gd name="T14" fmla="*/ 29 w 118"/>
                <a:gd name="T15" fmla="*/ 22 h 179"/>
                <a:gd name="T16" fmla="*/ 28 w 118"/>
                <a:gd name="T17" fmla="*/ 23 h 179"/>
                <a:gd name="T18" fmla="*/ 27 w 118"/>
                <a:gd name="T19" fmla="*/ 23 h 179"/>
                <a:gd name="T20" fmla="*/ 0 w 118"/>
                <a:gd name="T21" fmla="*/ 31 h 179"/>
                <a:gd name="T22" fmla="*/ 41 w 118"/>
                <a:gd name="T23" fmla="*/ 72 h 179"/>
                <a:gd name="T24" fmla="*/ 49 w 118"/>
                <a:gd name="T25" fmla="*/ 44 h 179"/>
                <a:gd name="T26" fmla="*/ 49 w 118"/>
                <a:gd name="T27" fmla="*/ 44 h 179"/>
                <a:gd name="T28" fmla="*/ 50 w 118"/>
                <a:gd name="T29" fmla="*/ 43 h 179"/>
                <a:gd name="T30" fmla="*/ 53 w 118"/>
                <a:gd name="T31" fmla="*/ 40 h 179"/>
                <a:gd name="T32" fmla="*/ 103 w 118"/>
                <a:gd name="T33" fmla="*/ 90 h 179"/>
                <a:gd name="T34" fmla="*/ 100 w 118"/>
                <a:gd name="T35" fmla="*/ 96 h 179"/>
                <a:gd name="T36" fmla="*/ 103 w 118"/>
                <a:gd name="T37" fmla="*/ 103 h 179"/>
                <a:gd name="T38" fmla="*/ 52 w 118"/>
                <a:gd name="T39" fmla="*/ 154 h 179"/>
                <a:gd name="T40" fmla="*/ 52 w 118"/>
                <a:gd name="T41" fmla="*/ 154 h 179"/>
                <a:gd name="T42" fmla="*/ 30 w 118"/>
                <a:gd name="T43" fmla="*/ 179 h 179"/>
                <a:gd name="T44" fmla="*/ 79 w 118"/>
                <a:gd name="T45" fmla="*/ 179 h 179"/>
                <a:gd name="T46" fmla="*/ 61 w 118"/>
                <a:gd name="T47" fmla="*/ 155 h 179"/>
                <a:gd name="T48" fmla="*/ 111 w 118"/>
                <a:gd name="T49" fmla="*/ 106 h 179"/>
                <a:gd name="T50" fmla="*/ 111 w 118"/>
                <a:gd name="T51" fmla="*/ 104 h 179"/>
                <a:gd name="T52" fmla="*/ 118 w 118"/>
                <a:gd name="T53" fmla="*/ 9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179">
                  <a:moveTo>
                    <a:pt x="118" y="96"/>
                  </a:moveTo>
                  <a:cubicBezTo>
                    <a:pt x="118" y="92"/>
                    <a:pt x="115" y="88"/>
                    <a:pt x="111" y="88"/>
                  </a:cubicBezTo>
                  <a:cubicBezTo>
                    <a:pt x="111" y="88"/>
                    <a:pt x="111" y="88"/>
                    <a:pt x="111" y="88"/>
                  </a:cubicBezTo>
                  <a:cubicBezTo>
                    <a:pt x="58" y="35"/>
                    <a:pt x="58" y="35"/>
                    <a:pt x="58" y="35"/>
                  </a:cubicBezTo>
                  <a:cubicBezTo>
                    <a:pt x="66" y="28"/>
                    <a:pt x="66" y="28"/>
                    <a:pt x="66" y="28"/>
                  </a:cubicBezTo>
                  <a:cubicBezTo>
                    <a:pt x="72" y="22"/>
                    <a:pt x="72" y="12"/>
                    <a:pt x="66" y="6"/>
                  </a:cubicBezTo>
                  <a:cubicBezTo>
                    <a:pt x="60" y="0"/>
                    <a:pt x="50" y="0"/>
                    <a:pt x="44" y="6"/>
                  </a:cubicBezTo>
                  <a:cubicBezTo>
                    <a:pt x="29" y="22"/>
                    <a:pt x="29" y="22"/>
                    <a:pt x="29" y="22"/>
                  </a:cubicBezTo>
                  <a:cubicBezTo>
                    <a:pt x="28" y="22"/>
                    <a:pt x="28" y="23"/>
                    <a:pt x="28" y="23"/>
                  </a:cubicBezTo>
                  <a:cubicBezTo>
                    <a:pt x="27" y="23"/>
                    <a:pt x="27" y="23"/>
                    <a:pt x="27" y="23"/>
                  </a:cubicBezTo>
                  <a:cubicBezTo>
                    <a:pt x="0" y="31"/>
                    <a:pt x="0" y="31"/>
                    <a:pt x="0" y="31"/>
                  </a:cubicBezTo>
                  <a:cubicBezTo>
                    <a:pt x="41" y="72"/>
                    <a:pt x="41" y="72"/>
                    <a:pt x="41" y="72"/>
                  </a:cubicBezTo>
                  <a:cubicBezTo>
                    <a:pt x="49" y="44"/>
                    <a:pt x="49" y="44"/>
                    <a:pt x="49" y="44"/>
                  </a:cubicBezTo>
                  <a:cubicBezTo>
                    <a:pt x="49" y="44"/>
                    <a:pt x="49" y="44"/>
                    <a:pt x="49" y="44"/>
                  </a:cubicBezTo>
                  <a:cubicBezTo>
                    <a:pt x="49" y="44"/>
                    <a:pt x="50" y="44"/>
                    <a:pt x="50" y="43"/>
                  </a:cubicBezTo>
                  <a:cubicBezTo>
                    <a:pt x="53" y="40"/>
                    <a:pt x="53" y="40"/>
                    <a:pt x="53" y="40"/>
                  </a:cubicBezTo>
                  <a:cubicBezTo>
                    <a:pt x="103" y="90"/>
                    <a:pt x="103" y="90"/>
                    <a:pt x="103" y="90"/>
                  </a:cubicBezTo>
                  <a:cubicBezTo>
                    <a:pt x="101" y="91"/>
                    <a:pt x="100" y="94"/>
                    <a:pt x="100" y="96"/>
                  </a:cubicBezTo>
                  <a:cubicBezTo>
                    <a:pt x="100" y="99"/>
                    <a:pt x="101" y="101"/>
                    <a:pt x="103" y="103"/>
                  </a:cubicBezTo>
                  <a:cubicBezTo>
                    <a:pt x="52" y="154"/>
                    <a:pt x="52" y="154"/>
                    <a:pt x="52" y="154"/>
                  </a:cubicBezTo>
                  <a:cubicBezTo>
                    <a:pt x="52" y="154"/>
                    <a:pt x="52" y="154"/>
                    <a:pt x="52" y="154"/>
                  </a:cubicBezTo>
                  <a:cubicBezTo>
                    <a:pt x="40" y="155"/>
                    <a:pt x="30" y="166"/>
                    <a:pt x="30" y="179"/>
                  </a:cubicBezTo>
                  <a:cubicBezTo>
                    <a:pt x="79" y="179"/>
                    <a:pt x="79" y="179"/>
                    <a:pt x="79" y="179"/>
                  </a:cubicBezTo>
                  <a:cubicBezTo>
                    <a:pt x="79" y="167"/>
                    <a:pt x="72" y="158"/>
                    <a:pt x="61" y="155"/>
                  </a:cubicBezTo>
                  <a:cubicBezTo>
                    <a:pt x="111" y="106"/>
                    <a:pt x="111" y="106"/>
                    <a:pt x="111" y="106"/>
                  </a:cubicBezTo>
                  <a:cubicBezTo>
                    <a:pt x="111" y="105"/>
                    <a:pt x="111" y="105"/>
                    <a:pt x="111" y="104"/>
                  </a:cubicBezTo>
                  <a:cubicBezTo>
                    <a:pt x="115" y="103"/>
                    <a:pt x="118" y="100"/>
                    <a:pt x="118" y="9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6" name="Freeform 57"/>
            <p:cNvSpPr>
              <a:spLocks/>
            </p:cNvSpPr>
            <p:nvPr/>
          </p:nvSpPr>
          <p:spPr bwMode="auto">
            <a:xfrm>
              <a:off x="4567238" y="2952750"/>
              <a:ext cx="460375" cy="68263"/>
            </a:xfrm>
            <a:custGeom>
              <a:avLst/>
              <a:gdLst>
                <a:gd name="T0" fmla="*/ 0 w 142"/>
                <a:gd name="T1" fmla="*/ 21 h 21"/>
                <a:gd name="T2" fmla="*/ 0 w 142"/>
                <a:gd name="T3" fmla="*/ 13 h 21"/>
                <a:gd name="T4" fmla="*/ 13 w 142"/>
                <a:gd name="T5" fmla="*/ 0 h 21"/>
                <a:gd name="T6" fmla="*/ 130 w 142"/>
                <a:gd name="T7" fmla="*/ 0 h 21"/>
                <a:gd name="T8" fmla="*/ 142 w 142"/>
                <a:gd name="T9" fmla="*/ 13 h 21"/>
                <a:gd name="T10" fmla="*/ 142 w 142"/>
                <a:gd name="T11" fmla="*/ 21 h 21"/>
                <a:gd name="T12" fmla="*/ 0 w 142"/>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142" h="21">
                  <a:moveTo>
                    <a:pt x="0" y="21"/>
                  </a:moveTo>
                  <a:cubicBezTo>
                    <a:pt x="0" y="13"/>
                    <a:pt x="0" y="13"/>
                    <a:pt x="0" y="13"/>
                  </a:cubicBezTo>
                  <a:cubicBezTo>
                    <a:pt x="0" y="6"/>
                    <a:pt x="6" y="0"/>
                    <a:pt x="13" y="0"/>
                  </a:cubicBezTo>
                  <a:cubicBezTo>
                    <a:pt x="130" y="0"/>
                    <a:pt x="130" y="0"/>
                    <a:pt x="130" y="0"/>
                  </a:cubicBezTo>
                  <a:cubicBezTo>
                    <a:pt x="137" y="0"/>
                    <a:pt x="142" y="6"/>
                    <a:pt x="142" y="13"/>
                  </a:cubicBezTo>
                  <a:cubicBezTo>
                    <a:pt x="142" y="21"/>
                    <a:pt x="142" y="21"/>
                    <a:pt x="142" y="21"/>
                  </a:cubicBezTo>
                  <a:lnTo>
                    <a:pt x="0" y="21"/>
                  </a:ln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7" name="Freeform 58"/>
            <p:cNvSpPr>
              <a:spLocks/>
            </p:cNvSpPr>
            <p:nvPr/>
          </p:nvSpPr>
          <p:spPr bwMode="auto">
            <a:xfrm>
              <a:off x="4576763" y="2541588"/>
              <a:ext cx="573088" cy="392113"/>
            </a:xfrm>
            <a:custGeom>
              <a:avLst/>
              <a:gdLst>
                <a:gd name="T0" fmla="*/ 175 w 177"/>
                <a:gd name="T1" fmla="*/ 121 h 121"/>
                <a:gd name="T2" fmla="*/ 3 w 177"/>
                <a:gd name="T3" fmla="*/ 121 h 121"/>
                <a:gd name="T4" fmla="*/ 0 w 177"/>
                <a:gd name="T5" fmla="*/ 119 h 121"/>
                <a:gd name="T6" fmla="*/ 0 w 177"/>
                <a:gd name="T7" fmla="*/ 2 h 121"/>
                <a:gd name="T8" fmla="*/ 3 w 177"/>
                <a:gd name="T9" fmla="*/ 0 h 121"/>
                <a:gd name="T10" fmla="*/ 175 w 177"/>
                <a:gd name="T11" fmla="*/ 0 h 121"/>
                <a:gd name="T12" fmla="*/ 177 w 177"/>
                <a:gd name="T13" fmla="*/ 2 h 121"/>
                <a:gd name="T14" fmla="*/ 177 w 177"/>
                <a:gd name="T15" fmla="*/ 119 h 121"/>
                <a:gd name="T16" fmla="*/ 175 w 177"/>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7" h="121">
                  <a:moveTo>
                    <a:pt x="175" y="121"/>
                  </a:moveTo>
                  <a:cubicBezTo>
                    <a:pt x="3" y="121"/>
                    <a:pt x="3" y="121"/>
                    <a:pt x="3" y="121"/>
                  </a:cubicBezTo>
                  <a:cubicBezTo>
                    <a:pt x="2" y="121"/>
                    <a:pt x="0" y="120"/>
                    <a:pt x="0" y="119"/>
                  </a:cubicBezTo>
                  <a:cubicBezTo>
                    <a:pt x="0" y="2"/>
                    <a:pt x="0" y="2"/>
                    <a:pt x="0" y="2"/>
                  </a:cubicBezTo>
                  <a:cubicBezTo>
                    <a:pt x="0" y="1"/>
                    <a:pt x="2" y="0"/>
                    <a:pt x="3" y="0"/>
                  </a:cubicBezTo>
                  <a:cubicBezTo>
                    <a:pt x="175" y="0"/>
                    <a:pt x="175" y="0"/>
                    <a:pt x="175" y="0"/>
                  </a:cubicBezTo>
                  <a:cubicBezTo>
                    <a:pt x="176" y="0"/>
                    <a:pt x="177" y="1"/>
                    <a:pt x="177" y="2"/>
                  </a:cubicBezTo>
                  <a:cubicBezTo>
                    <a:pt x="177" y="119"/>
                    <a:pt x="177" y="119"/>
                    <a:pt x="177" y="119"/>
                  </a:cubicBezTo>
                  <a:cubicBezTo>
                    <a:pt x="177" y="120"/>
                    <a:pt x="176" y="121"/>
                    <a:pt x="175" y="121"/>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8" name="Oval 59"/>
            <p:cNvSpPr>
              <a:spLocks noChangeArrowheads="1"/>
            </p:cNvSpPr>
            <p:nvPr/>
          </p:nvSpPr>
          <p:spPr bwMode="auto">
            <a:xfrm>
              <a:off x="4846638" y="2690813"/>
              <a:ext cx="93663" cy="93663"/>
            </a:xfrm>
            <a:prstGeom prst="ellipse">
              <a:avLst/>
            </a:prstGeom>
            <a:solidFill>
              <a:srgbClr val="8F8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9" name="Freeform 60"/>
            <p:cNvSpPr>
              <a:spLocks/>
            </p:cNvSpPr>
            <p:nvPr/>
          </p:nvSpPr>
          <p:spPr bwMode="auto">
            <a:xfrm>
              <a:off x="4846638" y="2784475"/>
              <a:ext cx="93663" cy="236538"/>
            </a:xfrm>
            <a:custGeom>
              <a:avLst/>
              <a:gdLst>
                <a:gd name="T0" fmla="*/ 29 w 29"/>
                <a:gd name="T1" fmla="*/ 15 h 73"/>
                <a:gd name="T2" fmla="*/ 14 w 29"/>
                <a:gd name="T3" fmla="*/ 0 h 73"/>
                <a:gd name="T4" fmla="*/ 0 w 29"/>
                <a:gd name="T5" fmla="*/ 15 h 73"/>
                <a:gd name="T6" fmla="*/ 0 w 29"/>
                <a:gd name="T7" fmla="*/ 73 h 73"/>
                <a:gd name="T8" fmla="*/ 29 w 29"/>
                <a:gd name="T9" fmla="*/ 73 h 73"/>
                <a:gd name="T10" fmla="*/ 29 w 29"/>
                <a:gd name="T11" fmla="*/ 15 h 73"/>
              </a:gdLst>
              <a:ahLst/>
              <a:cxnLst>
                <a:cxn ang="0">
                  <a:pos x="T0" y="T1"/>
                </a:cxn>
                <a:cxn ang="0">
                  <a:pos x="T2" y="T3"/>
                </a:cxn>
                <a:cxn ang="0">
                  <a:pos x="T4" y="T5"/>
                </a:cxn>
                <a:cxn ang="0">
                  <a:pos x="T6" y="T7"/>
                </a:cxn>
                <a:cxn ang="0">
                  <a:pos x="T8" y="T9"/>
                </a:cxn>
                <a:cxn ang="0">
                  <a:pos x="T10" y="T11"/>
                </a:cxn>
              </a:cxnLst>
              <a:rect l="0" t="0" r="r" b="b"/>
              <a:pathLst>
                <a:path w="29" h="73">
                  <a:moveTo>
                    <a:pt x="29" y="15"/>
                  </a:moveTo>
                  <a:cubicBezTo>
                    <a:pt x="29" y="7"/>
                    <a:pt x="22" y="0"/>
                    <a:pt x="14" y="0"/>
                  </a:cubicBezTo>
                  <a:cubicBezTo>
                    <a:pt x="6" y="0"/>
                    <a:pt x="0" y="7"/>
                    <a:pt x="0" y="15"/>
                  </a:cubicBezTo>
                  <a:cubicBezTo>
                    <a:pt x="0" y="73"/>
                    <a:pt x="0" y="73"/>
                    <a:pt x="0" y="73"/>
                  </a:cubicBezTo>
                  <a:cubicBezTo>
                    <a:pt x="29" y="73"/>
                    <a:pt x="29" y="73"/>
                    <a:pt x="29" y="73"/>
                  </a:cubicBezTo>
                  <a:lnTo>
                    <a:pt x="29" y="15"/>
                  </a:lnTo>
                  <a:close/>
                </a:path>
              </a:pathLst>
            </a:custGeom>
            <a:solidFill>
              <a:srgbClr val="8F8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0" name="Rectangle 61"/>
            <p:cNvSpPr>
              <a:spLocks noChangeArrowheads="1"/>
            </p:cNvSpPr>
            <p:nvPr/>
          </p:nvSpPr>
          <p:spPr bwMode="auto">
            <a:xfrm>
              <a:off x="4865688" y="2744788"/>
              <a:ext cx="50800" cy="74613"/>
            </a:xfrm>
            <a:prstGeom prst="rect">
              <a:avLst/>
            </a:prstGeom>
            <a:solidFill>
              <a:srgbClr val="8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1" name="Oval 62"/>
            <p:cNvSpPr>
              <a:spLocks noChangeArrowheads="1"/>
            </p:cNvSpPr>
            <p:nvPr/>
          </p:nvSpPr>
          <p:spPr bwMode="auto">
            <a:xfrm>
              <a:off x="3646488" y="3241675"/>
              <a:ext cx="120650" cy="11906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2" name="Oval 63"/>
            <p:cNvSpPr>
              <a:spLocks noChangeArrowheads="1"/>
            </p:cNvSpPr>
            <p:nvPr/>
          </p:nvSpPr>
          <p:spPr bwMode="auto">
            <a:xfrm>
              <a:off x="3671888" y="3267075"/>
              <a:ext cx="71438" cy="71438"/>
            </a:xfrm>
            <a:prstGeom prst="ellipse">
              <a:avLst/>
            </a:prstGeom>
            <a:solidFill>
              <a:srgbClr val="8F8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3" name="Oval 64"/>
            <p:cNvSpPr>
              <a:spLocks noChangeArrowheads="1"/>
            </p:cNvSpPr>
            <p:nvPr/>
          </p:nvSpPr>
          <p:spPr bwMode="auto">
            <a:xfrm>
              <a:off x="3689350" y="3282950"/>
              <a:ext cx="34925" cy="3651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4" name="Oval 65"/>
            <p:cNvSpPr>
              <a:spLocks noChangeArrowheads="1"/>
            </p:cNvSpPr>
            <p:nvPr/>
          </p:nvSpPr>
          <p:spPr bwMode="auto">
            <a:xfrm>
              <a:off x="5478463" y="3241675"/>
              <a:ext cx="119063" cy="11906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5" name="Oval 66"/>
            <p:cNvSpPr>
              <a:spLocks noChangeArrowheads="1"/>
            </p:cNvSpPr>
            <p:nvPr/>
          </p:nvSpPr>
          <p:spPr bwMode="auto">
            <a:xfrm>
              <a:off x="5500688" y="3267075"/>
              <a:ext cx="71438" cy="71438"/>
            </a:xfrm>
            <a:prstGeom prst="ellipse">
              <a:avLst/>
            </a:prstGeom>
            <a:solidFill>
              <a:srgbClr val="8F8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6" name="Oval 67"/>
            <p:cNvSpPr>
              <a:spLocks noChangeArrowheads="1"/>
            </p:cNvSpPr>
            <p:nvPr/>
          </p:nvSpPr>
          <p:spPr bwMode="auto">
            <a:xfrm>
              <a:off x="5519738" y="3282950"/>
              <a:ext cx="36513" cy="3651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7" name="Freeform 68"/>
            <p:cNvSpPr>
              <a:spLocks/>
            </p:cNvSpPr>
            <p:nvPr/>
          </p:nvSpPr>
          <p:spPr bwMode="auto">
            <a:xfrm>
              <a:off x="4379913" y="2936875"/>
              <a:ext cx="131763" cy="87313"/>
            </a:xfrm>
            <a:custGeom>
              <a:avLst/>
              <a:gdLst>
                <a:gd name="T0" fmla="*/ 33 w 41"/>
                <a:gd name="T1" fmla="*/ 26 h 27"/>
                <a:gd name="T2" fmla="*/ 41 w 41"/>
                <a:gd name="T3" fmla="*/ 21 h 27"/>
                <a:gd name="T4" fmla="*/ 0 w 41"/>
                <a:gd name="T5" fmla="*/ 0 h 27"/>
                <a:gd name="T6" fmla="*/ 0 w 41"/>
                <a:gd name="T7" fmla="*/ 26 h 27"/>
                <a:gd name="T8" fmla="*/ 33 w 41"/>
                <a:gd name="T9" fmla="*/ 26 h 27"/>
              </a:gdLst>
              <a:ahLst/>
              <a:cxnLst>
                <a:cxn ang="0">
                  <a:pos x="T0" y="T1"/>
                </a:cxn>
                <a:cxn ang="0">
                  <a:pos x="T2" y="T3"/>
                </a:cxn>
                <a:cxn ang="0">
                  <a:pos x="T4" y="T5"/>
                </a:cxn>
                <a:cxn ang="0">
                  <a:pos x="T6" y="T7"/>
                </a:cxn>
                <a:cxn ang="0">
                  <a:pos x="T8" y="T9"/>
                </a:cxn>
              </a:cxnLst>
              <a:rect l="0" t="0" r="r" b="b"/>
              <a:pathLst>
                <a:path w="41" h="27">
                  <a:moveTo>
                    <a:pt x="33" y="26"/>
                  </a:moveTo>
                  <a:cubicBezTo>
                    <a:pt x="33" y="26"/>
                    <a:pt x="41" y="27"/>
                    <a:pt x="41" y="21"/>
                  </a:cubicBezTo>
                  <a:cubicBezTo>
                    <a:pt x="41" y="15"/>
                    <a:pt x="34" y="0"/>
                    <a:pt x="0" y="0"/>
                  </a:cubicBezTo>
                  <a:cubicBezTo>
                    <a:pt x="0" y="26"/>
                    <a:pt x="0" y="26"/>
                    <a:pt x="0" y="26"/>
                  </a:cubicBezTo>
                  <a:lnTo>
                    <a:pt x="33" y="26"/>
                  </a:lnTo>
                  <a:close/>
                </a:path>
              </a:pathLst>
            </a:custGeom>
            <a:solidFill>
              <a:srgbClr val="C19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8" name="Freeform 69"/>
            <p:cNvSpPr>
              <a:spLocks noEditPoints="1"/>
            </p:cNvSpPr>
            <p:nvPr/>
          </p:nvSpPr>
          <p:spPr bwMode="auto">
            <a:xfrm>
              <a:off x="5208588" y="2881313"/>
              <a:ext cx="158750" cy="139700"/>
            </a:xfrm>
            <a:custGeom>
              <a:avLst/>
              <a:gdLst>
                <a:gd name="T0" fmla="*/ 0 w 49"/>
                <a:gd name="T1" fmla="*/ 1 h 43"/>
                <a:gd name="T2" fmla="*/ 0 w 49"/>
                <a:gd name="T3" fmla="*/ 43 h 43"/>
                <a:gd name="T4" fmla="*/ 35 w 49"/>
                <a:gd name="T5" fmla="*/ 43 h 43"/>
                <a:gd name="T6" fmla="*/ 35 w 49"/>
                <a:gd name="T7" fmla="*/ 35 h 43"/>
                <a:gd name="T8" fmla="*/ 49 w 49"/>
                <a:gd name="T9" fmla="*/ 20 h 43"/>
                <a:gd name="T10" fmla="*/ 35 w 49"/>
                <a:gd name="T11" fmla="*/ 6 h 43"/>
                <a:gd name="T12" fmla="*/ 35 w 49"/>
                <a:gd name="T13" fmla="*/ 1 h 43"/>
                <a:gd name="T14" fmla="*/ 34 w 49"/>
                <a:gd name="T15" fmla="*/ 0 h 43"/>
                <a:gd name="T16" fmla="*/ 1 w 49"/>
                <a:gd name="T17" fmla="*/ 0 h 43"/>
                <a:gd name="T18" fmla="*/ 0 w 49"/>
                <a:gd name="T19" fmla="*/ 1 h 43"/>
                <a:gd name="T20" fmla="*/ 35 w 49"/>
                <a:gd name="T21" fmla="*/ 29 h 43"/>
                <a:gd name="T22" fmla="*/ 35 w 49"/>
                <a:gd name="T23" fmla="*/ 12 h 43"/>
                <a:gd name="T24" fmla="*/ 43 w 49"/>
                <a:gd name="T25" fmla="*/ 20 h 43"/>
                <a:gd name="T26" fmla="*/ 35 w 49"/>
                <a:gd name="T27"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43">
                  <a:moveTo>
                    <a:pt x="0" y="1"/>
                  </a:moveTo>
                  <a:cubicBezTo>
                    <a:pt x="0" y="43"/>
                    <a:pt x="0" y="43"/>
                    <a:pt x="0" y="43"/>
                  </a:cubicBezTo>
                  <a:cubicBezTo>
                    <a:pt x="35" y="43"/>
                    <a:pt x="35" y="43"/>
                    <a:pt x="35" y="43"/>
                  </a:cubicBezTo>
                  <a:cubicBezTo>
                    <a:pt x="35" y="35"/>
                    <a:pt x="35" y="35"/>
                    <a:pt x="35" y="35"/>
                  </a:cubicBezTo>
                  <a:cubicBezTo>
                    <a:pt x="43" y="35"/>
                    <a:pt x="49" y="29"/>
                    <a:pt x="49" y="20"/>
                  </a:cubicBezTo>
                  <a:cubicBezTo>
                    <a:pt x="49" y="12"/>
                    <a:pt x="43" y="6"/>
                    <a:pt x="35" y="6"/>
                  </a:cubicBezTo>
                  <a:cubicBezTo>
                    <a:pt x="35" y="1"/>
                    <a:pt x="35" y="1"/>
                    <a:pt x="35" y="1"/>
                  </a:cubicBezTo>
                  <a:cubicBezTo>
                    <a:pt x="35" y="0"/>
                    <a:pt x="34" y="0"/>
                    <a:pt x="34" y="0"/>
                  </a:cubicBezTo>
                  <a:cubicBezTo>
                    <a:pt x="1" y="0"/>
                    <a:pt x="1" y="0"/>
                    <a:pt x="1" y="0"/>
                  </a:cubicBezTo>
                  <a:cubicBezTo>
                    <a:pt x="0" y="0"/>
                    <a:pt x="0" y="0"/>
                    <a:pt x="0" y="1"/>
                  </a:cubicBezTo>
                  <a:close/>
                  <a:moveTo>
                    <a:pt x="35" y="29"/>
                  </a:moveTo>
                  <a:cubicBezTo>
                    <a:pt x="35" y="12"/>
                    <a:pt x="35" y="12"/>
                    <a:pt x="35" y="12"/>
                  </a:cubicBezTo>
                  <a:cubicBezTo>
                    <a:pt x="39" y="12"/>
                    <a:pt x="43" y="16"/>
                    <a:pt x="43" y="20"/>
                  </a:cubicBezTo>
                  <a:cubicBezTo>
                    <a:pt x="43" y="25"/>
                    <a:pt x="39" y="29"/>
                    <a:pt x="35" y="29"/>
                  </a:cubicBezTo>
                  <a:close/>
                </a:path>
              </a:pathLst>
            </a:custGeom>
            <a:solidFill>
              <a:srgbClr val="FF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9" name="Rectangle 70"/>
            <p:cNvSpPr>
              <a:spLocks noChangeArrowheads="1"/>
            </p:cNvSpPr>
            <p:nvPr/>
          </p:nvSpPr>
          <p:spPr bwMode="auto">
            <a:xfrm>
              <a:off x="3076575" y="3233738"/>
              <a:ext cx="355600" cy="444500"/>
            </a:xfrm>
            <a:prstGeom prst="rect">
              <a:avLst/>
            </a:prstGeom>
            <a:solidFill>
              <a:srgbClr val="8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0" name="Oval 71"/>
            <p:cNvSpPr>
              <a:spLocks noChangeArrowheads="1"/>
            </p:cNvSpPr>
            <p:nvPr/>
          </p:nvSpPr>
          <p:spPr bwMode="auto">
            <a:xfrm>
              <a:off x="3640138" y="1658938"/>
              <a:ext cx="388938" cy="388938"/>
            </a:xfrm>
            <a:prstGeom prst="ellipse">
              <a:avLst/>
            </a:pr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1" name="Oval 72"/>
            <p:cNvSpPr>
              <a:spLocks noChangeArrowheads="1"/>
            </p:cNvSpPr>
            <p:nvPr/>
          </p:nvSpPr>
          <p:spPr bwMode="auto">
            <a:xfrm>
              <a:off x="3656013" y="1674813"/>
              <a:ext cx="357188" cy="360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2" name="Freeform 73"/>
            <p:cNvSpPr>
              <a:spLocks/>
            </p:cNvSpPr>
            <p:nvPr/>
          </p:nvSpPr>
          <p:spPr bwMode="auto">
            <a:xfrm>
              <a:off x="3827463" y="1692275"/>
              <a:ext cx="14288" cy="22225"/>
            </a:xfrm>
            <a:custGeom>
              <a:avLst/>
              <a:gdLst>
                <a:gd name="T0" fmla="*/ 2 w 4"/>
                <a:gd name="T1" fmla="*/ 0 h 7"/>
                <a:gd name="T2" fmla="*/ 2 w 4"/>
                <a:gd name="T3" fmla="*/ 0 h 7"/>
                <a:gd name="T4" fmla="*/ 4 w 4"/>
                <a:gd name="T5" fmla="*/ 1 h 7"/>
                <a:gd name="T6" fmla="*/ 4 w 4"/>
                <a:gd name="T7" fmla="*/ 6 h 7"/>
                <a:gd name="T8" fmla="*/ 2 w 4"/>
                <a:gd name="T9" fmla="*/ 7 h 7"/>
                <a:gd name="T10" fmla="*/ 2 w 4"/>
                <a:gd name="T11" fmla="*/ 7 h 7"/>
                <a:gd name="T12" fmla="*/ 0 w 4"/>
                <a:gd name="T13" fmla="*/ 6 h 7"/>
                <a:gd name="T14" fmla="*/ 0 w 4"/>
                <a:gd name="T15" fmla="*/ 1 h 7"/>
                <a:gd name="T16" fmla="*/ 2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2" y="0"/>
                  </a:moveTo>
                  <a:cubicBezTo>
                    <a:pt x="2" y="0"/>
                    <a:pt x="2" y="0"/>
                    <a:pt x="2" y="0"/>
                  </a:cubicBezTo>
                  <a:cubicBezTo>
                    <a:pt x="3" y="0"/>
                    <a:pt x="4" y="0"/>
                    <a:pt x="4" y="1"/>
                  </a:cubicBezTo>
                  <a:cubicBezTo>
                    <a:pt x="4" y="6"/>
                    <a:pt x="4" y="6"/>
                    <a:pt x="4" y="6"/>
                  </a:cubicBezTo>
                  <a:cubicBezTo>
                    <a:pt x="4" y="7"/>
                    <a:pt x="3" y="7"/>
                    <a:pt x="2" y="7"/>
                  </a:cubicBezTo>
                  <a:cubicBezTo>
                    <a:pt x="2" y="7"/>
                    <a:pt x="2" y="7"/>
                    <a:pt x="2" y="7"/>
                  </a:cubicBezTo>
                  <a:cubicBezTo>
                    <a:pt x="1" y="7"/>
                    <a:pt x="0" y="7"/>
                    <a:pt x="0" y="6"/>
                  </a:cubicBezTo>
                  <a:cubicBezTo>
                    <a:pt x="0" y="1"/>
                    <a:pt x="0" y="1"/>
                    <a:pt x="0" y="1"/>
                  </a:cubicBezTo>
                  <a:cubicBezTo>
                    <a:pt x="0" y="0"/>
                    <a:pt x="1"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3" name="Freeform 74"/>
            <p:cNvSpPr>
              <a:spLocks/>
            </p:cNvSpPr>
            <p:nvPr/>
          </p:nvSpPr>
          <p:spPr bwMode="auto">
            <a:xfrm>
              <a:off x="3827463" y="1993900"/>
              <a:ext cx="14288" cy="25400"/>
            </a:xfrm>
            <a:custGeom>
              <a:avLst/>
              <a:gdLst>
                <a:gd name="T0" fmla="*/ 2 w 4"/>
                <a:gd name="T1" fmla="*/ 0 h 8"/>
                <a:gd name="T2" fmla="*/ 2 w 4"/>
                <a:gd name="T3" fmla="*/ 0 h 8"/>
                <a:gd name="T4" fmla="*/ 4 w 4"/>
                <a:gd name="T5" fmla="*/ 2 h 8"/>
                <a:gd name="T6" fmla="*/ 4 w 4"/>
                <a:gd name="T7" fmla="*/ 6 h 8"/>
                <a:gd name="T8" fmla="*/ 2 w 4"/>
                <a:gd name="T9" fmla="*/ 8 h 8"/>
                <a:gd name="T10" fmla="*/ 2 w 4"/>
                <a:gd name="T11" fmla="*/ 8 h 8"/>
                <a:gd name="T12" fmla="*/ 0 w 4"/>
                <a:gd name="T13" fmla="*/ 6 h 8"/>
                <a:gd name="T14" fmla="*/ 0 w 4"/>
                <a:gd name="T15" fmla="*/ 2 h 8"/>
                <a:gd name="T16" fmla="*/ 2 w 4"/>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8">
                  <a:moveTo>
                    <a:pt x="2" y="0"/>
                  </a:moveTo>
                  <a:cubicBezTo>
                    <a:pt x="2" y="0"/>
                    <a:pt x="2" y="0"/>
                    <a:pt x="2" y="0"/>
                  </a:cubicBezTo>
                  <a:cubicBezTo>
                    <a:pt x="3" y="0"/>
                    <a:pt x="4" y="1"/>
                    <a:pt x="4" y="2"/>
                  </a:cubicBezTo>
                  <a:cubicBezTo>
                    <a:pt x="4" y="6"/>
                    <a:pt x="4" y="6"/>
                    <a:pt x="4" y="6"/>
                  </a:cubicBezTo>
                  <a:cubicBezTo>
                    <a:pt x="4" y="7"/>
                    <a:pt x="3" y="8"/>
                    <a:pt x="2" y="8"/>
                  </a:cubicBezTo>
                  <a:cubicBezTo>
                    <a:pt x="2" y="8"/>
                    <a:pt x="2" y="8"/>
                    <a:pt x="2" y="8"/>
                  </a:cubicBezTo>
                  <a:cubicBezTo>
                    <a:pt x="1" y="8"/>
                    <a:pt x="0" y="7"/>
                    <a:pt x="0" y="6"/>
                  </a:cubicBezTo>
                  <a:cubicBezTo>
                    <a:pt x="0" y="2"/>
                    <a:pt x="0" y="2"/>
                    <a:pt x="0" y="2"/>
                  </a:cubicBezTo>
                  <a:cubicBezTo>
                    <a:pt x="0" y="1"/>
                    <a:pt x="1"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4" name="Freeform 75"/>
            <p:cNvSpPr>
              <a:spLocks/>
            </p:cNvSpPr>
            <p:nvPr/>
          </p:nvSpPr>
          <p:spPr bwMode="auto">
            <a:xfrm>
              <a:off x="3973513" y="1851025"/>
              <a:ext cx="26988" cy="9525"/>
            </a:xfrm>
            <a:custGeom>
              <a:avLst/>
              <a:gdLst>
                <a:gd name="T0" fmla="*/ 8 w 8"/>
                <a:gd name="T1" fmla="*/ 1 h 3"/>
                <a:gd name="T2" fmla="*/ 8 w 8"/>
                <a:gd name="T3" fmla="*/ 1 h 3"/>
                <a:gd name="T4" fmla="*/ 6 w 8"/>
                <a:gd name="T5" fmla="*/ 3 h 3"/>
                <a:gd name="T6" fmla="*/ 2 w 8"/>
                <a:gd name="T7" fmla="*/ 3 h 3"/>
                <a:gd name="T8" fmla="*/ 0 w 8"/>
                <a:gd name="T9" fmla="*/ 1 h 3"/>
                <a:gd name="T10" fmla="*/ 0 w 8"/>
                <a:gd name="T11" fmla="*/ 1 h 3"/>
                <a:gd name="T12" fmla="*/ 2 w 8"/>
                <a:gd name="T13" fmla="*/ 0 h 3"/>
                <a:gd name="T14" fmla="*/ 6 w 8"/>
                <a:gd name="T15" fmla="*/ 0 h 3"/>
                <a:gd name="T16" fmla="*/ 8 w 8"/>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
                  <a:moveTo>
                    <a:pt x="8" y="1"/>
                  </a:moveTo>
                  <a:cubicBezTo>
                    <a:pt x="8" y="1"/>
                    <a:pt x="8" y="1"/>
                    <a:pt x="8" y="1"/>
                  </a:cubicBezTo>
                  <a:cubicBezTo>
                    <a:pt x="8" y="2"/>
                    <a:pt x="7" y="3"/>
                    <a:pt x="6" y="3"/>
                  </a:cubicBezTo>
                  <a:cubicBezTo>
                    <a:pt x="2" y="3"/>
                    <a:pt x="2" y="3"/>
                    <a:pt x="2" y="3"/>
                  </a:cubicBezTo>
                  <a:cubicBezTo>
                    <a:pt x="1" y="3"/>
                    <a:pt x="0" y="2"/>
                    <a:pt x="0" y="1"/>
                  </a:cubicBezTo>
                  <a:cubicBezTo>
                    <a:pt x="0" y="1"/>
                    <a:pt x="0" y="1"/>
                    <a:pt x="0" y="1"/>
                  </a:cubicBezTo>
                  <a:cubicBezTo>
                    <a:pt x="0" y="0"/>
                    <a:pt x="1" y="0"/>
                    <a:pt x="2" y="0"/>
                  </a:cubicBezTo>
                  <a:cubicBezTo>
                    <a:pt x="6" y="0"/>
                    <a:pt x="6" y="0"/>
                    <a:pt x="6" y="0"/>
                  </a:cubicBezTo>
                  <a:cubicBezTo>
                    <a:pt x="7" y="0"/>
                    <a:pt x="8" y="0"/>
                    <a:pt x="8"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5" name="Freeform 76"/>
            <p:cNvSpPr>
              <a:spLocks/>
            </p:cNvSpPr>
            <p:nvPr/>
          </p:nvSpPr>
          <p:spPr bwMode="auto">
            <a:xfrm>
              <a:off x="3668713" y="1851025"/>
              <a:ext cx="26988" cy="9525"/>
            </a:xfrm>
            <a:custGeom>
              <a:avLst/>
              <a:gdLst>
                <a:gd name="T0" fmla="*/ 8 w 8"/>
                <a:gd name="T1" fmla="*/ 1 h 3"/>
                <a:gd name="T2" fmla="*/ 8 w 8"/>
                <a:gd name="T3" fmla="*/ 1 h 3"/>
                <a:gd name="T4" fmla="*/ 6 w 8"/>
                <a:gd name="T5" fmla="*/ 3 h 3"/>
                <a:gd name="T6" fmla="*/ 2 w 8"/>
                <a:gd name="T7" fmla="*/ 3 h 3"/>
                <a:gd name="T8" fmla="*/ 0 w 8"/>
                <a:gd name="T9" fmla="*/ 1 h 3"/>
                <a:gd name="T10" fmla="*/ 0 w 8"/>
                <a:gd name="T11" fmla="*/ 1 h 3"/>
                <a:gd name="T12" fmla="*/ 2 w 8"/>
                <a:gd name="T13" fmla="*/ 0 h 3"/>
                <a:gd name="T14" fmla="*/ 6 w 8"/>
                <a:gd name="T15" fmla="*/ 0 h 3"/>
                <a:gd name="T16" fmla="*/ 8 w 8"/>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
                  <a:moveTo>
                    <a:pt x="8" y="1"/>
                  </a:moveTo>
                  <a:cubicBezTo>
                    <a:pt x="8" y="1"/>
                    <a:pt x="8" y="1"/>
                    <a:pt x="8" y="1"/>
                  </a:cubicBezTo>
                  <a:cubicBezTo>
                    <a:pt x="8" y="2"/>
                    <a:pt x="7" y="3"/>
                    <a:pt x="6" y="3"/>
                  </a:cubicBezTo>
                  <a:cubicBezTo>
                    <a:pt x="2" y="3"/>
                    <a:pt x="2" y="3"/>
                    <a:pt x="2" y="3"/>
                  </a:cubicBezTo>
                  <a:cubicBezTo>
                    <a:pt x="1" y="3"/>
                    <a:pt x="0" y="2"/>
                    <a:pt x="0" y="1"/>
                  </a:cubicBezTo>
                  <a:cubicBezTo>
                    <a:pt x="0" y="1"/>
                    <a:pt x="0" y="1"/>
                    <a:pt x="0" y="1"/>
                  </a:cubicBezTo>
                  <a:cubicBezTo>
                    <a:pt x="0" y="0"/>
                    <a:pt x="1" y="0"/>
                    <a:pt x="2" y="0"/>
                  </a:cubicBezTo>
                  <a:cubicBezTo>
                    <a:pt x="6" y="0"/>
                    <a:pt x="6" y="0"/>
                    <a:pt x="6" y="0"/>
                  </a:cubicBezTo>
                  <a:cubicBezTo>
                    <a:pt x="7" y="0"/>
                    <a:pt x="8" y="0"/>
                    <a:pt x="8"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6" name="Freeform 77"/>
            <p:cNvSpPr>
              <a:spLocks/>
            </p:cNvSpPr>
            <p:nvPr/>
          </p:nvSpPr>
          <p:spPr bwMode="auto">
            <a:xfrm>
              <a:off x="3736975" y="1724025"/>
              <a:ext cx="104775" cy="136525"/>
            </a:xfrm>
            <a:custGeom>
              <a:avLst/>
              <a:gdLst>
                <a:gd name="T0" fmla="*/ 30 w 32"/>
                <a:gd name="T1" fmla="*/ 0 h 42"/>
                <a:gd name="T2" fmla="*/ 28 w 32"/>
                <a:gd name="T3" fmla="*/ 2 h 42"/>
                <a:gd name="T4" fmla="*/ 28 w 32"/>
                <a:gd name="T5" fmla="*/ 39 h 42"/>
                <a:gd name="T6" fmla="*/ 2 w 32"/>
                <a:gd name="T7" fmla="*/ 39 h 42"/>
                <a:gd name="T8" fmla="*/ 0 w 32"/>
                <a:gd name="T9" fmla="*/ 40 h 42"/>
                <a:gd name="T10" fmla="*/ 2 w 32"/>
                <a:gd name="T11" fmla="*/ 42 h 42"/>
                <a:gd name="T12" fmla="*/ 30 w 32"/>
                <a:gd name="T13" fmla="*/ 42 h 42"/>
                <a:gd name="T14" fmla="*/ 32 w 32"/>
                <a:gd name="T15" fmla="*/ 40 h 42"/>
                <a:gd name="T16" fmla="*/ 32 w 32"/>
                <a:gd name="T17" fmla="*/ 2 h 42"/>
                <a:gd name="T18" fmla="*/ 30 w 32"/>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2">
                  <a:moveTo>
                    <a:pt x="30" y="0"/>
                  </a:moveTo>
                  <a:cubicBezTo>
                    <a:pt x="29" y="0"/>
                    <a:pt x="28" y="1"/>
                    <a:pt x="28" y="2"/>
                  </a:cubicBezTo>
                  <a:cubicBezTo>
                    <a:pt x="28" y="39"/>
                    <a:pt x="28" y="39"/>
                    <a:pt x="28" y="39"/>
                  </a:cubicBezTo>
                  <a:cubicBezTo>
                    <a:pt x="2" y="39"/>
                    <a:pt x="2" y="39"/>
                    <a:pt x="2" y="39"/>
                  </a:cubicBezTo>
                  <a:cubicBezTo>
                    <a:pt x="1" y="39"/>
                    <a:pt x="0" y="39"/>
                    <a:pt x="0" y="40"/>
                  </a:cubicBezTo>
                  <a:cubicBezTo>
                    <a:pt x="0" y="41"/>
                    <a:pt x="1" y="42"/>
                    <a:pt x="2" y="42"/>
                  </a:cubicBezTo>
                  <a:cubicBezTo>
                    <a:pt x="30" y="42"/>
                    <a:pt x="30" y="42"/>
                    <a:pt x="30" y="42"/>
                  </a:cubicBezTo>
                  <a:cubicBezTo>
                    <a:pt x="31" y="42"/>
                    <a:pt x="32" y="41"/>
                    <a:pt x="32" y="40"/>
                  </a:cubicBezTo>
                  <a:cubicBezTo>
                    <a:pt x="32" y="2"/>
                    <a:pt x="32" y="2"/>
                    <a:pt x="32" y="2"/>
                  </a:cubicBezTo>
                  <a:cubicBezTo>
                    <a:pt x="32" y="1"/>
                    <a:pt x="31" y="0"/>
                    <a:pt x="30" y="0"/>
                  </a:cubicBezTo>
                  <a:close/>
                </a:path>
              </a:pathLst>
            </a:custGeom>
            <a:solidFill>
              <a:srgbClr val="FF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7" name="Rectangle 78"/>
            <p:cNvSpPr>
              <a:spLocks noChangeArrowheads="1"/>
            </p:cNvSpPr>
            <p:nvPr/>
          </p:nvSpPr>
          <p:spPr bwMode="auto">
            <a:xfrm>
              <a:off x="3076575" y="2586038"/>
              <a:ext cx="681038" cy="36513"/>
            </a:xfrm>
            <a:prstGeom prst="rect">
              <a:avLst/>
            </a:prstGeom>
            <a:solidFill>
              <a:srgbClr val="8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8" name="Rectangle 79"/>
            <p:cNvSpPr>
              <a:spLocks noChangeArrowheads="1"/>
            </p:cNvSpPr>
            <p:nvPr/>
          </p:nvSpPr>
          <p:spPr bwMode="auto">
            <a:xfrm>
              <a:off x="3244850" y="2284413"/>
              <a:ext cx="52388" cy="304800"/>
            </a:xfrm>
            <a:prstGeom prst="rect">
              <a:avLst/>
            </a:prstGeom>
            <a:solidFill>
              <a:srgbClr val="085EB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9" name="Rectangle 80"/>
            <p:cNvSpPr>
              <a:spLocks noChangeArrowheads="1"/>
            </p:cNvSpPr>
            <p:nvPr/>
          </p:nvSpPr>
          <p:spPr bwMode="auto">
            <a:xfrm>
              <a:off x="3244850" y="2566988"/>
              <a:ext cx="52388" cy="6350"/>
            </a:xfrm>
            <a:prstGeom prst="rect">
              <a:avLst/>
            </a:prstGeom>
            <a:solidFill>
              <a:srgbClr val="4BB4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0" name="Freeform 81"/>
            <p:cNvSpPr>
              <a:spLocks/>
            </p:cNvSpPr>
            <p:nvPr/>
          </p:nvSpPr>
          <p:spPr bwMode="auto">
            <a:xfrm>
              <a:off x="3254375" y="2301875"/>
              <a:ext cx="33338" cy="28575"/>
            </a:xfrm>
            <a:custGeom>
              <a:avLst/>
              <a:gdLst>
                <a:gd name="T0" fmla="*/ 10 w 21"/>
                <a:gd name="T1" fmla="*/ 0 h 18"/>
                <a:gd name="T2" fmla="*/ 21 w 21"/>
                <a:gd name="T3" fmla="*/ 10 h 18"/>
                <a:gd name="T4" fmla="*/ 10 w 21"/>
                <a:gd name="T5" fmla="*/ 18 h 18"/>
                <a:gd name="T6" fmla="*/ 0 w 21"/>
                <a:gd name="T7" fmla="*/ 10 h 18"/>
                <a:gd name="T8" fmla="*/ 10 w 21"/>
                <a:gd name="T9" fmla="*/ 0 h 18"/>
              </a:gdLst>
              <a:ahLst/>
              <a:cxnLst>
                <a:cxn ang="0">
                  <a:pos x="T0" y="T1"/>
                </a:cxn>
                <a:cxn ang="0">
                  <a:pos x="T2" y="T3"/>
                </a:cxn>
                <a:cxn ang="0">
                  <a:pos x="T4" y="T5"/>
                </a:cxn>
                <a:cxn ang="0">
                  <a:pos x="T6" y="T7"/>
                </a:cxn>
                <a:cxn ang="0">
                  <a:pos x="T8" y="T9"/>
                </a:cxn>
              </a:cxnLst>
              <a:rect l="0" t="0" r="r" b="b"/>
              <a:pathLst>
                <a:path w="21" h="18">
                  <a:moveTo>
                    <a:pt x="10" y="0"/>
                  </a:moveTo>
                  <a:lnTo>
                    <a:pt x="21" y="10"/>
                  </a:lnTo>
                  <a:lnTo>
                    <a:pt x="10" y="18"/>
                  </a:lnTo>
                  <a:lnTo>
                    <a:pt x="0" y="10"/>
                  </a:lnTo>
                  <a:lnTo>
                    <a:pt x="10" y="0"/>
                  </a:lnTo>
                  <a:close/>
                </a:path>
              </a:pathLst>
            </a:custGeom>
            <a:solidFill>
              <a:srgbClr val="4BB4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1" name="Rectangle 82"/>
            <p:cNvSpPr>
              <a:spLocks noChangeArrowheads="1"/>
            </p:cNvSpPr>
            <p:nvPr/>
          </p:nvSpPr>
          <p:spPr bwMode="auto">
            <a:xfrm>
              <a:off x="3406775" y="2314575"/>
              <a:ext cx="39688" cy="274638"/>
            </a:xfrm>
            <a:prstGeom prst="rect">
              <a:avLst/>
            </a:prstGeom>
            <a:solidFill>
              <a:srgbClr val="0A6E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2" name="Rectangle 83"/>
            <p:cNvSpPr>
              <a:spLocks noChangeArrowheads="1"/>
            </p:cNvSpPr>
            <p:nvPr/>
          </p:nvSpPr>
          <p:spPr bwMode="auto">
            <a:xfrm>
              <a:off x="3406775" y="2563813"/>
              <a:ext cx="39688" cy="9525"/>
            </a:xfrm>
            <a:prstGeom prst="rect">
              <a:avLst/>
            </a:prstGeom>
            <a:solidFill>
              <a:srgbClr val="50BE8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3" name="Rectangle 84"/>
            <p:cNvSpPr>
              <a:spLocks noChangeArrowheads="1"/>
            </p:cNvSpPr>
            <p:nvPr/>
          </p:nvSpPr>
          <p:spPr bwMode="auto">
            <a:xfrm>
              <a:off x="3406775" y="2330450"/>
              <a:ext cx="39688" cy="6350"/>
            </a:xfrm>
            <a:prstGeom prst="rect">
              <a:avLst/>
            </a:prstGeom>
            <a:solidFill>
              <a:srgbClr val="50BE8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4" name="Oval 85"/>
            <p:cNvSpPr>
              <a:spLocks noChangeArrowheads="1"/>
            </p:cNvSpPr>
            <p:nvPr/>
          </p:nvSpPr>
          <p:spPr bwMode="auto">
            <a:xfrm>
              <a:off x="3416300" y="2408238"/>
              <a:ext cx="19050" cy="84138"/>
            </a:xfrm>
            <a:prstGeom prst="ellipse">
              <a:avLst/>
            </a:prstGeom>
            <a:solidFill>
              <a:srgbClr val="50BE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5" name="Rectangle 86"/>
            <p:cNvSpPr>
              <a:spLocks noChangeArrowheads="1"/>
            </p:cNvSpPr>
            <p:nvPr/>
          </p:nvSpPr>
          <p:spPr bwMode="auto">
            <a:xfrm>
              <a:off x="3205163" y="2284413"/>
              <a:ext cx="39688" cy="304800"/>
            </a:xfrm>
            <a:prstGeom prst="rect">
              <a:avLst/>
            </a:prstGeom>
            <a:solidFill>
              <a:srgbClr val="50BE8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6" name="Rectangle 87"/>
            <p:cNvSpPr>
              <a:spLocks noChangeArrowheads="1"/>
            </p:cNvSpPr>
            <p:nvPr/>
          </p:nvSpPr>
          <p:spPr bwMode="auto">
            <a:xfrm>
              <a:off x="3205163" y="2563813"/>
              <a:ext cx="39688" cy="6350"/>
            </a:xfrm>
            <a:prstGeom prst="rect">
              <a:avLst/>
            </a:prstGeom>
            <a:solidFill>
              <a:srgbClr val="B8EB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7" name="Rectangle 88"/>
            <p:cNvSpPr>
              <a:spLocks noChangeArrowheads="1"/>
            </p:cNvSpPr>
            <p:nvPr/>
          </p:nvSpPr>
          <p:spPr bwMode="auto">
            <a:xfrm>
              <a:off x="3205163" y="2301875"/>
              <a:ext cx="39688" cy="9525"/>
            </a:xfrm>
            <a:prstGeom prst="rect">
              <a:avLst/>
            </a:prstGeom>
            <a:solidFill>
              <a:srgbClr val="B8EB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8" name="Rectangle 89"/>
            <p:cNvSpPr>
              <a:spLocks noChangeArrowheads="1"/>
            </p:cNvSpPr>
            <p:nvPr/>
          </p:nvSpPr>
          <p:spPr bwMode="auto">
            <a:xfrm>
              <a:off x="3360738" y="2271713"/>
              <a:ext cx="46038" cy="317500"/>
            </a:xfrm>
            <a:prstGeom prst="rect">
              <a:avLst/>
            </a:prstGeom>
            <a:solidFill>
              <a:srgbClr val="FFB4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9" name="Rectangle 90"/>
            <p:cNvSpPr>
              <a:spLocks noChangeArrowheads="1"/>
            </p:cNvSpPr>
            <p:nvPr/>
          </p:nvSpPr>
          <p:spPr bwMode="auto">
            <a:xfrm>
              <a:off x="3360738" y="2560638"/>
              <a:ext cx="46038" cy="9525"/>
            </a:xfrm>
            <a:prstGeom prst="rect">
              <a:avLst/>
            </a:prstGeom>
            <a:solidFill>
              <a:srgbClr val="FFD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0" name="Oval 91"/>
            <p:cNvSpPr>
              <a:spLocks noChangeArrowheads="1"/>
            </p:cNvSpPr>
            <p:nvPr/>
          </p:nvSpPr>
          <p:spPr bwMode="auto">
            <a:xfrm>
              <a:off x="3375025" y="2320925"/>
              <a:ext cx="19050" cy="19050"/>
            </a:xfrm>
            <a:prstGeom prst="ellipse">
              <a:avLst/>
            </a:prstGeom>
            <a:solidFill>
              <a:srgbClr val="FFD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1" name="Rectangle 92"/>
            <p:cNvSpPr>
              <a:spLocks noChangeArrowheads="1"/>
            </p:cNvSpPr>
            <p:nvPr/>
          </p:nvSpPr>
          <p:spPr bwMode="auto">
            <a:xfrm>
              <a:off x="3322638" y="2314575"/>
              <a:ext cx="38100" cy="274638"/>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2" name="Rectangle 93"/>
            <p:cNvSpPr>
              <a:spLocks noChangeArrowheads="1"/>
            </p:cNvSpPr>
            <p:nvPr/>
          </p:nvSpPr>
          <p:spPr bwMode="auto">
            <a:xfrm>
              <a:off x="3322638" y="2563813"/>
              <a:ext cx="38100" cy="9525"/>
            </a:xfrm>
            <a:prstGeom prst="rect">
              <a:avLst/>
            </a:prstGeom>
            <a:solidFill>
              <a:srgbClr val="8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3" name="Rectangle 94"/>
            <p:cNvSpPr>
              <a:spLocks noChangeArrowheads="1"/>
            </p:cNvSpPr>
            <p:nvPr/>
          </p:nvSpPr>
          <p:spPr bwMode="auto">
            <a:xfrm>
              <a:off x="3322638" y="2330450"/>
              <a:ext cx="38100" cy="6350"/>
            </a:xfrm>
            <a:prstGeom prst="rect">
              <a:avLst/>
            </a:prstGeom>
            <a:solidFill>
              <a:srgbClr val="8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4" name="Freeform 95"/>
            <p:cNvSpPr>
              <a:spLocks/>
            </p:cNvSpPr>
            <p:nvPr/>
          </p:nvSpPr>
          <p:spPr bwMode="auto">
            <a:xfrm>
              <a:off x="3328988" y="2395538"/>
              <a:ext cx="22225" cy="109538"/>
            </a:xfrm>
            <a:custGeom>
              <a:avLst/>
              <a:gdLst>
                <a:gd name="T0" fmla="*/ 14 w 14"/>
                <a:gd name="T1" fmla="*/ 65 h 69"/>
                <a:gd name="T2" fmla="*/ 8 w 14"/>
                <a:gd name="T3" fmla="*/ 69 h 69"/>
                <a:gd name="T4" fmla="*/ 0 w 14"/>
                <a:gd name="T5" fmla="*/ 65 h 69"/>
                <a:gd name="T6" fmla="*/ 0 w 14"/>
                <a:gd name="T7" fmla="*/ 6 h 69"/>
                <a:gd name="T8" fmla="*/ 8 w 14"/>
                <a:gd name="T9" fmla="*/ 0 h 69"/>
                <a:gd name="T10" fmla="*/ 14 w 14"/>
                <a:gd name="T11" fmla="*/ 6 h 69"/>
                <a:gd name="T12" fmla="*/ 14 w 14"/>
                <a:gd name="T13" fmla="*/ 65 h 69"/>
              </a:gdLst>
              <a:ahLst/>
              <a:cxnLst>
                <a:cxn ang="0">
                  <a:pos x="T0" y="T1"/>
                </a:cxn>
                <a:cxn ang="0">
                  <a:pos x="T2" y="T3"/>
                </a:cxn>
                <a:cxn ang="0">
                  <a:pos x="T4" y="T5"/>
                </a:cxn>
                <a:cxn ang="0">
                  <a:pos x="T6" y="T7"/>
                </a:cxn>
                <a:cxn ang="0">
                  <a:pos x="T8" y="T9"/>
                </a:cxn>
                <a:cxn ang="0">
                  <a:pos x="T10" y="T11"/>
                </a:cxn>
                <a:cxn ang="0">
                  <a:pos x="T12" y="T13"/>
                </a:cxn>
              </a:cxnLst>
              <a:rect l="0" t="0" r="r" b="b"/>
              <a:pathLst>
                <a:path w="14" h="69">
                  <a:moveTo>
                    <a:pt x="14" y="65"/>
                  </a:moveTo>
                  <a:lnTo>
                    <a:pt x="8" y="69"/>
                  </a:lnTo>
                  <a:lnTo>
                    <a:pt x="0" y="65"/>
                  </a:lnTo>
                  <a:lnTo>
                    <a:pt x="0" y="6"/>
                  </a:lnTo>
                  <a:lnTo>
                    <a:pt x="8" y="0"/>
                  </a:lnTo>
                  <a:lnTo>
                    <a:pt x="14" y="6"/>
                  </a:lnTo>
                  <a:lnTo>
                    <a:pt x="14" y="65"/>
                  </a:lnTo>
                  <a:close/>
                </a:path>
              </a:pathLst>
            </a:custGeom>
            <a:solidFill>
              <a:srgbClr val="8F8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5" name="Rectangle 96"/>
            <p:cNvSpPr>
              <a:spLocks noChangeArrowheads="1"/>
            </p:cNvSpPr>
            <p:nvPr/>
          </p:nvSpPr>
          <p:spPr bwMode="auto">
            <a:xfrm>
              <a:off x="3297238" y="2305050"/>
              <a:ext cx="25400" cy="284163"/>
            </a:xfrm>
            <a:prstGeom prst="rect">
              <a:avLst/>
            </a:prstGeom>
            <a:solidFill>
              <a:srgbClr val="FFD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6" name="Rectangle 97"/>
            <p:cNvSpPr>
              <a:spLocks noChangeArrowheads="1"/>
            </p:cNvSpPr>
            <p:nvPr/>
          </p:nvSpPr>
          <p:spPr bwMode="auto">
            <a:xfrm>
              <a:off x="3446463" y="2336800"/>
              <a:ext cx="47625" cy="252413"/>
            </a:xfrm>
            <a:prstGeom prst="rect">
              <a:avLst/>
            </a:prstGeom>
            <a:solidFill>
              <a:srgbClr val="085EB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7" name="Rectangle 98"/>
            <p:cNvSpPr>
              <a:spLocks noChangeArrowheads="1"/>
            </p:cNvSpPr>
            <p:nvPr/>
          </p:nvSpPr>
          <p:spPr bwMode="auto">
            <a:xfrm>
              <a:off x="3446463" y="2554288"/>
              <a:ext cx="47625" cy="6350"/>
            </a:xfrm>
            <a:prstGeom prst="rect">
              <a:avLst/>
            </a:prstGeom>
            <a:solidFill>
              <a:srgbClr val="4BB4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8" name="Freeform 99"/>
            <p:cNvSpPr>
              <a:spLocks/>
            </p:cNvSpPr>
            <p:nvPr/>
          </p:nvSpPr>
          <p:spPr bwMode="auto">
            <a:xfrm>
              <a:off x="3455988" y="2352675"/>
              <a:ext cx="28575" cy="33338"/>
            </a:xfrm>
            <a:custGeom>
              <a:avLst/>
              <a:gdLst>
                <a:gd name="T0" fmla="*/ 8 w 18"/>
                <a:gd name="T1" fmla="*/ 0 h 21"/>
                <a:gd name="T2" fmla="*/ 18 w 18"/>
                <a:gd name="T3" fmla="*/ 10 h 21"/>
                <a:gd name="T4" fmla="*/ 8 w 18"/>
                <a:gd name="T5" fmla="*/ 21 h 21"/>
                <a:gd name="T6" fmla="*/ 0 w 18"/>
                <a:gd name="T7" fmla="*/ 10 h 21"/>
                <a:gd name="T8" fmla="*/ 8 w 18"/>
                <a:gd name="T9" fmla="*/ 0 h 21"/>
              </a:gdLst>
              <a:ahLst/>
              <a:cxnLst>
                <a:cxn ang="0">
                  <a:pos x="T0" y="T1"/>
                </a:cxn>
                <a:cxn ang="0">
                  <a:pos x="T2" y="T3"/>
                </a:cxn>
                <a:cxn ang="0">
                  <a:pos x="T4" y="T5"/>
                </a:cxn>
                <a:cxn ang="0">
                  <a:pos x="T6" y="T7"/>
                </a:cxn>
                <a:cxn ang="0">
                  <a:pos x="T8" y="T9"/>
                </a:cxn>
              </a:cxnLst>
              <a:rect l="0" t="0" r="r" b="b"/>
              <a:pathLst>
                <a:path w="18" h="21">
                  <a:moveTo>
                    <a:pt x="8" y="0"/>
                  </a:moveTo>
                  <a:lnTo>
                    <a:pt x="18" y="10"/>
                  </a:lnTo>
                  <a:lnTo>
                    <a:pt x="8" y="21"/>
                  </a:lnTo>
                  <a:lnTo>
                    <a:pt x="0" y="10"/>
                  </a:lnTo>
                  <a:lnTo>
                    <a:pt x="8" y="0"/>
                  </a:lnTo>
                  <a:close/>
                </a:path>
              </a:pathLst>
            </a:custGeom>
            <a:solidFill>
              <a:srgbClr val="4BB4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9" name="Rectangle 100"/>
            <p:cNvSpPr>
              <a:spLocks noChangeArrowheads="1"/>
            </p:cNvSpPr>
            <p:nvPr/>
          </p:nvSpPr>
          <p:spPr bwMode="auto">
            <a:xfrm>
              <a:off x="3494088" y="2320925"/>
              <a:ext cx="25400" cy="268288"/>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0" name="Rectangle 101"/>
            <p:cNvSpPr>
              <a:spLocks noChangeArrowheads="1"/>
            </p:cNvSpPr>
            <p:nvPr/>
          </p:nvSpPr>
          <p:spPr bwMode="auto">
            <a:xfrm>
              <a:off x="3144838" y="2278063"/>
              <a:ext cx="60325" cy="311150"/>
            </a:xfrm>
            <a:prstGeom prst="rect">
              <a:avLst/>
            </a:prstGeom>
            <a:solidFill>
              <a:srgbClr val="8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1" name="Rectangle 102"/>
            <p:cNvSpPr>
              <a:spLocks noChangeArrowheads="1"/>
            </p:cNvSpPr>
            <p:nvPr/>
          </p:nvSpPr>
          <p:spPr bwMode="auto">
            <a:xfrm>
              <a:off x="3144838" y="2563813"/>
              <a:ext cx="60325" cy="63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2" name="Freeform 103"/>
            <p:cNvSpPr>
              <a:spLocks/>
            </p:cNvSpPr>
            <p:nvPr/>
          </p:nvSpPr>
          <p:spPr bwMode="auto">
            <a:xfrm>
              <a:off x="3157538" y="2301875"/>
              <a:ext cx="34925" cy="34925"/>
            </a:xfrm>
            <a:custGeom>
              <a:avLst/>
              <a:gdLst>
                <a:gd name="T0" fmla="*/ 12 w 22"/>
                <a:gd name="T1" fmla="*/ 0 h 22"/>
                <a:gd name="T2" fmla="*/ 22 w 22"/>
                <a:gd name="T3" fmla="*/ 12 h 22"/>
                <a:gd name="T4" fmla="*/ 12 w 22"/>
                <a:gd name="T5" fmla="*/ 22 h 22"/>
                <a:gd name="T6" fmla="*/ 0 w 22"/>
                <a:gd name="T7" fmla="*/ 12 h 22"/>
                <a:gd name="T8" fmla="*/ 12 w 22"/>
                <a:gd name="T9" fmla="*/ 0 h 22"/>
              </a:gdLst>
              <a:ahLst/>
              <a:cxnLst>
                <a:cxn ang="0">
                  <a:pos x="T0" y="T1"/>
                </a:cxn>
                <a:cxn ang="0">
                  <a:pos x="T2" y="T3"/>
                </a:cxn>
                <a:cxn ang="0">
                  <a:pos x="T4" y="T5"/>
                </a:cxn>
                <a:cxn ang="0">
                  <a:pos x="T6" y="T7"/>
                </a:cxn>
                <a:cxn ang="0">
                  <a:pos x="T8" y="T9"/>
                </a:cxn>
              </a:cxnLst>
              <a:rect l="0" t="0" r="r" b="b"/>
              <a:pathLst>
                <a:path w="22" h="22">
                  <a:moveTo>
                    <a:pt x="12" y="0"/>
                  </a:moveTo>
                  <a:lnTo>
                    <a:pt x="22" y="12"/>
                  </a:lnTo>
                  <a:lnTo>
                    <a:pt x="12" y="22"/>
                  </a:lnTo>
                  <a:lnTo>
                    <a:pt x="0" y="12"/>
                  </a:lnTo>
                  <a:lnTo>
                    <a:pt x="12"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3" name="Rectangle 104"/>
            <p:cNvSpPr>
              <a:spLocks noChangeArrowheads="1"/>
            </p:cNvSpPr>
            <p:nvPr/>
          </p:nvSpPr>
          <p:spPr bwMode="auto">
            <a:xfrm>
              <a:off x="3117850" y="2305050"/>
              <a:ext cx="26988" cy="284163"/>
            </a:xfrm>
            <a:prstGeom prst="rect">
              <a:avLst/>
            </a:prstGeom>
            <a:solidFill>
              <a:srgbClr val="0A6E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4" name="Rectangle 105"/>
            <p:cNvSpPr>
              <a:spLocks noChangeArrowheads="1"/>
            </p:cNvSpPr>
            <p:nvPr/>
          </p:nvSpPr>
          <p:spPr bwMode="auto">
            <a:xfrm>
              <a:off x="3076575" y="2301875"/>
              <a:ext cx="41275" cy="287338"/>
            </a:xfrm>
            <a:prstGeom prst="rect">
              <a:avLst/>
            </a:prstGeom>
            <a:solidFill>
              <a:srgbClr val="FF7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5" name="Rectangle 106"/>
            <p:cNvSpPr>
              <a:spLocks noChangeArrowheads="1"/>
            </p:cNvSpPr>
            <p:nvPr/>
          </p:nvSpPr>
          <p:spPr bwMode="auto">
            <a:xfrm>
              <a:off x="3076575" y="2501900"/>
              <a:ext cx="41275" cy="1270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6" name="Rectangle 107"/>
            <p:cNvSpPr>
              <a:spLocks noChangeArrowheads="1"/>
            </p:cNvSpPr>
            <p:nvPr/>
          </p:nvSpPr>
          <p:spPr bwMode="auto">
            <a:xfrm>
              <a:off x="3076575" y="2371725"/>
              <a:ext cx="41275" cy="14288"/>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7" name="Oval 108"/>
            <p:cNvSpPr>
              <a:spLocks noChangeArrowheads="1"/>
            </p:cNvSpPr>
            <p:nvPr/>
          </p:nvSpPr>
          <p:spPr bwMode="auto">
            <a:xfrm>
              <a:off x="3082925" y="2414588"/>
              <a:ext cx="28575" cy="58738"/>
            </a:xfrm>
            <a:prstGeom prst="ellipse">
              <a:avLst/>
            </a:pr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8" name="Freeform 109"/>
            <p:cNvSpPr>
              <a:spLocks/>
            </p:cNvSpPr>
            <p:nvPr/>
          </p:nvSpPr>
          <p:spPr bwMode="auto">
            <a:xfrm>
              <a:off x="3587750" y="2349500"/>
              <a:ext cx="120650" cy="114300"/>
            </a:xfrm>
            <a:custGeom>
              <a:avLst/>
              <a:gdLst>
                <a:gd name="T0" fmla="*/ 39 w 76"/>
                <a:gd name="T1" fmla="*/ 0 h 72"/>
                <a:gd name="T2" fmla="*/ 49 w 76"/>
                <a:gd name="T3" fmla="*/ 25 h 72"/>
                <a:gd name="T4" fmla="*/ 76 w 76"/>
                <a:gd name="T5" fmla="*/ 27 h 72"/>
                <a:gd name="T6" fmla="*/ 58 w 76"/>
                <a:gd name="T7" fmla="*/ 45 h 72"/>
                <a:gd name="T8" fmla="*/ 62 w 76"/>
                <a:gd name="T9" fmla="*/ 72 h 72"/>
                <a:gd name="T10" fmla="*/ 39 w 76"/>
                <a:gd name="T11" fmla="*/ 59 h 72"/>
                <a:gd name="T12" fmla="*/ 15 w 76"/>
                <a:gd name="T13" fmla="*/ 72 h 72"/>
                <a:gd name="T14" fmla="*/ 21 w 76"/>
                <a:gd name="T15" fmla="*/ 45 h 72"/>
                <a:gd name="T16" fmla="*/ 0 w 76"/>
                <a:gd name="T17" fmla="*/ 27 h 72"/>
                <a:gd name="T18" fmla="*/ 27 w 76"/>
                <a:gd name="T19" fmla="*/ 25 h 72"/>
                <a:gd name="T20" fmla="*/ 39 w 76"/>
                <a:gd name="T2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72">
                  <a:moveTo>
                    <a:pt x="39" y="0"/>
                  </a:moveTo>
                  <a:lnTo>
                    <a:pt x="49" y="25"/>
                  </a:lnTo>
                  <a:lnTo>
                    <a:pt x="76" y="27"/>
                  </a:lnTo>
                  <a:lnTo>
                    <a:pt x="58" y="45"/>
                  </a:lnTo>
                  <a:lnTo>
                    <a:pt x="62" y="72"/>
                  </a:lnTo>
                  <a:lnTo>
                    <a:pt x="39" y="59"/>
                  </a:lnTo>
                  <a:lnTo>
                    <a:pt x="15" y="72"/>
                  </a:lnTo>
                  <a:lnTo>
                    <a:pt x="21" y="45"/>
                  </a:lnTo>
                  <a:lnTo>
                    <a:pt x="0" y="27"/>
                  </a:lnTo>
                  <a:lnTo>
                    <a:pt x="27" y="25"/>
                  </a:lnTo>
                  <a:lnTo>
                    <a:pt x="39" y="0"/>
                  </a:lnTo>
                  <a:close/>
                </a:path>
              </a:pathLst>
            </a:custGeom>
            <a:solidFill>
              <a:srgbClr val="FFB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9" name="Rectangle 110"/>
            <p:cNvSpPr>
              <a:spLocks noChangeArrowheads="1"/>
            </p:cNvSpPr>
            <p:nvPr/>
          </p:nvSpPr>
          <p:spPr bwMode="auto">
            <a:xfrm>
              <a:off x="3640138" y="2430463"/>
              <a:ext cx="19050" cy="80963"/>
            </a:xfrm>
            <a:prstGeom prst="rect">
              <a:avLst/>
            </a:prstGeom>
            <a:solidFill>
              <a:srgbClr val="FFB4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20" name="Rectangle 111"/>
            <p:cNvSpPr>
              <a:spLocks noChangeArrowheads="1"/>
            </p:cNvSpPr>
            <p:nvPr/>
          </p:nvSpPr>
          <p:spPr bwMode="auto">
            <a:xfrm>
              <a:off x="3614738" y="2498725"/>
              <a:ext cx="68263" cy="190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21" name="Rectangle 112"/>
            <p:cNvSpPr>
              <a:spLocks noChangeArrowheads="1"/>
            </p:cNvSpPr>
            <p:nvPr/>
          </p:nvSpPr>
          <p:spPr bwMode="auto">
            <a:xfrm>
              <a:off x="3594100" y="2517775"/>
              <a:ext cx="107950" cy="555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22" name="Freeform 113"/>
            <p:cNvSpPr>
              <a:spLocks/>
            </p:cNvSpPr>
            <p:nvPr/>
          </p:nvSpPr>
          <p:spPr bwMode="auto">
            <a:xfrm>
              <a:off x="3587750" y="2573338"/>
              <a:ext cx="123825" cy="12700"/>
            </a:xfrm>
            <a:custGeom>
              <a:avLst/>
              <a:gdLst>
                <a:gd name="T0" fmla="*/ 72 w 78"/>
                <a:gd name="T1" fmla="*/ 0 h 8"/>
                <a:gd name="T2" fmla="*/ 4 w 78"/>
                <a:gd name="T3" fmla="*/ 0 h 8"/>
                <a:gd name="T4" fmla="*/ 0 w 78"/>
                <a:gd name="T5" fmla="*/ 0 h 8"/>
                <a:gd name="T6" fmla="*/ 0 w 78"/>
                <a:gd name="T7" fmla="*/ 8 h 8"/>
                <a:gd name="T8" fmla="*/ 78 w 78"/>
                <a:gd name="T9" fmla="*/ 8 h 8"/>
                <a:gd name="T10" fmla="*/ 78 w 78"/>
                <a:gd name="T11" fmla="*/ 0 h 8"/>
                <a:gd name="T12" fmla="*/ 72 w 78"/>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78" h="8">
                  <a:moveTo>
                    <a:pt x="72" y="0"/>
                  </a:moveTo>
                  <a:lnTo>
                    <a:pt x="4" y="0"/>
                  </a:lnTo>
                  <a:lnTo>
                    <a:pt x="0" y="0"/>
                  </a:lnTo>
                  <a:lnTo>
                    <a:pt x="0" y="8"/>
                  </a:lnTo>
                  <a:lnTo>
                    <a:pt x="78" y="8"/>
                  </a:lnTo>
                  <a:lnTo>
                    <a:pt x="78" y="0"/>
                  </a:lnTo>
                  <a:lnTo>
                    <a:pt x="7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23" name="Freeform 114"/>
            <p:cNvSpPr>
              <a:spLocks/>
            </p:cNvSpPr>
            <p:nvPr/>
          </p:nvSpPr>
          <p:spPr bwMode="auto">
            <a:xfrm>
              <a:off x="3617913" y="2530475"/>
              <a:ext cx="61913" cy="26988"/>
            </a:xfrm>
            <a:custGeom>
              <a:avLst/>
              <a:gdLst>
                <a:gd name="T0" fmla="*/ 19 w 19"/>
                <a:gd name="T1" fmla="*/ 8 h 8"/>
                <a:gd name="T2" fmla="*/ 0 w 19"/>
                <a:gd name="T3" fmla="*/ 8 h 8"/>
                <a:gd name="T4" fmla="*/ 0 w 19"/>
                <a:gd name="T5" fmla="*/ 8 h 8"/>
                <a:gd name="T6" fmla="*/ 0 w 19"/>
                <a:gd name="T7" fmla="*/ 0 h 8"/>
                <a:gd name="T8" fmla="*/ 0 w 19"/>
                <a:gd name="T9" fmla="*/ 0 h 8"/>
                <a:gd name="T10" fmla="*/ 19 w 19"/>
                <a:gd name="T11" fmla="*/ 0 h 8"/>
                <a:gd name="T12" fmla="*/ 19 w 19"/>
                <a:gd name="T13" fmla="*/ 0 h 8"/>
                <a:gd name="T14" fmla="*/ 19 w 19"/>
                <a:gd name="T15" fmla="*/ 8 h 8"/>
                <a:gd name="T16" fmla="*/ 19 w 19"/>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8">
                  <a:moveTo>
                    <a:pt x="19" y="8"/>
                  </a:moveTo>
                  <a:cubicBezTo>
                    <a:pt x="0" y="8"/>
                    <a:pt x="0" y="8"/>
                    <a:pt x="0" y="8"/>
                  </a:cubicBezTo>
                  <a:cubicBezTo>
                    <a:pt x="0" y="8"/>
                    <a:pt x="0" y="8"/>
                    <a:pt x="0" y="8"/>
                  </a:cubicBezTo>
                  <a:cubicBezTo>
                    <a:pt x="0" y="0"/>
                    <a:pt x="0" y="0"/>
                    <a:pt x="0" y="0"/>
                  </a:cubicBezTo>
                  <a:cubicBezTo>
                    <a:pt x="0" y="0"/>
                    <a:pt x="0" y="0"/>
                    <a:pt x="0" y="0"/>
                  </a:cubicBezTo>
                  <a:cubicBezTo>
                    <a:pt x="19" y="0"/>
                    <a:pt x="19" y="0"/>
                    <a:pt x="19" y="0"/>
                  </a:cubicBezTo>
                  <a:cubicBezTo>
                    <a:pt x="19" y="0"/>
                    <a:pt x="19" y="0"/>
                    <a:pt x="19" y="0"/>
                  </a:cubicBezTo>
                  <a:cubicBezTo>
                    <a:pt x="19" y="8"/>
                    <a:pt x="19" y="8"/>
                    <a:pt x="19" y="8"/>
                  </a:cubicBezTo>
                  <a:cubicBezTo>
                    <a:pt x="19" y="8"/>
                    <a:pt x="19" y="8"/>
                    <a:pt x="19" y="8"/>
                  </a:cubicBezTo>
                  <a:close/>
                </a:path>
              </a:pathLst>
            </a:custGeom>
            <a:solidFill>
              <a:srgbClr val="8F8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24" name="Freeform 34"/>
            <p:cNvSpPr>
              <a:spLocks noChangeAspect="1"/>
            </p:cNvSpPr>
            <p:nvPr/>
          </p:nvSpPr>
          <p:spPr bwMode="auto">
            <a:xfrm>
              <a:off x="4397454" y="2485975"/>
              <a:ext cx="60167" cy="12802"/>
            </a:xfrm>
            <a:custGeom>
              <a:avLst/>
              <a:gdLst>
                <a:gd name="T0" fmla="*/ 1 w 23"/>
                <a:gd name="T1" fmla="*/ 0 h 5"/>
                <a:gd name="T2" fmla="*/ 6 w 23"/>
                <a:gd name="T3" fmla="*/ 5 h 5"/>
                <a:gd name="T4" fmla="*/ 18 w 23"/>
                <a:gd name="T5" fmla="*/ 5 h 5"/>
                <a:gd name="T6" fmla="*/ 22 w 23"/>
                <a:gd name="T7" fmla="*/ 0 h 5"/>
                <a:gd name="T8" fmla="*/ 12 w 23"/>
                <a:gd name="T9" fmla="*/ 2 h 5"/>
                <a:gd name="T10" fmla="*/ 1 w 23"/>
                <a:gd name="T11" fmla="*/ 0 h 5"/>
              </a:gdLst>
              <a:ahLst/>
              <a:cxnLst>
                <a:cxn ang="0">
                  <a:pos x="T0" y="T1"/>
                </a:cxn>
                <a:cxn ang="0">
                  <a:pos x="T2" y="T3"/>
                </a:cxn>
                <a:cxn ang="0">
                  <a:pos x="T4" y="T5"/>
                </a:cxn>
                <a:cxn ang="0">
                  <a:pos x="T6" y="T7"/>
                </a:cxn>
                <a:cxn ang="0">
                  <a:pos x="T8" y="T9"/>
                </a:cxn>
                <a:cxn ang="0">
                  <a:pos x="T10" y="T11"/>
                </a:cxn>
              </a:cxnLst>
              <a:rect l="0" t="0" r="r" b="b"/>
              <a:pathLst>
                <a:path w="23" h="5">
                  <a:moveTo>
                    <a:pt x="1" y="0"/>
                  </a:moveTo>
                  <a:cubicBezTo>
                    <a:pt x="0" y="2"/>
                    <a:pt x="3" y="5"/>
                    <a:pt x="6" y="5"/>
                  </a:cubicBezTo>
                  <a:cubicBezTo>
                    <a:pt x="18" y="5"/>
                    <a:pt x="18" y="5"/>
                    <a:pt x="18" y="5"/>
                  </a:cubicBezTo>
                  <a:cubicBezTo>
                    <a:pt x="21" y="5"/>
                    <a:pt x="23" y="2"/>
                    <a:pt x="22" y="0"/>
                  </a:cubicBezTo>
                  <a:cubicBezTo>
                    <a:pt x="21" y="1"/>
                    <a:pt x="17" y="2"/>
                    <a:pt x="12" y="2"/>
                  </a:cubicBezTo>
                  <a:cubicBezTo>
                    <a:pt x="7" y="2"/>
                    <a:pt x="3" y="1"/>
                    <a:pt x="1" y="0"/>
                  </a:cubicBezTo>
                  <a:close/>
                </a:path>
              </a:pathLst>
            </a:custGeom>
            <a:solidFill>
              <a:srgbClr val="714E46"/>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grpSp>
      <p:sp>
        <p:nvSpPr>
          <p:cNvPr id="225" name="ZoneTexte 224"/>
          <p:cNvSpPr txBox="1"/>
          <p:nvPr/>
        </p:nvSpPr>
        <p:spPr>
          <a:xfrm>
            <a:off x="395536" y="1834247"/>
            <a:ext cx="4608512" cy="369332"/>
          </a:xfrm>
          <a:prstGeom prst="rect">
            <a:avLst/>
          </a:prstGeom>
          <a:noFill/>
        </p:spPr>
        <p:txBody>
          <a:bodyPr wrap="square" rtlCol="0">
            <a:spAutoFit/>
          </a:bodyPr>
          <a:lstStyle/>
          <a:p>
            <a:pPr defTabSz="514350">
              <a:lnSpc>
                <a:spcPct val="90000"/>
              </a:lnSpc>
              <a:spcAft>
                <a:spcPts val="0"/>
              </a:spcAft>
            </a:pPr>
            <a:r>
              <a:rPr lang="fr-FR" sz="2000" dirty="0" smtClean="0">
                <a:solidFill>
                  <a:srgbClr val="FF6600"/>
                </a:solidFill>
                <a:latin typeface="Helvetica 75 Bold" panose="020B0804020202020204" pitchFamily="34" charset="0"/>
                <a:cs typeface="+mj-cs"/>
              </a:rPr>
              <a:t>Conclusion</a:t>
            </a:r>
            <a:endParaRPr lang="en-US" sz="2000" dirty="0">
              <a:solidFill>
                <a:srgbClr val="FF6600"/>
              </a:solidFill>
              <a:latin typeface="Helvetica 75 Bold" panose="020B0804020202020204" pitchFamily="34" charset="0"/>
              <a:cs typeface="+mj-cs"/>
            </a:endParaRPr>
          </a:p>
        </p:txBody>
      </p:sp>
    </p:spTree>
    <p:extLst>
      <p:ext uri="{BB962C8B-B14F-4D97-AF65-F5344CB8AC3E}">
        <p14:creationId xmlns:p14="http://schemas.microsoft.com/office/powerpoint/2010/main" val="102169745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5" name="Group 283"/>
          <p:cNvGrpSpPr/>
          <p:nvPr/>
        </p:nvGrpSpPr>
        <p:grpSpPr>
          <a:xfrm>
            <a:off x="5189503" y="1379972"/>
            <a:ext cx="3198925" cy="2487922"/>
            <a:chOff x="2971762" y="1295116"/>
            <a:chExt cx="3198925" cy="2487922"/>
          </a:xfrm>
        </p:grpSpPr>
        <p:sp>
          <p:nvSpPr>
            <p:cNvPr id="116" name="Rectangle 6"/>
            <p:cNvSpPr>
              <a:spLocks noChangeArrowheads="1"/>
            </p:cNvSpPr>
            <p:nvPr/>
          </p:nvSpPr>
          <p:spPr bwMode="auto">
            <a:xfrm>
              <a:off x="2971762" y="1295116"/>
              <a:ext cx="3198925" cy="2487922"/>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17" name="Rectangle 7"/>
            <p:cNvSpPr>
              <a:spLocks noChangeArrowheads="1"/>
            </p:cNvSpPr>
            <p:nvPr/>
          </p:nvSpPr>
          <p:spPr bwMode="auto">
            <a:xfrm>
              <a:off x="3076575" y="1397000"/>
              <a:ext cx="2987675" cy="2281238"/>
            </a:xfrm>
            <a:prstGeom prst="rect">
              <a:avLst/>
            </a:prstGeom>
            <a:solidFill>
              <a:srgbClr val="50BE8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18" name="Freeform 8"/>
            <p:cNvSpPr>
              <a:spLocks/>
            </p:cNvSpPr>
            <p:nvPr/>
          </p:nvSpPr>
          <p:spPr bwMode="auto">
            <a:xfrm>
              <a:off x="4016375" y="2651125"/>
              <a:ext cx="747713" cy="431800"/>
            </a:xfrm>
            <a:custGeom>
              <a:avLst/>
              <a:gdLst>
                <a:gd name="T0" fmla="*/ 231 w 231"/>
                <a:gd name="T1" fmla="*/ 133 h 133"/>
                <a:gd name="T2" fmla="*/ 216 w 231"/>
                <a:gd name="T3" fmla="*/ 59 h 133"/>
                <a:gd name="T4" fmla="*/ 188 w 231"/>
                <a:gd name="T5" fmla="*/ 15 h 133"/>
                <a:gd name="T6" fmla="*/ 144 w 231"/>
                <a:gd name="T7" fmla="*/ 0 h 133"/>
                <a:gd name="T8" fmla="*/ 106 w 231"/>
                <a:gd name="T9" fmla="*/ 0 h 133"/>
                <a:gd name="T10" fmla="*/ 61 w 231"/>
                <a:gd name="T11" fmla="*/ 15 h 133"/>
                <a:gd name="T12" fmla="*/ 49 w 231"/>
                <a:gd name="T13" fmla="*/ 27 h 133"/>
                <a:gd name="T14" fmla="*/ 49 w 231"/>
                <a:gd name="T15" fmla="*/ 27 h 133"/>
                <a:gd name="T16" fmla="*/ 7 w 231"/>
                <a:gd name="T17" fmla="*/ 85 h 133"/>
                <a:gd name="T18" fmla="*/ 3 w 231"/>
                <a:gd name="T19" fmla="*/ 104 h 133"/>
                <a:gd name="T20" fmla="*/ 21 w 231"/>
                <a:gd name="T21" fmla="*/ 114 h 133"/>
                <a:gd name="T22" fmla="*/ 32 w 231"/>
                <a:gd name="T23" fmla="*/ 114 h 133"/>
                <a:gd name="T24" fmla="*/ 30 w 231"/>
                <a:gd name="T25" fmla="*/ 133 h 133"/>
                <a:gd name="T26" fmla="*/ 231 w 231"/>
                <a:gd name="T27"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1" h="133">
                  <a:moveTo>
                    <a:pt x="231" y="133"/>
                  </a:moveTo>
                  <a:cubicBezTo>
                    <a:pt x="225" y="96"/>
                    <a:pt x="220" y="75"/>
                    <a:pt x="216" y="59"/>
                  </a:cubicBezTo>
                  <a:cubicBezTo>
                    <a:pt x="206" y="20"/>
                    <a:pt x="188" y="15"/>
                    <a:pt x="188" y="15"/>
                  </a:cubicBezTo>
                  <a:cubicBezTo>
                    <a:pt x="144" y="0"/>
                    <a:pt x="144" y="0"/>
                    <a:pt x="144" y="0"/>
                  </a:cubicBezTo>
                  <a:cubicBezTo>
                    <a:pt x="106" y="0"/>
                    <a:pt x="106" y="0"/>
                    <a:pt x="106" y="0"/>
                  </a:cubicBezTo>
                  <a:cubicBezTo>
                    <a:pt x="61" y="15"/>
                    <a:pt x="61" y="15"/>
                    <a:pt x="61" y="15"/>
                  </a:cubicBezTo>
                  <a:cubicBezTo>
                    <a:pt x="61" y="15"/>
                    <a:pt x="55" y="17"/>
                    <a:pt x="49" y="27"/>
                  </a:cubicBezTo>
                  <a:cubicBezTo>
                    <a:pt x="49" y="27"/>
                    <a:pt x="49" y="27"/>
                    <a:pt x="49" y="27"/>
                  </a:cubicBezTo>
                  <a:cubicBezTo>
                    <a:pt x="7" y="85"/>
                    <a:pt x="7" y="85"/>
                    <a:pt x="7" y="85"/>
                  </a:cubicBezTo>
                  <a:cubicBezTo>
                    <a:pt x="7" y="85"/>
                    <a:pt x="0" y="95"/>
                    <a:pt x="3" y="104"/>
                  </a:cubicBezTo>
                  <a:cubicBezTo>
                    <a:pt x="5" y="110"/>
                    <a:pt x="10" y="114"/>
                    <a:pt x="21" y="114"/>
                  </a:cubicBezTo>
                  <a:cubicBezTo>
                    <a:pt x="22" y="114"/>
                    <a:pt x="26" y="114"/>
                    <a:pt x="32" y="114"/>
                  </a:cubicBezTo>
                  <a:cubicBezTo>
                    <a:pt x="31" y="120"/>
                    <a:pt x="31" y="126"/>
                    <a:pt x="30" y="133"/>
                  </a:cubicBezTo>
                  <a:lnTo>
                    <a:pt x="231" y="1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19" name="Freeform 9"/>
            <p:cNvSpPr>
              <a:spLocks/>
            </p:cNvSpPr>
            <p:nvPr/>
          </p:nvSpPr>
          <p:spPr bwMode="auto">
            <a:xfrm>
              <a:off x="3154363" y="3098800"/>
              <a:ext cx="193675" cy="134938"/>
            </a:xfrm>
            <a:custGeom>
              <a:avLst/>
              <a:gdLst>
                <a:gd name="T0" fmla="*/ 0 w 60"/>
                <a:gd name="T1" fmla="*/ 0 h 42"/>
                <a:gd name="T2" fmla="*/ 0 w 60"/>
                <a:gd name="T3" fmla="*/ 31 h 42"/>
                <a:gd name="T4" fmla="*/ 2 w 60"/>
                <a:gd name="T5" fmla="*/ 42 h 42"/>
                <a:gd name="T6" fmla="*/ 58 w 60"/>
                <a:gd name="T7" fmla="*/ 42 h 42"/>
                <a:gd name="T8" fmla="*/ 60 w 60"/>
                <a:gd name="T9" fmla="*/ 31 h 42"/>
                <a:gd name="T10" fmla="*/ 60 w 60"/>
                <a:gd name="T11" fmla="*/ 0 h 42"/>
                <a:gd name="T12" fmla="*/ 0 w 60"/>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60" h="42">
                  <a:moveTo>
                    <a:pt x="0" y="0"/>
                  </a:moveTo>
                  <a:cubicBezTo>
                    <a:pt x="0" y="31"/>
                    <a:pt x="0" y="31"/>
                    <a:pt x="0" y="31"/>
                  </a:cubicBezTo>
                  <a:cubicBezTo>
                    <a:pt x="0" y="35"/>
                    <a:pt x="0" y="38"/>
                    <a:pt x="2" y="42"/>
                  </a:cubicBezTo>
                  <a:cubicBezTo>
                    <a:pt x="58" y="42"/>
                    <a:pt x="58" y="42"/>
                    <a:pt x="58" y="42"/>
                  </a:cubicBezTo>
                  <a:cubicBezTo>
                    <a:pt x="59" y="38"/>
                    <a:pt x="60" y="35"/>
                    <a:pt x="60" y="31"/>
                  </a:cubicBezTo>
                  <a:cubicBezTo>
                    <a:pt x="60" y="0"/>
                    <a:pt x="60" y="0"/>
                    <a:pt x="60" y="0"/>
                  </a:cubicBezTo>
                  <a:lnTo>
                    <a:pt x="0" y="0"/>
                  </a:lnTo>
                  <a:close/>
                </a:path>
              </a:pathLst>
            </a:custGeom>
            <a:solidFill>
              <a:srgbClr val="FF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0" name="Freeform 10"/>
            <p:cNvSpPr>
              <a:spLocks/>
            </p:cNvSpPr>
            <p:nvPr/>
          </p:nvSpPr>
          <p:spPr bwMode="auto">
            <a:xfrm>
              <a:off x="3114675" y="2903538"/>
              <a:ext cx="269875" cy="195263"/>
            </a:xfrm>
            <a:custGeom>
              <a:avLst/>
              <a:gdLst>
                <a:gd name="T0" fmla="*/ 67 w 83"/>
                <a:gd name="T1" fmla="*/ 60 h 60"/>
                <a:gd name="T2" fmla="*/ 83 w 83"/>
                <a:gd name="T3" fmla="*/ 45 h 60"/>
                <a:gd name="T4" fmla="*/ 64 w 83"/>
                <a:gd name="T5" fmla="*/ 48 h 60"/>
                <a:gd name="T6" fmla="*/ 76 w 83"/>
                <a:gd name="T7" fmla="*/ 27 h 60"/>
                <a:gd name="T8" fmla="*/ 57 w 83"/>
                <a:gd name="T9" fmla="*/ 36 h 60"/>
                <a:gd name="T10" fmla="*/ 64 w 83"/>
                <a:gd name="T11" fmla="*/ 10 h 60"/>
                <a:gd name="T12" fmla="*/ 48 w 83"/>
                <a:gd name="T13" fmla="*/ 26 h 60"/>
                <a:gd name="T14" fmla="*/ 42 w 83"/>
                <a:gd name="T15" fmla="*/ 0 h 60"/>
                <a:gd name="T16" fmla="*/ 36 w 83"/>
                <a:gd name="T17" fmla="*/ 26 h 60"/>
                <a:gd name="T18" fmla="*/ 19 w 83"/>
                <a:gd name="T19" fmla="*/ 10 h 60"/>
                <a:gd name="T20" fmla="*/ 27 w 83"/>
                <a:gd name="T21" fmla="*/ 36 h 60"/>
                <a:gd name="T22" fmla="*/ 7 w 83"/>
                <a:gd name="T23" fmla="*/ 27 h 60"/>
                <a:gd name="T24" fmla="*/ 20 w 83"/>
                <a:gd name="T25" fmla="*/ 48 h 60"/>
                <a:gd name="T26" fmla="*/ 1 w 83"/>
                <a:gd name="T27" fmla="*/ 45 h 60"/>
                <a:gd name="T28" fmla="*/ 16 w 83"/>
                <a:gd name="T29" fmla="*/ 60 h 60"/>
                <a:gd name="T30" fmla="*/ 67 w 83"/>
                <a:gd name="T3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60">
                  <a:moveTo>
                    <a:pt x="67" y="60"/>
                  </a:moveTo>
                  <a:cubicBezTo>
                    <a:pt x="75" y="54"/>
                    <a:pt x="83" y="48"/>
                    <a:pt x="83" y="45"/>
                  </a:cubicBezTo>
                  <a:cubicBezTo>
                    <a:pt x="82" y="42"/>
                    <a:pt x="73" y="44"/>
                    <a:pt x="64" y="48"/>
                  </a:cubicBezTo>
                  <a:cubicBezTo>
                    <a:pt x="71" y="40"/>
                    <a:pt x="78" y="30"/>
                    <a:pt x="76" y="27"/>
                  </a:cubicBezTo>
                  <a:cubicBezTo>
                    <a:pt x="75" y="24"/>
                    <a:pt x="65" y="30"/>
                    <a:pt x="57" y="36"/>
                  </a:cubicBezTo>
                  <a:cubicBezTo>
                    <a:pt x="62" y="26"/>
                    <a:pt x="67" y="12"/>
                    <a:pt x="64" y="10"/>
                  </a:cubicBezTo>
                  <a:cubicBezTo>
                    <a:pt x="62" y="8"/>
                    <a:pt x="54" y="17"/>
                    <a:pt x="48" y="26"/>
                  </a:cubicBezTo>
                  <a:cubicBezTo>
                    <a:pt x="47" y="15"/>
                    <a:pt x="45" y="0"/>
                    <a:pt x="42" y="0"/>
                  </a:cubicBezTo>
                  <a:cubicBezTo>
                    <a:pt x="38" y="0"/>
                    <a:pt x="36" y="15"/>
                    <a:pt x="36" y="26"/>
                  </a:cubicBezTo>
                  <a:cubicBezTo>
                    <a:pt x="29" y="17"/>
                    <a:pt x="21" y="8"/>
                    <a:pt x="19" y="10"/>
                  </a:cubicBezTo>
                  <a:cubicBezTo>
                    <a:pt x="17" y="12"/>
                    <a:pt x="22" y="26"/>
                    <a:pt x="27" y="36"/>
                  </a:cubicBezTo>
                  <a:cubicBezTo>
                    <a:pt x="18" y="30"/>
                    <a:pt x="8" y="24"/>
                    <a:pt x="7" y="27"/>
                  </a:cubicBezTo>
                  <a:cubicBezTo>
                    <a:pt x="6" y="30"/>
                    <a:pt x="13" y="40"/>
                    <a:pt x="20" y="48"/>
                  </a:cubicBezTo>
                  <a:cubicBezTo>
                    <a:pt x="11" y="44"/>
                    <a:pt x="1" y="42"/>
                    <a:pt x="1" y="45"/>
                  </a:cubicBezTo>
                  <a:cubicBezTo>
                    <a:pt x="0" y="48"/>
                    <a:pt x="8" y="54"/>
                    <a:pt x="16" y="60"/>
                  </a:cubicBezTo>
                  <a:lnTo>
                    <a:pt x="67" y="60"/>
                  </a:lnTo>
                  <a:close/>
                </a:path>
              </a:pathLst>
            </a:custGeom>
            <a:solidFill>
              <a:srgbClr val="0A6E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1" name="Rectangle 11"/>
            <p:cNvSpPr>
              <a:spLocks noChangeArrowheads="1"/>
            </p:cNvSpPr>
            <p:nvPr/>
          </p:nvSpPr>
          <p:spPr bwMode="auto">
            <a:xfrm>
              <a:off x="4775200" y="1462088"/>
              <a:ext cx="1049338" cy="846138"/>
            </a:xfrm>
            <a:prstGeom prst="rect">
              <a:avLst/>
            </a:prstGeom>
            <a:solidFill>
              <a:srgbClr val="8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2" name="Rectangle 12"/>
            <p:cNvSpPr>
              <a:spLocks noChangeArrowheads="1"/>
            </p:cNvSpPr>
            <p:nvPr/>
          </p:nvSpPr>
          <p:spPr bwMode="auto">
            <a:xfrm>
              <a:off x="4794250" y="1484313"/>
              <a:ext cx="1011238" cy="8001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3" name="Freeform 13"/>
            <p:cNvSpPr>
              <a:spLocks noEditPoints="1"/>
            </p:cNvSpPr>
            <p:nvPr/>
          </p:nvSpPr>
          <p:spPr bwMode="auto">
            <a:xfrm>
              <a:off x="4841875" y="1533525"/>
              <a:ext cx="914400" cy="700088"/>
            </a:xfrm>
            <a:custGeom>
              <a:avLst/>
              <a:gdLst>
                <a:gd name="T0" fmla="*/ 0 w 282"/>
                <a:gd name="T1" fmla="*/ 67 h 216"/>
                <a:gd name="T2" fmla="*/ 0 w 282"/>
                <a:gd name="T3" fmla="*/ 182 h 216"/>
                <a:gd name="T4" fmla="*/ 66 w 282"/>
                <a:gd name="T5" fmla="*/ 216 h 216"/>
                <a:gd name="T6" fmla="*/ 166 w 282"/>
                <a:gd name="T7" fmla="*/ 216 h 216"/>
                <a:gd name="T8" fmla="*/ 281 w 282"/>
                <a:gd name="T9" fmla="*/ 216 h 216"/>
                <a:gd name="T10" fmla="*/ 282 w 282"/>
                <a:gd name="T11" fmla="*/ 116 h 216"/>
                <a:gd name="T12" fmla="*/ 101 w 282"/>
                <a:gd name="T13" fmla="*/ 100 h 216"/>
                <a:gd name="T14" fmla="*/ 150 w 282"/>
                <a:gd name="T15" fmla="*/ 100 h 216"/>
                <a:gd name="T16" fmla="*/ 182 w 282"/>
                <a:gd name="T17" fmla="*/ 98 h 216"/>
                <a:gd name="T18" fmla="*/ 116 w 282"/>
                <a:gd name="T19" fmla="*/ 98 h 216"/>
                <a:gd name="T20" fmla="*/ 83 w 282"/>
                <a:gd name="T21" fmla="*/ 117 h 216"/>
                <a:gd name="T22" fmla="*/ 134 w 282"/>
                <a:gd name="T23" fmla="*/ 117 h 216"/>
                <a:gd name="T24" fmla="*/ 199 w 282"/>
                <a:gd name="T25" fmla="*/ 117 h 216"/>
                <a:gd name="T26" fmla="*/ 198 w 282"/>
                <a:gd name="T27" fmla="*/ 82 h 216"/>
                <a:gd name="T28" fmla="*/ 132 w 282"/>
                <a:gd name="T29" fmla="*/ 82 h 216"/>
                <a:gd name="T30" fmla="*/ 66 w 282"/>
                <a:gd name="T31" fmla="*/ 82 h 216"/>
                <a:gd name="T32" fmla="*/ 66 w 282"/>
                <a:gd name="T33" fmla="*/ 133 h 216"/>
                <a:gd name="T34" fmla="*/ 117 w 282"/>
                <a:gd name="T35" fmla="*/ 133 h 216"/>
                <a:gd name="T36" fmla="*/ 183 w 282"/>
                <a:gd name="T37" fmla="*/ 133 h 216"/>
                <a:gd name="T38" fmla="*/ 216 w 282"/>
                <a:gd name="T39" fmla="*/ 115 h 216"/>
                <a:gd name="T40" fmla="*/ 214 w 282"/>
                <a:gd name="T41" fmla="*/ 66 h 216"/>
                <a:gd name="T42" fmla="*/ 149 w 282"/>
                <a:gd name="T43" fmla="*/ 66 h 216"/>
                <a:gd name="T44" fmla="*/ 83 w 282"/>
                <a:gd name="T45" fmla="*/ 66 h 216"/>
                <a:gd name="T46" fmla="*/ 50 w 282"/>
                <a:gd name="T47" fmla="*/ 84 h 216"/>
                <a:gd name="T48" fmla="*/ 50 w 282"/>
                <a:gd name="T49" fmla="*/ 150 h 216"/>
                <a:gd name="T50" fmla="*/ 101 w 282"/>
                <a:gd name="T51" fmla="*/ 150 h 216"/>
                <a:gd name="T52" fmla="*/ 166 w 282"/>
                <a:gd name="T53" fmla="*/ 150 h 216"/>
                <a:gd name="T54" fmla="*/ 232 w 282"/>
                <a:gd name="T55" fmla="*/ 150 h 216"/>
                <a:gd name="T56" fmla="*/ 232 w 282"/>
                <a:gd name="T57" fmla="*/ 98 h 216"/>
                <a:gd name="T58" fmla="*/ 231 w 282"/>
                <a:gd name="T59" fmla="*/ 49 h 216"/>
                <a:gd name="T60" fmla="*/ 165 w 282"/>
                <a:gd name="T61" fmla="*/ 49 h 216"/>
                <a:gd name="T62" fmla="*/ 99 w 282"/>
                <a:gd name="T63" fmla="*/ 49 h 216"/>
                <a:gd name="T64" fmla="*/ 33 w 282"/>
                <a:gd name="T65" fmla="*/ 49 h 216"/>
                <a:gd name="T66" fmla="*/ 33 w 282"/>
                <a:gd name="T67" fmla="*/ 100 h 216"/>
                <a:gd name="T68" fmla="*/ 33 w 282"/>
                <a:gd name="T69" fmla="*/ 166 h 216"/>
                <a:gd name="T70" fmla="*/ 84 w 282"/>
                <a:gd name="T71" fmla="*/ 166 h 216"/>
                <a:gd name="T72" fmla="*/ 150 w 282"/>
                <a:gd name="T73" fmla="*/ 166 h 216"/>
                <a:gd name="T74" fmla="*/ 216 w 282"/>
                <a:gd name="T75" fmla="*/ 166 h 216"/>
                <a:gd name="T76" fmla="*/ 249 w 282"/>
                <a:gd name="T77" fmla="*/ 148 h 216"/>
                <a:gd name="T78" fmla="*/ 249 w 282"/>
                <a:gd name="T79" fmla="*/ 82 h 216"/>
                <a:gd name="T80" fmla="*/ 247 w 282"/>
                <a:gd name="T81" fmla="*/ 33 h 216"/>
                <a:gd name="T82" fmla="*/ 182 w 282"/>
                <a:gd name="T83" fmla="*/ 33 h 216"/>
                <a:gd name="T84" fmla="*/ 116 w 282"/>
                <a:gd name="T85" fmla="*/ 33 h 216"/>
                <a:gd name="T86" fmla="*/ 50 w 282"/>
                <a:gd name="T87" fmla="*/ 33 h 216"/>
                <a:gd name="T88" fmla="*/ 17 w 282"/>
                <a:gd name="T89" fmla="*/ 51 h 216"/>
                <a:gd name="T90" fmla="*/ 17 w 282"/>
                <a:gd name="T91" fmla="*/ 117 h 216"/>
                <a:gd name="T92" fmla="*/ 17 w 282"/>
                <a:gd name="T93" fmla="*/ 183 h 216"/>
                <a:gd name="T94" fmla="*/ 68 w 282"/>
                <a:gd name="T95" fmla="*/ 183 h 216"/>
                <a:gd name="T96" fmla="*/ 134 w 282"/>
                <a:gd name="T97" fmla="*/ 183 h 216"/>
                <a:gd name="T98" fmla="*/ 199 w 282"/>
                <a:gd name="T99" fmla="*/ 183 h 216"/>
                <a:gd name="T100" fmla="*/ 265 w 282"/>
                <a:gd name="T101" fmla="*/ 183 h 216"/>
                <a:gd name="T102" fmla="*/ 265 w 282"/>
                <a:gd name="T103" fmla="*/ 131 h 216"/>
                <a:gd name="T104" fmla="*/ 265 w 282"/>
                <a:gd name="T105" fmla="*/ 66 h 216"/>
                <a:gd name="T106" fmla="*/ 264 w 282"/>
                <a:gd name="T107" fmla="*/ 16 h 216"/>
                <a:gd name="T108" fmla="*/ 198 w 282"/>
                <a:gd name="T109" fmla="*/ 16 h 216"/>
                <a:gd name="T110" fmla="*/ 132 w 282"/>
                <a:gd name="T111" fmla="*/ 16 h 216"/>
                <a:gd name="T112" fmla="*/ 66 w 282"/>
                <a:gd name="T113" fmla="*/ 16 h 216"/>
                <a:gd name="T114" fmla="*/ 2 w 282"/>
                <a:gd name="T115" fmla="*/ 199 h 216"/>
                <a:gd name="T116" fmla="*/ 68 w 282"/>
                <a:gd name="T117" fmla="*/ 199 h 216"/>
                <a:gd name="T118" fmla="*/ 134 w 282"/>
                <a:gd name="T119" fmla="*/ 199 h 216"/>
                <a:gd name="T120" fmla="*/ 199 w 282"/>
                <a:gd name="T121" fmla="*/ 199 h 216"/>
                <a:gd name="T122" fmla="*/ 265 w 282"/>
                <a:gd name="T123" fmla="*/ 19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2" h="216">
                  <a:moveTo>
                    <a:pt x="282" y="17"/>
                  </a:moveTo>
                  <a:cubicBezTo>
                    <a:pt x="282" y="17"/>
                    <a:pt x="282" y="17"/>
                    <a:pt x="282" y="17"/>
                  </a:cubicBezTo>
                  <a:cubicBezTo>
                    <a:pt x="282" y="1"/>
                    <a:pt x="282" y="1"/>
                    <a:pt x="282" y="1"/>
                  </a:cubicBezTo>
                  <a:cubicBezTo>
                    <a:pt x="282" y="1"/>
                    <a:pt x="282" y="0"/>
                    <a:pt x="282" y="0"/>
                  </a:cubicBezTo>
                  <a:cubicBezTo>
                    <a:pt x="282" y="0"/>
                    <a:pt x="282" y="0"/>
                    <a:pt x="281" y="0"/>
                  </a:cubicBezTo>
                  <a:cubicBezTo>
                    <a:pt x="1" y="0"/>
                    <a:pt x="1" y="0"/>
                    <a:pt x="1" y="0"/>
                  </a:cubicBezTo>
                  <a:cubicBezTo>
                    <a:pt x="0" y="0"/>
                    <a:pt x="0" y="0"/>
                    <a:pt x="0" y="0"/>
                  </a:cubicBezTo>
                  <a:cubicBezTo>
                    <a:pt x="0" y="0"/>
                    <a:pt x="0" y="1"/>
                    <a:pt x="0" y="1"/>
                  </a:cubicBezTo>
                  <a:cubicBezTo>
                    <a:pt x="0" y="17"/>
                    <a:pt x="0" y="17"/>
                    <a:pt x="0" y="17"/>
                  </a:cubicBezTo>
                  <a:cubicBezTo>
                    <a:pt x="0" y="17"/>
                    <a:pt x="0" y="17"/>
                    <a:pt x="0" y="17"/>
                  </a:cubicBezTo>
                  <a:cubicBezTo>
                    <a:pt x="0" y="17"/>
                    <a:pt x="0" y="17"/>
                    <a:pt x="0" y="17"/>
                  </a:cubicBezTo>
                  <a:cubicBezTo>
                    <a:pt x="0" y="33"/>
                    <a:pt x="0" y="33"/>
                    <a:pt x="0" y="33"/>
                  </a:cubicBezTo>
                  <a:cubicBezTo>
                    <a:pt x="0" y="33"/>
                    <a:pt x="0" y="33"/>
                    <a:pt x="0" y="33"/>
                  </a:cubicBezTo>
                  <a:cubicBezTo>
                    <a:pt x="0" y="33"/>
                    <a:pt x="0" y="34"/>
                    <a:pt x="0" y="34"/>
                  </a:cubicBezTo>
                  <a:cubicBezTo>
                    <a:pt x="0" y="50"/>
                    <a:pt x="0" y="50"/>
                    <a:pt x="0" y="50"/>
                  </a:cubicBezTo>
                  <a:cubicBezTo>
                    <a:pt x="0" y="50"/>
                    <a:pt x="0" y="50"/>
                    <a:pt x="0" y="50"/>
                  </a:cubicBezTo>
                  <a:cubicBezTo>
                    <a:pt x="0" y="50"/>
                    <a:pt x="0" y="50"/>
                    <a:pt x="0" y="50"/>
                  </a:cubicBezTo>
                  <a:cubicBezTo>
                    <a:pt x="0" y="66"/>
                    <a:pt x="0" y="66"/>
                    <a:pt x="0" y="66"/>
                  </a:cubicBezTo>
                  <a:cubicBezTo>
                    <a:pt x="0" y="66"/>
                    <a:pt x="0" y="66"/>
                    <a:pt x="0" y="66"/>
                  </a:cubicBezTo>
                  <a:cubicBezTo>
                    <a:pt x="0" y="66"/>
                    <a:pt x="0" y="67"/>
                    <a:pt x="0" y="67"/>
                  </a:cubicBezTo>
                  <a:cubicBezTo>
                    <a:pt x="0" y="83"/>
                    <a:pt x="0" y="83"/>
                    <a:pt x="0" y="83"/>
                  </a:cubicBezTo>
                  <a:cubicBezTo>
                    <a:pt x="0" y="83"/>
                    <a:pt x="0" y="83"/>
                    <a:pt x="0" y="83"/>
                  </a:cubicBezTo>
                  <a:cubicBezTo>
                    <a:pt x="0" y="83"/>
                    <a:pt x="0" y="83"/>
                    <a:pt x="0" y="83"/>
                  </a:cubicBezTo>
                  <a:cubicBezTo>
                    <a:pt x="0" y="99"/>
                    <a:pt x="0" y="99"/>
                    <a:pt x="0" y="99"/>
                  </a:cubicBezTo>
                  <a:cubicBezTo>
                    <a:pt x="0" y="99"/>
                    <a:pt x="0" y="99"/>
                    <a:pt x="0" y="99"/>
                  </a:cubicBezTo>
                  <a:cubicBezTo>
                    <a:pt x="0" y="99"/>
                    <a:pt x="0" y="99"/>
                    <a:pt x="0" y="100"/>
                  </a:cubicBezTo>
                  <a:cubicBezTo>
                    <a:pt x="0" y="116"/>
                    <a:pt x="0" y="116"/>
                    <a:pt x="0" y="116"/>
                  </a:cubicBezTo>
                  <a:cubicBezTo>
                    <a:pt x="0" y="116"/>
                    <a:pt x="0" y="116"/>
                    <a:pt x="0" y="116"/>
                  </a:cubicBezTo>
                  <a:cubicBezTo>
                    <a:pt x="0" y="116"/>
                    <a:pt x="0" y="116"/>
                    <a:pt x="0" y="116"/>
                  </a:cubicBezTo>
                  <a:cubicBezTo>
                    <a:pt x="0" y="132"/>
                    <a:pt x="0" y="132"/>
                    <a:pt x="0" y="132"/>
                  </a:cubicBezTo>
                  <a:cubicBezTo>
                    <a:pt x="0" y="132"/>
                    <a:pt x="0" y="132"/>
                    <a:pt x="0" y="132"/>
                  </a:cubicBezTo>
                  <a:cubicBezTo>
                    <a:pt x="0" y="132"/>
                    <a:pt x="0" y="132"/>
                    <a:pt x="0" y="133"/>
                  </a:cubicBezTo>
                  <a:cubicBezTo>
                    <a:pt x="0" y="149"/>
                    <a:pt x="0" y="149"/>
                    <a:pt x="0" y="149"/>
                  </a:cubicBezTo>
                  <a:cubicBezTo>
                    <a:pt x="0" y="149"/>
                    <a:pt x="0" y="149"/>
                    <a:pt x="0" y="149"/>
                  </a:cubicBezTo>
                  <a:cubicBezTo>
                    <a:pt x="0" y="149"/>
                    <a:pt x="0" y="149"/>
                    <a:pt x="0" y="149"/>
                  </a:cubicBezTo>
                  <a:cubicBezTo>
                    <a:pt x="0" y="165"/>
                    <a:pt x="0" y="165"/>
                    <a:pt x="0" y="165"/>
                  </a:cubicBezTo>
                  <a:cubicBezTo>
                    <a:pt x="0" y="165"/>
                    <a:pt x="0" y="165"/>
                    <a:pt x="0" y="165"/>
                  </a:cubicBezTo>
                  <a:cubicBezTo>
                    <a:pt x="0" y="165"/>
                    <a:pt x="0" y="165"/>
                    <a:pt x="0" y="166"/>
                  </a:cubicBezTo>
                  <a:cubicBezTo>
                    <a:pt x="0" y="181"/>
                    <a:pt x="0" y="181"/>
                    <a:pt x="0" y="181"/>
                  </a:cubicBezTo>
                  <a:cubicBezTo>
                    <a:pt x="0" y="182"/>
                    <a:pt x="0" y="182"/>
                    <a:pt x="0" y="182"/>
                  </a:cubicBezTo>
                  <a:cubicBezTo>
                    <a:pt x="0" y="182"/>
                    <a:pt x="0" y="182"/>
                    <a:pt x="0" y="182"/>
                  </a:cubicBezTo>
                  <a:cubicBezTo>
                    <a:pt x="0" y="198"/>
                    <a:pt x="0" y="198"/>
                    <a:pt x="0" y="198"/>
                  </a:cubicBezTo>
                  <a:cubicBezTo>
                    <a:pt x="0" y="198"/>
                    <a:pt x="0" y="198"/>
                    <a:pt x="0" y="198"/>
                  </a:cubicBezTo>
                  <a:cubicBezTo>
                    <a:pt x="0" y="198"/>
                    <a:pt x="0" y="198"/>
                    <a:pt x="0" y="198"/>
                  </a:cubicBezTo>
                  <a:cubicBezTo>
                    <a:pt x="0" y="214"/>
                    <a:pt x="0" y="214"/>
                    <a:pt x="0" y="214"/>
                  </a:cubicBezTo>
                  <a:cubicBezTo>
                    <a:pt x="0" y="215"/>
                    <a:pt x="0" y="215"/>
                    <a:pt x="0" y="215"/>
                  </a:cubicBezTo>
                  <a:cubicBezTo>
                    <a:pt x="0" y="215"/>
                    <a:pt x="0" y="215"/>
                    <a:pt x="0" y="215"/>
                  </a:cubicBezTo>
                  <a:cubicBezTo>
                    <a:pt x="0" y="215"/>
                    <a:pt x="0" y="215"/>
                    <a:pt x="0" y="215"/>
                  </a:cubicBezTo>
                  <a:cubicBezTo>
                    <a:pt x="0" y="215"/>
                    <a:pt x="1" y="216"/>
                    <a:pt x="1" y="216"/>
                  </a:cubicBezTo>
                  <a:cubicBezTo>
                    <a:pt x="1" y="216"/>
                    <a:pt x="1" y="216"/>
                    <a:pt x="1" y="216"/>
                  </a:cubicBezTo>
                  <a:cubicBezTo>
                    <a:pt x="17" y="216"/>
                    <a:pt x="17" y="216"/>
                    <a:pt x="17" y="216"/>
                  </a:cubicBezTo>
                  <a:cubicBezTo>
                    <a:pt x="17" y="216"/>
                    <a:pt x="17" y="216"/>
                    <a:pt x="17" y="216"/>
                  </a:cubicBezTo>
                  <a:cubicBezTo>
                    <a:pt x="18" y="216"/>
                    <a:pt x="18" y="216"/>
                    <a:pt x="18" y="216"/>
                  </a:cubicBezTo>
                  <a:cubicBezTo>
                    <a:pt x="33" y="216"/>
                    <a:pt x="33" y="216"/>
                    <a:pt x="33" y="216"/>
                  </a:cubicBezTo>
                  <a:cubicBezTo>
                    <a:pt x="34" y="216"/>
                    <a:pt x="34" y="216"/>
                    <a:pt x="34" y="216"/>
                  </a:cubicBezTo>
                  <a:cubicBezTo>
                    <a:pt x="34" y="216"/>
                    <a:pt x="34" y="216"/>
                    <a:pt x="34" y="216"/>
                  </a:cubicBezTo>
                  <a:cubicBezTo>
                    <a:pt x="50" y="216"/>
                    <a:pt x="50" y="216"/>
                    <a:pt x="50" y="216"/>
                  </a:cubicBezTo>
                  <a:cubicBezTo>
                    <a:pt x="50" y="216"/>
                    <a:pt x="50" y="216"/>
                    <a:pt x="50" y="216"/>
                  </a:cubicBezTo>
                  <a:cubicBezTo>
                    <a:pt x="51" y="216"/>
                    <a:pt x="51" y="216"/>
                    <a:pt x="51" y="216"/>
                  </a:cubicBezTo>
                  <a:cubicBezTo>
                    <a:pt x="66" y="216"/>
                    <a:pt x="66" y="216"/>
                    <a:pt x="66" y="216"/>
                  </a:cubicBezTo>
                  <a:cubicBezTo>
                    <a:pt x="66" y="216"/>
                    <a:pt x="67" y="216"/>
                    <a:pt x="67" y="216"/>
                  </a:cubicBezTo>
                  <a:cubicBezTo>
                    <a:pt x="67" y="216"/>
                    <a:pt x="67" y="216"/>
                    <a:pt x="67" y="216"/>
                  </a:cubicBezTo>
                  <a:cubicBezTo>
                    <a:pt x="83" y="216"/>
                    <a:pt x="83" y="216"/>
                    <a:pt x="83" y="216"/>
                  </a:cubicBezTo>
                  <a:cubicBezTo>
                    <a:pt x="83" y="216"/>
                    <a:pt x="83" y="216"/>
                    <a:pt x="83" y="216"/>
                  </a:cubicBezTo>
                  <a:cubicBezTo>
                    <a:pt x="84" y="216"/>
                    <a:pt x="84" y="216"/>
                    <a:pt x="84" y="216"/>
                  </a:cubicBezTo>
                  <a:cubicBezTo>
                    <a:pt x="99" y="216"/>
                    <a:pt x="99" y="216"/>
                    <a:pt x="99" y="216"/>
                  </a:cubicBezTo>
                  <a:cubicBezTo>
                    <a:pt x="99" y="216"/>
                    <a:pt x="100" y="216"/>
                    <a:pt x="100" y="216"/>
                  </a:cubicBezTo>
                  <a:cubicBezTo>
                    <a:pt x="100" y="216"/>
                    <a:pt x="100" y="216"/>
                    <a:pt x="100" y="216"/>
                  </a:cubicBezTo>
                  <a:cubicBezTo>
                    <a:pt x="116" y="216"/>
                    <a:pt x="116" y="216"/>
                    <a:pt x="116" y="216"/>
                  </a:cubicBezTo>
                  <a:cubicBezTo>
                    <a:pt x="116" y="216"/>
                    <a:pt x="116" y="216"/>
                    <a:pt x="116" y="216"/>
                  </a:cubicBezTo>
                  <a:cubicBezTo>
                    <a:pt x="117" y="216"/>
                    <a:pt x="117" y="216"/>
                    <a:pt x="117" y="216"/>
                  </a:cubicBezTo>
                  <a:cubicBezTo>
                    <a:pt x="132" y="216"/>
                    <a:pt x="132" y="216"/>
                    <a:pt x="132" y="216"/>
                  </a:cubicBezTo>
                  <a:cubicBezTo>
                    <a:pt x="132" y="216"/>
                    <a:pt x="133" y="216"/>
                    <a:pt x="133" y="216"/>
                  </a:cubicBezTo>
                  <a:cubicBezTo>
                    <a:pt x="133" y="216"/>
                    <a:pt x="133" y="216"/>
                    <a:pt x="133" y="216"/>
                  </a:cubicBezTo>
                  <a:cubicBezTo>
                    <a:pt x="149" y="216"/>
                    <a:pt x="149" y="216"/>
                    <a:pt x="149" y="216"/>
                  </a:cubicBezTo>
                  <a:cubicBezTo>
                    <a:pt x="149" y="216"/>
                    <a:pt x="149" y="216"/>
                    <a:pt x="149" y="216"/>
                  </a:cubicBezTo>
                  <a:cubicBezTo>
                    <a:pt x="149" y="216"/>
                    <a:pt x="150" y="216"/>
                    <a:pt x="150" y="216"/>
                  </a:cubicBezTo>
                  <a:cubicBezTo>
                    <a:pt x="165" y="216"/>
                    <a:pt x="165" y="216"/>
                    <a:pt x="165" y="216"/>
                  </a:cubicBezTo>
                  <a:cubicBezTo>
                    <a:pt x="165" y="216"/>
                    <a:pt x="166" y="216"/>
                    <a:pt x="166" y="216"/>
                  </a:cubicBezTo>
                  <a:cubicBezTo>
                    <a:pt x="166" y="216"/>
                    <a:pt x="166" y="216"/>
                    <a:pt x="166" y="216"/>
                  </a:cubicBezTo>
                  <a:cubicBezTo>
                    <a:pt x="182" y="216"/>
                    <a:pt x="182" y="216"/>
                    <a:pt x="182" y="216"/>
                  </a:cubicBezTo>
                  <a:cubicBezTo>
                    <a:pt x="182" y="216"/>
                    <a:pt x="182" y="216"/>
                    <a:pt x="182" y="216"/>
                  </a:cubicBezTo>
                  <a:cubicBezTo>
                    <a:pt x="182" y="216"/>
                    <a:pt x="183" y="216"/>
                    <a:pt x="183" y="216"/>
                  </a:cubicBezTo>
                  <a:cubicBezTo>
                    <a:pt x="198" y="216"/>
                    <a:pt x="198" y="216"/>
                    <a:pt x="198" y="216"/>
                  </a:cubicBezTo>
                  <a:cubicBezTo>
                    <a:pt x="198" y="216"/>
                    <a:pt x="199" y="216"/>
                    <a:pt x="199" y="216"/>
                  </a:cubicBezTo>
                  <a:cubicBezTo>
                    <a:pt x="199" y="216"/>
                    <a:pt x="199" y="216"/>
                    <a:pt x="199" y="216"/>
                  </a:cubicBezTo>
                  <a:cubicBezTo>
                    <a:pt x="215" y="216"/>
                    <a:pt x="215" y="216"/>
                    <a:pt x="215" y="216"/>
                  </a:cubicBezTo>
                  <a:cubicBezTo>
                    <a:pt x="215" y="216"/>
                    <a:pt x="215" y="216"/>
                    <a:pt x="215" y="216"/>
                  </a:cubicBezTo>
                  <a:cubicBezTo>
                    <a:pt x="215" y="216"/>
                    <a:pt x="216" y="216"/>
                    <a:pt x="216" y="216"/>
                  </a:cubicBezTo>
                  <a:cubicBezTo>
                    <a:pt x="231" y="216"/>
                    <a:pt x="231" y="216"/>
                    <a:pt x="231" y="216"/>
                  </a:cubicBezTo>
                  <a:cubicBezTo>
                    <a:pt x="231" y="216"/>
                    <a:pt x="232" y="216"/>
                    <a:pt x="232" y="216"/>
                  </a:cubicBezTo>
                  <a:cubicBezTo>
                    <a:pt x="232" y="216"/>
                    <a:pt x="232" y="216"/>
                    <a:pt x="232" y="216"/>
                  </a:cubicBezTo>
                  <a:cubicBezTo>
                    <a:pt x="248" y="216"/>
                    <a:pt x="248" y="216"/>
                    <a:pt x="248" y="216"/>
                  </a:cubicBezTo>
                  <a:cubicBezTo>
                    <a:pt x="248" y="216"/>
                    <a:pt x="248" y="216"/>
                    <a:pt x="248" y="216"/>
                  </a:cubicBezTo>
                  <a:cubicBezTo>
                    <a:pt x="248" y="216"/>
                    <a:pt x="249" y="216"/>
                    <a:pt x="249" y="216"/>
                  </a:cubicBezTo>
                  <a:cubicBezTo>
                    <a:pt x="264" y="216"/>
                    <a:pt x="264" y="216"/>
                    <a:pt x="264" y="216"/>
                  </a:cubicBezTo>
                  <a:cubicBezTo>
                    <a:pt x="264" y="216"/>
                    <a:pt x="264" y="216"/>
                    <a:pt x="265" y="216"/>
                  </a:cubicBezTo>
                  <a:cubicBezTo>
                    <a:pt x="265" y="216"/>
                    <a:pt x="265" y="216"/>
                    <a:pt x="265" y="216"/>
                  </a:cubicBezTo>
                  <a:cubicBezTo>
                    <a:pt x="281" y="216"/>
                    <a:pt x="281" y="216"/>
                    <a:pt x="281" y="216"/>
                  </a:cubicBezTo>
                  <a:cubicBezTo>
                    <a:pt x="281" y="216"/>
                    <a:pt x="281" y="216"/>
                    <a:pt x="281" y="216"/>
                  </a:cubicBezTo>
                  <a:cubicBezTo>
                    <a:pt x="282" y="216"/>
                    <a:pt x="282" y="215"/>
                    <a:pt x="282" y="215"/>
                  </a:cubicBezTo>
                  <a:cubicBezTo>
                    <a:pt x="282" y="215"/>
                    <a:pt x="282" y="215"/>
                    <a:pt x="282" y="215"/>
                  </a:cubicBezTo>
                  <a:cubicBezTo>
                    <a:pt x="282" y="215"/>
                    <a:pt x="282" y="215"/>
                    <a:pt x="282" y="215"/>
                  </a:cubicBezTo>
                  <a:cubicBezTo>
                    <a:pt x="282" y="215"/>
                    <a:pt x="282" y="215"/>
                    <a:pt x="282" y="214"/>
                  </a:cubicBezTo>
                  <a:cubicBezTo>
                    <a:pt x="282" y="198"/>
                    <a:pt x="282" y="198"/>
                    <a:pt x="282" y="198"/>
                  </a:cubicBezTo>
                  <a:cubicBezTo>
                    <a:pt x="282" y="198"/>
                    <a:pt x="282" y="198"/>
                    <a:pt x="282" y="198"/>
                  </a:cubicBezTo>
                  <a:cubicBezTo>
                    <a:pt x="282" y="198"/>
                    <a:pt x="282" y="198"/>
                    <a:pt x="282" y="198"/>
                  </a:cubicBezTo>
                  <a:cubicBezTo>
                    <a:pt x="282" y="182"/>
                    <a:pt x="282" y="182"/>
                    <a:pt x="282" y="182"/>
                  </a:cubicBezTo>
                  <a:cubicBezTo>
                    <a:pt x="282" y="182"/>
                    <a:pt x="282" y="182"/>
                    <a:pt x="282" y="182"/>
                  </a:cubicBezTo>
                  <a:cubicBezTo>
                    <a:pt x="282" y="182"/>
                    <a:pt x="282" y="182"/>
                    <a:pt x="282" y="181"/>
                  </a:cubicBezTo>
                  <a:cubicBezTo>
                    <a:pt x="282" y="166"/>
                    <a:pt x="282" y="166"/>
                    <a:pt x="282" y="166"/>
                  </a:cubicBezTo>
                  <a:cubicBezTo>
                    <a:pt x="282" y="165"/>
                    <a:pt x="282" y="165"/>
                    <a:pt x="282" y="165"/>
                  </a:cubicBezTo>
                  <a:cubicBezTo>
                    <a:pt x="282" y="165"/>
                    <a:pt x="282" y="165"/>
                    <a:pt x="282" y="165"/>
                  </a:cubicBezTo>
                  <a:cubicBezTo>
                    <a:pt x="282" y="149"/>
                    <a:pt x="282" y="149"/>
                    <a:pt x="282" y="149"/>
                  </a:cubicBezTo>
                  <a:cubicBezTo>
                    <a:pt x="282" y="149"/>
                    <a:pt x="282" y="149"/>
                    <a:pt x="282" y="149"/>
                  </a:cubicBezTo>
                  <a:cubicBezTo>
                    <a:pt x="282" y="149"/>
                    <a:pt x="282" y="149"/>
                    <a:pt x="282" y="149"/>
                  </a:cubicBezTo>
                  <a:cubicBezTo>
                    <a:pt x="282" y="133"/>
                    <a:pt x="282" y="133"/>
                    <a:pt x="282" y="133"/>
                  </a:cubicBezTo>
                  <a:cubicBezTo>
                    <a:pt x="282" y="132"/>
                    <a:pt x="282" y="132"/>
                    <a:pt x="282" y="132"/>
                  </a:cubicBezTo>
                  <a:cubicBezTo>
                    <a:pt x="282" y="132"/>
                    <a:pt x="282" y="132"/>
                    <a:pt x="282" y="132"/>
                  </a:cubicBezTo>
                  <a:cubicBezTo>
                    <a:pt x="282" y="116"/>
                    <a:pt x="282" y="116"/>
                    <a:pt x="282" y="116"/>
                  </a:cubicBezTo>
                  <a:cubicBezTo>
                    <a:pt x="282" y="116"/>
                    <a:pt x="282" y="116"/>
                    <a:pt x="282" y="116"/>
                  </a:cubicBezTo>
                  <a:cubicBezTo>
                    <a:pt x="282" y="116"/>
                    <a:pt x="282" y="116"/>
                    <a:pt x="282" y="116"/>
                  </a:cubicBezTo>
                  <a:cubicBezTo>
                    <a:pt x="282" y="100"/>
                    <a:pt x="282" y="100"/>
                    <a:pt x="282" y="100"/>
                  </a:cubicBezTo>
                  <a:cubicBezTo>
                    <a:pt x="282" y="99"/>
                    <a:pt x="282" y="99"/>
                    <a:pt x="282" y="99"/>
                  </a:cubicBezTo>
                  <a:cubicBezTo>
                    <a:pt x="282" y="99"/>
                    <a:pt x="282" y="99"/>
                    <a:pt x="282" y="99"/>
                  </a:cubicBezTo>
                  <a:cubicBezTo>
                    <a:pt x="282" y="83"/>
                    <a:pt x="282" y="83"/>
                    <a:pt x="282" y="83"/>
                  </a:cubicBezTo>
                  <a:cubicBezTo>
                    <a:pt x="282" y="83"/>
                    <a:pt x="282" y="83"/>
                    <a:pt x="282" y="83"/>
                  </a:cubicBezTo>
                  <a:cubicBezTo>
                    <a:pt x="282" y="83"/>
                    <a:pt x="282" y="83"/>
                    <a:pt x="282" y="83"/>
                  </a:cubicBezTo>
                  <a:cubicBezTo>
                    <a:pt x="282" y="67"/>
                    <a:pt x="282" y="67"/>
                    <a:pt x="282" y="67"/>
                  </a:cubicBezTo>
                  <a:cubicBezTo>
                    <a:pt x="282" y="67"/>
                    <a:pt x="282" y="66"/>
                    <a:pt x="282" y="66"/>
                  </a:cubicBezTo>
                  <a:cubicBezTo>
                    <a:pt x="282" y="66"/>
                    <a:pt x="282" y="66"/>
                    <a:pt x="282" y="66"/>
                  </a:cubicBezTo>
                  <a:cubicBezTo>
                    <a:pt x="282" y="50"/>
                    <a:pt x="282" y="50"/>
                    <a:pt x="282" y="50"/>
                  </a:cubicBezTo>
                  <a:cubicBezTo>
                    <a:pt x="282" y="50"/>
                    <a:pt x="282" y="50"/>
                    <a:pt x="282" y="50"/>
                  </a:cubicBezTo>
                  <a:cubicBezTo>
                    <a:pt x="282" y="50"/>
                    <a:pt x="282" y="50"/>
                    <a:pt x="282" y="50"/>
                  </a:cubicBezTo>
                  <a:cubicBezTo>
                    <a:pt x="282" y="34"/>
                    <a:pt x="282" y="34"/>
                    <a:pt x="282" y="34"/>
                  </a:cubicBezTo>
                  <a:cubicBezTo>
                    <a:pt x="282" y="34"/>
                    <a:pt x="282" y="33"/>
                    <a:pt x="282" y="33"/>
                  </a:cubicBezTo>
                  <a:cubicBezTo>
                    <a:pt x="282" y="33"/>
                    <a:pt x="282" y="33"/>
                    <a:pt x="282" y="33"/>
                  </a:cubicBezTo>
                  <a:cubicBezTo>
                    <a:pt x="282" y="17"/>
                    <a:pt x="282" y="17"/>
                    <a:pt x="282" y="17"/>
                  </a:cubicBezTo>
                  <a:cubicBezTo>
                    <a:pt x="282" y="17"/>
                    <a:pt x="282" y="17"/>
                    <a:pt x="282" y="17"/>
                  </a:cubicBezTo>
                  <a:close/>
                  <a:moveTo>
                    <a:pt x="101" y="100"/>
                  </a:moveTo>
                  <a:cubicBezTo>
                    <a:pt x="116" y="100"/>
                    <a:pt x="116" y="100"/>
                    <a:pt x="116" y="100"/>
                  </a:cubicBezTo>
                  <a:cubicBezTo>
                    <a:pt x="116" y="115"/>
                    <a:pt x="116" y="115"/>
                    <a:pt x="116" y="115"/>
                  </a:cubicBezTo>
                  <a:cubicBezTo>
                    <a:pt x="101" y="115"/>
                    <a:pt x="101" y="115"/>
                    <a:pt x="101" y="115"/>
                  </a:cubicBezTo>
                  <a:lnTo>
                    <a:pt x="101" y="100"/>
                  </a:lnTo>
                  <a:close/>
                  <a:moveTo>
                    <a:pt x="99" y="115"/>
                  </a:moveTo>
                  <a:cubicBezTo>
                    <a:pt x="84" y="115"/>
                    <a:pt x="84" y="115"/>
                    <a:pt x="84" y="115"/>
                  </a:cubicBezTo>
                  <a:cubicBezTo>
                    <a:pt x="84" y="100"/>
                    <a:pt x="84" y="100"/>
                    <a:pt x="84" y="100"/>
                  </a:cubicBezTo>
                  <a:cubicBezTo>
                    <a:pt x="99" y="100"/>
                    <a:pt x="99" y="100"/>
                    <a:pt x="99" y="100"/>
                  </a:cubicBezTo>
                  <a:lnTo>
                    <a:pt x="99" y="115"/>
                  </a:lnTo>
                  <a:close/>
                  <a:moveTo>
                    <a:pt x="117" y="100"/>
                  </a:moveTo>
                  <a:cubicBezTo>
                    <a:pt x="132" y="100"/>
                    <a:pt x="132" y="100"/>
                    <a:pt x="132" y="100"/>
                  </a:cubicBezTo>
                  <a:cubicBezTo>
                    <a:pt x="132" y="115"/>
                    <a:pt x="132" y="115"/>
                    <a:pt x="132" y="115"/>
                  </a:cubicBezTo>
                  <a:cubicBezTo>
                    <a:pt x="117" y="115"/>
                    <a:pt x="117" y="115"/>
                    <a:pt x="117" y="115"/>
                  </a:cubicBezTo>
                  <a:lnTo>
                    <a:pt x="117" y="100"/>
                  </a:lnTo>
                  <a:close/>
                  <a:moveTo>
                    <a:pt x="134" y="100"/>
                  </a:moveTo>
                  <a:cubicBezTo>
                    <a:pt x="149" y="100"/>
                    <a:pt x="149" y="100"/>
                    <a:pt x="149" y="100"/>
                  </a:cubicBezTo>
                  <a:cubicBezTo>
                    <a:pt x="149" y="115"/>
                    <a:pt x="149" y="115"/>
                    <a:pt x="149" y="115"/>
                  </a:cubicBezTo>
                  <a:cubicBezTo>
                    <a:pt x="134" y="115"/>
                    <a:pt x="134" y="115"/>
                    <a:pt x="134" y="115"/>
                  </a:cubicBezTo>
                  <a:lnTo>
                    <a:pt x="134" y="100"/>
                  </a:lnTo>
                  <a:close/>
                  <a:moveTo>
                    <a:pt x="150" y="100"/>
                  </a:moveTo>
                  <a:cubicBezTo>
                    <a:pt x="165" y="100"/>
                    <a:pt x="165" y="100"/>
                    <a:pt x="165" y="100"/>
                  </a:cubicBezTo>
                  <a:cubicBezTo>
                    <a:pt x="165" y="115"/>
                    <a:pt x="165" y="115"/>
                    <a:pt x="165" y="115"/>
                  </a:cubicBezTo>
                  <a:cubicBezTo>
                    <a:pt x="150" y="115"/>
                    <a:pt x="150" y="115"/>
                    <a:pt x="150" y="115"/>
                  </a:cubicBezTo>
                  <a:lnTo>
                    <a:pt x="150" y="100"/>
                  </a:lnTo>
                  <a:close/>
                  <a:moveTo>
                    <a:pt x="166" y="100"/>
                  </a:moveTo>
                  <a:cubicBezTo>
                    <a:pt x="182" y="100"/>
                    <a:pt x="182" y="100"/>
                    <a:pt x="182" y="100"/>
                  </a:cubicBezTo>
                  <a:cubicBezTo>
                    <a:pt x="182" y="115"/>
                    <a:pt x="182" y="115"/>
                    <a:pt x="182" y="115"/>
                  </a:cubicBezTo>
                  <a:cubicBezTo>
                    <a:pt x="166" y="115"/>
                    <a:pt x="166" y="115"/>
                    <a:pt x="166" y="115"/>
                  </a:cubicBezTo>
                  <a:lnTo>
                    <a:pt x="166" y="100"/>
                  </a:lnTo>
                  <a:close/>
                  <a:moveTo>
                    <a:pt x="183" y="100"/>
                  </a:moveTo>
                  <a:cubicBezTo>
                    <a:pt x="198" y="100"/>
                    <a:pt x="198" y="100"/>
                    <a:pt x="198" y="100"/>
                  </a:cubicBezTo>
                  <a:cubicBezTo>
                    <a:pt x="198" y="115"/>
                    <a:pt x="198" y="115"/>
                    <a:pt x="198" y="115"/>
                  </a:cubicBezTo>
                  <a:cubicBezTo>
                    <a:pt x="183" y="115"/>
                    <a:pt x="183" y="115"/>
                    <a:pt x="183" y="115"/>
                  </a:cubicBezTo>
                  <a:lnTo>
                    <a:pt x="183" y="100"/>
                  </a:lnTo>
                  <a:close/>
                  <a:moveTo>
                    <a:pt x="183" y="98"/>
                  </a:moveTo>
                  <a:cubicBezTo>
                    <a:pt x="183" y="84"/>
                    <a:pt x="183" y="84"/>
                    <a:pt x="183" y="84"/>
                  </a:cubicBezTo>
                  <a:cubicBezTo>
                    <a:pt x="198" y="84"/>
                    <a:pt x="198" y="84"/>
                    <a:pt x="198" y="84"/>
                  </a:cubicBezTo>
                  <a:cubicBezTo>
                    <a:pt x="198" y="98"/>
                    <a:pt x="198" y="98"/>
                    <a:pt x="198" y="98"/>
                  </a:cubicBezTo>
                  <a:lnTo>
                    <a:pt x="183" y="98"/>
                  </a:lnTo>
                  <a:close/>
                  <a:moveTo>
                    <a:pt x="182" y="98"/>
                  </a:moveTo>
                  <a:cubicBezTo>
                    <a:pt x="166" y="98"/>
                    <a:pt x="166" y="98"/>
                    <a:pt x="166" y="98"/>
                  </a:cubicBezTo>
                  <a:cubicBezTo>
                    <a:pt x="166" y="84"/>
                    <a:pt x="166" y="84"/>
                    <a:pt x="166" y="84"/>
                  </a:cubicBezTo>
                  <a:cubicBezTo>
                    <a:pt x="182" y="84"/>
                    <a:pt x="182" y="84"/>
                    <a:pt x="182" y="84"/>
                  </a:cubicBezTo>
                  <a:lnTo>
                    <a:pt x="182" y="98"/>
                  </a:lnTo>
                  <a:close/>
                  <a:moveTo>
                    <a:pt x="165" y="98"/>
                  </a:moveTo>
                  <a:cubicBezTo>
                    <a:pt x="150" y="98"/>
                    <a:pt x="150" y="98"/>
                    <a:pt x="150" y="98"/>
                  </a:cubicBezTo>
                  <a:cubicBezTo>
                    <a:pt x="150" y="84"/>
                    <a:pt x="150" y="84"/>
                    <a:pt x="150" y="84"/>
                  </a:cubicBezTo>
                  <a:cubicBezTo>
                    <a:pt x="165" y="84"/>
                    <a:pt x="165" y="84"/>
                    <a:pt x="165" y="84"/>
                  </a:cubicBezTo>
                  <a:lnTo>
                    <a:pt x="165" y="98"/>
                  </a:lnTo>
                  <a:close/>
                  <a:moveTo>
                    <a:pt x="149" y="98"/>
                  </a:moveTo>
                  <a:cubicBezTo>
                    <a:pt x="134" y="98"/>
                    <a:pt x="134" y="98"/>
                    <a:pt x="134" y="98"/>
                  </a:cubicBezTo>
                  <a:cubicBezTo>
                    <a:pt x="134" y="84"/>
                    <a:pt x="134" y="84"/>
                    <a:pt x="134" y="84"/>
                  </a:cubicBezTo>
                  <a:cubicBezTo>
                    <a:pt x="149" y="84"/>
                    <a:pt x="149" y="84"/>
                    <a:pt x="149" y="84"/>
                  </a:cubicBezTo>
                  <a:lnTo>
                    <a:pt x="149" y="98"/>
                  </a:lnTo>
                  <a:close/>
                  <a:moveTo>
                    <a:pt x="132" y="98"/>
                  </a:moveTo>
                  <a:cubicBezTo>
                    <a:pt x="117" y="98"/>
                    <a:pt x="117" y="98"/>
                    <a:pt x="117" y="98"/>
                  </a:cubicBezTo>
                  <a:cubicBezTo>
                    <a:pt x="117" y="84"/>
                    <a:pt x="117" y="84"/>
                    <a:pt x="117" y="84"/>
                  </a:cubicBezTo>
                  <a:cubicBezTo>
                    <a:pt x="132" y="84"/>
                    <a:pt x="132" y="84"/>
                    <a:pt x="132" y="84"/>
                  </a:cubicBezTo>
                  <a:lnTo>
                    <a:pt x="132" y="98"/>
                  </a:lnTo>
                  <a:close/>
                  <a:moveTo>
                    <a:pt x="116" y="98"/>
                  </a:moveTo>
                  <a:cubicBezTo>
                    <a:pt x="101" y="98"/>
                    <a:pt x="101" y="98"/>
                    <a:pt x="101" y="98"/>
                  </a:cubicBezTo>
                  <a:cubicBezTo>
                    <a:pt x="101" y="84"/>
                    <a:pt x="101" y="84"/>
                    <a:pt x="101" y="84"/>
                  </a:cubicBezTo>
                  <a:cubicBezTo>
                    <a:pt x="116" y="84"/>
                    <a:pt x="116" y="84"/>
                    <a:pt x="116" y="84"/>
                  </a:cubicBezTo>
                  <a:lnTo>
                    <a:pt x="116" y="98"/>
                  </a:lnTo>
                  <a:close/>
                  <a:moveTo>
                    <a:pt x="99" y="98"/>
                  </a:moveTo>
                  <a:cubicBezTo>
                    <a:pt x="84" y="98"/>
                    <a:pt x="84" y="98"/>
                    <a:pt x="84" y="98"/>
                  </a:cubicBezTo>
                  <a:cubicBezTo>
                    <a:pt x="84" y="84"/>
                    <a:pt x="84" y="84"/>
                    <a:pt x="84" y="84"/>
                  </a:cubicBezTo>
                  <a:cubicBezTo>
                    <a:pt x="99" y="84"/>
                    <a:pt x="99" y="84"/>
                    <a:pt x="99" y="84"/>
                  </a:cubicBezTo>
                  <a:lnTo>
                    <a:pt x="99" y="98"/>
                  </a:lnTo>
                  <a:close/>
                  <a:moveTo>
                    <a:pt x="83" y="98"/>
                  </a:moveTo>
                  <a:cubicBezTo>
                    <a:pt x="68" y="98"/>
                    <a:pt x="68" y="98"/>
                    <a:pt x="68" y="98"/>
                  </a:cubicBezTo>
                  <a:cubicBezTo>
                    <a:pt x="68" y="84"/>
                    <a:pt x="68" y="84"/>
                    <a:pt x="68" y="84"/>
                  </a:cubicBezTo>
                  <a:cubicBezTo>
                    <a:pt x="83" y="84"/>
                    <a:pt x="83" y="84"/>
                    <a:pt x="83" y="84"/>
                  </a:cubicBezTo>
                  <a:lnTo>
                    <a:pt x="83" y="98"/>
                  </a:lnTo>
                  <a:close/>
                  <a:moveTo>
                    <a:pt x="83" y="100"/>
                  </a:moveTo>
                  <a:cubicBezTo>
                    <a:pt x="83" y="115"/>
                    <a:pt x="83" y="115"/>
                    <a:pt x="83" y="115"/>
                  </a:cubicBezTo>
                  <a:cubicBezTo>
                    <a:pt x="68" y="115"/>
                    <a:pt x="68" y="115"/>
                    <a:pt x="68" y="115"/>
                  </a:cubicBezTo>
                  <a:cubicBezTo>
                    <a:pt x="68" y="100"/>
                    <a:pt x="68" y="100"/>
                    <a:pt x="68" y="100"/>
                  </a:cubicBezTo>
                  <a:lnTo>
                    <a:pt x="83" y="100"/>
                  </a:lnTo>
                  <a:close/>
                  <a:moveTo>
                    <a:pt x="83" y="117"/>
                  </a:moveTo>
                  <a:cubicBezTo>
                    <a:pt x="83" y="131"/>
                    <a:pt x="83" y="131"/>
                    <a:pt x="83" y="131"/>
                  </a:cubicBezTo>
                  <a:cubicBezTo>
                    <a:pt x="68" y="131"/>
                    <a:pt x="68" y="131"/>
                    <a:pt x="68" y="131"/>
                  </a:cubicBezTo>
                  <a:cubicBezTo>
                    <a:pt x="68" y="117"/>
                    <a:pt x="68" y="117"/>
                    <a:pt x="68" y="117"/>
                  </a:cubicBezTo>
                  <a:lnTo>
                    <a:pt x="83" y="117"/>
                  </a:lnTo>
                  <a:close/>
                  <a:moveTo>
                    <a:pt x="84" y="117"/>
                  </a:moveTo>
                  <a:cubicBezTo>
                    <a:pt x="99" y="117"/>
                    <a:pt x="99" y="117"/>
                    <a:pt x="99" y="117"/>
                  </a:cubicBezTo>
                  <a:cubicBezTo>
                    <a:pt x="99" y="131"/>
                    <a:pt x="99" y="131"/>
                    <a:pt x="99" y="131"/>
                  </a:cubicBezTo>
                  <a:cubicBezTo>
                    <a:pt x="84" y="131"/>
                    <a:pt x="84" y="131"/>
                    <a:pt x="84" y="131"/>
                  </a:cubicBezTo>
                  <a:lnTo>
                    <a:pt x="84" y="117"/>
                  </a:lnTo>
                  <a:close/>
                  <a:moveTo>
                    <a:pt x="101" y="117"/>
                  </a:moveTo>
                  <a:cubicBezTo>
                    <a:pt x="116" y="117"/>
                    <a:pt x="116" y="117"/>
                    <a:pt x="116" y="117"/>
                  </a:cubicBezTo>
                  <a:cubicBezTo>
                    <a:pt x="116" y="131"/>
                    <a:pt x="116" y="131"/>
                    <a:pt x="116" y="131"/>
                  </a:cubicBezTo>
                  <a:cubicBezTo>
                    <a:pt x="101" y="131"/>
                    <a:pt x="101" y="131"/>
                    <a:pt x="101" y="131"/>
                  </a:cubicBezTo>
                  <a:lnTo>
                    <a:pt x="101" y="117"/>
                  </a:lnTo>
                  <a:close/>
                  <a:moveTo>
                    <a:pt x="117" y="117"/>
                  </a:moveTo>
                  <a:cubicBezTo>
                    <a:pt x="132" y="117"/>
                    <a:pt x="132" y="117"/>
                    <a:pt x="132" y="117"/>
                  </a:cubicBezTo>
                  <a:cubicBezTo>
                    <a:pt x="132" y="131"/>
                    <a:pt x="132" y="131"/>
                    <a:pt x="132" y="131"/>
                  </a:cubicBezTo>
                  <a:cubicBezTo>
                    <a:pt x="117" y="131"/>
                    <a:pt x="117" y="131"/>
                    <a:pt x="117" y="131"/>
                  </a:cubicBezTo>
                  <a:lnTo>
                    <a:pt x="117" y="117"/>
                  </a:lnTo>
                  <a:close/>
                  <a:moveTo>
                    <a:pt x="134" y="117"/>
                  </a:moveTo>
                  <a:cubicBezTo>
                    <a:pt x="149" y="117"/>
                    <a:pt x="149" y="117"/>
                    <a:pt x="149" y="117"/>
                  </a:cubicBezTo>
                  <a:cubicBezTo>
                    <a:pt x="149" y="131"/>
                    <a:pt x="149" y="131"/>
                    <a:pt x="149" y="131"/>
                  </a:cubicBezTo>
                  <a:cubicBezTo>
                    <a:pt x="134" y="131"/>
                    <a:pt x="134" y="131"/>
                    <a:pt x="134" y="131"/>
                  </a:cubicBezTo>
                  <a:lnTo>
                    <a:pt x="134" y="117"/>
                  </a:lnTo>
                  <a:close/>
                  <a:moveTo>
                    <a:pt x="150" y="117"/>
                  </a:moveTo>
                  <a:cubicBezTo>
                    <a:pt x="165" y="117"/>
                    <a:pt x="165" y="117"/>
                    <a:pt x="165" y="117"/>
                  </a:cubicBezTo>
                  <a:cubicBezTo>
                    <a:pt x="165" y="131"/>
                    <a:pt x="165" y="131"/>
                    <a:pt x="165" y="131"/>
                  </a:cubicBezTo>
                  <a:cubicBezTo>
                    <a:pt x="150" y="131"/>
                    <a:pt x="150" y="131"/>
                    <a:pt x="150" y="131"/>
                  </a:cubicBezTo>
                  <a:lnTo>
                    <a:pt x="150" y="117"/>
                  </a:lnTo>
                  <a:close/>
                  <a:moveTo>
                    <a:pt x="166" y="117"/>
                  </a:moveTo>
                  <a:cubicBezTo>
                    <a:pt x="182" y="117"/>
                    <a:pt x="182" y="117"/>
                    <a:pt x="182" y="117"/>
                  </a:cubicBezTo>
                  <a:cubicBezTo>
                    <a:pt x="182" y="131"/>
                    <a:pt x="182" y="131"/>
                    <a:pt x="182" y="131"/>
                  </a:cubicBezTo>
                  <a:cubicBezTo>
                    <a:pt x="166" y="131"/>
                    <a:pt x="166" y="131"/>
                    <a:pt x="166" y="131"/>
                  </a:cubicBezTo>
                  <a:lnTo>
                    <a:pt x="166" y="117"/>
                  </a:lnTo>
                  <a:close/>
                  <a:moveTo>
                    <a:pt x="183" y="117"/>
                  </a:moveTo>
                  <a:cubicBezTo>
                    <a:pt x="198" y="117"/>
                    <a:pt x="198" y="117"/>
                    <a:pt x="198" y="117"/>
                  </a:cubicBezTo>
                  <a:cubicBezTo>
                    <a:pt x="198" y="131"/>
                    <a:pt x="198" y="131"/>
                    <a:pt x="198" y="131"/>
                  </a:cubicBezTo>
                  <a:cubicBezTo>
                    <a:pt x="183" y="131"/>
                    <a:pt x="183" y="131"/>
                    <a:pt x="183" y="131"/>
                  </a:cubicBezTo>
                  <a:lnTo>
                    <a:pt x="183" y="117"/>
                  </a:lnTo>
                  <a:close/>
                  <a:moveTo>
                    <a:pt x="199" y="117"/>
                  </a:moveTo>
                  <a:cubicBezTo>
                    <a:pt x="214" y="117"/>
                    <a:pt x="214" y="117"/>
                    <a:pt x="214" y="117"/>
                  </a:cubicBezTo>
                  <a:cubicBezTo>
                    <a:pt x="214" y="131"/>
                    <a:pt x="214" y="131"/>
                    <a:pt x="214" y="131"/>
                  </a:cubicBezTo>
                  <a:cubicBezTo>
                    <a:pt x="199" y="131"/>
                    <a:pt x="199" y="131"/>
                    <a:pt x="199" y="131"/>
                  </a:cubicBezTo>
                  <a:lnTo>
                    <a:pt x="199" y="117"/>
                  </a:lnTo>
                  <a:close/>
                  <a:moveTo>
                    <a:pt x="199" y="115"/>
                  </a:moveTo>
                  <a:cubicBezTo>
                    <a:pt x="199" y="100"/>
                    <a:pt x="199" y="100"/>
                    <a:pt x="199" y="100"/>
                  </a:cubicBezTo>
                  <a:cubicBezTo>
                    <a:pt x="214" y="100"/>
                    <a:pt x="214" y="100"/>
                    <a:pt x="214" y="100"/>
                  </a:cubicBezTo>
                  <a:cubicBezTo>
                    <a:pt x="214" y="115"/>
                    <a:pt x="214" y="115"/>
                    <a:pt x="214" y="115"/>
                  </a:cubicBezTo>
                  <a:lnTo>
                    <a:pt x="199" y="115"/>
                  </a:lnTo>
                  <a:close/>
                  <a:moveTo>
                    <a:pt x="199" y="98"/>
                  </a:moveTo>
                  <a:cubicBezTo>
                    <a:pt x="199" y="84"/>
                    <a:pt x="199" y="84"/>
                    <a:pt x="199" y="84"/>
                  </a:cubicBezTo>
                  <a:cubicBezTo>
                    <a:pt x="214" y="84"/>
                    <a:pt x="214" y="84"/>
                    <a:pt x="214" y="84"/>
                  </a:cubicBezTo>
                  <a:cubicBezTo>
                    <a:pt x="214" y="98"/>
                    <a:pt x="214" y="98"/>
                    <a:pt x="214" y="98"/>
                  </a:cubicBezTo>
                  <a:lnTo>
                    <a:pt x="199" y="98"/>
                  </a:lnTo>
                  <a:close/>
                  <a:moveTo>
                    <a:pt x="199" y="82"/>
                  </a:moveTo>
                  <a:cubicBezTo>
                    <a:pt x="199" y="67"/>
                    <a:pt x="199" y="67"/>
                    <a:pt x="199" y="67"/>
                  </a:cubicBezTo>
                  <a:cubicBezTo>
                    <a:pt x="214" y="67"/>
                    <a:pt x="214" y="67"/>
                    <a:pt x="214" y="67"/>
                  </a:cubicBezTo>
                  <a:cubicBezTo>
                    <a:pt x="214" y="82"/>
                    <a:pt x="214" y="82"/>
                    <a:pt x="214" y="82"/>
                  </a:cubicBezTo>
                  <a:lnTo>
                    <a:pt x="199" y="82"/>
                  </a:lnTo>
                  <a:close/>
                  <a:moveTo>
                    <a:pt x="198" y="82"/>
                  </a:moveTo>
                  <a:cubicBezTo>
                    <a:pt x="183" y="82"/>
                    <a:pt x="183" y="82"/>
                    <a:pt x="183" y="82"/>
                  </a:cubicBezTo>
                  <a:cubicBezTo>
                    <a:pt x="183" y="67"/>
                    <a:pt x="183" y="67"/>
                    <a:pt x="183" y="67"/>
                  </a:cubicBezTo>
                  <a:cubicBezTo>
                    <a:pt x="198" y="67"/>
                    <a:pt x="198" y="67"/>
                    <a:pt x="198" y="67"/>
                  </a:cubicBezTo>
                  <a:lnTo>
                    <a:pt x="198" y="82"/>
                  </a:lnTo>
                  <a:close/>
                  <a:moveTo>
                    <a:pt x="182" y="82"/>
                  </a:moveTo>
                  <a:cubicBezTo>
                    <a:pt x="166" y="82"/>
                    <a:pt x="166" y="82"/>
                    <a:pt x="166" y="82"/>
                  </a:cubicBezTo>
                  <a:cubicBezTo>
                    <a:pt x="166" y="67"/>
                    <a:pt x="166" y="67"/>
                    <a:pt x="166" y="67"/>
                  </a:cubicBezTo>
                  <a:cubicBezTo>
                    <a:pt x="182" y="67"/>
                    <a:pt x="182" y="67"/>
                    <a:pt x="182" y="67"/>
                  </a:cubicBezTo>
                  <a:lnTo>
                    <a:pt x="182" y="82"/>
                  </a:lnTo>
                  <a:close/>
                  <a:moveTo>
                    <a:pt x="165" y="82"/>
                  </a:moveTo>
                  <a:cubicBezTo>
                    <a:pt x="150" y="82"/>
                    <a:pt x="150" y="82"/>
                    <a:pt x="150" y="82"/>
                  </a:cubicBezTo>
                  <a:cubicBezTo>
                    <a:pt x="150" y="67"/>
                    <a:pt x="150" y="67"/>
                    <a:pt x="150" y="67"/>
                  </a:cubicBezTo>
                  <a:cubicBezTo>
                    <a:pt x="165" y="67"/>
                    <a:pt x="165" y="67"/>
                    <a:pt x="165" y="67"/>
                  </a:cubicBezTo>
                  <a:lnTo>
                    <a:pt x="165" y="82"/>
                  </a:lnTo>
                  <a:close/>
                  <a:moveTo>
                    <a:pt x="149" y="82"/>
                  </a:moveTo>
                  <a:cubicBezTo>
                    <a:pt x="134" y="82"/>
                    <a:pt x="134" y="82"/>
                    <a:pt x="134" y="82"/>
                  </a:cubicBezTo>
                  <a:cubicBezTo>
                    <a:pt x="134" y="67"/>
                    <a:pt x="134" y="67"/>
                    <a:pt x="134" y="67"/>
                  </a:cubicBezTo>
                  <a:cubicBezTo>
                    <a:pt x="149" y="67"/>
                    <a:pt x="149" y="67"/>
                    <a:pt x="149" y="67"/>
                  </a:cubicBezTo>
                  <a:lnTo>
                    <a:pt x="149" y="82"/>
                  </a:lnTo>
                  <a:close/>
                  <a:moveTo>
                    <a:pt x="132" y="82"/>
                  </a:moveTo>
                  <a:cubicBezTo>
                    <a:pt x="117" y="82"/>
                    <a:pt x="117" y="82"/>
                    <a:pt x="117" y="82"/>
                  </a:cubicBezTo>
                  <a:cubicBezTo>
                    <a:pt x="117" y="67"/>
                    <a:pt x="117" y="67"/>
                    <a:pt x="117" y="67"/>
                  </a:cubicBezTo>
                  <a:cubicBezTo>
                    <a:pt x="132" y="67"/>
                    <a:pt x="132" y="67"/>
                    <a:pt x="132" y="67"/>
                  </a:cubicBezTo>
                  <a:lnTo>
                    <a:pt x="132" y="82"/>
                  </a:lnTo>
                  <a:close/>
                  <a:moveTo>
                    <a:pt x="116" y="82"/>
                  </a:moveTo>
                  <a:cubicBezTo>
                    <a:pt x="101" y="82"/>
                    <a:pt x="101" y="82"/>
                    <a:pt x="101" y="82"/>
                  </a:cubicBezTo>
                  <a:cubicBezTo>
                    <a:pt x="101" y="67"/>
                    <a:pt x="101" y="67"/>
                    <a:pt x="101" y="67"/>
                  </a:cubicBezTo>
                  <a:cubicBezTo>
                    <a:pt x="116" y="67"/>
                    <a:pt x="116" y="67"/>
                    <a:pt x="116" y="67"/>
                  </a:cubicBezTo>
                  <a:lnTo>
                    <a:pt x="116" y="82"/>
                  </a:lnTo>
                  <a:close/>
                  <a:moveTo>
                    <a:pt x="99" y="82"/>
                  </a:moveTo>
                  <a:cubicBezTo>
                    <a:pt x="84" y="82"/>
                    <a:pt x="84" y="82"/>
                    <a:pt x="84" y="82"/>
                  </a:cubicBezTo>
                  <a:cubicBezTo>
                    <a:pt x="84" y="67"/>
                    <a:pt x="84" y="67"/>
                    <a:pt x="84" y="67"/>
                  </a:cubicBezTo>
                  <a:cubicBezTo>
                    <a:pt x="99" y="67"/>
                    <a:pt x="99" y="67"/>
                    <a:pt x="99" y="67"/>
                  </a:cubicBezTo>
                  <a:lnTo>
                    <a:pt x="99" y="82"/>
                  </a:lnTo>
                  <a:close/>
                  <a:moveTo>
                    <a:pt x="83" y="82"/>
                  </a:moveTo>
                  <a:cubicBezTo>
                    <a:pt x="68" y="82"/>
                    <a:pt x="68" y="82"/>
                    <a:pt x="68" y="82"/>
                  </a:cubicBezTo>
                  <a:cubicBezTo>
                    <a:pt x="68" y="67"/>
                    <a:pt x="68" y="67"/>
                    <a:pt x="68" y="67"/>
                  </a:cubicBezTo>
                  <a:cubicBezTo>
                    <a:pt x="83" y="67"/>
                    <a:pt x="83" y="67"/>
                    <a:pt x="83" y="67"/>
                  </a:cubicBezTo>
                  <a:lnTo>
                    <a:pt x="83" y="82"/>
                  </a:lnTo>
                  <a:close/>
                  <a:moveTo>
                    <a:pt x="66" y="82"/>
                  </a:moveTo>
                  <a:cubicBezTo>
                    <a:pt x="51" y="82"/>
                    <a:pt x="51" y="82"/>
                    <a:pt x="51" y="82"/>
                  </a:cubicBezTo>
                  <a:cubicBezTo>
                    <a:pt x="51" y="67"/>
                    <a:pt x="51" y="67"/>
                    <a:pt x="51" y="67"/>
                  </a:cubicBezTo>
                  <a:cubicBezTo>
                    <a:pt x="66" y="67"/>
                    <a:pt x="66" y="67"/>
                    <a:pt x="66" y="67"/>
                  </a:cubicBezTo>
                  <a:lnTo>
                    <a:pt x="66" y="82"/>
                  </a:lnTo>
                  <a:close/>
                  <a:moveTo>
                    <a:pt x="66" y="84"/>
                  </a:moveTo>
                  <a:cubicBezTo>
                    <a:pt x="66" y="98"/>
                    <a:pt x="66" y="98"/>
                    <a:pt x="66" y="98"/>
                  </a:cubicBezTo>
                  <a:cubicBezTo>
                    <a:pt x="51" y="98"/>
                    <a:pt x="51" y="98"/>
                    <a:pt x="51" y="98"/>
                  </a:cubicBezTo>
                  <a:cubicBezTo>
                    <a:pt x="51" y="84"/>
                    <a:pt x="51" y="84"/>
                    <a:pt x="51" y="84"/>
                  </a:cubicBezTo>
                  <a:lnTo>
                    <a:pt x="66" y="84"/>
                  </a:lnTo>
                  <a:close/>
                  <a:moveTo>
                    <a:pt x="66" y="100"/>
                  </a:moveTo>
                  <a:cubicBezTo>
                    <a:pt x="66" y="115"/>
                    <a:pt x="66" y="115"/>
                    <a:pt x="66" y="115"/>
                  </a:cubicBezTo>
                  <a:cubicBezTo>
                    <a:pt x="51" y="115"/>
                    <a:pt x="51" y="115"/>
                    <a:pt x="51" y="115"/>
                  </a:cubicBezTo>
                  <a:cubicBezTo>
                    <a:pt x="51" y="100"/>
                    <a:pt x="51" y="100"/>
                    <a:pt x="51" y="100"/>
                  </a:cubicBezTo>
                  <a:lnTo>
                    <a:pt x="66" y="100"/>
                  </a:lnTo>
                  <a:close/>
                  <a:moveTo>
                    <a:pt x="66" y="117"/>
                  </a:moveTo>
                  <a:cubicBezTo>
                    <a:pt x="66" y="131"/>
                    <a:pt x="66" y="131"/>
                    <a:pt x="66" y="131"/>
                  </a:cubicBezTo>
                  <a:cubicBezTo>
                    <a:pt x="51" y="131"/>
                    <a:pt x="51" y="131"/>
                    <a:pt x="51" y="131"/>
                  </a:cubicBezTo>
                  <a:cubicBezTo>
                    <a:pt x="51" y="117"/>
                    <a:pt x="51" y="117"/>
                    <a:pt x="51" y="117"/>
                  </a:cubicBezTo>
                  <a:lnTo>
                    <a:pt x="66" y="117"/>
                  </a:lnTo>
                  <a:close/>
                  <a:moveTo>
                    <a:pt x="66" y="133"/>
                  </a:moveTo>
                  <a:cubicBezTo>
                    <a:pt x="66" y="148"/>
                    <a:pt x="66" y="148"/>
                    <a:pt x="66" y="148"/>
                  </a:cubicBezTo>
                  <a:cubicBezTo>
                    <a:pt x="51" y="148"/>
                    <a:pt x="51" y="148"/>
                    <a:pt x="51" y="148"/>
                  </a:cubicBezTo>
                  <a:cubicBezTo>
                    <a:pt x="51" y="133"/>
                    <a:pt x="51" y="133"/>
                    <a:pt x="51" y="133"/>
                  </a:cubicBezTo>
                  <a:lnTo>
                    <a:pt x="66" y="133"/>
                  </a:lnTo>
                  <a:close/>
                  <a:moveTo>
                    <a:pt x="68" y="133"/>
                  </a:moveTo>
                  <a:cubicBezTo>
                    <a:pt x="83" y="133"/>
                    <a:pt x="83" y="133"/>
                    <a:pt x="83" y="133"/>
                  </a:cubicBezTo>
                  <a:cubicBezTo>
                    <a:pt x="83" y="148"/>
                    <a:pt x="83" y="148"/>
                    <a:pt x="83" y="148"/>
                  </a:cubicBezTo>
                  <a:cubicBezTo>
                    <a:pt x="68" y="148"/>
                    <a:pt x="68" y="148"/>
                    <a:pt x="68" y="148"/>
                  </a:cubicBezTo>
                  <a:lnTo>
                    <a:pt x="68" y="133"/>
                  </a:lnTo>
                  <a:close/>
                  <a:moveTo>
                    <a:pt x="84" y="133"/>
                  </a:moveTo>
                  <a:cubicBezTo>
                    <a:pt x="99" y="133"/>
                    <a:pt x="99" y="133"/>
                    <a:pt x="99" y="133"/>
                  </a:cubicBezTo>
                  <a:cubicBezTo>
                    <a:pt x="99" y="148"/>
                    <a:pt x="99" y="148"/>
                    <a:pt x="99" y="148"/>
                  </a:cubicBezTo>
                  <a:cubicBezTo>
                    <a:pt x="84" y="148"/>
                    <a:pt x="84" y="148"/>
                    <a:pt x="84" y="148"/>
                  </a:cubicBezTo>
                  <a:lnTo>
                    <a:pt x="84" y="133"/>
                  </a:lnTo>
                  <a:close/>
                  <a:moveTo>
                    <a:pt x="101" y="133"/>
                  </a:moveTo>
                  <a:cubicBezTo>
                    <a:pt x="116" y="133"/>
                    <a:pt x="116" y="133"/>
                    <a:pt x="116" y="133"/>
                  </a:cubicBezTo>
                  <a:cubicBezTo>
                    <a:pt x="116" y="148"/>
                    <a:pt x="116" y="148"/>
                    <a:pt x="116" y="148"/>
                  </a:cubicBezTo>
                  <a:cubicBezTo>
                    <a:pt x="101" y="148"/>
                    <a:pt x="101" y="148"/>
                    <a:pt x="101" y="148"/>
                  </a:cubicBezTo>
                  <a:lnTo>
                    <a:pt x="101" y="133"/>
                  </a:lnTo>
                  <a:close/>
                  <a:moveTo>
                    <a:pt x="117" y="133"/>
                  </a:moveTo>
                  <a:cubicBezTo>
                    <a:pt x="132" y="133"/>
                    <a:pt x="132" y="133"/>
                    <a:pt x="132" y="133"/>
                  </a:cubicBezTo>
                  <a:cubicBezTo>
                    <a:pt x="132" y="148"/>
                    <a:pt x="132" y="148"/>
                    <a:pt x="132" y="148"/>
                  </a:cubicBezTo>
                  <a:cubicBezTo>
                    <a:pt x="117" y="148"/>
                    <a:pt x="117" y="148"/>
                    <a:pt x="117" y="148"/>
                  </a:cubicBezTo>
                  <a:lnTo>
                    <a:pt x="117" y="133"/>
                  </a:lnTo>
                  <a:close/>
                  <a:moveTo>
                    <a:pt x="134" y="133"/>
                  </a:moveTo>
                  <a:cubicBezTo>
                    <a:pt x="149" y="133"/>
                    <a:pt x="149" y="133"/>
                    <a:pt x="149" y="133"/>
                  </a:cubicBezTo>
                  <a:cubicBezTo>
                    <a:pt x="149" y="148"/>
                    <a:pt x="149" y="148"/>
                    <a:pt x="149" y="148"/>
                  </a:cubicBezTo>
                  <a:cubicBezTo>
                    <a:pt x="134" y="148"/>
                    <a:pt x="134" y="148"/>
                    <a:pt x="134" y="148"/>
                  </a:cubicBezTo>
                  <a:lnTo>
                    <a:pt x="134" y="133"/>
                  </a:lnTo>
                  <a:close/>
                  <a:moveTo>
                    <a:pt x="150" y="133"/>
                  </a:moveTo>
                  <a:cubicBezTo>
                    <a:pt x="165" y="133"/>
                    <a:pt x="165" y="133"/>
                    <a:pt x="165" y="133"/>
                  </a:cubicBezTo>
                  <a:cubicBezTo>
                    <a:pt x="165" y="148"/>
                    <a:pt x="165" y="148"/>
                    <a:pt x="165" y="148"/>
                  </a:cubicBezTo>
                  <a:cubicBezTo>
                    <a:pt x="150" y="148"/>
                    <a:pt x="150" y="148"/>
                    <a:pt x="150" y="148"/>
                  </a:cubicBezTo>
                  <a:lnTo>
                    <a:pt x="150" y="133"/>
                  </a:lnTo>
                  <a:close/>
                  <a:moveTo>
                    <a:pt x="166" y="133"/>
                  </a:moveTo>
                  <a:cubicBezTo>
                    <a:pt x="182" y="133"/>
                    <a:pt x="182" y="133"/>
                    <a:pt x="182" y="133"/>
                  </a:cubicBezTo>
                  <a:cubicBezTo>
                    <a:pt x="182" y="148"/>
                    <a:pt x="182" y="148"/>
                    <a:pt x="182" y="148"/>
                  </a:cubicBezTo>
                  <a:cubicBezTo>
                    <a:pt x="166" y="148"/>
                    <a:pt x="166" y="148"/>
                    <a:pt x="166" y="148"/>
                  </a:cubicBezTo>
                  <a:lnTo>
                    <a:pt x="166" y="133"/>
                  </a:lnTo>
                  <a:close/>
                  <a:moveTo>
                    <a:pt x="183" y="133"/>
                  </a:moveTo>
                  <a:cubicBezTo>
                    <a:pt x="198" y="133"/>
                    <a:pt x="198" y="133"/>
                    <a:pt x="198" y="133"/>
                  </a:cubicBezTo>
                  <a:cubicBezTo>
                    <a:pt x="198" y="148"/>
                    <a:pt x="198" y="148"/>
                    <a:pt x="198" y="148"/>
                  </a:cubicBezTo>
                  <a:cubicBezTo>
                    <a:pt x="183" y="148"/>
                    <a:pt x="183" y="148"/>
                    <a:pt x="183" y="148"/>
                  </a:cubicBezTo>
                  <a:lnTo>
                    <a:pt x="183" y="133"/>
                  </a:lnTo>
                  <a:close/>
                  <a:moveTo>
                    <a:pt x="199" y="133"/>
                  </a:moveTo>
                  <a:cubicBezTo>
                    <a:pt x="214" y="133"/>
                    <a:pt x="214" y="133"/>
                    <a:pt x="214" y="133"/>
                  </a:cubicBezTo>
                  <a:cubicBezTo>
                    <a:pt x="214" y="148"/>
                    <a:pt x="214" y="148"/>
                    <a:pt x="214" y="148"/>
                  </a:cubicBezTo>
                  <a:cubicBezTo>
                    <a:pt x="199" y="148"/>
                    <a:pt x="199" y="148"/>
                    <a:pt x="199" y="148"/>
                  </a:cubicBezTo>
                  <a:lnTo>
                    <a:pt x="199" y="133"/>
                  </a:lnTo>
                  <a:close/>
                  <a:moveTo>
                    <a:pt x="216" y="133"/>
                  </a:moveTo>
                  <a:cubicBezTo>
                    <a:pt x="231" y="133"/>
                    <a:pt x="231" y="133"/>
                    <a:pt x="231" y="133"/>
                  </a:cubicBezTo>
                  <a:cubicBezTo>
                    <a:pt x="231" y="148"/>
                    <a:pt x="231" y="148"/>
                    <a:pt x="231" y="148"/>
                  </a:cubicBezTo>
                  <a:cubicBezTo>
                    <a:pt x="216" y="148"/>
                    <a:pt x="216" y="148"/>
                    <a:pt x="216" y="148"/>
                  </a:cubicBezTo>
                  <a:lnTo>
                    <a:pt x="216" y="133"/>
                  </a:lnTo>
                  <a:close/>
                  <a:moveTo>
                    <a:pt x="216" y="131"/>
                  </a:moveTo>
                  <a:cubicBezTo>
                    <a:pt x="216" y="117"/>
                    <a:pt x="216" y="117"/>
                    <a:pt x="216" y="117"/>
                  </a:cubicBezTo>
                  <a:cubicBezTo>
                    <a:pt x="231" y="117"/>
                    <a:pt x="231" y="117"/>
                    <a:pt x="231" y="117"/>
                  </a:cubicBezTo>
                  <a:cubicBezTo>
                    <a:pt x="231" y="131"/>
                    <a:pt x="231" y="131"/>
                    <a:pt x="231" y="131"/>
                  </a:cubicBezTo>
                  <a:lnTo>
                    <a:pt x="216" y="131"/>
                  </a:lnTo>
                  <a:close/>
                  <a:moveTo>
                    <a:pt x="216" y="115"/>
                  </a:moveTo>
                  <a:cubicBezTo>
                    <a:pt x="216" y="100"/>
                    <a:pt x="216" y="100"/>
                    <a:pt x="216" y="100"/>
                  </a:cubicBezTo>
                  <a:cubicBezTo>
                    <a:pt x="231" y="100"/>
                    <a:pt x="231" y="100"/>
                    <a:pt x="231" y="100"/>
                  </a:cubicBezTo>
                  <a:cubicBezTo>
                    <a:pt x="231" y="115"/>
                    <a:pt x="231" y="115"/>
                    <a:pt x="231" y="115"/>
                  </a:cubicBezTo>
                  <a:lnTo>
                    <a:pt x="216" y="115"/>
                  </a:lnTo>
                  <a:close/>
                  <a:moveTo>
                    <a:pt x="216" y="98"/>
                  </a:moveTo>
                  <a:cubicBezTo>
                    <a:pt x="216" y="84"/>
                    <a:pt x="216" y="84"/>
                    <a:pt x="216" y="84"/>
                  </a:cubicBezTo>
                  <a:cubicBezTo>
                    <a:pt x="231" y="84"/>
                    <a:pt x="231" y="84"/>
                    <a:pt x="231" y="84"/>
                  </a:cubicBezTo>
                  <a:cubicBezTo>
                    <a:pt x="231" y="98"/>
                    <a:pt x="231" y="98"/>
                    <a:pt x="231" y="98"/>
                  </a:cubicBezTo>
                  <a:lnTo>
                    <a:pt x="216" y="98"/>
                  </a:lnTo>
                  <a:close/>
                  <a:moveTo>
                    <a:pt x="216" y="82"/>
                  </a:moveTo>
                  <a:cubicBezTo>
                    <a:pt x="216" y="67"/>
                    <a:pt x="216" y="67"/>
                    <a:pt x="216" y="67"/>
                  </a:cubicBezTo>
                  <a:cubicBezTo>
                    <a:pt x="231" y="67"/>
                    <a:pt x="231" y="67"/>
                    <a:pt x="231" y="67"/>
                  </a:cubicBezTo>
                  <a:cubicBezTo>
                    <a:pt x="231" y="82"/>
                    <a:pt x="231" y="82"/>
                    <a:pt x="231" y="82"/>
                  </a:cubicBezTo>
                  <a:lnTo>
                    <a:pt x="216" y="82"/>
                  </a:lnTo>
                  <a:close/>
                  <a:moveTo>
                    <a:pt x="216" y="66"/>
                  </a:moveTo>
                  <a:cubicBezTo>
                    <a:pt x="216" y="51"/>
                    <a:pt x="216" y="51"/>
                    <a:pt x="216" y="51"/>
                  </a:cubicBezTo>
                  <a:cubicBezTo>
                    <a:pt x="231" y="51"/>
                    <a:pt x="231" y="51"/>
                    <a:pt x="231" y="51"/>
                  </a:cubicBezTo>
                  <a:cubicBezTo>
                    <a:pt x="231" y="66"/>
                    <a:pt x="231" y="66"/>
                    <a:pt x="231" y="66"/>
                  </a:cubicBezTo>
                  <a:lnTo>
                    <a:pt x="216" y="66"/>
                  </a:lnTo>
                  <a:close/>
                  <a:moveTo>
                    <a:pt x="214" y="66"/>
                  </a:moveTo>
                  <a:cubicBezTo>
                    <a:pt x="199" y="66"/>
                    <a:pt x="199" y="66"/>
                    <a:pt x="199" y="66"/>
                  </a:cubicBezTo>
                  <a:cubicBezTo>
                    <a:pt x="199" y="51"/>
                    <a:pt x="199" y="51"/>
                    <a:pt x="199" y="51"/>
                  </a:cubicBezTo>
                  <a:cubicBezTo>
                    <a:pt x="214" y="51"/>
                    <a:pt x="214" y="51"/>
                    <a:pt x="214" y="51"/>
                  </a:cubicBezTo>
                  <a:lnTo>
                    <a:pt x="214" y="66"/>
                  </a:lnTo>
                  <a:close/>
                  <a:moveTo>
                    <a:pt x="198" y="66"/>
                  </a:moveTo>
                  <a:cubicBezTo>
                    <a:pt x="183" y="66"/>
                    <a:pt x="183" y="66"/>
                    <a:pt x="183" y="66"/>
                  </a:cubicBezTo>
                  <a:cubicBezTo>
                    <a:pt x="183" y="51"/>
                    <a:pt x="183" y="51"/>
                    <a:pt x="183" y="51"/>
                  </a:cubicBezTo>
                  <a:cubicBezTo>
                    <a:pt x="198" y="51"/>
                    <a:pt x="198" y="51"/>
                    <a:pt x="198" y="51"/>
                  </a:cubicBezTo>
                  <a:lnTo>
                    <a:pt x="198" y="66"/>
                  </a:lnTo>
                  <a:close/>
                  <a:moveTo>
                    <a:pt x="182" y="66"/>
                  </a:moveTo>
                  <a:cubicBezTo>
                    <a:pt x="166" y="66"/>
                    <a:pt x="166" y="66"/>
                    <a:pt x="166" y="66"/>
                  </a:cubicBezTo>
                  <a:cubicBezTo>
                    <a:pt x="166" y="51"/>
                    <a:pt x="166" y="51"/>
                    <a:pt x="166" y="51"/>
                  </a:cubicBezTo>
                  <a:cubicBezTo>
                    <a:pt x="182" y="51"/>
                    <a:pt x="182" y="51"/>
                    <a:pt x="182" y="51"/>
                  </a:cubicBezTo>
                  <a:lnTo>
                    <a:pt x="182" y="66"/>
                  </a:lnTo>
                  <a:close/>
                  <a:moveTo>
                    <a:pt x="165" y="66"/>
                  </a:moveTo>
                  <a:cubicBezTo>
                    <a:pt x="150" y="66"/>
                    <a:pt x="150" y="66"/>
                    <a:pt x="150" y="66"/>
                  </a:cubicBezTo>
                  <a:cubicBezTo>
                    <a:pt x="150" y="51"/>
                    <a:pt x="150" y="51"/>
                    <a:pt x="150" y="51"/>
                  </a:cubicBezTo>
                  <a:cubicBezTo>
                    <a:pt x="165" y="51"/>
                    <a:pt x="165" y="51"/>
                    <a:pt x="165" y="51"/>
                  </a:cubicBezTo>
                  <a:lnTo>
                    <a:pt x="165" y="66"/>
                  </a:lnTo>
                  <a:close/>
                  <a:moveTo>
                    <a:pt x="149" y="66"/>
                  </a:moveTo>
                  <a:cubicBezTo>
                    <a:pt x="134" y="66"/>
                    <a:pt x="134" y="66"/>
                    <a:pt x="134" y="66"/>
                  </a:cubicBezTo>
                  <a:cubicBezTo>
                    <a:pt x="134" y="51"/>
                    <a:pt x="134" y="51"/>
                    <a:pt x="134" y="51"/>
                  </a:cubicBezTo>
                  <a:cubicBezTo>
                    <a:pt x="149" y="51"/>
                    <a:pt x="149" y="51"/>
                    <a:pt x="149" y="51"/>
                  </a:cubicBezTo>
                  <a:lnTo>
                    <a:pt x="149" y="66"/>
                  </a:lnTo>
                  <a:close/>
                  <a:moveTo>
                    <a:pt x="132" y="66"/>
                  </a:moveTo>
                  <a:cubicBezTo>
                    <a:pt x="117" y="66"/>
                    <a:pt x="117" y="66"/>
                    <a:pt x="117" y="66"/>
                  </a:cubicBezTo>
                  <a:cubicBezTo>
                    <a:pt x="117" y="51"/>
                    <a:pt x="117" y="51"/>
                    <a:pt x="117" y="51"/>
                  </a:cubicBezTo>
                  <a:cubicBezTo>
                    <a:pt x="132" y="51"/>
                    <a:pt x="132" y="51"/>
                    <a:pt x="132" y="51"/>
                  </a:cubicBezTo>
                  <a:lnTo>
                    <a:pt x="132" y="66"/>
                  </a:lnTo>
                  <a:close/>
                  <a:moveTo>
                    <a:pt x="116" y="66"/>
                  </a:moveTo>
                  <a:cubicBezTo>
                    <a:pt x="101" y="66"/>
                    <a:pt x="101" y="66"/>
                    <a:pt x="101" y="66"/>
                  </a:cubicBezTo>
                  <a:cubicBezTo>
                    <a:pt x="101" y="51"/>
                    <a:pt x="101" y="51"/>
                    <a:pt x="101" y="51"/>
                  </a:cubicBezTo>
                  <a:cubicBezTo>
                    <a:pt x="116" y="51"/>
                    <a:pt x="116" y="51"/>
                    <a:pt x="116" y="51"/>
                  </a:cubicBezTo>
                  <a:lnTo>
                    <a:pt x="116" y="66"/>
                  </a:lnTo>
                  <a:close/>
                  <a:moveTo>
                    <a:pt x="99" y="66"/>
                  </a:moveTo>
                  <a:cubicBezTo>
                    <a:pt x="84" y="66"/>
                    <a:pt x="84" y="66"/>
                    <a:pt x="84" y="66"/>
                  </a:cubicBezTo>
                  <a:cubicBezTo>
                    <a:pt x="84" y="51"/>
                    <a:pt x="84" y="51"/>
                    <a:pt x="84" y="51"/>
                  </a:cubicBezTo>
                  <a:cubicBezTo>
                    <a:pt x="99" y="51"/>
                    <a:pt x="99" y="51"/>
                    <a:pt x="99" y="51"/>
                  </a:cubicBezTo>
                  <a:lnTo>
                    <a:pt x="99" y="66"/>
                  </a:lnTo>
                  <a:close/>
                  <a:moveTo>
                    <a:pt x="83" y="66"/>
                  </a:moveTo>
                  <a:cubicBezTo>
                    <a:pt x="68" y="66"/>
                    <a:pt x="68" y="66"/>
                    <a:pt x="68" y="66"/>
                  </a:cubicBezTo>
                  <a:cubicBezTo>
                    <a:pt x="68" y="51"/>
                    <a:pt x="68" y="51"/>
                    <a:pt x="68" y="51"/>
                  </a:cubicBezTo>
                  <a:cubicBezTo>
                    <a:pt x="83" y="51"/>
                    <a:pt x="83" y="51"/>
                    <a:pt x="83" y="51"/>
                  </a:cubicBezTo>
                  <a:lnTo>
                    <a:pt x="83" y="66"/>
                  </a:lnTo>
                  <a:close/>
                  <a:moveTo>
                    <a:pt x="66" y="66"/>
                  </a:moveTo>
                  <a:cubicBezTo>
                    <a:pt x="51" y="66"/>
                    <a:pt x="51" y="66"/>
                    <a:pt x="51" y="66"/>
                  </a:cubicBezTo>
                  <a:cubicBezTo>
                    <a:pt x="51" y="51"/>
                    <a:pt x="51" y="51"/>
                    <a:pt x="51" y="51"/>
                  </a:cubicBezTo>
                  <a:cubicBezTo>
                    <a:pt x="66" y="51"/>
                    <a:pt x="66" y="51"/>
                    <a:pt x="66" y="51"/>
                  </a:cubicBezTo>
                  <a:lnTo>
                    <a:pt x="66" y="66"/>
                  </a:lnTo>
                  <a:close/>
                  <a:moveTo>
                    <a:pt x="50" y="66"/>
                  </a:moveTo>
                  <a:cubicBezTo>
                    <a:pt x="35" y="66"/>
                    <a:pt x="35" y="66"/>
                    <a:pt x="35" y="66"/>
                  </a:cubicBezTo>
                  <a:cubicBezTo>
                    <a:pt x="35" y="51"/>
                    <a:pt x="35" y="51"/>
                    <a:pt x="35" y="51"/>
                  </a:cubicBezTo>
                  <a:cubicBezTo>
                    <a:pt x="50" y="51"/>
                    <a:pt x="50" y="51"/>
                    <a:pt x="50" y="51"/>
                  </a:cubicBezTo>
                  <a:lnTo>
                    <a:pt x="50" y="66"/>
                  </a:lnTo>
                  <a:close/>
                  <a:moveTo>
                    <a:pt x="50" y="67"/>
                  </a:moveTo>
                  <a:cubicBezTo>
                    <a:pt x="50" y="82"/>
                    <a:pt x="50" y="82"/>
                    <a:pt x="50" y="82"/>
                  </a:cubicBezTo>
                  <a:cubicBezTo>
                    <a:pt x="35" y="82"/>
                    <a:pt x="35" y="82"/>
                    <a:pt x="35" y="82"/>
                  </a:cubicBezTo>
                  <a:cubicBezTo>
                    <a:pt x="35" y="67"/>
                    <a:pt x="35" y="67"/>
                    <a:pt x="35" y="67"/>
                  </a:cubicBezTo>
                  <a:lnTo>
                    <a:pt x="50" y="67"/>
                  </a:lnTo>
                  <a:close/>
                  <a:moveTo>
                    <a:pt x="50" y="84"/>
                  </a:moveTo>
                  <a:cubicBezTo>
                    <a:pt x="50" y="98"/>
                    <a:pt x="50" y="98"/>
                    <a:pt x="50" y="98"/>
                  </a:cubicBezTo>
                  <a:cubicBezTo>
                    <a:pt x="35" y="98"/>
                    <a:pt x="35" y="98"/>
                    <a:pt x="35" y="98"/>
                  </a:cubicBezTo>
                  <a:cubicBezTo>
                    <a:pt x="35" y="84"/>
                    <a:pt x="35" y="84"/>
                    <a:pt x="35" y="84"/>
                  </a:cubicBezTo>
                  <a:lnTo>
                    <a:pt x="50" y="84"/>
                  </a:lnTo>
                  <a:close/>
                  <a:moveTo>
                    <a:pt x="50" y="100"/>
                  </a:moveTo>
                  <a:cubicBezTo>
                    <a:pt x="50" y="115"/>
                    <a:pt x="50" y="115"/>
                    <a:pt x="50" y="115"/>
                  </a:cubicBezTo>
                  <a:cubicBezTo>
                    <a:pt x="35" y="115"/>
                    <a:pt x="35" y="115"/>
                    <a:pt x="35" y="115"/>
                  </a:cubicBezTo>
                  <a:cubicBezTo>
                    <a:pt x="35" y="100"/>
                    <a:pt x="35" y="100"/>
                    <a:pt x="35" y="100"/>
                  </a:cubicBezTo>
                  <a:lnTo>
                    <a:pt x="50" y="100"/>
                  </a:lnTo>
                  <a:close/>
                  <a:moveTo>
                    <a:pt x="50" y="117"/>
                  </a:moveTo>
                  <a:cubicBezTo>
                    <a:pt x="50" y="131"/>
                    <a:pt x="50" y="131"/>
                    <a:pt x="50" y="131"/>
                  </a:cubicBezTo>
                  <a:cubicBezTo>
                    <a:pt x="35" y="131"/>
                    <a:pt x="35" y="131"/>
                    <a:pt x="35" y="131"/>
                  </a:cubicBezTo>
                  <a:cubicBezTo>
                    <a:pt x="35" y="117"/>
                    <a:pt x="35" y="117"/>
                    <a:pt x="35" y="117"/>
                  </a:cubicBezTo>
                  <a:lnTo>
                    <a:pt x="50" y="117"/>
                  </a:lnTo>
                  <a:close/>
                  <a:moveTo>
                    <a:pt x="50" y="133"/>
                  </a:moveTo>
                  <a:cubicBezTo>
                    <a:pt x="50" y="148"/>
                    <a:pt x="50" y="148"/>
                    <a:pt x="50" y="148"/>
                  </a:cubicBezTo>
                  <a:cubicBezTo>
                    <a:pt x="35" y="148"/>
                    <a:pt x="35" y="148"/>
                    <a:pt x="35" y="148"/>
                  </a:cubicBezTo>
                  <a:cubicBezTo>
                    <a:pt x="35" y="133"/>
                    <a:pt x="35" y="133"/>
                    <a:pt x="35" y="133"/>
                  </a:cubicBezTo>
                  <a:lnTo>
                    <a:pt x="50" y="133"/>
                  </a:lnTo>
                  <a:close/>
                  <a:moveTo>
                    <a:pt x="50" y="150"/>
                  </a:moveTo>
                  <a:cubicBezTo>
                    <a:pt x="50" y="164"/>
                    <a:pt x="50" y="164"/>
                    <a:pt x="50" y="164"/>
                  </a:cubicBezTo>
                  <a:cubicBezTo>
                    <a:pt x="35" y="164"/>
                    <a:pt x="35" y="164"/>
                    <a:pt x="35" y="164"/>
                  </a:cubicBezTo>
                  <a:cubicBezTo>
                    <a:pt x="35" y="150"/>
                    <a:pt x="35" y="150"/>
                    <a:pt x="35" y="150"/>
                  </a:cubicBezTo>
                  <a:lnTo>
                    <a:pt x="50" y="150"/>
                  </a:lnTo>
                  <a:close/>
                  <a:moveTo>
                    <a:pt x="51" y="150"/>
                  </a:moveTo>
                  <a:cubicBezTo>
                    <a:pt x="66" y="150"/>
                    <a:pt x="66" y="150"/>
                    <a:pt x="66" y="150"/>
                  </a:cubicBezTo>
                  <a:cubicBezTo>
                    <a:pt x="66" y="164"/>
                    <a:pt x="66" y="164"/>
                    <a:pt x="66" y="164"/>
                  </a:cubicBezTo>
                  <a:cubicBezTo>
                    <a:pt x="51" y="164"/>
                    <a:pt x="51" y="164"/>
                    <a:pt x="51" y="164"/>
                  </a:cubicBezTo>
                  <a:lnTo>
                    <a:pt x="51" y="150"/>
                  </a:lnTo>
                  <a:close/>
                  <a:moveTo>
                    <a:pt x="68" y="150"/>
                  </a:moveTo>
                  <a:cubicBezTo>
                    <a:pt x="83" y="150"/>
                    <a:pt x="83" y="150"/>
                    <a:pt x="83" y="150"/>
                  </a:cubicBezTo>
                  <a:cubicBezTo>
                    <a:pt x="83" y="164"/>
                    <a:pt x="83" y="164"/>
                    <a:pt x="83" y="164"/>
                  </a:cubicBezTo>
                  <a:cubicBezTo>
                    <a:pt x="68" y="164"/>
                    <a:pt x="68" y="164"/>
                    <a:pt x="68" y="164"/>
                  </a:cubicBezTo>
                  <a:lnTo>
                    <a:pt x="68" y="150"/>
                  </a:lnTo>
                  <a:close/>
                  <a:moveTo>
                    <a:pt x="84" y="150"/>
                  </a:moveTo>
                  <a:cubicBezTo>
                    <a:pt x="99" y="150"/>
                    <a:pt x="99" y="150"/>
                    <a:pt x="99" y="150"/>
                  </a:cubicBezTo>
                  <a:cubicBezTo>
                    <a:pt x="99" y="164"/>
                    <a:pt x="99" y="164"/>
                    <a:pt x="99" y="164"/>
                  </a:cubicBezTo>
                  <a:cubicBezTo>
                    <a:pt x="84" y="164"/>
                    <a:pt x="84" y="164"/>
                    <a:pt x="84" y="164"/>
                  </a:cubicBezTo>
                  <a:lnTo>
                    <a:pt x="84" y="150"/>
                  </a:lnTo>
                  <a:close/>
                  <a:moveTo>
                    <a:pt x="101" y="150"/>
                  </a:moveTo>
                  <a:cubicBezTo>
                    <a:pt x="116" y="150"/>
                    <a:pt x="116" y="150"/>
                    <a:pt x="116" y="150"/>
                  </a:cubicBezTo>
                  <a:cubicBezTo>
                    <a:pt x="116" y="164"/>
                    <a:pt x="116" y="164"/>
                    <a:pt x="116" y="164"/>
                  </a:cubicBezTo>
                  <a:cubicBezTo>
                    <a:pt x="101" y="164"/>
                    <a:pt x="101" y="164"/>
                    <a:pt x="101" y="164"/>
                  </a:cubicBezTo>
                  <a:lnTo>
                    <a:pt x="101" y="150"/>
                  </a:lnTo>
                  <a:close/>
                  <a:moveTo>
                    <a:pt x="117" y="150"/>
                  </a:moveTo>
                  <a:cubicBezTo>
                    <a:pt x="132" y="150"/>
                    <a:pt x="132" y="150"/>
                    <a:pt x="132" y="150"/>
                  </a:cubicBezTo>
                  <a:cubicBezTo>
                    <a:pt x="132" y="164"/>
                    <a:pt x="132" y="164"/>
                    <a:pt x="132" y="164"/>
                  </a:cubicBezTo>
                  <a:cubicBezTo>
                    <a:pt x="117" y="164"/>
                    <a:pt x="117" y="164"/>
                    <a:pt x="117" y="164"/>
                  </a:cubicBezTo>
                  <a:lnTo>
                    <a:pt x="117" y="150"/>
                  </a:lnTo>
                  <a:close/>
                  <a:moveTo>
                    <a:pt x="134" y="150"/>
                  </a:moveTo>
                  <a:cubicBezTo>
                    <a:pt x="149" y="150"/>
                    <a:pt x="149" y="150"/>
                    <a:pt x="149" y="150"/>
                  </a:cubicBezTo>
                  <a:cubicBezTo>
                    <a:pt x="149" y="164"/>
                    <a:pt x="149" y="164"/>
                    <a:pt x="149" y="164"/>
                  </a:cubicBezTo>
                  <a:cubicBezTo>
                    <a:pt x="134" y="164"/>
                    <a:pt x="134" y="164"/>
                    <a:pt x="134" y="164"/>
                  </a:cubicBezTo>
                  <a:lnTo>
                    <a:pt x="134" y="150"/>
                  </a:lnTo>
                  <a:close/>
                  <a:moveTo>
                    <a:pt x="150" y="150"/>
                  </a:moveTo>
                  <a:cubicBezTo>
                    <a:pt x="165" y="150"/>
                    <a:pt x="165" y="150"/>
                    <a:pt x="165" y="150"/>
                  </a:cubicBezTo>
                  <a:cubicBezTo>
                    <a:pt x="165" y="164"/>
                    <a:pt x="165" y="164"/>
                    <a:pt x="165" y="164"/>
                  </a:cubicBezTo>
                  <a:cubicBezTo>
                    <a:pt x="150" y="164"/>
                    <a:pt x="150" y="164"/>
                    <a:pt x="150" y="164"/>
                  </a:cubicBezTo>
                  <a:lnTo>
                    <a:pt x="150" y="150"/>
                  </a:lnTo>
                  <a:close/>
                  <a:moveTo>
                    <a:pt x="166" y="150"/>
                  </a:moveTo>
                  <a:cubicBezTo>
                    <a:pt x="182" y="150"/>
                    <a:pt x="182" y="150"/>
                    <a:pt x="182" y="150"/>
                  </a:cubicBezTo>
                  <a:cubicBezTo>
                    <a:pt x="182" y="164"/>
                    <a:pt x="182" y="164"/>
                    <a:pt x="182" y="164"/>
                  </a:cubicBezTo>
                  <a:cubicBezTo>
                    <a:pt x="166" y="164"/>
                    <a:pt x="166" y="164"/>
                    <a:pt x="166" y="164"/>
                  </a:cubicBezTo>
                  <a:lnTo>
                    <a:pt x="166" y="150"/>
                  </a:lnTo>
                  <a:close/>
                  <a:moveTo>
                    <a:pt x="183" y="150"/>
                  </a:moveTo>
                  <a:cubicBezTo>
                    <a:pt x="198" y="150"/>
                    <a:pt x="198" y="150"/>
                    <a:pt x="198" y="150"/>
                  </a:cubicBezTo>
                  <a:cubicBezTo>
                    <a:pt x="198" y="164"/>
                    <a:pt x="198" y="164"/>
                    <a:pt x="198" y="164"/>
                  </a:cubicBezTo>
                  <a:cubicBezTo>
                    <a:pt x="183" y="164"/>
                    <a:pt x="183" y="164"/>
                    <a:pt x="183" y="164"/>
                  </a:cubicBezTo>
                  <a:lnTo>
                    <a:pt x="183" y="150"/>
                  </a:lnTo>
                  <a:close/>
                  <a:moveTo>
                    <a:pt x="199" y="150"/>
                  </a:moveTo>
                  <a:cubicBezTo>
                    <a:pt x="214" y="150"/>
                    <a:pt x="214" y="150"/>
                    <a:pt x="214" y="150"/>
                  </a:cubicBezTo>
                  <a:cubicBezTo>
                    <a:pt x="214" y="164"/>
                    <a:pt x="214" y="164"/>
                    <a:pt x="214" y="164"/>
                  </a:cubicBezTo>
                  <a:cubicBezTo>
                    <a:pt x="199" y="164"/>
                    <a:pt x="199" y="164"/>
                    <a:pt x="199" y="164"/>
                  </a:cubicBezTo>
                  <a:lnTo>
                    <a:pt x="199" y="150"/>
                  </a:lnTo>
                  <a:close/>
                  <a:moveTo>
                    <a:pt x="216" y="150"/>
                  </a:moveTo>
                  <a:cubicBezTo>
                    <a:pt x="231" y="150"/>
                    <a:pt x="231" y="150"/>
                    <a:pt x="231" y="150"/>
                  </a:cubicBezTo>
                  <a:cubicBezTo>
                    <a:pt x="231" y="164"/>
                    <a:pt x="231" y="164"/>
                    <a:pt x="231" y="164"/>
                  </a:cubicBezTo>
                  <a:cubicBezTo>
                    <a:pt x="216" y="164"/>
                    <a:pt x="216" y="164"/>
                    <a:pt x="216" y="164"/>
                  </a:cubicBezTo>
                  <a:lnTo>
                    <a:pt x="216" y="150"/>
                  </a:lnTo>
                  <a:close/>
                  <a:moveTo>
                    <a:pt x="232" y="150"/>
                  </a:moveTo>
                  <a:cubicBezTo>
                    <a:pt x="247" y="150"/>
                    <a:pt x="247" y="150"/>
                    <a:pt x="247" y="150"/>
                  </a:cubicBezTo>
                  <a:cubicBezTo>
                    <a:pt x="247" y="164"/>
                    <a:pt x="247" y="164"/>
                    <a:pt x="247" y="164"/>
                  </a:cubicBezTo>
                  <a:cubicBezTo>
                    <a:pt x="232" y="164"/>
                    <a:pt x="232" y="164"/>
                    <a:pt x="232" y="164"/>
                  </a:cubicBezTo>
                  <a:lnTo>
                    <a:pt x="232" y="150"/>
                  </a:lnTo>
                  <a:close/>
                  <a:moveTo>
                    <a:pt x="232" y="148"/>
                  </a:moveTo>
                  <a:cubicBezTo>
                    <a:pt x="232" y="133"/>
                    <a:pt x="232" y="133"/>
                    <a:pt x="232" y="133"/>
                  </a:cubicBezTo>
                  <a:cubicBezTo>
                    <a:pt x="247" y="133"/>
                    <a:pt x="247" y="133"/>
                    <a:pt x="247" y="133"/>
                  </a:cubicBezTo>
                  <a:cubicBezTo>
                    <a:pt x="247" y="148"/>
                    <a:pt x="247" y="148"/>
                    <a:pt x="247" y="148"/>
                  </a:cubicBezTo>
                  <a:lnTo>
                    <a:pt x="232" y="148"/>
                  </a:lnTo>
                  <a:close/>
                  <a:moveTo>
                    <a:pt x="232" y="131"/>
                  </a:moveTo>
                  <a:cubicBezTo>
                    <a:pt x="232" y="117"/>
                    <a:pt x="232" y="117"/>
                    <a:pt x="232" y="117"/>
                  </a:cubicBezTo>
                  <a:cubicBezTo>
                    <a:pt x="247" y="117"/>
                    <a:pt x="247" y="117"/>
                    <a:pt x="247" y="117"/>
                  </a:cubicBezTo>
                  <a:cubicBezTo>
                    <a:pt x="247" y="131"/>
                    <a:pt x="247" y="131"/>
                    <a:pt x="247" y="131"/>
                  </a:cubicBezTo>
                  <a:lnTo>
                    <a:pt x="232" y="131"/>
                  </a:lnTo>
                  <a:close/>
                  <a:moveTo>
                    <a:pt x="232" y="115"/>
                  </a:moveTo>
                  <a:cubicBezTo>
                    <a:pt x="232" y="100"/>
                    <a:pt x="232" y="100"/>
                    <a:pt x="232" y="100"/>
                  </a:cubicBezTo>
                  <a:cubicBezTo>
                    <a:pt x="247" y="100"/>
                    <a:pt x="247" y="100"/>
                    <a:pt x="247" y="100"/>
                  </a:cubicBezTo>
                  <a:cubicBezTo>
                    <a:pt x="247" y="115"/>
                    <a:pt x="247" y="115"/>
                    <a:pt x="247" y="115"/>
                  </a:cubicBezTo>
                  <a:lnTo>
                    <a:pt x="232" y="115"/>
                  </a:lnTo>
                  <a:close/>
                  <a:moveTo>
                    <a:pt x="232" y="98"/>
                  </a:moveTo>
                  <a:cubicBezTo>
                    <a:pt x="232" y="84"/>
                    <a:pt x="232" y="84"/>
                    <a:pt x="232" y="84"/>
                  </a:cubicBezTo>
                  <a:cubicBezTo>
                    <a:pt x="247" y="84"/>
                    <a:pt x="247" y="84"/>
                    <a:pt x="247" y="84"/>
                  </a:cubicBezTo>
                  <a:cubicBezTo>
                    <a:pt x="247" y="98"/>
                    <a:pt x="247" y="98"/>
                    <a:pt x="247" y="98"/>
                  </a:cubicBezTo>
                  <a:lnTo>
                    <a:pt x="232" y="98"/>
                  </a:lnTo>
                  <a:close/>
                  <a:moveTo>
                    <a:pt x="232" y="82"/>
                  </a:moveTo>
                  <a:cubicBezTo>
                    <a:pt x="232" y="67"/>
                    <a:pt x="232" y="67"/>
                    <a:pt x="232" y="67"/>
                  </a:cubicBezTo>
                  <a:cubicBezTo>
                    <a:pt x="247" y="67"/>
                    <a:pt x="247" y="67"/>
                    <a:pt x="247" y="67"/>
                  </a:cubicBezTo>
                  <a:cubicBezTo>
                    <a:pt x="247" y="82"/>
                    <a:pt x="247" y="82"/>
                    <a:pt x="247" y="82"/>
                  </a:cubicBezTo>
                  <a:lnTo>
                    <a:pt x="232" y="82"/>
                  </a:lnTo>
                  <a:close/>
                  <a:moveTo>
                    <a:pt x="232" y="66"/>
                  </a:moveTo>
                  <a:cubicBezTo>
                    <a:pt x="232" y="51"/>
                    <a:pt x="232" y="51"/>
                    <a:pt x="232" y="51"/>
                  </a:cubicBezTo>
                  <a:cubicBezTo>
                    <a:pt x="247" y="51"/>
                    <a:pt x="247" y="51"/>
                    <a:pt x="247" y="51"/>
                  </a:cubicBezTo>
                  <a:cubicBezTo>
                    <a:pt x="247" y="66"/>
                    <a:pt x="247" y="66"/>
                    <a:pt x="247" y="66"/>
                  </a:cubicBezTo>
                  <a:lnTo>
                    <a:pt x="232" y="66"/>
                  </a:lnTo>
                  <a:close/>
                  <a:moveTo>
                    <a:pt x="232" y="49"/>
                  </a:moveTo>
                  <a:cubicBezTo>
                    <a:pt x="232" y="34"/>
                    <a:pt x="232" y="34"/>
                    <a:pt x="232" y="34"/>
                  </a:cubicBezTo>
                  <a:cubicBezTo>
                    <a:pt x="247" y="34"/>
                    <a:pt x="247" y="34"/>
                    <a:pt x="247" y="34"/>
                  </a:cubicBezTo>
                  <a:cubicBezTo>
                    <a:pt x="247" y="49"/>
                    <a:pt x="247" y="49"/>
                    <a:pt x="247" y="49"/>
                  </a:cubicBezTo>
                  <a:lnTo>
                    <a:pt x="232" y="49"/>
                  </a:lnTo>
                  <a:close/>
                  <a:moveTo>
                    <a:pt x="231" y="49"/>
                  </a:moveTo>
                  <a:cubicBezTo>
                    <a:pt x="216" y="49"/>
                    <a:pt x="216" y="49"/>
                    <a:pt x="216" y="49"/>
                  </a:cubicBezTo>
                  <a:cubicBezTo>
                    <a:pt x="216" y="34"/>
                    <a:pt x="216" y="34"/>
                    <a:pt x="216" y="34"/>
                  </a:cubicBezTo>
                  <a:cubicBezTo>
                    <a:pt x="231" y="34"/>
                    <a:pt x="231" y="34"/>
                    <a:pt x="231" y="34"/>
                  </a:cubicBezTo>
                  <a:lnTo>
                    <a:pt x="231" y="49"/>
                  </a:lnTo>
                  <a:close/>
                  <a:moveTo>
                    <a:pt x="214" y="49"/>
                  </a:moveTo>
                  <a:cubicBezTo>
                    <a:pt x="199" y="49"/>
                    <a:pt x="199" y="49"/>
                    <a:pt x="199" y="49"/>
                  </a:cubicBezTo>
                  <a:cubicBezTo>
                    <a:pt x="199" y="34"/>
                    <a:pt x="199" y="34"/>
                    <a:pt x="199" y="34"/>
                  </a:cubicBezTo>
                  <a:cubicBezTo>
                    <a:pt x="214" y="34"/>
                    <a:pt x="214" y="34"/>
                    <a:pt x="214" y="34"/>
                  </a:cubicBezTo>
                  <a:lnTo>
                    <a:pt x="214" y="49"/>
                  </a:lnTo>
                  <a:close/>
                  <a:moveTo>
                    <a:pt x="198" y="49"/>
                  </a:moveTo>
                  <a:cubicBezTo>
                    <a:pt x="183" y="49"/>
                    <a:pt x="183" y="49"/>
                    <a:pt x="183" y="49"/>
                  </a:cubicBezTo>
                  <a:cubicBezTo>
                    <a:pt x="183" y="34"/>
                    <a:pt x="183" y="34"/>
                    <a:pt x="183" y="34"/>
                  </a:cubicBezTo>
                  <a:cubicBezTo>
                    <a:pt x="198" y="34"/>
                    <a:pt x="198" y="34"/>
                    <a:pt x="198" y="34"/>
                  </a:cubicBezTo>
                  <a:lnTo>
                    <a:pt x="198" y="49"/>
                  </a:lnTo>
                  <a:close/>
                  <a:moveTo>
                    <a:pt x="182" y="49"/>
                  </a:moveTo>
                  <a:cubicBezTo>
                    <a:pt x="166" y="49"/>
                    <a:pt x="166" y="49"/>
                    <a:pt x="166" y="49"/>
                  </a:cubicBezTo>
                  <a:cubicBezTo>
                    <a:pt x="166" y="34"/>
                    <a:pt x="166" y="34"/>
                    <a:pt x="166" y="34"/>
                  </a:cubicBezTo>
                  <a:cubicBezTo>
                    <a:pt x="182" y="34"/>
                    <a:pt x="182" y="34"/>
                    <a:pt x="182" y="34"/>
                  </a:cubicBezTo>
                  <a:lnTo>
                    <a:pt x="182" y="49"/>
                  </a:lnTo>
                  <a:close/>
                  <a:moveTo>
                    <a:pt x="165" y="49"/>
                  </a:moveTo>
                  <a:cubicBezTo>
                    <a:pt x="150" y="49"/>
                    <a:pt x="150" y="49"/>
                    <a:pt x="150" y="49"/>
                  </a:cubicBezTo>
                  <a:cubicBezTo>
                    <a:pt x="150" y="34"/>
                    <a:pt x="150" y="34"/>
                    <a:pt x="150" y="34"/>
                  </a:cubicBezTo>
                  <a:cubicBezTo>
                    <a:pt x="165" y="34"/>
                    <a:pt x="165" y="34"/>
                    <a:pt x="165" y="34"/>
                  </a:cubicBezTo>
                  <a:lnTo>
                    <a:pt x="165" y="49"/>
                  </a:lnTo>
                  <a:close/>
                  <a:moveTo>
                    <a:pt x="149" y="49"/>
                  </a:moveTo>
                  <a:cubicBezTo>
                    <a:pt x="134" y="49"/>
                    <a:pt x="134" y="49"/>
                    <a:pt x="134" y="49"/>
                  </a:cubicBezTo>
                  <a:cubicBezTo>
                    <a:pt x="134" y="34"/>
                    <a:pt x="134" y="34"/>
                    <a:pt x="134" y="34"/>
                  </a:cubicBezTo>
                  <a:cubicBezTo>
                    <a:pt x="149" y="34"/>
                    <a:pt x="149" y="34"/>
                    <a:pt x="149" y="34"/>
                  </a:cubicBezTo>
                  <a:lnTo>
                    <a:pt x="149" y="49"/>
                  </a:lnTo>
                  <a:close/>
                  <a:moveTo>
                    <a:pt x="132" y="49"/>
                  </a:moveTo>
                  <a:cubicBezTo>
                    <a:pt x="117" y="49"/>
                    <a:pt x="117" y="49"/>
                    <a:pt x="117" y="49"/>
                  </a:cubicBezTo>
                  <a:cubicBezTo>
                    <a:pt x="117" y="34"/>
                    <a:pt x="117" y="34"/>
                    <a:pt x="117" y="34"/>
                  </a:cubicBezTo>
                  <a:cubicBezTo>
                    <a:pt x="132" y="34"/>
                    <a:pt x="132" y="34"/>
                    <a:pt x="132" y="34"/>
                  </a:cubicBezTo>
                  <a:lnTo>
                    <a:pt x="132" y="49"/>
                  </a:lnTo>
                  <a:close/>
                  <a:moveTo>
                    <a:pt x="116" y="49"/>
                  </a:moveTo>
                  <a:cubicBezTo>
                    <a:pt x="101" y="49"/>
                    <a:pt x="101" y="49"/>
                    <a:pt x="101" y="49"/>
                  </a:cubicBezTo>
                  <a:cubicBezTo>
                    <a:pt x="101" y="34"/>
                    <a:pt x="101" y="34"/>
                    <a:pt x="101" y="34"/>
                  </a:cubicBezTo>
                  <a:cubicBezTo>
                    <a:pt x="116" y="34"/>
                    <a:pt x="116" y="34"/>
                    <a:pt x="116" y="34"/>
                  </a:cubicBezTo>
                  <a:lnTo>
                    <a:pt x="116" y="49"/>
                  </a:lnTo>
                  <a:close/>
                  <a:moveTo>
                    <a:pt x="99" y="49"/>
                  </a:moveTo>
                  <a:cubicBezTo>
                    <a:pt x="84" y="49"/>
                    <a:pt x="84" y="49"/>
                    <a:pt x="84" y="49"/>
                  </a:cubicBezTo>
                  <a:cubicBezTo>
                    <a:pt x="84" y="34"/>
                    <a:pt x="84" y="34"/>
                    <a:pt x="84" y="34"/>
                  </a:cubicBezTo>
                  <a:cubicBezTo>
                    <a:pt x="99" y="34"/>
                    <a:pt x="99" y="34"/>
                    <a:pt x="99" y="34"/>
                  </a:cubicBezTo>
                  <a:lnTo>
                    <a:pt x="99" y="49"/>
                  </a:lnTo>
                  <a:close/>
                  <a:moveTo>
                    <a:pt x="83" y="49"/>
                  </a:moveTo>
                  <a:cubicBezTo>
                    <a:pt x="68" y="49"/>
                    <a:pt x="68" y="49"/>
                    <a:pt x="68" y="49"/>
                  </a:cubicBezTo>
                  <a:cubicBezTo>
                    <a:pt x="68" y="34"/>
                    <a:pt x="68" y="34"/>
                    <a:pt x="68" y="34"/>
                  </a:cubicBezTo>
                  <a:cubicBezTo>
                    <a:pt x="83" y="34"/>
                    <a:pt x="83" y="34"/>
                    <a:pt x="83" y="34"/>
                  </a:cubicBezTo>
                  <a:lnTo>
                    <a:pt x="83" y="49"/>
                  </a:lnTo>
                  <a:close/>
                  <a:moveTo>
                    <a:pt x="66" y="49"/>
                  </a:moveTo>
                  <a:cubicBezTo>
                    <a:pt x="51" y="49"/>
                    <a:pt x="51" y="49"/>
                    <a:pt x="51" y="49"/>
                  </a:cubicBezTo>
                  <a:cubicBezTo>
                    <a:pt x="51" y="34"/>
                    <a:pt x="51" y="34"/>
                    <a:pt x="51" y="34"/>
                  </a:cubicBezTo>
                  <a:cubicBezTo>
                    <a:pt x="66" y="34"/>
                    <a:pt x="66" y="34"/>
                    <a:pt x="66" y="34"/>
                  </a:cubicBezTo>
                  <a:lnTo>
                    <a:pt x="66" y="49"/>
                  </a:lnTo>
                  <a:close/>
                  <a:moveTo>
                    <a:pt x="50" y="49"/>
                  </a:moveTo>
                  <a:cubicBezTo>
                    <a:pt x="35" y="49"/>
                    <a:pt x="35" y="49"/>
                    <a:pt x="35" y="49"/>
                  </a:cubicBezTo>
                  <a:cubicBezTo>
                    <a:pt x="35" y="34"/>
                    <a:pt x="35" y="34"/>
                    <a:pt x="35" y="34"/>
                  </a:cubicBezTo>
                  <a:cubicBezTo>
                    <a:pt x="50" y="34"/>
                    <a:pt x="50" y="34"/>
                    <a:pt x="50" y="34"/>
                  </a:cubicBezTo>
                  <a:lnTo>
                    <a:pt x="50" y="49"/>
                  </a:lnTo>
                  <a:close/>
                  <a:moveTo>
                    <a:pt x="33" y="49"/>
                  </a:moveTo>
                  <a:cubicBezTo>
                    <a:pt x="18" y="49"/>
                    <a:pt x="18" y="49"/>
                    <a:pt x="18" y="49"/>
                  </a:cubicBezTo>
                  <a:cubicBezTo>
                    <a:pt x="18" y="34"/>
                    <a:pt x="18" y="34"/>
                    <a:pt x="18" y="34"/>
                  </a:cubicBezTo>
                  <a:cubicBezTo>
                    <a:pt x="33" y="34"/>
                    <a:pt x="33" y="34"/>
                    <a:pt x="33" y="34"/>
                  </a:cubicBezTo>
                  <a:lnTo>
                    <a:pt x="33" y="49"/>
                  </a:lnTo>
                  <a:close/>
                  <a:moveTo>
                    <a:pt x="33" y="51"/>
                  </a:moveTo>
                  <a:cubicBezTo>
                    <a:pt x="33" y="66"/>
                    <a:pt x="33" y="66"/>
                    <a:pt x="33" y="66"/>
                  </a:cubicBezTo>
                  <a:cubicBezTo>
                    <a:pt x="18" y="66"/>
                    <a:pt x="18" y="66"/>
                    <a:pt x="18" y="66"/>
                  </a:cubicBezTo>
                  <a:cubicBezTo>
                    <a:pt x="18" y="51"/>
                    <a:pt x="18" y="51"/>
                    <a:pt x="18" y="51"/>
                  </a:cubicBezTo>
                  <a:lnTo>
                    <a:pt x="33" y="51"/>
                  </a:lnTo>
                  <a:close/>
                  <a:moveTo>
                    <a:pt x="33" y="67"/>
                  </a:moveTo>
                  <a:cubicBezTo>
                    <a:pt x="33" y="82"/>
                    <a:pt x="33" y="82"/>
                    <a:pt x="33" y="82"/>
                  </a:cubicBezTo>
                  <a:cubicBezTo>
                    <a:pt x="18" y="82"/>
                    <a:pt x="18" y="82"/>
                    <a:pt x="18" y="82"/>
                  </a:cubicBezTo>
                  <a:cubicBezTo>
                    <a:pt x="18" y="67"/>
                    <a:pt x="18" y="67"/>
                    <a:pt x="18" y="67"/>
                  </a:cubicBezTo>
                  <a:lnTo>
                    <a:pt x="33" y="67"/>
                  </a:lnTo>
                  <a:close/>
                  <a:moveTo>
                    <a:pt x="33" y="84"/>
                  </a:moveTo>
                  <a:cubicBezTo>
                    <a:pt x="33" y="98"/>
                    <a:pt x="33" y="98"/>
                    <a:pt x="33" y="98"/>
                  </a:cubicBezTo>
                  <a:cubicBezTo>
                    <a:pt x="18" y="98"/>
                    <a:pt x="18" y="98"/>
                    <a:pt x="18" y="98"/>
                  </a:cubicBezTo>
                  <a:cubicBezTo>
                    <a:pt x="18" y="84"/>
                    <a:pt x="18" y="84"/>
                    <a:pt x="18" y="84"/>
                  </a:cubicBezTo>
                  <a:lnTo>
                    <a:pt x="33" y="84"/>
                  </a:lnTo>
                  <a:close/>
                  <a:moveTo>
                    <a:pt x="33" y="100"/>
                  </a:moveTo>
                  <a:cubicBezTo>
                    <a:pt x="33" y="115"/>
                    <a:pt x="33" y="115"/>
                    <a:pt x="33" y="115"/>
                  </a:cubicBezTo>
                  <a:cubicBezTo>
                    <a:pt x="18" y="115"/>
                    <a:pt x="18" y="115"/>
                    <a:pt x="18" y="115"/>
                  </a:cubicBezTo>
                  <a:cubicBezTo>
                    <a:pt x="18" y="100"/>
                    <a:pt x="18" y="100"/>
                    <a:pt x="18" y="100"/>
                  </a:cubicBezTo>
                  <a:lnTo>
                    <a:pt x="33" y="100"/>
                  </a:lnTo>
                  <a:close/>
                  <a:moveTo>
                    <a:pt x="33" y="117"/>
                  </a:moveTo>
                  <a:cubicBezTo>
                    <a:pt x="33" y="131"/>
                    <a:pt x="33" y="131"/>
                    <a:pt x="33" y="131"/>
                  </a:cubicBezTo>
                  <a:cubicBezTo>
                    <a:pt x="18" y="131"/>
                    <a:pt x="18" y="131"/>
                    <a:pt x="18" y="131"/>
                  </a:cubicBezTo>
                  <a:cubicBezTo>
                    <a:pt x="18" y="117"/>
                    <a:pt x="18" y="117"/>
                    <a:pt x="18" y="117"/>
                  </a:cubicBezTo>
                  <a:lnTo>
                    <a:pt x="33" y="117"/>
                  </a:lnTo>
                  <a:close/>
                  <a:moveTo>
                    <a:pt x="33" y="133"/>
                  </a:moveTo>
                  <a:cubicBezTo>
                    <a:pt x="33" y="148"/>
                    <a:pt x="33" y="148"/>
                    <a:pt x="33" y="148"/>
                  </a:cubicBezTo>
                  <a:cubicBezTo>
                    <a:pt x="18" y="148"/>
                    <a:pt x="18" y="148"/>
                    <a:pt x="18" y="148"/>
                  </a:cubicBezTo>
                  <a:cubicBezTo>
                    <a:pt x="18" y="133"/>
                    <a:pt x="18" y="133"/>
                    <a:pt x="18" y="133"/>
                  </a:cubicBezTo>
                  <a:lnTo>
                    <a:pt x="33" y="133"/>
                  </a:lnTo>
                  <a:close/>
                  <a:moveTo>
                    <a:pt x="33" y="150"/>
                  </a:moveTo>
                  <a:cubicBezTo>
                    <a:pt x="33" y="164"/>
                    <a:pt x="33" y="164"/>
                    <a:pt x="33" y="164"/>
                  </a:cubicBezTo>
                  <a:cubicBezTo>
                    <a:pt x="18" y="164"/>
                    <a:pt x="18" y="164"/>
                    <a:pt x="18" y="164"/>
                  </a:cubicBezTo>
                  <a:cubicBezTo>
                    <a:pt x="18" y="150"/>
                    <a:pt x="18" y="150"/>
                    <a:pt x="18" y="150"/>
                  </a:cubicBezTo>
                  <a:lnTo>
                    <a:pt x="33" y="150"/>
                  </a:lnTo>
                  <a:close/>
                  <a:moveTo>
                    <a:pt x="33" y="166"/>
                  </a:moveTo>
                  <a:cubicBezTo>
                    <a:pt x="33" y="181"/>
                    <a:pt x="33" y="181"/>
                    <a:pt x="33" y="181"/>
                  </a:cubicBezTo>
                  <a:cubicBezTo>
                    <a:pt x="18" y="181"/>
                    <a:pt x="18" y="181"/>
                    <a:pt x="18" y="181"/>
                  </a:cubicBezTo>
                  <a:cubicBezTo>
                    <a:pt x="18" y="166"/>
                    <a:pt x="18" y="166"/>
                    <a:pt x="18" y="166"/>
                  </a:cubicBezTo>
                  <a:lnTo>
                    <a:pt x="33" y="166"/>
                  </a:lnTo>
                  <a:close/>
                  <a:moveTo>
                    <a:pt x="35" y="166"/>
                  </a:moveTo>
                  <a:cubicBezTo>
                    <a:pt x="50" y="166"/>
                    <a:pt x="50" y="166"/>
                    <a:pt x="50" y="166"/>
                  </a:cubicBezTo>
                  <a:cubicBezTo>
                    <a:pt x="50" y="181"/>
                    <a:pt x="50" y="181"/>
                    <a:pt x="50" y="181"/>
                  </a:cubicBezTo>
                  <a:cubicBezTo>
                    <a:pt x="35" y="181"/>
                    <a:pt x="35" y="181"/>
                    <a:pt x="35" y="181"/>
                  </a:cubicBezTo>
                  <a:lnTo>
                    <a:pt x="35" y="166"/>
                  </a:lnTo>
                  <a:close/>
                  <a:moveTo>
                    <a:pt x="51" y="166"/>
                  </a:moveTo>
                  <a:cubicBezTo>
                    <a:pt x="66" y="166"/>
                    <a:pt x="66" y="166"/>
                    <a:pt x="66" y="166"/>
                  </a:cubicBezTo>
                  <a:cubicBezTo>
                    <a:pt x="66" y="181"/>
                    <a:pt x="66" y="181"/>
                    <a:pt x="66" y="181"/>
                  </a:cubicBezTo>
                  <a:cubicBezTo>
                    <a:pt x="51" y="181"/>
                    <a:pt x="51" y="181"/>
                    <a:pt x="51" y="181"/>
                  </a:cubicBezTo>
                  <a:lnTo>
                    <a:pt x="51" y="166"/>
                  </a:lnTo>
                  <a:close/>
                  <a:moveTo>
                    <a:pt x="68" y="166"/>
                  </a:moveTo>
                  <a:cubicBezTo>
                    <a:pt x="83" y="166"/>
                    <a:pt x="83" y="166"/>
                    <a:pt x="83" y="166"/>
                  </a:cubicBezTo>
                  <a:cubicBezTo>
                    <a:pt x="83" y="181"/>
                    <a:pt x="83" y="181"/>
                    <a:pt x="83" y="181"/>
                  </a:cubicBezTo>
                  <a:cubicBezTo>
                    <a:pt x="68" y="181"/>
                    <a:pt x="68" y="181"/>
                    <a:pt x="68" y="181"/>
                  </a:cubicBezTo>
                  <a:lnTo>
                    <a:pt x="68" y="166"/>
                  </a:lnTo>
                  <a:close/>
                  <a:moveTo>
                    <a:pt x="84" y="166"/>
                  </a:moveTo>
                  <a:cubicBezTo>
                    <a:pt x="99" y="166"/>
                    <a:pt x="99" y="166"/>
                    <a:pt x="99" y="166"/>
                  </a:cubicBezTo>
                  <a:cubicBezTo>
                    <a:pt x="99" y="181"/>
                    <a:pt x="99" y="181"/>
                    <a:pt x="99" y="181"/>
                  </a:cubicBezTo>
                  <a:cubicBezTo>
                    <a:pt x="84" y="181"/>
                    <a:pt x="84" y="181"/>
                    <a:pt x="84" y="181"/>
                  </a:cubicBezTo>
                  <a:lnTo>
                    <a:pt x="84" y="166"/>
                  </a:lnTo>
                  <a:close/>
                  <a:moveTo>
                    <a:pt x="101" y="166"/>
                  </a:moveTo>
                  <a:cubicBezTo>
                    <a:pt x="116" y="166"/>
                    <a:pt x="116" y="166"/>
                    <a:pt x="116" y="166"/>
                  </a:cubicBezTo>
                  <a:cubicBezTo>
                    <a:pt x="116" y="181"/>
                    <a:pt x="116" y="181"/>
                    <a:pt x="116" y="181"/>
                  </a:cubicBezTo>
                  <a:cubicBezTo>
                    <a:pt x="101" y="181"/>
                    <a:pt x="101" y="181"/>
                    <a:pt x="101" y="181"/>
                  </a:cubicBezTo>
                  <a:lnTo>
                    <a:pt x="101" y="166"/>
                  </a:lnTo>
                  <a:close/>
                  <a:moveTo>
                    <a:pt x="117" y="166"/>
                  </a:moveTo>
                  <a:cubicBezTo>
                    <a:pt x="132" y="166"/>
                    <a:pt x="132" y="166"/>
                    <a:pt x="132" y="166"/>
                  </a:cubicBezTo>
                  <a:cubicBezTo>
                    <a:pt x="132" y="181"/>
                    <a:pt x="132" y="181"/>
                    <a:pt x="132" y="181"/>
                  </a:cubicBezTo>
                  <a:cubicBezTo>
                    <a:pt x="117" y="181"/>
                    <a:pt x="117" y="181"/>
                    <a:pt x="117" y="181"/>
                  </a:cubicBezTo>
                  <a:lnTo>
                    <a:pt x="117" y="166"/>
                  </a:lnTo>
                  <a:close/>
                  <a:moveTo>
                    <a:pt x="134" y="166"/>
                  </a:moveTo>
                  <a:cubicBezTo>
                    <a:pt x="149" y="166"/>
                    <a:pt x="149" y="166"/>
                    <a:pt x="149" y="166"/>
                  </a:cubicBezTo>
                  <a:cubicBezTo>
                    <a:pt x="149" y="181"/>
                    <a:pt x="149" y="181"/>
                    <a:pt x="149" y="181"/>
                  </a:cubicBezTo>
                  <a:cubicBezTo>
                    <a:pt x="134" y="181"/>
                    <a:pt x="134" y="181"/>
                    <a:pt x="134" y="181"/>
                  </a:cubicBezTo>
                  <a:lnTo>
                    <a:pt x="134" y="166"/>
                  </a:lnTo>
                  <a:close/>
                  <a:moveTo>
                    <a:pt x="150" y="166"/>
                  </a:moveTo>
                  <a:cubicBezTo>
                    <a:pt x="165" y="166"/>
                    <a:pt x="165" y="166"/>
                    <a:pt x="165" y="166"/>
                  </a:cubicBezTo>
                  <a:cubicBezTo>
                    <a:pt x="165" y="181"/>
                    <a:pt x="165" y="181"/>
                    <a:pt x="165" y="181"/>
                  </a:cubicBezTo>
                  <a:cubicBezTo>
                    <a:pt x="150" y="181"/>
                    <a:pt x="150" y="181"/>
                    <a:pt x="150" y="181"/>
                  </a:cubicBezTo>
                  <a:lnTo>
                    <a:pt x="150" y="166"/>
                  </a:lnTo>
                  <a:close/>
                  <a:moveTo>
                    <a:pt x="166" y="166"/>
                  </a:moveTo>
                  <a:cubicBezTo>
                    <a:pt x="182" y="166"/>
                    <a:pt x="182" y="166"/>
                    <a:pt x="182" y="166"/>
                  </a:cubicBezTo>
                  <a:cubicBezTo>
                    <a:pt x="182" y="181"/>
                    <a:pt x="182" y="181"/>
                    <a:pt x="182" y="181"/>
                  </a:cubicBezTo>
                  <a:cubicBezTo>
                    <a:pt x="166" y="181"/>
                    <a:pt x="166" y="181"/>
                    <a:pt x="166" y="181"/>
                  </a:cubicBezTo>
                  <a:lnTo>
                    <a:pt x="166" y="166"/>
                  </a:lnTo>
                  <a:close/>
                  <a:moveTo>
                    <a:pt x="183" y="166"/>
                  </a:moveTo>
                  <a:cubicBezTo>
                    <a:pt x="198" y="166"/>
                    <a:pt x="198" y="166"/>
                    <a:pt x="198" y="166"/>
                  </a:cubicBezTo>
                  <a:cubicBezTo>
                    <a:pt x="198" y="181"/>
                    <a:pt x="198" y="181"/>
                    <a:pt x="198" y="181"/>
                  </a:cubicBezTo>
                  <a:cubicBezTo>
                    <a:pt x="183" y="181"/>
                    <a:pt x="183" y="181"/>
                    <a:pt x="183" y="181"/>
                  </a:cubicBezTo>
                  <a:lnTo>
                    <a:pt x="183" y="166"/>
                  </a:lnTo>
                  <a:close/>
                  <a:moveTo>
                    <a:pt x="199" y="166"/>
                  </a:moveTo>
                  <a:cubicBezTo>
                    <a:pt x="214" y="166"/>
                    <a:pt x="214" y="166"/>
                    <a:pt x="214" y="166"/>
                  </a:cubicBezTo>
                  <a:cubicBezTo>
                    <a:pt x="214" y="181"/>
                    <a:pt x="214" y="181"/>
                    <a:pt x="214" y="181"/>
                  </a:cubicBezTo>
                  <a:cubicBezTo>
                    <a:pt x="199" y="181"/>
                    <a:pt x="199" y="181"/>
                    <a:pt x="199" y="181"/>
                  </a:cubicBezTo>
                  <a:lnTo>
                    <a:pt x="199" y="166"/>
                  </a:lnTo>
                  <a:close/>
                  <a:moveTo>
                    <a:pt x="216" y="166"/>
                  </a:moveTo>
                  <a:cubicBezTo>
                    <a:pt x="231" y="166"/>
                    <a:pt x="231" y="166"/>
                    <a:pt x="231" y="166"/>
                  </a:cubicBezTo>
                  <a:cubicBezTo>
                    <a:pt x="231" y="181"/>
                    <a:pt x="231" y="181"/>
                    <a:pt x="231" y="181"/>
                  </a:cubicBezTo>
                  <a:cubicBezTo>
                    <a:pt x="216" y="181"/>
                    <a:pt x="216" y="181"/>
                    <a:pt x="216" y="181"/>
                  </a:cubicBezTo>
                  <a:lnTo>
                    <a:pt x="216" y="166"/>
                  </a:lnTo>
                  <a:close/>
                  <a:moveTo>
                    <a:pt x="232" y="166"/>
                  </a:moveTo>
                  <a:cubicBezTo>
                    <a:pt x="247" y="166"/>
                    <a:pt x="247" y="166"/>
                    <a:pt x="247" y="166"/>
                  </a:cubicBezTo>
                  <a:cubicBezTo>
                    <a:pt x="247" y="181"/>
                    <a:pt x="247" y="181"/>
                    <a:pt x="247" y="181"/>
                  </a:cubicBezTo>
                  <a:cubicBezTo>
                    <a:pt x="232" y="181"/>
                    <a:pt x="232" y="181"/>
                    <a:pt x="232" y="181"/>
                  </a:cubicBezTo>
                  <a:lnTo>
                    <a:pt x="232" y="166"/>
                  </a:lnTo>
                  <a:close/>
                  <a:moveTo>
                    <a:pt x="249" y="166"/>
                  </a:moveTo>
                  <a:cubicBezTo>
                    <a:pt x="264" y="166"/>
                    <a:pt x="264" y="166"/>
                    <a:pt x="264" y="166"/>
                  </a:cubicBezTo>
                  <a:cubicBezTo>
                    <a:pt x="264" y="181"/>
                    <a:pt x="264" y="181"/>
                    <a:pt x="264" y="181"/>
                  </a:cubicBezTo>
                  <a:cubicBezTo>
                    <a:pt x="249" y="181"/>
                    <a:pt x="249" y="181"/>
                    <a:pt x="249" y="181"/>
                  </a:cubicBezTo>
                  <a:lnTo>
                    <a:pt x="249" y="166"/>
                  </a:lnTo>
                  <a:close/>
                  <a:moveTo>
                    <a:pt x="249" y="164"/>
                  </a:moveTo>
                  <a:cubicBezTo>
                    <a:pt x="249" y="150"/>
                    <a:pt x="249" y="150"/>
                    <a:pt x="249" y="150"/>
                  </a:cubicBezTo>
                  <a:cubicBezTo>
                    <a:pt x="264" y="150"/>
                    <a:pt x="264" y="150"/>
                    <a:pt x="264" y="150"/>
                  </a:cubicBezTo>
                  <a:cubicBezTo>
                    <a:pt x="264" y="164"/>
                    <a:pt x="264" y="164"/>
                    <a:pt x="264" y="164"/>
                  </a:cubicBezTo>
                  <a:lnTo>
                    <a:pt x="249" y="164"/>
                  </a:lnTo>
                  <a:close/>
                  <a:moveTo>
                    <a:pt x="249" y="148"/>
                  </a:moveTo>
                  <a:cubicBezTo>
                    <a:pt x="249" y="133"/>
                    <a:pt x="249" y="133"/>
                    <a:pt x="249" y="133"/>
                  </a:cubicBezTo>
                  <a:cubicBezTo>
                    <a:pt x="264" y="133"/>
                    <a:pt x="264" y="133"/>
                    <a:pt x="264" y="133"/>
                  </a:cubicBezTo>
                  <a:cubicBezTo>
                    <a:pt x="264" y="148"/>
                    <a:pt x="264" y="148"/>
                    <a:pt x="264" y="148"/>
                  </a:cubicBezTo>
                  <a:lnTo>
                    <a:pt x="249" y="148"/>
                  </a:lnTo>
                  <a:close/>
                  <a:moveTo>
                    <a:pt x="249" y="131"/>
                  </a:moveTo>
                  <a:cubicBezTo>
                    <a:pt x="249" y="117"/>
                    <a:pt x="249" y="117"/>
                    <a:pt x="249" y="117"/>
                  </a:cubicBezTo>
                  <a:cubicBezTo>
                    <a:pt x="264" y="117"/>
                    <a:pt x="264" y="117"/>
                    <a:pt x="264" y="117"/>
                  </a:cubicBezTo>
                  <a:cubicBezTo>
                    <a:pt x="264" y="131"/>
                    <a:pt x="264" y="131"/>
                    <a:pt x="264" y="131"/>
                  </a:cubicBezTo>
                  <a:lnTo>
                    <a:pt x="249" y="131"/>
                  </a:lnTo>
                  <a:close/>
                  <a:moveTo>
                    <a:pt x="249" y="115"/>
                  </a:moveTo>
                  <a:cubicBezTo>
                    <a:pt x="249" y="100"/>
                    <a:pt x="249" y="100"/>
                    <a:pt x="249" y="100"/>
                  </a:cubicBezTo>
                  <a:cubicBezTo>
                    <a:pt x="264" y="100"/>
                    <a:pt x="264" y="100"/>
                    <a:pt x="264" y="100"/>
                  </a:cubicBezTo>
                  <a:cubicBezTo>
                    <a:pt x="264" y="115"/>
                    <a:pt x="264" y="115"/>
                    <a:pt x="264" y="115"/>
                  </a:cubicBezTo>
                  <a:lnTo>
                    <a:pt x="249" y="115"/>
                  </a:lnTo>
                  <a:close/>
                  <a:moveTo>
                    <a:pt x="249" y="98"/>
                  </a:moveTo>
                  <a:cubicBezTo>
                    <a:pt x="249" y="84"/>
                    <a:pt x="249" y="84"/>
                    <a:pt x="249" y="84"/>
                  </a:cubicBezTo>
                  <a:cubicBezTo>
                    <a:pt x="264" y="84"/>
                    <a:pt x="264" y="84"/>
                    <a:pt x="264" y="84"/>
                  </a:cubicBezTo>
                  <a:cubicBezTo>
                    <a:pt x="264" y="98"/>
                    <a:pt x="264" y="98"/>
                    <a:pt x="264" y="98"/>
                  </a:cubicBezTo>
                  <a:lnTo>
                    <a:pt x="249" y="98"/>
                  </a:lnTo>
                  <a:close/>
                  <a:moveTo>
                    <a:pt x="249" y="82"/>
                  </a:moveTo>
                  <a:cubicBezTo>
                    <a:pt x="249" y="67"/>
                    <a:pt x="249" y="67"/>
                    <a:pt x="249" y="67"/>
                  </a:cubicBezTo>
                  <a:cubicBezTo>
                    <a:pt x="264" y="67"/>
                    <a:pt x="264" y="67"/>
                    <a:pt x="264" y="67"/>
                  </a:cubicBezTo>
                  <a:cubicBezTo>
                    <a:pt x="264" y="82"/>
                    <a:pt x="264" y="82"/>
                    <a:pt x="264" y="82"/>
                  </a:cubicBezTo>
                  <a:lnTo>
                    <a:pt x="249" y="82"/>
                  </a:lnTo>
                  <a:close/>
                  <a:moveTo>
                    <a:pt x="249" y="66"/>
                  </a:moveTo>
                  <a:cubicBezTo>
                    <a:pt x="249" y="51"/>
                    <a:pt x="249" y="51"/>
                    <a:pt x="249" y="51"/>
                  </a:cubicBezTo>
                  <a:cubicBezTo>
                    <a:pt x="264" y="51"/>
                    <a:pt x="264" y="51"/>
                    <a:pt x="264" y="51"/>
                  </a:cubicBezTo>
                  <a:cubicBezTo>
                    <a:pt x="264" y="66"/>
                    <a:pt x="264" y="66"/>
                    <a:pt x="264" y="66"/>
                  </a:cubicBezTo>
                  <a:lnTo>
                    <a:pt x="249" y="66"/>
                  </a:lnTo>
                  <a:close/>
                  <a:moveTo>
                    <a:pt x="249" y="49"/>
                  </a:moveTo>
                  <a:cubicBezTo>
                    <a:pt x="249" y="34"/>
                    <a:pt x="249" y="34"/>
                    <a:pt x="249" y="34"/>
                  </a:cubicBezTo>
                  <a:cubicBezTo>
                    <a:pt x="264" y="34"/>
                    <a:pt x="264" y="34"/>
                    <a:pt x="264" y="34"/>
                  </a:cubicBezTo>
                  <a:cubicBezTo>
                    <a:pt x="264" y="49"/>
                    <a:pt x="264" y="49"/>
                    <a:pt x="264" y="49"/>
                  </a:cubicBezTo>
                  <a:lnTo>
                    <a:pt x="249" y="49"/>
                  </a:lnTo>
                  <a:close/>
                  <a:moveTo>
                    <a:pt x="249" y="33"/>
                  </a:moveTo>
                  <a:cubicBezTo>
                    <a:pt x="249" y="18"/>
                    <a:pt x="249" y="18"/>
                    <a:pt x="249" y="18"/>
                  </a:cubicBezTo>
                  <a:cubicBezTo>
                    <a:pt x="264" y="18"/>
                    <a:pt x="264" y="18"/>
                    <a:pt x="264" y="18"/>
                  </a:cubicBezTo>
                  <a:cubicBezTo>
                    <a:pt x="264" y="33"/>
                    <a:pt x="264" y="33"/>
                    <a:pt x="264" y="33"/>
                  </a:cubicBezTo>
                  <a:lnTo>
                    <a:pt x="249" y="33"/>
                  </a:lnTo>
                  <a:close/>
                  <a:moveTo>
                    <a:pt x="247" y="33"/>
                  </a:moveTo>
                  <a:cubicBezTo>
                    <a:pt x="232" y="33"/>
                    <a:pt x="232" y="33"/>
                    <a:pt x="232" y="33"/>
                  </a:cubicBezTo>
                  <a:cubicBezTo>
                    <a:pt x="232" y="18"/>
                    <a:pt x="232" y="18"/>
                    <a:pt x="232" y="18"/>
                  </a:cubicBezTo>
                  <a:cubicBezTo>
                    <a:pt x="247" y="18"/>
                    <a:pt x="247" y="18"/>
                    <a:pt x="247" y="18"/>
                  </a:cubicBezTo>
                  <a:lnTo>
                    <a:pt x="247" y="33"/>
                  </a:lnTo>
                  <a:close/>
                  <a:moveTo>
                    <a:pt x="231" y="33"/>
                  </a:moveTo>
                  <a:cubicBezTo>
                    <a:pt x="216" y="33"/>
                    <a:pt x="216" y="33"/>
                    <a:pt x="216" y="33"/>
                  </a:cubicBezTo>
                  <a:cubicBezTo>
                    <a:pt x="216" y="18"/>
                    <a:pt x="216" y="18"/>
                    <a:pt x="216" y="18"/>
                  </a:cubicBezTo>
                  <a:cubicBezTo>
                    <a:pt x="231" y="18"/>
                    <a:pt x="231" y="18"/>
                    <a:pt x="231" y="18"/>
                  </a:cubicBezTo>
                  <a:lnTo>
                    <a:pt x="231" y="33"/>
                  </a:lnTo>
                  <a:close/>
                  <a:moveTo>
                    <a:pt x="214" y="33"/>
                  </a:moveTo>
                  <a:cubicBezTo>
                    <a:pt x="199" y="33"/>
                    <a:pt x="199" y="33"/>
                    <a:pt x="199" y="33"/>
                  </a:cubicBezTo>
                  <a:cubicBezTo>
                    <a:pt x="199" y="18"/>
                    <a:pt x="199" y="18"/>
                    <a:pt x="199" y="18"/>
                  </a:cubicBezTo>
                  <a:cubicBezTo>
                    <a:pt x="214" y="18"/>
                    <a:pt x="214" y="18"/>
                    <a:pt x="214" y="18"/>
                  </a:cubicBezTo>
                  <a:lnTo>
                    <a:pt x="214" y="33"/>
                  </a:lnTo>
                  <a:close/>
                  <a:moveTo>
                    <a:pt x="198" y="33"/>
                  </a:moveTo>
                  <a:cubicBezTo>
                    <a:pt x="183" y="33"/>
                    <a:pt x="183" y="33"/>
                    <a:pt x="183" y="33"/>
                  </a:cubicBezTo>
                  <a:cubicBezTo>
                    <a:pt x="183" y="18"/>
                    <a:pt x="183" y="18"/>
                    <a:pt x="183" y="18"/>
                  </a:cubicBezTo>
                  <a:cubicBezTo>
                    <a:pt x="198" y="18"/>
                    <a:pt x="198" y="18"/>
                    <a:pt x="198" y="18"/>
                  </a:cubicBezTo>
                  <a:lnTo>
                    <a:pt x="198" y="33"/>
                  </a:lnTo>
                  <a:close/>
                  <a:moveTo>
                    <a:pt x="182" y="33"/>
                  </a:moveTo>
                  <a:cubicBezTo>
                    <a:pt x="166" y="33"/>
                    <a:pt x="166" y="33"/>
                    <a:pt x="166" y="33"/>
                  </a:cubicBezTo>
                  <a:cubicBezTo>
                    <a:pt x="166" y="18"/>
                    <a:pt x="166" y="18"/>
                    <a:pt x="166" y="18"/>
                  </a:cubicBezTo>
                  <a:cubicBezTo>
                    <a:pt x="182" y="18"/>
                    <a:pt x="182" y="18"/>
                    <a:pt x="182" y="18"/>
                  </a:cubicBezTo>
                  <a:lnTo>
                    <a:pt x="182" y="33"/>
                  </a:lnTo>
                  <a:close/>
                  <a:moveTo>
                    <a:pt x="165" y="33"/>
                  </a:moveTo>
                  <a:cubicBezTo>
                    <a:pt x="150" y="33"/>
                    <a:pt x="150" y="33"/>
                    <a:pt x="150" y="33"/>
                  </a:cubicBezTo>
                  <a:cubicBezTo>
                    <a:pt x="150" y="18"/>
                    <a:pt x="150" y="18"/>
                    <a:pt x="150" y="18"/>
                  </a:cubicBezTo>
                  <a:cubicBezTo>
                    <a:pt x="165" y="18"/>
                    <a:pt x="165" y="18"/>
                    <a:pt x="165" y="18"/>
                  </a:cubicBezTo>
                  <a:lnTo>
                    <a:pt x="165" y="33"/>
                  </a:lnTo>
                  <a:close/>
                  <a:moveTo>
                    <a:pt x="149" y="33"/>
                  </a:moveTo>
                  <a:cubicBezTo>
                    <a:pt x="134" y="33"/>
                    <a:pt x="134" y="33"/>
                    <a:pt x="134" y="33"/>
                  </a:cubicBezTo>
                  <a:cubicBezTo>
                    <a:pt x="134" y="18"/>
                    <a:pt x="134" y="18"/>
                    <a:pt x="134" y="18"/>
                  </a:cubicBezTo>
                  <a:cubicBezTo>
                    <a:pt x="149" y="18"/>
                    <a:pt x="149" y="18"/>
                    <a:pt x="149" y="18"/>
                  </a:cubicBezTo>
                  <a:lnTo>
                    <a:pt x="149" y="33"/>
                  </a:lnTo>
                  <a:close/>
                  <a:moveTo>
                    <a:pt x="132" y="33"/>
                  </a:moveTo>
                  <a:cubicBezTo>
                    <a:pt x="117" y="33"/>
                    <a:pt x="117" y="33"/>
                    <a:pt x="117" y="33"/>
                  </a:cubicBezTo>
                  <a:cubicBezTo>
                    <a:pt x="117" y="18"/>
                    <a:pt x="117" y="18"/>
                    <a:pt x="117" y="18"/>
                  </a:cubicBezTo>
                  <a:cubicBezTo>
                    <a:pt x="132" y="18"/>
                    <a:pt x="132" y="18"/>
                    <a:pt x="132" y="18"/>
                  </a:cubicBezTo>
                  <a:lnTo>
                    <a:pt x="132" y="33"/>
                  </a:lnTo>
                  <a:close/>
                  <a:moveTo>
                    <a:pt x="116" y="33"/>
                  </a:moveTo>
                  <a:cubicBezTo>
                    <a:pt x="101" y="33"/>
                    <a:pt x="101" y="33"/>
                    <a:pt x="101" y="33"/>
                  </a:cubicBezTo>
                  <a:cubicBezTo>
                    <a:pt x="101" y="18"/>
                    <a:pt x="101" y="18"/>
                    <a:pt x="101" y="18"/>
                  </a:cubicBezTo>
                  <a:cubicBezTo>
                    <a:pt x="116" y="18"/>
                    <a:pt x="116" y="18"/>
                    <a:pt x="116" y="18"/>
                  </a:cubicBezTo>
                  <a:lnTo>
                    <a:pt x="116" y="33"/>
                  </a:lnTo>
                  <a:close/>
                  <a:moveTo>
                    <a:pt x="99" y="33"/>
                  </a:moveTo>
                  <a:cubicBezTo>
                    <a:pt x="84" y="33"/>
                    <a:pt x="84" y="33"/>
                    <a:pt x="84" y="33"/>
                  </a:cubicBezTo>
                  <a:cubicBezTo>
                    <a:pt x="84" y="18"/>
                    <a:pt x="84" y="18"/>
                    <a:pt x="84" y="18"/>
                  </a:cubicBezTo>
                  <a:cubicBezTo>
                    <a:pt x="99" y="18"/>
                    <a:pt x="99" y="18"/>
                    <a:pt x="99" y="18"/>
                  </a:cubicBezTo>
                  <a:lnTo>
                    <a:pt x="99" y="33"/>
                  </a:lnTo>
                  <a:close/>
                  <a:moveTo>
                    <a:pt x="83" y="33"/>
                  </a:moveTo>
                  <a:cubicBezTo>
                    <a:pt x="68" y="33"/>
                    <a:pt x="68" y="33"/>
                    <a:pt x="68" y="33"/>
                  </a:cubicBezTo>
                  <a:cubicBezTo>
                    <a:pt x="68" y="18"/>
                    <a:pt x="68" y="18"/>
                    <a:pt x="68" y="18"/>
                  </a:cubicBezTo>
                  <a:cubicBezTo>
                    <a:pt x="83" y="18"/>
                    <a:pt x="83" y="18"/>
                    <a:pt x="83" y="18"/>
                  </a:cubicBezTo>
                  <a:lnTo>
                    <a:pt x="83" y="33"/>
                  </a:lnTo>
                  <a:close/>
                  <a:moveTo>
                    <a:pt x="66" y="33"/>
                  </a:moveTo>
                  <a:cubicBezTo>
                    <a:pt x="51" y="33"/>
                    <a:pt x="51" y="33"/>
                    <a:pt x="51" y="33"/>
                  </a:cubicBezTo>
                  <a:cubicBezTo>
                    <a:pt x="51" y="18"/>
                    <a:pt x="51" y="18"/>
                    <a:pt x="51" y="18"/>
                  </a:cubicBezTo>
                  <a:cubicBezTo>
                    <a:pt x="66" y="18"/>
                    <a:pt x="66" y="18"/>
                    <a:pt x="66" y="18"/>
                  </a:cubicBezTo>
                  <a:lnTo>
                    <a:pt x="66" y="33"/>
                  </a:lnTo>
                  <a:close/>
                  <a:moveTo>
                    <a:pt x="50" y="33"/>
                  </a:moveTo>
                  <a:cubicBezTo>
                    <a:pt x="35" y="33"/>
                    <a:pt x="35" y="33"/>
                    <a:pt x="35" y="33"/>
                  </a:cubicBezTo>
                  <a:cubicBezTo>
                    <a:pt x="35" y="18"/>
                    <a:pt x="35" y="18"/>
                    <a:pt x="35" y="18"/>
                  </a:cubicBezTo>
                  <a:cubicBezTo>
                    <a:pt x="50" y="18"/>
                    <a:pt x="50" y="18"/>
                    <a:pt x="50" y="18"/>
                  </a:cubicBezTo>
                  <a:lnTo>
                    <a:pt x="50" y="33"/>
                  </a:lnTo>
                  <a:close/>
                  <a:moveTo>
                    <a:pt x="33" y="33"/>
                  </a:moveTo>
                  <a:cubicBezTo>
                    <a:pt x="18" y="33"/>
                    <a:pt x="18" y="33"/>
                    <a:pt x="18" y="33"/>
                  </a:cubicBezTo>
                  <a:cubicBezTo>
                    <a:pt x="18" y="18"/>
                    <a:pt x="18" y="18"/>
                    <a:pt x="18" y="18"/>
                  </a:cubicBezTo>
                  <a:cubicBezTo>
                    <a:pt x="33" y="18"/>
                    <a:pt x="33" y="18"/>
                    <a:pt x="33" y="18"/>
                  </a:cubicBezTo>
                  <a:lnTo>
                    <a:pt x="33" y="33"/>
                  </a:lnTo>
                  <a:close/>
                  <a:moveTo>
                    <a:pt x="17" y="33"/>
                  </a:moveTo>
                  <a:cubicBezTo>
                    <a:pt x="2" y="33"/>
                    <a:pt x="2" y="33"/>
                    <a:pt x="2" y="33"/>
                  </a:cubicBezTo>
                  <a:cubicBezTo>
                    <a:pt x="2" y="18"/>
                    <a:pt x="2" y="18"/>
                    <a:pt x="2" y="18"/>
                  </a:cubicBezTo>
                  <a:cubicBezTo>
                    <a:pt x="17" y="18"/>
                    <a:pt x="17" y="18"/>
                    <a:pt x="17" y="18"/>
                  </a:cubicBezTo>
                  <a:lnTo>
                    <a:pt x="17" y="33"/>
                  </a:lnTo>
                  <a:close/>
                  <a:moveTo>
                    <a:pt x="17" y="34"/>
                  </a:moveTo>
                  <a:cubicBezTo>
                    <a:pt x="17" y="49"/>
                    <a:pt x="17" y="49"/>
                    <a:pt x="17" y="49"/>
                  </a:cubicBezTo>
                  <a:cubicBezTo>
                    <a:pt x="2" y="49"/>
                    <a:pt x="2" y="49"/>
                    <a:pt x="2" y="49"/>
                  </a:cubicBezTo>
                  <a:cubicBezTo>
                    <a:pt x="2" y="34"/>
                    <a:pt x="2" y="34"/>
                    <a:pt x="2" y="34"/>
                  </a:cubicBezTo>
                  <a:lnTo>
                    <a:pt x="17" y="34"/>
                  </a:lnTo>
                  <a:close/>
                  <a:moveTo>
                    <a:pt x="17" y="51"/>
                  </a:moveTo>
                  <a:cubicBezTo>
                    <a:pt x="17" y="66"/>
                    <a:pt x="17" y="66"/>
                    <a:pt x="17" y="66"/>
                  </a:cubicBezTo>
                  <a:cubicBezTo>
                    <a:pt x="2" y="66"/>
                    <a:pt x="2" y="66"/>
                    <a:pt x="2" y="66"/>
                  </a:cubicBezTo>
                  <a:cubicBezTo>
                    <a:pt x="2" y="51"/>
                    <a:pt x="2" y="51"/>
                    <a:pt x="2" y="51"/>
                  </a:cubicBezTo>
                  <a:lnTo>
                    <a:pt x="17" y="51"/>
                  </a:lnTo>
                  <a:close/>
                  <a:moveTo>
                    <a:pt x="17" y="67"/>
                  </a:moveTo>
                  <a:cubicBezTo>
                    <a:pt x="17" y="82"/>
                    <a:pt x="17" y="82"/>
                    <a:pt x="17" y="82"/>
                  </a:cubicBezTo>
                  <a:cubicBezTo>
                    <a:pt x="2" y="82"/>
                    <a:pt x="2" y="82"/>
                    <a:pt x="2" y="82"/>
                  </a:cubicBezTo>
                  <a:cubicBezTo>
                    <a:pt x="2" y="67"/>
                    <a:pt x="2" y="67"/>
                    <a:pt x="2" y="67"/>
                  </a:cubicBezTo>
                  <a:lnTo>
                    <a:pt x="17" y="67"/>
                  </a:lnTo>
                  <a:close/>
                  <a:moveTo>
                    <a:pt x="17" y="84"/>
                  </a:moveTo>
                  <a:cubicBezTo>
                    <a:pt x="17" y="98"/>
                    <a:pt x="17" y="98"/>
                    <a:pt x="17" y="98"/>
                  </a:cubicBezTo>
                  <a:cubicBezTo>
                    <a:pt x="2" y="98"/>
                    <a:pt x="2" y="98"/>
                    <a:pt x="2" y="98"/>
                  </a:cubicBezTo>
                  <a:cubicBezTo>
                    <a:pt x="2" y="84"/>
                    <a:pt x="2" y="84"/>
                    <a:pt x="2" y="84"/>
                  </a:cubicBezTo>
                  <a:lnTo>
                    <a:pt x="17" y="84"/>
                  </a:lnTo>
                  <a:close/>
                  <a:moveTo>
                    <a:pt x="17" y="100"/>
                  </a:moveTo>
                  <a:cubicBezTo>
                    <a:pt x="17" y="115"/>
                    <a:pt x="17" y="115"/>
                    <a:pt x="17" y="115"/>
                  </a:cubicBezTo>
                  <a:cubicBezTo>
                    <a:pt x="2" y="115"/>
                    <a:pt x="2" y="115"/>
                    <a:pt x="2" y="115"/>
                  </a:cubicBezTo>
                  <a:cubicBezTo>
                    <a:pt x="2" y="100"/>
                    <a:pt x="2" y="100"/>
                    <a:pt x="2" y="100"/>
                  </a:cubicBezTo>
                  <a:lnTo>
                    <a:pt x="17" y="100"/>
                  </a:lnTo>
                  <a:close/>
                  <a:moveTo>
                    <a:pt x="17" y="117"/>
                  </a:moveTo>
                  <a:cubicBezTo>
                    <a:pt x="17" y="131"/>
                    <a:pt x="17" y="131"/>
                    <a:pt x="17" y="131"/>
                  </a:cubicBezTo>
                  <a:cubicBezTo>
                    <a:pt x="2" y="131"/>
                    <a:pt x="2" y="131"/>
                    <a:pt x="2" y="131"/>
                  </a:cubicBezTo>
                  <a:cubicBezTo>
                    <a:pt x="2" y="117"/>
                    <a:pt x="2" y="117"/>
                    <a:pt x="2" y="117"/>
                  </a:cubicBezTo>
                  <a:lnTo>
                    <a:pt x="17" y="117"/>
                  </a:lnTo>
                  <a:close/>
                  <a:moveTo>
                    <a:pt x="17" y="133"/>
                  </a:moveTo>
                  <a:cubicBezTo>
                    <a:pt x="17" y="148"/>
                    <a:pt x="17" y="148"/>
                    <a:pt x="17" y="148"/>
                  </a:cubicBezTo>
                  <a:cubicBezTo>
                    <a:pt x="2" y="148"/>
                    <a:pt x="2" y="148"/>
                    <a:pt x="2" y="148"/>
                  </a:cubicBezTo>
                  <a:cubicBezTo>
                    <a:pt x="2" y="133"/>
                    <a:pt x="2" y="133"/>
                    <a:pt x="2" y="133"/>
                  </a:cubicBezTo>
                  <a:lnTo>
                    <a:pt x="17" y="133"/>
                  </a:lnTo>
                  <a:close/>
                  <a:moveTo>
                    <a:pt x="17" y="150"/>
                  </a:moveTo>
                  <a:cubicBezTo>
                    <a:pt x="17" y="164"/>
                    <a:pt x="17" y="164"/>
                    <a:pt x="17" y="164"/>
                  </a:cubicBezTo>
                  <a:cubicBezTo>
                    <a:pt x="2" y="164"/>
                    <a:pt x="2" y="164"/>
                    <a:pt x="2" y="164"/>
                  </a:cubicBezTo>
                  <a:cubicBezTo>
                    <a:pt x="2" y="150"/>
                    <a:pt x="2" y="150"/>
                    <a:pt x="2" y="150"/>
                  </a:cubicBezTo>
                  <a:lnTo>
                    <a:pt x="17" y="150"/>
                  </a:lnTo>
                  <a:close/>
                  <a:moveTo>
                    <a:pt x="17" y="166"/>
                  </a:moveTo>
                  <a:cubicBezTo>
                    <a:pt x="17" y="181"/>
                    <a:pt x="17" y="181"/>
                    <a:pt x="17" y="181"/>
                  </a:cubicBezTo>
                  <a:cubicBezTo>
                    <a:pt x="2" y="181"/>
                    <a:pt x="2" y="181"/>
                    <a:pt x="2" y="181"/>
                  </a:cubicBezTo>
                  <a:cubicBezTo>
                    <a:pt x="2" y="166"/>
                    <a:pt x="2" y="166"/>
                    <a:pt x="2" y="166"/>
                  </a:cubicBezTo>
                  <a:lnTo>
                    <a:pt x="17" y="166"/>
                  </a:lnTo>
                  <a:close/>
                  <a:moveTo>
                    <a:pt x="17" y="183"/>
                  </a:moveTo>
                  <a:cubicBezTo>
                    <a:pt x="17" y="197"/>
                    <a:pt x="17" y="197"/>
                    <a:pt x="17" y="197"/>
                  </a:cubicBezTo>
                  <a:cubicBezTo>
                    <a:pt x="2" y="197"/>
                    <a:pt x="2" y="197"/>
                    <a:pt x="2" y="197"/>
                  </a:cubicBezTo>
                  <a:cubicBezTo>
                    <a:pt x="2" y="183"/>
                    <a:pt x="2" y="183"/>
                    <a:pt x="2" y="183"/>
                  </a:cubicBezTo>
                  <a:lnTo>
                    <a:pt x="17" y="183"/>
                  </a:lnTo>
                  <a:close/>
                  <a:moveTo>
                    <a:pt x="18" y="183"/>
                  </a:moveTo>
                  <a:cubicBezTo>
                    <a:pt x="33" y="183"/>
                    <a:pt x="33" y="183"/>
                    <a:pt x="33" y="183"/>
                  </a:cubicBezTo>
                  <a:cubicBezTo>
                    <a:pt x="33" y="197"/>
                    <a:pt x="33" y="197"/>
                    <a:pt x="33" y="197"/>
                  </a:cubicBezTo>
                  <a:cubicBezTo>
                    <a:pt x="18" y="197"/>
                    <a:pt x="18" y="197"/>
                    <a:pt x="18" y="197"/>
                  </a:cubicBezTo>
                  <a:lnTo>
                    <a:pt x="18" y="183"/>
                  </a:lnTo>
                  <a:close/>
                  <a:moveTo>
                    <a:pt x="35" y="183"/>
                  </a:moveTo>
                  <a:cubicBezTo>
                    <a:pt x="50" y="183"/>
                    <a:pt x="50" y="183"/>
                    <a:pt x="50" y="183"/>
                  </a:cubicBezTo>
                  <a:cubicBezTo>
                    <a:pt x="50" y="197"/>
                    <a:pt x="50" y="197"/>
                    <a:pt x="50" y="197"/>
                  </a:cubicBezTo>
                  <a:cubicBezTo>
                    <a:pt x="35" y="197"/>
                    <a:pt x="35" y="197"/>
                    <a:pt x="35" y="197"/>
                  </a:cubicBezTo>
                  <a:lnTo>
                    <a:pt x="35" y="183"/>
                  </a:lnTo>
                  <a:close/>
                  <a:moveTo>
                    <a:pt x="51" y="183"/>
                  </a:moveTo>
                  <a:cubicBezTo>
                    <a:pt x="66" y="183"/>
                    <a:pt x="66" y="183"/>
                    <a:pt x="66" y="183"/>
                  </a:cubicBezTo>
                  <a:cubicBezTo>
                    <a:pt x="66" y="197"/>
                    <a:pt x="66" y="197"/>
                    <a:pt x="66" y="197"/>
                  </a:cubicBezTo>
                  <a:cubicBezTo>
                    <a:pt x="51" y="197"/>
                    <a:pt x="51" y="197"/>
                    <a:pt x="51" y="197"/>
                  </a:cubicBezTo>
                  <a:lnTo>
                    <a:pt x="51" y="183"/>
                  </a:lnTo>
                  <a:close/>
                  <a:moveTo>
                    <a:pt x="68" y="183"/>
                  </a:moveTo>
                  <a:cubicBezTo>
                    <a:pt x="83" y="183"/>
                    <a:pt x="83" y="183"/>
                    <a:pt x="83" y="183"/>
                  </a:cubicBezTo>
                  <a:cubicBezTo>
                    <a:pt x="83" y="197"/>
                    <a:pt x="83" y="197"/>
                    <a:pt x="83" y="197"/>
                  </a:cubicBezTo>
                  <a:cubicBezTo>
                    <a:pt x="68" y="197"/>
                    <a:pt x="68" y="197"/>
                    <a:pt x="68" y="197"/>
                  </a:cubicBezTo>
                  <a:lnTo>
                    <a:pt x="68" y="183"/>
                  </a:lnTo>
                  <a:close/>
                  <a:moveTo>
                    <a:pt x="84" y="183"/>
                  </a:moveTo>
                  <a:cubicBezTo>
                    <a:pt x="99" y="183"/>
                    <a:pt x="99" y="183"/>
                    <a:pt x="99" y="183"/>
                  </a:cubicBezTo>
                  <a:cubicBezTo>
                    <a:pt x="99" y="197"/>
                    <a:pt x="99" y="197"/>
                    <a:pt x="99" y="197"/>
                  </a:cubicBezTo>
                  <a:cubicBezTo>
                    <a:pt x="84" y="197"/>
                    <a:pt x="84" y="197"/>
                    <a:pt x="84" y="197"/>
                  </a:cubicBezTo>
                  <a:lnTo>
                    <a:pt x="84" y="183"/>
                  </a:lnTo>
                  <a:close/>
                  <a:moveTo>
                    <a:pt x="101" y="183"/>
                  </a:moveTo>
                  <a:cubicBezTo>
                    <a:pt x="116" y="183"/>
                    <a:pt x="116" y="183"/>
                    <a:pt x="116" y="183"/>
                  </a:cubicBezTo>
                  <a:cubicBezTo>
                    <a:pt x="116" y="197"/>
                    <a:pt x="116" y="197"/>
                    <a:pt x="116" y="197"/>
                  </a:cubicBezTo>
                  <a:cubicBezTo>
                    <a:pt x="101" y="197"/>
                    <a:pt x="101" y="197"/>
                    <a:pt x="101" y="197"/>
                  </a:cubicBezTo>
                  <a:lnTo>
                    <a:pt x="101" y="183"/>
                  </a:lnTo>
                  <a:close/>
                  <a:moveTo>
                    <a:pt x="117" y="183"/>
                  </a:moveTo>
                  <a:cubicBezTo>
                    <a:pt x="132" y="183"/>
                    <a:pt x="132" y="183"/>
                    <a:pt x="132" y="183"/>
                  </a:cubicBezTo>
                  <a:cubicBezTo>
                    <a:pt x="132" y="197"/>
                    <a:pt x="132" y="197"/>
                    <a:pt x="132" y="197"/>
                  </a:cubicBezTo>
                  <a:cubicBezTo>
                    <a:pt x="117" y="197"/>
                    <a:pt x="117" y="197"/>
                    <a:pt x="117" y="197"/>
                  </a:cubicBezTo>
                  <a:lnTo>
                    <a:pt x="117" y="183"/>
                  </a:lnTo>
                  <a:close/>
                  <a:moveTo>
                    <a:pt x="134" y="183"/>
                  </a:moveTo>
                  <a:cubicBezTo>
                    <a:pt x="149" y="183"/>
                    <a:pt x="149" y="183"/>
                    <a:pt x="149" y="183"/>
                  </a:cubicBezTo>
                  <a:cubicBezTo>
                    <a:pt x="149" y="197"/>
                    <a:pt x="149" y="197"/>
                    <a:pt x="149" y="197"/>
                  </a:cubicBezTo>
                  <a:cubicBezTo>
                    <a:pt x="134" y="197"/>
                    <a:pt x="134" y="197"/>
                    <a:pt x="134" y="197"/>
                  </a:cubicBezTo>
                  <a:lnTo>
                    <a:pt x="134" y="183"/>
                  </a:lnTo>
                  <a:close/>
                  <a:moveTo>
                    <a:pt x="150" y="183"/>
                  </a:moveTo>
                  <a:cubicBezTo>
                    <a:pt x="165" y="183"/>
                    <a:pt x="165" y="183"/>
                    <a:pt x="165" y="183"/>
                  </a:cubicBezTo>
                  <a:cubicBezTo>
                    <a:pt x="165" y="197"/>
                    <a:pt x="165" y="197"/>
                    <a:pt x="165" y="197"/>
                  </a:cubicBezTo>
                  <a:cubicBezTo>
                    <a:pt x="150" y="197"/>
                    <a:pt x="150" y="197"/>
                    <a:pt x="150" y="197"/>
                  </a:cubicBezTo>
                  <a:lnTo>
                    <a:pt x="150" y="183"/>
                  </a:lnTo>
                  <a:close/>
                  <a:moveTo>
                    <a:pt x="166" y="183"/>
                  </a:moveTo>
                  <a:cubicBezTo>
                    <a:pt x="182" y="183"/>
                    <a:pt x="182" y="183"/>
                    <a:pt x="182" y="183"/>
                  </a:cubicBezTo>
                  <a:cubicBezTo>
                    <a:pt x="182" y="197"/>
                    <a:pt x="182" y="197"/>
                    <a:pt x="182" y="197"/>
                  </a:cubicBezTo>
                  <a:cubicBezTo>
                    <a:pt x="166" y="197"/>
                    <a:pt x="166" y="197"/>
                    <a:pt x="166" y="197"/>
                  </a:cubicBezTo>
                  <a:lnTo>
                    <a:pt x="166" y="183"/>
                  </a:lnTo>
                  <a:close/>
                  <a:moveTo>
                    <a:pt x="183" y="183"/>
                  </a:moveTo>
                  <a:cubicBezTo>
                    <a:pt x="198" y="183"/>
                    <a:pt x="198" y="183"/>
                    <a:pt x="198" y="183"/>
                  </a:cubicBezTo>
                  <a:cubicBezTo>
                    <a:pt x="198" y="197"/>
                    <a:pt x="198" y="197"/>
                    <a:pt x="198" y="197"/>
                  </a:cubicBezTo>
                  <a:cubicBezTo>
                    <a:pt x="183" y="197"/>
                    <a:pt x="183" y="197"/>
                    <a:pt x="183" y="197"/>
                  </a:cubicBezTo>
                  <a:lnTo>
                    <a:pt x="183" y="183"/>
                  </a:lnTo>
                  <a:close/>
                  <a:moveTo>
                    <a:pt x="199" y="183"/>
                  </a:moveTo>
                  <a:cubicBezTo>
                    <a:pt x="214" y="183"/>
                    <a:pt x="214" y="183"/>
                    <a:pt x="214" y="183"/>
                  </a:cubicBezTo>
                  <a:cubicBezTo>
                    <a:pt x="214" y="197"/>
                    <a:pt x="214" y="197"/>
                    <a:pt x="214" y="197"/>
                  </a:cubicBezTo>
                  <a:cubicBezTo>
                    <a:pt x="199" y="197"/>
                    <a:pt x="199" y="197"/>
                    <a:pt x="199" y="197"/>
                  </a:cubicBezTo>
                  <a:lnTo>
                    <a:pt x="199" y="183"/>
                  </a:lnTo>
                  <a:close/>
                  <a:moveTo>
                    <a:pt x="216" y="183"/>
                  </a:moveTo>
                  <a:cubicBezTo>
                    <a:pt x="231" y="183"/>
                    <a:pt x="231" y="183"/>
                    <a:pt x="231" y="183"/>
                  </a:cubicBezTo>
                  <a:cubicBezTo>
                    <a:pt x="231" y="197"/>
                    <a:pt x="231" y="197"/>
                    <a:pt x="231" y="197"/>
                  </a:cubicBezTo>
                  <a:cubicBezTo>
                    <a:pt x="216" y="197"/>
                    <a:pt x="216" y="197"/>
                    <a:pt x="216" y="197"/>
                  </a:cubicBezTo>
                  <a:lnTo>
                    <a:pt x="216" y="183"/>
                  </a:lnTo>
                  <a:close/>
                  <a:moveTo>
                    <a:pt x="232" y="183"/>
                  </a:moveTo>
                  <a:cubicBezTo>
                    <a:pt x="247" y="183"/>
                    <a:pt x="247" y="183"/>
                    <a:pt x="247" y="183"/>
                  </a:cubicBezTo>
                  <a:cubicBezTo>
                    <a:pt x="247" y="197"/>
                    <a:pt x="247" y="197"/>
                    <a:pt x="247" y="197"/>
                  </a:cubicBezTo>
                  <a:cubicBezTo>
                    <a:pt x="232" y="197"/>
                    <a:pt x="232" y="197"/>
                    <a:pt x="232" y="197"/>
                  </a:cubicBezTo>
                  <a:lnTo>
                    <a:pt x="232" y="183"/>
                  </a:lnTo>
                  <a:close/>
                  <a:moveTo>
                    <a:pt x="249" y="183"/>
                  </a:moveTo>
                  <a:cubicBezTo>
                    <a:pt x="264" y="183"/>
                    <a:pt x="264" y="183"/>
                    <a:pt x="264" y="183"/>
                  </a:cubicBezTo>
                  <a:cubicBezTo>
                    <a:pt x="264" y="197"/>
                    <a:pt x="264" y="197"/>
                    <a:pt x="264" y="197"/>
                  </a:cubicBezTo>
                  <a:cubicBezTo>
                    <a:pt x="249" y="197"/>
                    <a:pt x="249" y="197"/>
                    <a:pt x="249" y="197"/>
                  </a:cubicBezTo>
                  <a:lnTo>
                    <a:pt x="249" y="183"/>
                  </a:lnTo>
                  <a:close/>
                  <a:moveTo>
                    <a:pt x="265" y="183"/>
                  </a:moveTo>
                  <a:cubicBezTo>
                    <a:pt x="281" y="183"/>
                    <a:pt x="281" y="183"/>
                    <a:pt x="281" y="183"/>
                  </a:cubicBezTo>
                  <a:cubicBezTo>
                    <a:pt x="281" y="197"/>
                    <a:pt x="281" y="197"/>
                    <a:pt x="281" y="197"/>
                  </a:cubicBezTo>
                  <a:cubicBezTo>
                    <a:pt x="265" y="197"/>
                    <a:pt x="265" y="197"/>
                    <a:pt x="265" y="197"/>
                  </a:cubicBezTo>
                  <a:lnTo>
                    <a:pt x="265" y="183"/>
                  </a:lnTo>
                  <a:close/>
                  <a:moveTo>
                    <a:pt x="265" y="181"/>
                  </a:moveTo>
                  <a:cubicBezTo>
                    <a:pt x="265" y="166"/>
                    <a:pt x="265" y="166"/>
                    <a:pt x="265" y="166"/>
                  </a:cubicBezTo>
                  <a:cubicBezTo>
                    <a:pt x="281" y="166"/>
                    <a:pt x="281" y="166"/>
                    <a:pt x="281" y="166"/>
                  </a:cubicBezTo>
                  <a:cubicBezTo>
                    <a:pt x="281" y="181"/>
                    <a:pt x="281" y="181"/>
                    <a:pt x="281" y="181"/>
                  </a:cubicBezTo>
                  <a:lnTo>
                    <a:pt x="265" y="181"/>
                  </a:lnTo>
                  <a:close/>
                  <a:moveTo>
                    <a:pt x="265" y="164"/>
                  </a:moveTo>
                  <a:cubicBezTo>
                    <a:pt x="265" y="150"/>
                    <a:pt x="265" y="150"/>
                    <a:pt x="265" y="150"/>
                  </a:cubicBezTo>
                  <a:cubicBezTo>
                    <a:pt x="281" y="150"/>
                    <a:pt x="281" y="150"/>
                    <a:pt x="281" y="150"/>
                  </a:cubicBezTo>
                  <a:cubicBezTo>
                    <a:pt x="281" y="164"/>
                    <a:pt x="281" y="164"/>
                    <a:pt x="281" y="164"/>
                  </a:cubicBezTo>
                  <a:lnTo>
                    <a:pt x="265" y="164"/>
                  </a:lnTo>
                  <a:close/>
                  <a:moveTo>
                    <a:pt x="265" y="148"/>
                  </a:moveTo>
                  <a:cubicBezTo>
                    <a:pt x="265" y="133"/>
                    <a:pt x="265" y="133"/>
                    <a:pt x="265" y="133"/>
                  </a:cubicBezTo>
                  <a:cubicBezTo>
                    <a:pt x="281" y="133"/>
                    <a:pt x="281" y="133"/>
                    <a:pt x="281" y="133"/>
                  </a:cubicBezTo>
                  <a:cubicBezTo>
                    <a:pt x="281" y="148"/>
                    <a:pt x="281" y="148"/>
                    <a:pt x="281" y="148"/>
                  </a:cubicBezTo>
                  <a:lnTo>
                    <a:pt x="265" y="148"/>
                  </a:lnTo>
                  <a:close/>
                  <a:moveTo>
                    <a:pt x="265" y="131"/>
                  </a:moveTo>
                  <a:cubicBezTo>
                    <a:pt x="265" y="117"/>
                    <a:pt x="265" y="117"/>
                    <a:pt x="265" y="117"/>
                  </a:cubicBezTo>
                  <a:cubicBezTo>
                    <a:pt x="281" y="117"/>
                    <a:pt x="281" y="117"/>
                    <a:pt x="281" y="117"/>
                  </a:cubicBezTo>
                  <a:cubicBezTo>
                    <a:pt x="281" y="131"/>
                    <a:pt x="281" y="131"/>
                    <a:pt x="281" y="131"/>
                  </a:cubicBezTo>
                  <a:lnTo>
                    <a:pt x="265" y="131"/>
                  </a:lnTo>
                  <a:close/>
                  <a:moveTo>
                    <a:pt x="265" y="115"/>
                  </a:moveTo>
                  <a:cubicBezTo>
                    <a:pt x="265" y="100"/>
                    <a:pt x="265" y="100"/>
                    <a:pt x="265" y="100"/>
                  </a:cubicBezTo>
                  <a:cubicBezTo>
                    <a:pt x="281" y="100"/>
                    <a:pt x="281" y="100"/>
                    <a:pt x="281" y="100"/>
                  </a:cubicBezTo>
                  <a:cubicBezTo>
                    <a:pt x="281" y="115"/>
                    <a:pt x="281" y="115"/>
                    <a:pt x="281" y="115"/>
                  </a:cubicBezTo>
                  <a:lnTo>
                    <a:pt x="265" y="115"/>
                  </a:lnTo>
                  <a:close/>
                  <a:moveTo>
                    <a:pt x="265" y="98"/>
                  </a:moveTo>
                  <a:cubicBezTo>
                    <a:pt x="265" y="84"/>
                    <a:pt x="265" y="84"/>
                    <a:pt x="265" y="84"/>
                  </a:cubicBezTo>
                  <a:cubicBezTo>
                    <a:pt x="281" y="84"/>
                    <a:pt x="281" y="84"/>
                    <a:pt x="281" y="84"/>
                  </a:cubicBezTo>
                  <a:cubicBezTo>
                    <a:pt x="281" y="98"/>
                    <a:pt x="281" y="98"/>
                    <a:pt x="281" y="98"/>
                  </a:cubicBezTo>
                  <a:lnTo>
                    <a:pt x="265" y="98"/>
                  </a:lnTo>
                  <a:close/>
                  <a:moveTo>
                    <a:pt x="265" y="82"/>
                  </a:moveTo>
                  <a:cubicBezTo>
                    <a:pt x="265" y="67"/>
                    <a:pt x="265" y="67"/>
                    <a:pt x="265" y="67"/>
                  </a:cubicBezTo>
                  <a:cubicBezTo>
                    <a:pt x="281" y="67"/>
                    <a:pt x="281" y="67"/>
                    <a:pt x="281" y="67"/>
                  </a:cubicBezTo>
                  <a:cubicBezTo>
                    <a:pt x="281" y="82"/>
                    <a:pt x="281" y="82"/>
                    <a:pt x="281" y="82"/>
                  </a:cubicBezTo>
                  <a:lnTo>
                    <a:pt x="265" y="82"/>
                  </a:lnTo>
                  <a:close/>
                  <a:moveTo>
                    <a:pt x="265" y="66"/>
                  </a:moveTo>
                  <a:cubicBezTo>
                    <a:pt x="265" y="51"/>
                    <a:pt x="265" y="51"/>
                    <a:pt x="265" y="51"/>
                  </a:cubicBezTo>
                  <a:cubicBezTo>
                    <a:pt x="281" y="51"/>
                    <a:pt x="281" y="51"/>
                    <a:pt x="281" y="51"/>
                  </a:cubicBezTo>
                  <a:cubicBezTo>
                    <a:pt x="281" y="66"/>
                    <a:pt x="281" y="66"/>
                    <a:pt x="281" y="66"/>
                  </a:cubicBezTo>
                  <a:lnTo>
                    <a:pt x="265" y="66"/>
                  </a:lnTo>
                  <a:close/>
                  <a:moveTo>
                    <a:pt x="265" y="49"/>
                  </a:moveTo>
                  <a:cubicBezTo>
                    <a:pt x="265" y="34"/>
                    <a:pt x="265" y="34"/>
                    <a:pt x="265" y="34"/>
                  </a:cubicBezTo>
                  <a:cubicBezTo>
                    <a:pt x="281" y="34"/>
                    <a:pt x="281" y="34"/>
                    <a:pt x="281" y="34"/>
                  </a:cubicBezTo>
                  <a:cubicBezTo>
                    <a:pt x="281" y="49"/>
                    <a:pt x="281" y="49"/>
                    <a:pt x="281" y="49"/>
                  </a:cubicBezTo>
                  <a:lnTo>
                    <a:pt x="265" y="49"/>
                  </a:lnTo>
                  <a:close/>
                  <a:moveTo>
                    <a:pt x="265" y="33"/>
                  </a:moveTo>
                  <a:cubicBezTo>
                    <a:pt x="265" y="18"/>
                    <a:pt x="265" y="18"/>
                    <a:pt x="265" y="18"/>
                  </a:cubicBezTo>
                  <a:cubicBezTo>
                    <a:pt x="281" y="18"/>
                    <a:pt x="281" y="18"/>
                    <a:pt x="281" y="18"/>
                  </a:cubicBezTo>
                  <a:cubicBezTo>
                    <a:pt x="281" y="33"/>
                    <a:pt x="281" y="33"/>
                    <a:pt x="281" y="33"/>
                  </a:cubicBezTo>
                  <a:lnTo>
                    <a:pt x="265" y="33"/>
                  </a:lnTo>
                  <a:close/>
                  <a:moveTo>
                    <a:pt x="265" y="16"/>
                  </a:moveTo>
                  <a:cubicBezTo>
                    <a:pt x="265" y="1"/>
                    <a:pt x="265" y="1"/>
                    <a:pt x="265" y="1"/>
                  </a:cubicBezTo>
                  <a:cubicBezTo>
                    <a:pt x="281" y="1"/>
                    <a:pt x="281" y="1"/>
                    <a:pt x="281" y="1"/>
                  </a:cubicBezTo>
                  <a:cubicBezTo>
                    <a:pt x="281" y="16"/>
                    <a:pt x="281" y="16"/>
                    <a:pt x="281" y="16"/>
                  </a:cubicBezTo>
                  <a:lnTo>
                    <a:pt x="265" y="16"/>
                  </a:lnTo>
                  <a:close/>
                  <a:moveTo>
                    <a:pt x="264" y="16"/>
                  </a:moveTo>
                  <a:cubicBezTo>
                    <a:pt x="249" y="16"/>
                    <a:pt x="249" y="16"/>
                    <a:pt x="249" y="16"/>
                  </a:cubicBezTo>
                  <a:cubicBezTo>
                    <a:pt x="249" y="1"/>
                    <a:pt x="249" y="1"/>
                    <a:pt x="249" y="1"/>
                  </a:cubicBezTo>
                  <a:cubicBezTo>
                    <a:pt x="264" y="1"/>
                    <a:pt x="264" y="1"/>
                    <a:pt x="264" y="1"/>
                  </a:cubicBezTo>
                  <a:lnTo>
                    <a:pt x="264" y="16"/>
                  </a:lnTo>
                  <a:close/>
                  <a:moveTo>
                    <a:pt x="247" y="16"/>
                  </a:moveTo>
                  <a:cubicBezTo>
                    <a:pt x="232" y="16"/>
                    <a:pt x="232" y="16"/>
                    <a:pt x="232" y="16"/>
                  </a:cubicBezTo>
                  <a:cubicBezTo>
                    <a:pt x="232" y="1"/>
                    <a:pt x="232" y="1"/>
                    <a:pt x="232" y="1"/>
                  </a:cubicBezTo>
                  <a:cubicBezTo>
                    <a:pt x="247" y="1"/>
                    <a:pt x="247" y="1"/>
                    <a:pt x="247" y="1"/>
                  </a:cubicBezTo>
                  <a:lnTo>
                    <a:pt x="247" y="16"/>
                  </a:lnTo>
                  <a:close/>
                  <a:moveTo>
                    <a:pt x="231" y="16"/>
                  </a:moveTo>
                  <a:cubicBezTo>
                    <a:pt x="216" y="16"/>
                    <a:pt x="216" y="16"/>
                    <a:pt x="216" y="16"/>
                  </a:cubicBezTo>
                  <a:cubicBezTo>
                    <a:pt x="216" y="1"/>
                    <a:pt x="216" y="1"/>
                    <a:pt x="216" y="1"/>
                  </a:cubicBezTo>
                  <a:cubicBezTo>
                    <a:pt x="231" y="1"/>
                    <a:pt x="231" y="1"/>
                    <a:pt x="231" y="1"/>
                  </a:cubicBezTo>
                  <a:lnTo>
                    <a:pt x="231" y="16"/>
                  </a:lnTo>
                  <a:close/>
                  <a:moveTo>
                    <a:pt x="214" y="16"/>
                  </a:moveTo>
                  <a:cubicBezTo>
                    <a:pt x="199" y="16"/>
                    <a:pt x="199" y="16"/>
                    <a:pt x="199" y="16"/>
                  </a:cubicBezTo>
                  <a:cubicBezTo>
                    <a:pt x="199" y="1"/>
                    <a:pt x="199" y="1"/>
                    <a:pt x="199" y="1"/>
                  </a:cubicBezTo>
                  <a:cubicBezTo>
                    <a:pt x="214" y="1"/>
                    <a:pt x="214" y="1"/>
                    <a:pt x="214" y="1"/>
                  </a:cubicBezTo>
                  <a:lnTo>
                    <a:pt x="214" y="16"/>
                  </a:lnTo>
                  <a:close/>
                  <a:moveTo>
                    <a:pt x="198" y="16"/>
                  </a:moveTo>
                  <a:cubicBezTo>
                    <a:pt x="183" y="16"/>
                    <a:pt x="183" y="16"/>
                    <a:pt x="183" y="16"/>
                  </a:cubicBezTo>
                  <a:cubicBezTo>
                    <a:pt x="183" y="1"/>
                    <a:pt x="183" y="1"/>
                    <a:pt x="183" y="1"/>
                  </a:cubicBezTo>
                  <a:cubicBezTo>
                    <a:pt x="198" y="1"/>
                    <a:pt x="198" y="1"/>
                    <a:pt x="198" y="1"/>
                  </a:cubicBezTo>
                  <a:lnTo>
                    <a:pt x="198" y="16"/>
                  </a:lnTo>
                  <a:close/>
                  <a:moveTo>
                    <a:pt x="182" y="16"/>
                  </a:moveTo>
                  <a:cubicBezTo>
                    <a:pt x="166" y="16"/>
                    <a:pt x="166" y="16"/>
                    <a:pt x="166" y="16"/>
                  </a:cubicBezTo>
                  <a:cubicBezTo>
                    <a:pt x="166" y="1"/>
                    <a:pt x="166" y="1"/>
                    <a:pt x="166" y="1"/>
                  </a:cubicBezTo>
                  <a:cubicBezTo>
                    <a:pt x="182" y="1"/>
                    <a:pt x="182" y="1"/>
                    <a:pt x="182" y="1"/>
                  </a:cubicBezTo>
                  <a:lnTo>
                    <a:pt x="182" y="16"/>
                  </a:lnTo>
                  <a:close/>
                  <a:moveTo>
                    <a:pt x="165" y="16"/>
                  </a:moveTo>
                  <a:cubicBezTo>
                    <a:pt x="150" y="16"/>
                    <a:pt x="150" y="16"/>
                    <a:pt x="150" y="16"/>
                  </a:cubicBezTo>
                  <a:cubicBezTo>
                    <a:pt x="150" y="1"/>
                    <a:pt x="150" y="1"/>
                    <a:pt x="150" y="1"/>
                  </a:cubicBezTo>
                  <a:cubicBezTo>
                    <a:pt x="165" y="1"/>
                    <a:pt x="165" y="1"/>
                    <a:pt x="165" y="1"/>
                  </a:cubicBezTo>
                  <a:lnTo>
                    <a:pt x="165" y="16"/>
                  </a:lnTo>
                  <a:close/>
                  <a:moveTo>
                    <a:pt x="149" y="16"/>
                  </a:moveTo>
                  <a:cubicBezTo>
                    <a:pt x="134" y="16"/>
                    <a:pt x="134" y="16"/>
                    <a:pt x="134" y="16"/>
                  </a:cubicBezTo>
                  <a:cubicBezTo>
                    <a:pt x="134" y="1"/>
                    <a:pt x="134" y="1"/>
                    <a:pt x="134" y="1"/>
                  </a:cubicBezTo>
                  <a:cubicBezTo>
                    <a:pt x="149" y="1"/>
                    <a:pt x="149" y="1"/>
                    <a:pt x="149" y="1"/>
                  </a:cubicBezTo>
                  <a:lnTo>
                    <a:pt x="149" y="16"/>
                  </a:lnTo>
                  <a:close/>
                  <a:moveTo>
                    <a:pt x="132" y="16"/>
                  </a:moveTo>
                  <a:cubicBezTo>
                    <a:pt x="117" y="16"/>
                    <a:pt x="117" y="16"/>
                    <a:pt x="117" y="16"/>
                  </a:cubicBezTo>
                  <a:cubicBezTo>
                    <a:pt x="117" y="1"/>
                    <a:pt x="117" y="1"/>
                    <a:pt x="117" y="1"/>
                  </a:cubicBezTo>
                  <a:cubicBezTo>
                    <a:pt x="132" y="1"/>
                    <a:pt x="132" y="1"/>
                    <a:pt x="132" y="1"/>
                  </a:cubicBezTo>
                  <a:lnTo>
                    <a:pt x="132" y="16"/>
                  </a:lnTo>
                  <a:close/>
                  <a:moveTo>
                    <a:pt x="116" y="16"/>
                  </a:moveTo>
                  <a:cubicBezTo>
                    <a:pt x="101" y="16"/>
                    <a:pt x="101" y="16"/>
                    <a:pt x="101" y="16"/>
                  </a:cubicBezTo>
                  <a:cubicBezTo>
                    <a:pt x="101" y="1"/>
                    <a:pt x="101" y="1"/>
                    <a:pt x="101" y="1"/>
                  </a:cubicBezTo>
                  <a:cubicBezTo>
                    <a:pt x="116" y="1"/>
                    <a:pt x="116" y="1"/>
                    <a:pt x="116" y="1"/>
                  </a:cubicBezTo>
                  <a:lnTo>
                    <a:pt x="116" y="16"/>
                  </a:lnTo>
                  <a:close/>
                  <a:moveTo>
                    <a:pt x="99" y="16"/>
                  </a:moveTo>
                  <a:cubicBezTo>
                    <a:pt x="84" y="16"/>
                    <a:pt x="84" y="16"/>
                    <a:pt x="84" y="16"/>
                  </a:cubicBezTo>
                  <a:cubicBezTo>
                    <a:pt x="84" y="1"/>
                    <a:pt x="84" y="1"/>
                    <a:pt x="84" y="1"/>
                  </a:cubicBezTo>
                  <a:cubicBezTo>
                    <a:pt x="99" y="1"/>
                    <a:pt x="99" y="1"/>
                    <a:pt x="99" y="1"/>
                  </a:cubicBezTo>
                  <a:lnTo>
                    <a:pt x="99" y="16"/>
                  </a:lnTo>
                  <a:close/>
                  <a:moveTo>
                    <a:pt x="83" y="16"/>
                  </a:moveTo>
                  <a:cubicBezTo>
                    <a:pt x="68" y="16"/>
                    <a:pt x="68" y="16"/>
                    <a:pt x="68" y="16"/>
                  </a:cubicBezTo>
                  <a:cubicBezTo>
                    <a:pt x="68" y="1"/>
                    <a:pt x="68" y="1"/>
                    <a:pt x="68" y="1"/>
                  </a:cubicBezTo>
                  <a:cubicBezTo>
                    <a:pt x="83" y="1"/>
                    <a:pt x="83" y="1"/>
                    <a:pt x="83" y="1"/>
                  </a:cubicBezTo>
                  <a:lnTo>
                    <a:pt x="83" y="16"/>
                  </a:lnTo>
                  <a:close/>
                  <a:moveTo>
                    <a:pt x="66" y="16"/>
                  </a:moveTo>
                  <a:cubicBezTo>
                    <a:pt x="51" y="16"/>
                    <a:pt x="51" y="16"/>
                    <a:pt x="51" y="16"/>
                  </a:cubicBezTo>
                  <a:cubicBezTo>
                    <a:pt x="51" y="1"/>
                    <a:pt x="51" y="1"/>
                    <a:pt x="51" y="1"/>
                  </a:cubicBezTo>
                  <a:cubicBezTo>
                    <a:pt x="66" y="1"/>
                    <a:pt x="66" y="1"/>
                    <a:pt x="66" y="1"/>
                  </a:cubicBezTo>
                  <a:lnTo>
                    <a:pt x="66" y="16"/>
                  </a:lnTo>
                  <a:close/>
                  <a:moveTo>
                    <a:pt x="50" y="16"/>
                  </a:moveTo>
                  <a:cubicBezTo>
                    <a:pt x="35" y="16"/>
                    <a:pt x="35" y="16"/>
                    <a:pt x="35" y="16"/>
                  </a:cubicBezTo>
                  <a:cubicBezTo>
                    <a:pt x="35" y="1"/>
                    <a:pt x="35" y="1"/>
                    <a:pt x="35" y="1"/>
                  </a:cubicBezTo>
                  <a:cubicBezTo>
                    <a:pt x="50" y="1"/>
                    <a:pt x="50" y="1"/>
                    <a:pt x="50" y="1"/>
                  </a:cubicBezTo>
                  <a:lnTo>
                    <a:pt x="50" y="16"/>
                  </a:lnTo>
                  <a:close/>
                  <a:moveTo>
                    <a:pt x="33" y="16"/>
                  </a:moveTo>
                  <a:cubicBezTo>
                    <a:pt x="18" y="16"/>
                    <a:pt x="18" y="16"/>
                    <a:pt x="18" y="16"/>
                  </a:cubicBezTo>
                  <a:cubicBezTo>
                    <a:pt x="18" y="1"/>
                    <a:pt x="18" y="1"/>
                    <a:pt x="18" y="1"/>
                  </a:cubicBezTo>
                  <a:cubicBezTo>
                    <a:pt x="33" y="1"/>
                    <a:pt x="33" y="1"/>
                    <a:pt x="33" y="1"/>
                  </a:cubicBezTo>
                  <a:lnTo>
                    <a:pt x="33" y="16"/>
                  </a:lnTo>
                  <a:close/>
                  <a:moveTo>
                    <a:pt x="17" y="16"/>
                  </a:moveTo>
                  <a:cubicBezTo>
                    <a:pt x="2" y="16"/>
                    <a:pt x="2" y="16"/>
                    <a:pt x="2" y="16"/>
                  </a:cubicBezTo>
                  <a:cubicBezTo>
                    <a:pt x="2" y="1"/>
                    <a:pt x="2" y="1"/>
                    <a:pt x="2" y="1"/>
                  </a:cubicBezTo>
                  <a:cubicBezTo>
                    <a:pt x="17" y="1"/>
                    <a:pt x="17" y="1"/>
                    <a:pt x="17" y="1"/>
                  </a:cubicBezTo>
                  <a:lnTo>
                    <a:pt x="17" y="16"/>
                  </a:lnTo>
                  <a:close/>
                  <a:moveTo>
                    <a:pt x="2" y="199"/>
                  </a:moveTo>
                  <a:cubicBezTo>
                    <a:pt x="17" y="199"/>
                    <a:pt x="17" y="199"/>
                    <a:pt x="17" y="199"/>
                  </a:cubicBezTo>
                  <a:cubicBezTo>
                    <a:pt x="17" y="214"/>
                    <a:pt x="17" y="214"/>
                    <a:pt x="17" y="214"/>
                  </a:cubicBezTo>
                  <a:cubicBezTo>
                    <a:pt x="2" y="214"/>
                    <a:pt x="2" y="214"/>
                    <a:pt x="2" y="214"/>
                  </a:cubicBezTo>
                  <a:lnTo>
                    <a:pt x="2" y="199"/>
                  </a:lnTo>
                  <a:close/>
                  <a:moveTo>
                    <a:pt x="18" y="199"/>
                  </a:moveTo>
                  <a:cubicBezTo>
                    <a:pt x="33" y="199"/>
                    <a:pt x="33" y="199"/>
                    <a:pt x="33" y="199"/>
                  </a:cubicBezTo>
                  <a:cubicBezTo>
                    <a:pt x="33" y="214"/>
                    <a:pt x="33" y="214"/>
                    <a:pt x="33" y="214"/>
                  </a:cubicBezTo>
                  <a:cubicBezTo>
                    <a:pt x="18" y="214"/>
                    <a:pt x="18" y="214"/>
                    <a:pt x="18" y="214"/>
                  </a:cubicBezTo>
                  <a:lnTo>
                    <a:pt x="18" y="199"/>
                  </a:lnTo>
                  <a:close/>
                  <a:moveTo>
                    <a:pt x="35" y="199"/>
                  </a:moveTo>
                  <a:cubicBezTo>
                    <a:pt x="50" y="199"/>
                    <a:pt x="50" y="199"/>
                    <a:pt x="50" y="199"/>
                  </a:cubicBezTo>
                  <a:cubicBezTo>
                    <a:pt x="50" y="214"/>
                    <a:pt x="50" y="214"/>
                    <a:pt x="50" y="214"/>
                  </a:cubicBezTo>
                  <a:cubicBezTo>
                    <a:pt x="35" y="214"/>
                    <a:pt x="35" y="214"/>
                    <a:pt x="35" y="214"/>
                  </a:cubicBezTo>
                  <a:lnTo>
                    <a:pt x="35" y="199"/>
                  </a:lnTo>
                  <a:close/>
                  <a:moveTo>
                    <a:pt x="51" y="199"/>
                  </a:moveTo>
                  <a:cubicBezTo>
                    <a:pt x="66" y="199"/>
                    <a:pt x="66" y="199"/>
                    <a:pt x="66" y="199"/>
                  </a:cubicBezTo>
                  <a:cubicBezTo>
                    <a:pt x="66" y="214"/>
                    <a:pt x="66" y="214"/>
                    <a:pt x="66" y="214"/>
                  </a:cubicBezTo>
                  <a:cubicBezTo>
                    <a:pt x="51" y="214"/>
                    <a:pt x="51" y="214"/>
                    <a:pt x="51" y="214"/>
                  </a:cubicBezTo>
                  <a:lnTo>
                    <a:pt x="51" y="199"/>
                  </a:lnTo>
                  <a:close/>
                  <a:moveTo>
                    <a:pt x="68" y="199"/>
                  </a:moveTo>
                  <a:cubicBezTo>
                    <a:pt x="83" y="199"/>
                    <a:pt x="83" y="199"/>
                    <a:pt x="83" y="199"/>
                  </a:cubicBezTo>
                  <a:cubicBezTo>
                    <a:pt x="83" y="214"/>
                    <a:pt x="83" y="214"/>
                    <a:pt x="83" y="214"/>
                  </a:cubicBezTo>
                  <a:cubicBezTo>
                    <a:pt x="68" y="214"/>
                    <a:pt x="68" y="214"/>
                    <a:pt x="68" y="214"/>
                  </a:cubicBezTo>
                  <a:lnTo>
                    <a:pt x="68" y="199"/>
                  </a:lnTo>
                  <a:close/>
                  <a:moveTo>
                    <a:pt x="84" y="199"/>
                  </a:moveTo>
                  <a:cubicBezTo>
                    <a:pt x="99" y="199"/>
                    <a:pt x="99" y="199"/>
                    <a:pt x="99" y="199"/>
                  </a:cubicBezTo>
                  <a:cubicBezTo>
                    <a:pt x="99" y="214"/>
                    <a:pt x="99" y="214"/>
                    <a:pt x="99" y="214"/>
                  </a:cubicBezTo>
                  <a:cubicBezTo>
                    <a:pt x="84" y="214"/>
                    <a:pt x="84" y="214"/>
                    <a:pt x="84" y="214"/>
                  </a:cubicBezTo>
                  <a:lnTo>
                    <a:pt x="84" y="199"/>
                  </a:lnTo>
                  <a:close/>
                  <a:moveTo>
                    <a:pt x="101" y="199"/>
                  </a:moveTo>
                  <a:cubicBezTo>
                    <a:pt x="116" y="199"/>
                    <a:pt x="116" y="199"/>
                    <a:pt x="116" y="199"/>
                  </a:cubicBezTo>
                  <a:cubicBezTo>
                    <a:pt x="116" y="214"/>
                    <a:pt x="116" y="214"/>
                    <a:pt x="116" y="214"/>
                  </a:cubicBezTo>
                  <a:cubicBezTo>
                    <a:pt x="101" y="214"/>
                    <a:pt x="101" y="214"/>
                    <a:pt x="101" y="214"/>
                  </a:cubicBezTo>
                  <a:lnTo>
                    <a:pt x="101" y="199"/>
                  </a:lnTo>
                  <a:close/>
                  <a:moveTo>
                    <a:pt x="117" y="199"/>
                  </a:moveTo>
                  <a:cubicBezTo>
                    <a:pt x="132" y="199"/>
                    <a:pt x="132" y="199"/>
                    <a:pt x="132" y="199"/>
                  </a:cubicBezTo>
                  <a:cubicBezTo>
                    <a:pt x="132" y="214"/>
                    <a:pt x="132" y="214"/>
                    <a:pt x="132" y="214"/>
                  </a:cubicBezTo>
                  <a:cubicBezTo>
                    <a:pt x="117" y="214"/>
                    <a:pt x="117" y="214"/>
                    <a:pt x="117" y="214"/>
                  </a:cubicBezTo>
                  <a:lnTo>
                    <a:pt x="117" y="199"/>
                  </a:lnTo>
                  <a:close/>
                  <a:moveTo>
                    <a:pt x="134" y="199"/>
                  </a:moveTo>
                  <a:cubicBezTo>
                    <a:pt x="149" y="199"/>
                    <a:pt x="149" y="199"/>
                    <a:pt x="149" y="199"/>
                  </a:cubicBezTo>
                  <a:cubicBezTo>
                    <a:pt x="149" y="214"/>
                    <a:pt x="149" y="214"/>
                    <a:pt x="149" y="214"/>
                  </a:cubicBezTo>
                  <a:cubicBezTo>
                    <a:pt x="134" y="214"/>
                    <a:pt x="134" y="214"/>
                    <a:pt x="134" y="214"/>
                  </a:cubicBezTo>
                  <a:lnTo>
                    <a:pt x="134" y="199"/>
                  </a:lnTo>
                  <a:close/>
                  <a:moveTo>
                    <a:pt x="150" y="199"/>
                  </a:moveTo>
                  <a:cubicBezTo>
                    <a:pt x="165" y="199"/>
                    <a:pt x="165" y="199"/>
                    <a:pt x="165" y="199"/>
                  </a:cubicBezTo>
                  <a:cubicBezTo>
                    <a:pt x="165" y="214"/>
                    <a:pt x="165" y="214"/>
                    <a:pt x="165" y="214"/>
                  </a:cubicBezTo>
                  <a:cubicBezTo>
                    <a:pt x="150" y="214"/>
                    <a:pt x="150" y="214"/>
                    <a:pt x="150" y="214"/>
                  </a:cubicBezTo>
                  <a:lnTo>
                    <a:pt x="150" y="199"/>
                  </a:lnTo>
                  <a:close/>
                  <a:moveTo>
                    <a:pt x="166" y="199"/>
                  </a:moveTo>
                  <a:cubicBezTo>
                    <a:pt x="182" y="199"/>
                    <a:pt x="182" y="199"/>
                    <a:pt x="182" y="199"/>
                  </a:cubicBezTo>
                  <a:cubicBezTo>
                    <a:pt x="182" y="214"/>
                    <a:pt x="182" y="214"/>
                    <a:pt x="182" y="214"/>
                  </a:cubicBezTo>
                  <a:cubicBezTo>
                    <a:pt x="166" y="214"/>
                    <a:pt x="166" y="214"/>
                    <a:pt x="166" y="214"/>
                  </a:cubicBezTo>
                  <a:lnTo>
                    <a:pt x="166" y="199"/>
                  </a:lnTo>
                  <a:close/>
                  <a:moveTo>
                    <a:pt x="183" y="199"/>
                  </a:moveTo>
                  <a:cubicBezTo>
                    <a:pt x="198" y="199"/>
                    <a:pt x="198" y="199"/>
                    <a:pt x="198" y="199"/>
                  </a:cubicBezTo>
                  <a:cubicBezTo>
                    <a:pt x="198" y="214"/>
                    <a:pt x="198" y="214"/>
                    <a:pt x="198" y="214"/>
                  </a:cubicBezTo>
                  <a:cubicBezTo>
                    <a:pt x="183" y="214"/>
                    <a:pt x="183" y="214"/>
                    <a:pt x="183" y="214"/>
                  </a:cubicBezTo>
                  <a:lnTo>
                    <a:pt x="183" y="199"/>
                  </a:lnTo>
                  <a:close/>
                  <a:moveTo>
                    <a:pt x="199" y="199"/>
                  </a:moveTo>
                  <a:cubicBezTo>
                    <a:pt x="214" y="199"/>
                    <a:pt x="214" y="199"/>
                    <a:pt x="214" y="199"/>
                  </a:cubicBezTo>
                  <a:cubicBezTo>
                    <a:pt x="214" y="214"/>
                    <a:pt x="214" y="214"/>
                    <a:pt x="214" y="214"/>
                  </a:cubicBezTo>
                  <a:cubicBezTo>
                    <a:pt x="199" y="214"/>
                    <a:pt x="199" y="214"/>
                    <a:pt x="199" y="214"/>
                  </a:cubicBezTo>
                  <a:lnTo>
                    <a:pt x="199" y="199"/>
                  </a:lnTo>
                  <a:close/>
                  <a:moveTo>
                    <a:pt x="216" y="199"/>
                  </a:moveTo>
                  <a:cubicBezTo>
                    <a:pt x="231" y="199"/>
                    <a:pt x="231" y="199"/>
                    <a:pt x="231" y="199"/>
                  </a:cubicBezTo>
                  <a:cubicBezTo>
                    <a:pt x="231" y="214"/>
                    <a:pt x="231" y="214"/>
                    <a:pt x="231" y="214"/>
                  </a:cubicBezTo>
                  <a:cubicBezTo>
                    <a:pt x="216" y="214"/>
                    <a:pt x="216" y="214"/>
                    <a:pt x="216" y="214"/>
                  </a:cubicBezTo>
                  <a:lnTo>
                    <a:pt x="216" y="199"/>
                  </a:lnTo>
                  <a:close/>
                  <a:moveTo>
                    <a:pt x="232" y="199"/>
                  </a:moveTo>
                  <a:cubicBezTo>
                    <a:pt x="247" y="199"/>
                    <a:pt x="247" y="199"/>
                    <a:pt x="247" y="199"/>
                  </a:cubicBezTo>
                  <a:cubicBezTo>
                    <a:pt x="247" y="214"/>
                    <a:pt x="247" y="214"/>
                    <a:pt x="247" y="214"/>
                  </a:cubicBezTo>
                  <a:cubicBezTo>
                    <a:pt x="232" y="214"/>
                    <a:pt x="232" y="214"/>
                    <a:pt x="232" y="214"/>
                  </a:cubicBezTo>
                  <a:lnTo>
                    <a:pt x="232" y="199"/>
                  </a:lnTo>
                  <a:close/>
                  <a:moveTo>
                    <a:pt x="249" y="199"/>
                  </a:moveTo>
                  <a:cubicBezTo>
                    <a:pt x="264" y="199"/>
                    <a:pt x="264" y="199"/>
                    <a:pt x="264" y="199"/>
                  </a:cubicBezTo>
                  <a:cubicBezTo>
                    <a:pt x="264" y="214"/>
                    <a:pt x="264" y="214"/>
                    <a:pt x="264" y="214"/>
                  </a:cubicBezTo>
                  <a:cubicBezTo>
                    <a:pt x="249" y="214"/>
                    <a:pt x="249" y="214"/>
                    <a:pt x="249" y="214"/>
                  </a:cubicBezTo>
                  <a:lnTo>
                    <a:pt x="249" y="199"/>
                  </a:lnTo>
                  <a:close/>
                  <a:moveTo>
                    <a:pt x="265" y="199"/>
                  </a:moveTo>
                  <a:cubicBezTo>
                    <a:pt x="281" y="199"/>
                    <a:pt x="281" y="199"/>
                    <a:pt x="281" y="199"/>
                  </a:cubicBezTo>
                  <a:cubicBezTo>
                    <a:pt x="281" y="214"/>
                    <a:pt x="281" y="214"/>
                    <a:pt x="281" y="214"/>
                  </a:cubicBezTo>
                  <a:cubicBezTo>
                    <a:pt x="265" y="214"/>
                    <a:pt x="265" y="214"/>
                    <a:pt x="265" y="214"/>
                  </a:cubicBezTo>
                  <a:lnTo>
                    <a:pt x="265" y="199"/>
                  </a:ln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4" name="Freeform 14"/>
            <p:cNvSpPr>
              <a:spLocks/>
            </p:cNvSpPr>
            <p:nvPr/>
          </p:nvSpPr>
          <p:spPr bwMode="auto">
            <a:xfrm>
              <a:off x="4838700" y="1581150"/>
              <a:ext cx="920750" cy="544513"/>
            </a:xfrm>
            <a:custGeom>
              <a:avLst/>
              <a:gdLst>
                <a:gd name="T0" fmla="*/ 35 w 284"/>
                <a:gd name="T1" fmla="*/ 168 h 168"/>
                <a:gd name="T2" fmla="*/ 34 w 284"/>
                <a:gd name="T3" fmla="*/ 168 h 168"/>
                <a:gd name="T4" fmla="*/ 1 w 284"/>
                <a:gd name="T5" fmla="*/ 152 h 168"/>
                <a:gd name="T6" fmla="*/ 0 w 284"/>
                <a:gd name="T7" fmla="*/ 150 h 168"/>
                <a:gd name="T8" fmla="*/ 3 w 284"/>
                <a:gd name="T9" fmla="*/ 149 h 168"/>
                <a:gd name="T10" fmla="*/ 34 w 284"/>
                <a:gd name="T11" fmla="*/ 165 h 168"/>
                <a:gd name="T12" fmla="*/ 50 w 284"/>
                <a:gd name="T13" fmla="*/ 133 h 168"/>
                <a:gd name="T14" fmla="*/ 51 w 284"/>
                <a:gd name="T15" fmla="*/ 132 h 168"/>
                <a:gd name="T16" fmla="*/ 53 w 284"/>
                <a:gd name="T17" fmla="*/ 133 h 168"/>
                <a:gd name="T18" fmla="*/ 68 w 284"/>
                <a:gd name="T19" fmla="*/ 148 h 168"/>
                <a:gd name="T20" fmla="*/ 99 w 284"/>
                <a:gd name="T21" fmla="*/ 100 h 168"/>
                <a:gd name="T22" fmla="*/ 101 w 284"/>
                <a:gd name="T23" fmla="*/ 99 h 168"/>
                <a:gd name="T24" fmla="*/ 149 w 284"/>
                <a:gd name="T25" fmla="*/ 99 h 168"/>
                <a:gd name="T26" fmla="*/ 182 w 284"/>
                <a:gd name="T27" fmla="*/ 50 h 168"/>
                <a:gd name="T28" fmla="*/ 184 w 284"/>
                <a:gd name="T29" fmla="*/ 50 h 168"/>
                <a:gd name="T30" fmla="*/ 216 w 284"/>
                <a:gd name="T31" fmla="*/ 58 h 168"/>
                <a:gd name="T32" fmla="*/ 281 w 284"/>
                <a:gd name="T33" fmla="*/ 1 h 168"/>
                <a:gd name="T34" fmla="*/ 284 w 284"/>
                <a:gd name="T35" fmla="*/ 1 h 168"/>
                <a:gd name="T36" fmla="*/ 284 w 284"/>
                <a:gd name="T37" fmla="*/ 3 h 168"/>
                <a:gd name="T38" fmla="*/ 217 w 284"/>
                <a:gd name="T39" fmla="*/ 61 h 168"/>
                <a:gd name="T40" fmla="*/ 216 w 284"/>
                <a:gd name="T41" fmla="*/ 62 h 168"/>
                <a:gd name="T42" fmla="*/ 184 w 284"/>
                <a:gd name="T43" fmla="*/ 53 h 168"/>
                <a:gd name="T44" fmla="*/ 152 w 284"/>
                <a:gd name="T45" fmla="*/ 102 h 168"/>
                <a:gd name="T46" fmla="*/ 150 w 284"/>
                <a:gd name="T47" fmla="*/ 102 h 168"/>
                <a:gd name="T48" fmla="*/ 102 w 284"/>
                <a:gd name="T49" fmla="*/ 102 h 168"/>
                <a:gd name="T50" fmla="*/ 69 w 284"/>
                <a:gd name="T51" fmla="*/ 151 h 168"/>
                <a:gd name="T52" fmla="*/ 68 w 284"/>
                <a:gd name="T53" fmla="*/ 152 h 168"/>
                <a:gd name="T54" fmla="*/ 67 w 284"/>
                <a:gd name="T55" fmla="*/ 151 h 168"/>
                <a:gd name="T56" fmla="*/ 52 w 284"/>
                <a:gd name="T57" fmla="*/ 137 h 168"/>
                <a:gd name="T58" fmla="*/ 36 w 284"/>
                <a:gd name="T59" fmla="*/ 167 h 168"/>
                <a:gd name="T60" fmla="*/ 35 w 284"/>
                <a:gd name="T61" fmla="*/ 168 h 168"/>
                <a:gd name="T62" fmla="*/ 35 w 284"/>
                <a:gd name="T6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4" h="168">
                  <a:moveTo>
                    <a:pt x="35" y="168"/>
                  </a:moveTo>
                  <a:cubicBezTo>
                    <a:pt x="35" y="168"/>
                    <a:pt x="34" y="168"/>
                    <a:pt x="34" y="168"/>
                  </a:cubicBezTo>
                  <a:cubicBezTo>
                    <a:pt x="1" y="152"/>
                    <a:pt x="1" y="152"/>
                    <a:pt x="1" y="152"/>
                  </a:cubicBezTo>
                  <a:cubicBezTo>
                    <a:pt x="0" y="151"/>
                    <a:pt x="0" y="150"/>
                    <a:pt x="0" y="150"/>
                  </a:cubicBezTo>
                  <a:cubicBezTo>
                    <a:pt x="1" y="149"/>
                    <a:pt x="2" y="148"/>
                    <a:pt x="3" y="149"/>
                  </a:cubicBezTo>
                  <a:cubicBezTo>
                    <a:pt x="34" y="165"/>
                    <a:pt x="34" y="165"/>
                    <a:pt x="34" y="165"/>
                  </a:cubicBezTo>
                  <a:cubicBezTo>
                    <a:pt x="50" y="133"/>
                    <a:pt x="50" y="133"/>
                    <a:pt x="50" y="133"/>
                  </a:cubicBezTo>
                  <a:cubicBezTo>
                    <a:pt x="50" y="133"/>
                    <a:pt x="51" y="132"/>
                    <a:pt x="51" y="132"/>
                  </a:cubicBezTo>
                  <a:cubicBezTo>
                    <a:pt x="52" y="132"/>
                    <a:pt x="52" y="132"/>
                    <a:pt x="53" y="133"/>
                  </a:cubicBezTo>
                  <a:cubicBezTo>
                    <a:pt x="68" y="148"/>
                    <a:pt x="68" y="148"/>
                    <a:pt x="68" y="148"/>
                  </a:cubicBezTo>
                  <a:cubicBezTo>
                    <a:pt x="99" y="100"/>
                    <a:pt x="99" y="100"/>
                    <a:pt x="99" y="100"/>
                  </a:cubicBezTo>
                  <a:cubicBezTo>
                    <a:pt x="100" y="99"/>
                    <a:pt x="100" y="99"/>
                    <a:pt x="101" y="99"/>
                  </a:cubicBezTo>
                  <a:cubicBezTo>
                    <a:pt x="149" y="99"/>
                    <a:pt x="149" y="99"/>
                    <a:pt x="149" y="99"/>
                  </a:cubicBezTo>
                  <a:cubicBezTo>
                    <a:pt x="182" y="50"/>
                    <a:pt x="182" y="50"/>
                    <a:pt x="182" y="50"/>
                  </a:cubicBezTo>
                  <a:cubicBezTo>
                    <a:pt x="182" y="50"/>
                    <a:pt x="183" y="50"/>
                    <a:pt x="184" y="50"/>
                  </a:cubicBezTo>
                  <a:cubicBezTo>
                    <a:pt x="216" y="58"/>
                    <a:pt x="216" y="58"/>
                    <a:pt x="216" y="58"/>
                  </a:cubicBezTo>
                  <a:cubicBezTo>
                    <a:pt x="281" y="1"/>
                    <a:pt x="281" y="1"/>
                    <a:pt x="281" y="1"/>
                  </a:cubicBezTo>
                  <a:cubicBezTo>
                    <a:pt x="282" y="0"/>
                    <a:pt x="283" y="0"/>
                    <a:pt x="284" y="1"/>
                  </a:cubicBezTo>
                  <a:cubicBezTo>
                    <a:pt x="284" y="1"/>
                    <a:pt x="284" y="3"/>
                    <a:pt x="284" y="3"/>
                  </a:cubicBezTo>
                  <a:cubicBezTo>
                    <a:pt x="217" y="61"/>
                    <a:pt x="217" y="61"/>
                    <a:pt x="217" y="61"/>
                  </a:cubicBezTo>
                  <a:cubicBezTo>
                    <a:pt x="217" y="62"/>
                    <a:pt x="216" y="62"/>
                    <a:pt x="216" y="62"/>
                  </a:cubicBezTo>
                  <a:cubicBezTo>
                    <a:pt x="184" y="53"/>
                    <a:pt x="184" y="53"/>
                    <a:pt x="184" y="53"/>
                  </a:cubicBezTo>
                  <a:cubicBezTo>
                    <a:pt x="152" y="102"/>
                    <a:pt x="152" y="102"/>
                    <a:pt x="152" y="102"/>
                  </a:cubicBezTo>
                  <a:cubicBezTo>
                    <a:pt x="151" y="102"/>
                    <a:pt x="151" y="102"/>
                    <a:pt x="150" y="102"/>
                  </a:cubicBezTo>
                  <a:cubicBezTo>
                    <a:pt x="102" y="102"/>
                    <a:pt x="102" y="102"/>
                    <a:pt x="102" y="102"/>
                  </a:cubicBezTo>
                  <a:cubicBezTo>
                    <a:pt x="69" y="151"/>
                    <a:pt x="69" y="151"/>
                    <a:pt x="69" y="151"/>
                  </a:cubicBezTo>
                  <a:cubicBezTo>
                    <a:pt x="69" y="152"/>
                    <a:pt x="69" y="152"/>
                    <a:pt x="68" y="152"/>
                  </a:cubicBezTo>
                  <a:cubicBezTo>
                    <a:pt x="68" y="152"/>
                    <a:pt x="67" y="152"/>
                    <a:pt x="67" y="151"/>
                  </a:cubicBezTo>
                  <a:cubicBezTo>
                    <a:pt x="52" y="137"/>
                    <a:pt x="52" y="137"/>
                    <a:pt x="52" y="137"/>
                  </a:cubicBezTo>
                  <a:cubicBezTo>
                    <a:pt x="36" y="167"/>
                    <a:pt x="36" y="167"/>
                    <a:pt x="36" y="167"/>
                  </a:cubicBezTo>
                  <a:cubicBezTo>
                    <a:pt x="36" y="168"/>
                    <a:pt x="36" y="168"/>
                    <a:pt x="35" y="168"/>
                  </a:cubicBezTo>
                  <a:cubicBezTo>
                    <a:pt x="35" y="168"/>
                    <a:pt x="35" y="168"/>
                    <a:pt x="35" y="168"/>
                  </a:cubicBezTo>
                  <a:close/>
                </a:path>
              </a:pathLst>
            </a:custGeom>
            <a:solidFill>
              <a:srgbClr val="FF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5" name="Freeform 15"/>
            <p:cNvSpPr>
              <a:spLocks/>
            </p:cNvSpPr>
            <p:nvPr/>
          </p:nvSpPr>
          <p:spPr bwMode="auto">
            <a:xfrm>
              <a:off x="4359275" y="2613025"/>
              <a:ext cx="123825" cy="77788"/>
            </a:xfrm>
            <a:custGeom>
              <a:avLst/>
              <a:gdLst>
                <a:gd name="T0" fmla="*/ 38 w 38"/>
                <a:gd name="T1" fmla="*/ 0 h 24"/>
                <a:gd name="T2" fmla="*/ 38 w 38"/>
                <a:gd name="T3" fmla="*/ 10 h 24"/>
                <a:gd name="T4" fmla="*/ 19 w 38"/>
                <a:gd name="T5" fmla="*/ 24 h 24"/>
                <a:gd name="T6" fmla="*/ 19 w 38"/>
                <a:gd name="T7" fmla="*/ 24 h 24"/>
                <a:gd name="T8" fmla="*/ 0 w 38"/>
                <a:gd name="T9" fmla="*/ 10 h 24"/>
                <a:gd name="T10" fmla="*/ 0 w 38"/>
                <a:gd name="T11" fmla="*/ 0 h 24"/>
                <a:gd name="T12" fmla="*/ 38 w 38"/>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38" h="24">
                  <a:moveTo>
                    <a:pt x="38" y="0"/>
                  </a:moveTo>
                  <a:cubicBezTo>
                    <a:pt x="38" y="10"/>
                    <a:pt x="38" y="10"/>
                    <a:pt x="38" y="10"/>
                  </a:cubicBezTo>
                  <a:cubicBezTo>
                    <a:pt x="38" y="20"/>
                    <a:pt x="30" y="24"/>
                    <a:pt x="19" y="24"/>
                  </a:cubicBezTo>
                  <a:cubicBezTo>
                    <a:pt x="19" y="24"/>
                    <a:pt x="19" y="24"/>
                    <a:pt x="19" y="24"/>
                  </a:cubicBezTo>
                  <a:cubicBezTo>
                    <a:pt x="8" y="24"/>
                    <a:pt x="0" y="20"/>
                    <a:pt x="0" y="10"/>
                  </a:cubicBezTo>
                  <a:cubicBezTo>
                    <a:pt x="0" y="0"/>
                    <a:pt x="0" y="0"/>
                    <a:pt x="0" y="0"/>
                  </a:cubicBezTo>
                  <a:lnTo>
                    <a:pt x="38" y="0"/>
                  </a:lnTo>
                  <a:close/>
                </a:path>
              </a:pathLst>
            </a:custGeom>
            <a:solidFill>
              <a:srgbClr val="C19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6" name="Oval 16"/>
            <p:cNvSpPr>
              <a:spLocks noChangeArrowheads="1"/>
            </p:cNvSpPr>
            <p:nvPr/>
          </p:nvSpPr>
          <p:spPr bwMode="auto">
            <a:xfrm>
              <a:off x="4268788" y="2268538"/>
              <a:ext cx="311150" cy="385763"/>
            </a:xfrm>
            <a:prstGeom prst="ellipse">
              <a:avLst/>
            </a:prstGeom>
            <a:solidFill>
              <a:srgbClr val="C19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7" name="Oval 17"/>
            <p:cNvSpPr>
              <a:spLocks noChangeArrowheads="1"/>
            </p:cNvSpPr>
            <p:nvPr/>
          </p:nvSpPr>
          <p:spPr bwMode="auto">
            <a:xfrm>
              <a:off x="4541838" y="2430463"/>
              <a:ext cx="71438" cy="80963"/>
            </a:xfrm>
            <a:prstGeom prst="ellipse">
              <a:avLst/>
            </a:prstGeom>
            <a:solidFill>
              <a:srgbClr val="C19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8" name="Oval 18"/>
            <p:cNvSpPr>
              <a:spLocks noChangeArrowheads="1"/>
            </p:cNvSpPr>
            <p:nvPr/>
          </p:nvSpPr>
          <p:spPr bwMode="auto">
            <a:xfrm>
              <a:off x="4240213" y="2430463"/>
              <a:ext cx="71438" cy="80963"/>
            </a:xfrm>
            <a:prstGeom prst="ellipse">
              <a:avLst/>
            </a:prstGeom>
            <a:solidFill>
              <a:srgbClr val="C19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29" name="Freeform 19"/>
            <p:cNvSpPr>
              <a:spLocks/>
            </p:cNvSpPr>
            <p:nvPr/>
          </p:nvSpPr>
          <p:spPr bwMode="auto">
            <a:xfrm>
              <a:off x="4356100" y="2520950"/>
              <a:ext cx="136525" cy="133350"/>
            </a:xfrm>
            <a:custGeom>
              <a:avLst/>
              <a:gdLst>
                <a:gd name="T0" fmla="*/ 21 w 42"/>
                <a:gd name="T1" fmla="*/ 41 h 41"/>
                <a:gd name="T2" fmla="*/ 21 w 42"/>
                <a:gd name="T3" fmla="*/ 41 h 41"/>
                <a:gd name="T4" fmla="*/ 0 w 42"/>
                <a:gd name="T5" fmla="*/ 25 h 41"/>
                <a:gd name="T6" fmla="*/ 0 w 42"/>
                <a:gd name="T7" fmla="*/ 15 h 41"/>
                <a:gd name="T8" fmla="*/ 21 w 42"/>
                <a:gd name="T9" fmla="*/ 0 h 41"/>
                <a:gd name="T10" fmla="*/ 21 w 42"/>
                <a:gd name="T11" fmla="*/ 0 h 41"/>
                <a:gd name="T12" fmla="*/ 42 w 42"/>
                <a:gd name="T13" fmla="*/ 15 h 41"/>
                <a:gd name="T14" fmla="*/ 42 w 42"/>
                <a:gd name="T15" fmla="*/ 25 h 41"/>
                <a:gd name="T16" fmla="*/ 21 w 42"/>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1">
                  <a:moveTo>
                    <a:pt x="21" y="41"/>
                  </a:moveTo>
                  <a:cubicBezTo>
                    <a:pt x="21" y="41"/>
                    <a:pt x="21" y="41"/>
                    <a:pt x="21" y="41"/>
                  </a:cubicBezTo>
                  <a:cubicBezTo>
                    <a:pt x="10" y="41"/>
                    <a:pt x="0" y="37"/>
                    <a:pt x="0" y="25"/>
                  </a:cubicBezTo>
                  <a:cubicBezTo>
                    <a:pt x="0" y="15"/>
                    <a:pt x="0" y="15"/>
                    <a:pt x="0" y="15"/>
                  </a:cubicBezTo>
                  <a:cubicBezTo>
                    <a:pt x="0" y="3"/>
                    <a:pt x="10" y="0"/>
                    <a:pt x="21" y="0"/>
                  </a:cubicBezTo>
                  <a:cubicBezTo>
                    <a:pt x="21" y="0"/>
                    <a:pt x="21" y="0"/>
                    <a:pt x="21" y="0"/>
                  </a:cubicBezTo>
                  <a:cubicBezTo>
                    <a:pt x="33" y="0"/>
                    <a:pt x="42" y="3"/>
                    <a:pt x="42" y="15"/>
                  </a:cubicBezTo>
                  <a:cubicBezTo>
                    <a:pt x="42" y="25"/>
                    <a:pt x="42" y="25"/>
                    <a:pt x="42" y="25"/>
                  </a:cubicBezTo>
                  <a:cubicBezTo>
                    <a:pt x="42" y="37"/>
                    <a:pt x="33" y="41"/>
                    <a:pt x="21" y="4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0" name="Oval 20"/>
            <p:cNvSpPr>
              <a:spLocks noChangeArrowheads="1"/>
            </p:cNvSpPr>
            <p:nvPr/>
          </p:nvSpPr>
          <p:spPr bwMode="auto">
            <a:xfrm>
              <a:off x="4333875" y="2433638"/>
              <a:ext cx="28575" cy="3016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1" name="Oval 21"/>
            <p:cNvSpPr>
              <a:spLocks noChangeArrowheads="1"/>
            </p:cNvSpPr>
            <p:nvPr/>
          </p:nvSpPr>
          <p:spPr bwMode="auto">
            <a:xfrm>
              <a:off x="4505325" y="2433638"/>
              <a:ext cx="30163" cy="3016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2" name="Freeform 23"/>
            <p:cNvSpPr>
              <a:spLocks/>
            </p:cNvSpPr>
            <p:nvPr/>
          </p:nvSpPr>
          <p:spPr bwMode="auto">
            <a:xfrm>
              <a:off x="4386263" y="2551113"/>
              <a:ext cx="80963" cy="15875"/>
            </a:xfrm>
            <a:custGeom>
              <a:avLst/>
              <a:gdLst>
                <a:gd name="T0" fmla="*/ 25 w 25"/>
                <a:gd name="T1" fmla="*/ 0 h 5"/>
                <a:gd name="T2" fmla="*/ 12 w 25"/>
                <a:gd name="T3" fmla="*/ 5 h 5"/>
                <a:gd name="T4" fmla="*/ 0 w 25"/>
                <a:gd name="T5" fmla="*/ 0 h 5"/>
                <a:gd name="T6" fmla="*/ 25 w 25"/>
                <a:gd name="T7" fmla="*/ 0 h 5"/>
              </a:gdLst>
              <a:ahLst/>
              <a:cxnLst>
                <a:cxn ang="0">
                  <a:pos x="T0" y="T1"/>
                </a:cxn>
                <a:cxn ang="0">
                  <a:pos x="T2" y="T3"/>
                </a:cxn>
                <a:cxn ang="0">
                  <a:pos x="T4" y="T5"/>
                </a:cxn>
                <a:cxn ang="0">
                  <a:pos x="T6" y="T7"/>
                </a:cxn>
              </a:cxnLst>
              <a:rect l="0" t="0" r="r" b="b"/>
              <a:pathLst>
                <a:path w="25" h="5">
                  <a:moveTo>
                    <a:pt x="25" y="0"/>
                  </a:moveTo>
                  <a:cubicBezTo>
                    <a:pt x="25" y="4"/>
                    <a:pt x="20" y="5"/>
                    <a:pt x="12" y="5"/>
                  </a:cubicBezTo>
                  <a:cubicBezTo>
                    <a:pt x="4" y="5"/>
                    <a:pt x="0" y="4"/>
                    <a:pt x="0" y="0"/>
                  </a:cubicBez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3" name="Freeform 24"/>
            <p:cNvSpPr>
              <a:spLocks/>
            </p:cNvSpPr>
            <p:nvPr/>
          </p:nvSpPr>
          <p:spPr bwMode="auto">
            <a:xfrm>
              <a:off x="4346575" y="2644775"/>
              <a:ext cx="74613" cy="84138"/>
            </a:xfrm>
            <a:custGeom>
              <a:avLst/>
              <a:gdLst>
                <a:gd name="T0" fmla="*/ 23 w 23"/>
                <a:gd name="T1" fmla="*/ 14 h 26"/>
                <a:gd name="T2" fmla="*/ 4 w 23"/>
                <a:gd name="T3" fmla="*/ 0 h 26"/>
                <a:gd name="T4" fmla="*/ 1 w 23"/>
                <a:gd name="T5" fmla="*/ 3 h 26"/>
                <a:gd name="T6" fmla="*/ 17 w 23"/>
                <a:gd name="T7" fmla="*/ 26 h 26"/>
                <a:gd name="T8" fmla="*/ 23 w 23"/>
                <a:gd name="T9" fmla="*/ 14 h 26"/>
              </a:gdLst>
              <a:ahLst/>
              <a:cxnLst>
                <a:cxn ang="0">
                  <a:pos x="T0" y="T1"/>
                </a:cxn>
                <a:cxn ang="0">
                  <a:pos x="T2" y="T3"/>
                </a:cxn>
                <a:cxn ang="0">
                  <a:pos x="T4" y="T5"/>
                </a:cxn>
                <a:cxn ang="0">
                  <a:pos x="T6" y="T7"/>
                </a:cxn>
                <a:cxn ang="0">
                  <a:pos x="T8" y="T9"/>
                </a:cxn>
              </a:cxnLst>
              <a:rect l="0" t="0" r="r" b="b"/>
              <a:pathLst>
                <a:path w="23" h="26">
                  <a:moveTo>
                    <a:pt x="23" y="14"/>
                  </a:moveTo>
                  <a:cubicBezTo>
                    <a:pt x="23" y="14"/>
                    <a:pt x="8" y="14"/>
                    <a:pt x="4" y="0"/>
                  </a:cubicBezTo>
                  <a:cubicBezTo>
                    <a:pt x="1" y="3"/>
                    <a:pt x="1" y="3"/>
                    <a:pt x="1" y="3"/>
                  </a:cubicBezTo>
                  <a:cubicBezTo>
                    <a:pt x="1" y="3"/>
                    <a:pt x="0" y="20"/>
                    <a:pt x="17" y="26"/>
                  </a:cubicBezTo>
                  <a:lnTo>
                    <a:pt x="23"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4" name="Freeform 25"/>
            <p:cNvSpPr>
              <a:spLocks/>
            </p:cNvSpPr>
            <p:nvPr/>
          </p:nvSpPr>
          <p:spPr bwMode="auto">
            <a:xfrm>
              <a:off x="4421188" y="2644775"/>
              <a:ext cx="77788" cy="84138"/>
            </a:xfrm>
            <a:custGeom>
              <a:avLst/>
              <a:gdLst>
                <a:gd name="T0" fmla="*/ 0 w 24"/>
                <a:gd name="T1" fmla="*/ 14 h 26"/>
                <a:gd name="T2" fmla="*/ 19 w 24"/>
                <a:gd name="T3" fmla="*/ 0 h 26"/>
                <a:gd name="T4" fmla="*/ 22 w 24"/>
                <a:gd name="T5" fmla="*/ 3 h 26"/>
                <a:gd name="T6" fmla="*/ 6 w 24"/>
                <a:gd name="T7" fmla="*/ 26 h 26"/>
                <a:gd name="T8" fmla="*/ 0 w 24"/>
                <a:gd name="T9" fmla="*/ 14 h 26"/>
              </a:gdLst>
              <a:ahLst/>
              <a:cxnLst>
                <a:cxn ang="0">
                  <a:pos x="T0" y="T1"/>
                </a:cxn>
                <a:cxn ang="0">
                  <a:pos x="T2" y="T3"/>
                </a:cxn>
                <a:cxn ang="0">
                  <a:pos x="T4" y="T5"/>
                </a:cxn>
                <a:cxn ang="0">
                  <a:pos x="T6" y="T7"/>
                </a:cxn>
                <a:cxn ang="0">
                  <a:pos x="T8" y="T9"/>
                </a:cxn>
              </a:cxnLst>
              <a:rect l="0" t="0" r="r" b="b"/>
              <a:pathLst>
                <a:path w="24" h="26">
                  <a:moveTo>
                    <a:pt x="0" y="14"/>
                  </a:moveTo>
                  <a:cubicBezTo>
                    <a:pt x="0" y="14"/>
                    <a:pt x="15" y="14"/>
                    <a:pt x="19" y="0"/>
                  </a:cubicBezTo>
                  <a:cubicBezTo>
                    <a:pt x="22" y="3"/>
                    <a:pt x="22" y="3"/>
                    <a:pt x="22" y="3"/>
                  </a:cubicBezTo>
                  <a:cubicBezTo>
                    <a:pt x="22" y="3"/>
                    <a:pt x="24" y="20"/>
                    <a:pt x="6" y="26"/>
                  </a:cubicBez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5" name="Freeform 26"/>
            <p:cNvSpPr>
              <a:spLocks noEditPoints="1"/>
            </p:cNvSpPr>
            <p:nvPr/>
          </p:nvSpPr>
          <p:spPr bwMode="auto">
            <a:xfrm>
              <a:off x="4287838" y="2401888"/>
              <a:ext cx="279400" cy="87313"/>
            </a:xfrm>
            <a:custGeom>
              <a:avLst/>
              <a:gdLst>
                <a:gd name="T0" fmla="*/ 69 w 86"/>
                <a:gd name="T1" fmla="*/ 0 h 27"/>
                <a:gd name="T2" fmla="*/ 53 w 86"/>
                <a:gd name="T3" fmla="*/ 8 h 27"/>
                <a:gd name="T4" fmla="*/ 32 w 86"/>
                <a:gd name="T5" fmla="*/ 7 h 27"/>
                <a:gd name="T6" fmla="*/ 16 w 86"/>
                <a:gd name="T7" fmla="*/ 0 h 27"/>
                <a:gd name="T8" fmla="*/ 0 w 86"/>
                <a:gd name="T9" fmla="*/ 13 h 27"/>
                <a:gd name="T10" fmla="*/ 16 w 86"/>
                <a:gd name="T11" fmla="*/ 27 h 27"/>
                <a:gd name="T12" fmla="*/ 33 w 86"/>
                <a:gd name="T13" fmla="*/ 13 h 27"/>
                <a:gd name="T14" fmla="*/ 33 w 86"/>
                <a:gd name="T15" fmla="*/ 11 h 27"/>
                <a:gd name="T16" fmla="*/ 52 w 86"/>
                <a:gd name="T17" fmla="*/ 11 h 27"/>
                <a:gd name="T18" fmla="*/ 52 w 86"/>
                <a:gd name="T19" fmla="*/ 13 h 27"/>
                <a:gd name="T20" fmla="*/ 69 w 86"/>
                <a:gd name="T21" fmla="*/ 27 h 27"/>
                <a:gd name="T22" fmla="*/ 86 w 86"/>
                <a:gd name="T23" fmla="*/ 13 h 27"/>
                <a:gd name="T24" fmla="*/ 69 w 86"/>
                <a:gd name="T25" fmla="*/ 0 h 27"/>
                <a:gd name="T26" fmla="*/ 16 w 86"/>
                <a:gd name="T27" fmla="*/ 24 h 27"/>
                <a:gd name="T28" fmla="*/ 3 w 86"/>
                <a:gd name="T29" fmla="*/ 13 h 27"/>
                <a:gd name="T30" fmla="*/ 16 w 86"/>
                <a:gd name="T31" fmla="*/ 3 h 27"/>
                <a:gd name="T32" fmla="*/ 30 w 86"/>
                <a:gd name="T33" fmla="*/ 13 h 27"/>
                <a:gd name="T34" fmla="*/ 16 w 86"/>
                <a:gd name="T35" fmla="*/ 24 h 27"/>
                <a:gd name="T36" fmla="*/ 69 w 86"/>
                <a:gd name="T37" fmla="*/ 24 h 27"/>
                <a:gd name="T38" fmla="*/ 55 w 86"/>
                <a:gd name="T39" fmla="*/ 13 h 27"/>
                <a:gd name="T40" fmla="*/ 69 w 86"/>
                <a:gd name="T41" fmla="*/ 3 h 27"/>
                <a:gd name="T42" fmla="*/ 82 w 86"/>
                <a:gd name="T43" fmla="*/ 13 h 27"/>
                <a:gd name="T44" fmla="*/ 69 w 86"/>
                <a:gd name="T45"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27">
                  <a:moveTo>
                    <a:pt x="69" y="0"/>
                  </a:moveTo>
                  <a:cubicBezTo>
                    <a:pt x="61" y="0"/>
                    <a:pt x="56" y="3"/>
                    <a:pt x="53" y="8"/>
                  </a:cubicBezTo>
                  <a:cubicBezTo>
                    <a:pt x="45" y="1"/>
                    <a:pt x="37" y="4"/>
                    <a:pt x="32" y="7"/>
                  </a:cubicBezTo>
                  <a:cubicBezTo>
                    <a:pt x="29" y="3"/>
                    <a:pt x="24" y="0"/>
                    <a:pt x="16" y="0"/>
                  </a:cubicBezTo>
                  <a:cubicBezTo>
                    <a:pt x="7" y="0"/>
                    <a:pt x="0" y="5"/>
                    <a:pt x="0" y="13"/>
                  </a:cubicBezTo>
                  <a:cubicBezTo>
                    <a:pt x="0" y="21"/>
                    <a:pt x="7" y="27"/>
                    <a:pt x="16" y="27"/>
                  </a:cubicBezTo>
                  <a:cubicBezTo>
                    <a:pt x="26" y="27"/>
                    <a:pt x="33" y="21"/>
                    <a:pt x="33" y="13"/>
                  </a:cubicBezTo>
                  <a:cubicBezTo>
                    <a:pt x="33" y="12"/>
                    <a:pt x="33" y="11"/>
                    <a:pt x="33" y="11"/>
                  </a:cubicBezTo>
                  <a:cubicBezTo>
                    <a:pt x="36" y="9"/>
                    <a:pt x="44" y="4"/>
                    <a:pt x="52" y="11"/>
                  </a:cubicBezTo>
                  <a:cubicBezTo>
                    <a:pt x="52" y="12"/>
                    <a:pt x="52" y="12"/>
                    <a:pt x="52" y="13"/>
                  </a:cubicBezTo>
                  <a:cubicBezTo>
                    <a:pt x="52" y="21"/>
                    <a:pt x="59" y="27"/>
                    <a:pt x="69" y="27"/>
                  </a:cubicBezTo>
                  <a:cubicBezTo>
                    <a:pt x="78" y="27"/>
                    <a:pt x="86" y="21"/>
                    <a:pt x="86" y="13"/>
                  </a:cubicBezTo>
                  <a:cubicBezTo>
                    <a:pt x="86" y="5"/>
                    <a:pt x="79" y="0"/>
                    <a:pt x="69" y="0"/>
                  </a:cubicBezTo>
                  <a:close/>
                  <a:moveTo>
                    <a:pt x="16" y="24"/>
                  </a:moveTo>
                  <a:cubicBezTo>
                    <a:pt x="9" y="24"/>
                    <a:pt x="3" y="19"/>
                    <a:pt x="3" y="13"/>
                  </a:cubicBezTo>
                  <a:cubicBezTo>
                    <a:pt x="3" y="6"/>
                    <a:pt x="10" y="3"/>
                    <a:pt x="16" y="3"/>
                  </a:cubicBezTo>
                  <a:cubicBezTo>
                    <a:pt x="23" y="3"/>
                    <a:pt x="30" y="6"/>
                    <a:pt x="30" y="13"/>
                  </a:cubicBezTo>
                  <a:cubicBezTo>
                    <a:pt x="30" y="19"/>
                    <a:pt x="24" y="24"/>
                    <a:pt x="16" y="24"/>
                  </a:cubicBezTo>
                  <a:close/>
                  <a:moveTo>
                    <a:pt x="69" y="24"/>
                  </a:moveTo>
                  <a:cubicBezTo>
                    <a:pt x="61" y="24"/>
                    <a:pt x="55" y="19"/>
                    <a:pt x="55" y="13"/>
                  </a:cubicBezTo>
                  <a:cubicBezTo>
                    <a:pt x="55" y="6"/>
                    <a:pt x="62" y="3"/>
                    <a:pt x="69" y="3"/>
                  </a:cubicBezTo>
                  <a:cubicBezTo>
                    <a:pt x="75" y="3"/>
                    <a:pt x="82" y="6"/>
                    <a:pt x="82" y="13"/>
                  </a:cubicBezTo>
                  <a:cubicBezTo>
                    <a:pt x="82" y="19"/>
                    <a:pt x="76" y="24"/>
                    <a:pt x="69" y="24"/>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6" name="Freeform 27"/>
            <p:cNvSpPr>
              <a:spLocks/>
            </p:cNvSpPr>
            <p:nvPr/>
          </p:nvSpPr>
          <p:spPr bwMode="auto">
            <a:xfrm>
              <a:off x="3540125" y="3086100"/>
              <a:ext cx="2165350" cy="38100"/>
            </a:xfrm>
            <a:custGeom>
              <a:avLst/>
              <a:gdLst>
                <a:gd name="T0" fmla="*/ 662 w 668"/>
                <a:gd name="T1" fmla="*/ 12 h 12"/>
                <a:gd name="T2" fmla="*/ 7 w 668"/>
                <a:gd name="T3" fmla="*/ 12 h 12"/>
                <a:gd name="T4" fmla="*/ 0 w 668"/>
                <a:gd name="T5" fmla="*/ 6 h 12"/>
                <a:gd name="T6" fmla="*/ 0 w 668"/>
                <a:gd name="T7" fmla="*/ 6 h 12"/>
                <a:gd name="T8" fmla="*/ 7 w 668"/>
                <a:gd name="T9" fmla="*/ 0 h 12"/>
                <a:gd name="T10" fmla="*/ 662 w 668"/>
                <a:gd name="T11" fmla="*/ 0 h 12"/>
                <a:gd name="T12" fmla="*/ 668 w 668"/>
                <a:gd name="T13" fmla="*/ 6 h 12"/>
                <a:gd name="T14" fmla="*/ 668 w 668"/>
                <a:gd name="T15" fmla="*/ 6 h 12"/>
                <a:gd name="T16" fmla="*/ 662 w 668"/>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12">
                  <a:moveTo>
                    <a:pt x="662" y="12"/>
                  </a:moveTo>
                  <a:cubicBezTo>
                    <a:pt x="7" y="12"/>
                    <a:pt x="7" y="12"/>
                    <a:pt x="7" y="12"/>
                  </a:cubicBezTo>
                  <a:cubicBezTo>
                    <a:pt x="3" y="12"/>
                    <a:pt x="0" y="9"/>
                    <a:pt x="0" y="6"/>
                  </a:cubicBezTo>
                  <a:cubicBezTo>
                    <a:pt x="0" y="6"/>
                    <a:pt x="0" y="6"/>
                    <a:pt x="0" y="6"/>
                  </a:cubicBezTo>
                  <a:cubicBezTo>
                    <a:pt x="0" y="3"/>
                    <a:pt x="3" y="0"/>
                    <a:pt x="7" y="0"/>
                  </a:cubicBezTo>
                  <a:cubicBezTo>
                    <a:pt x="662" y="0"/>
                    <a:pt x="662" y="0"/>
                    <a:pt x="662" y="0"/>
                  </a:cubicBezTo>
                  <a:cubicBezTo>
                    <a:pt x="665" y="0"/>
                    <a:pt x="668" y="3"/>
                    <a:pt x="668" y="6"/>
                  </a:cubicBezTo>
                  <a:cubicBezTo>
                    <a:pt x="668" y="6"/>
                    <a:pt x="668" y="6"/>
                    <a:pt x="668" y="6"/>
                  </a:cubicBezTo>
                  <a:cubicBezTo>
                    <a:pt x="668" y="9"/>
                    <a:pt x="665" y="12"/>
                    <a:pt x="662" y="12"/>
                  </a:cubicBezTo>
                  <a:close/>
                </a:path>
              </a:pathLst>
            </a:custGeom>
            <a:solidFill>
              <a:srgbClr val="FF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7" name="Freeform 28"/>
            <p:cNvSpPr>
              <a:spLocks/>
            </p:cNvSpPr>
            <p:nvPr/>
          </p:nvSpPr>
          <p:spPr bwMode="auto">
            <a:xfrm>
              <a:off x="3575050" y="3021013"/>
              <a:ext cx="2097088" cy="65088"/>
            </a:xfrm>
            <a:custGeom>
              <a:avLst/>
              <a:gdLst>
                <a:gd name="T0" fmla="*/ 647 w 647"/>
                <a:gd name="T1" fmla="*/ 20 h 20"/>
                <a:gd name="T2" fmla="*/ 0 w 647"/>
                <a:gd name="T3" fmla="*/ 20 h 20"/>
                <a:gd name="T4" fmla="*/ 0 w 647"/>
                <a:gd name="T5" fmla="*/ 1 h 20"/>
                <a:gd name="T6" fmla="*/ 1 w 647"/>
                <a:gd name="T7" fmla="*/ 0 h 20"/>
                <a:gd name="T8" fmla="*/ 645 w 647"/>
                <a:gd name="T9" fmla="*/ 0 h 20"/>
                <a:gd name="T10" fmla="*/ 647 w 647"/>
                <a:gd name="T11" fmla="*/ 1 h 20"/>
                <a:gd name="T12" fmla="*/ 647 w 6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7" h="20">
                  <a:moveTo>
                    <a:pt x="647" y="20"/>
                  </a:moveTo>
                  <a:cubicBezTo>
                    <a:pt x="0" y="20"/>
                    <a:pt x="0" y="20"/>
                    <a:pt x="0" y="20"/>
                  </a:cubicBezTo>
                  <a:cubicBezTo>
                    <a:pt x="0" y="1"/>
                    <a:pt x="0" y="1"/>
                    <a:pt x="0" y="1"/>
                  </a:cubicBezTo>
                  <a:cubicBezTo>
                    <a:pt x="0" y="0"/>
                    <a:pt x="0" y="0"/>
                    <a:pt x="1" y="0"/>
                  </a:cubicBezTo>
                  <a:cubicBezTo>
                    <a:pt x="645" y="0"/>
                    <a:pt x="645" y="0"/>
                    <a:pt x="645" y="0"/>
                  </a:cubicBezTo>
                  <a:cubicBezTo>
                    <a:pt x="646" y="0"/>
                    <a:pt x="647" y="0"/>
                    <a:pt x="647" y="1"/>
                  </a:cubicBezTo>
                  <a:lnTo>
                    <a:pt x="647" y="2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8" name="Rectangle 29"/>
            <p:cNvSpPr>
              <a:spLocks noChangeArrowheads="1"/>
            </p:cNvSpPr>
            <p:nvPr/>
          </p:nvSpPr>
          <p:spPr bwMode="auto">
            <a:xfrm>
              <a:off x="3617913" y="3124200"/>
              <a:ext cx="2009775" cy="554038"/>
            </a:xfrm>
            <a:prstGeom prst="rect">
              <a:avLst/>
            </a:prstGeom>
            <a:solidFill>
              <a:srgbClr val="FF7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39" name="Freeform 30"/>
            <p:cNvSpPr>
              <a:spLocks/>
            </p:cNvSpPr>
            <p:nvPr/>
          </p:nvSpPr>
          <p:spPr bwMode="auto">
            <a:xfrm>
              <a:off x="3646488"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0" name="Freeform 31"/>
            <p:cNvSpPr>
              <a:spLocks/>
            </p:cNvSpPr>
            <p:nvPr/>
          </p:nvSpPr>
          <p:spPr bwMode="auto">
            <a:xfrm>
              <a:off x="3757613"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1" name="Freeform 32"/>
            <p:cNvSpPr>
              <a:spLocks/>
            </p:cNvSpPr>
            <p:nvPr/>
          </p:nvSpPr>
          <p:spPr bwMode="auto">
            <a:xfrm>
              <a:off x="3867150"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2" name="Freeform 33"/>
            <p:cNvSpPr>
              <a:spLocks/>
            </p:cNvSpPr>
            <p:nvPr/>
          </p:nvSpPr>
          <p:spPr bwMode="auto">
            <a:xfrm>
              <a:off x="3976688"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3" name="Freeform 34"/>
            <p:cNvSpPr>
              <a:spLocks/>
            </p:cNvSpPr>
            <p:nvPr/>
          </p:nvSpPr>
          <p:spPr bwMode="auto">
            <a:xfrm>
              <a:off x="4087813"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4" name="Freeform 35"/>
            <p:cNvSpPr>
              <a:spLocks/>
            </p:cNvSpPr>
            <p:nvPr/>
          </p:nvSpPr>
          <p:spPr bwMode="auto">
            <a:xfrm>
              <a:off x="4197350"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5" name="Freeform 36"/>
            <p:cNvSpPr>
              <a:spLocks/>
            </p:cNvSpPr>
            <p:nvPr/>
          </p:nvSpPr>
          <p:spPr bwMode="auto">
            <a:xfrm>
              <a:off x="4308475"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6" name="Freeform 37"/>
            <p:cNvSpPr>
              <a:spLocks/>
            </p:cNvSpPr>
            <p:nvPr/>
          </p:nvSpPr>
          <p:spPr bwMode="auto">
            <a:xfrm>
              <a:off x="4418013"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7" name="Freeform 38"/>
            <p:cNvSpPr>
              <a:spLocks/>
            </p:cNvSpPr>
            <p:nvPr/>
          </p:nvSpPr>
          <p:spPr bwMode="auto">
            <a:xfrm>
              <a:off x="4527550"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8" name="Freeform 39"/>
            <p:cNvSpPr>
              <a:spLocks/>
            </p:cNvSpPr>
            <p:nvPr/>
          </p:nvSpPr>
          <p:spPr bwMode="auto">
            <a:xfrm>
              <a:off x="4638675"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49" name="Freeform 40"/>
            <p:cNvSpPr>
              <a:spLocks/>
            </p:cNvSpPr>
            <p:nvPr/>
          </p:nvSpPr>
          <p:spPr bwMode="auto">
            <a:xfrm>
              <a:off x="4748213"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0" name="Freeform 41"/>
            <p:cNvSpPr>
              <a:spLocks/>
            </p:cNvSpPr>
            <p:nvPr/>
          </p:nvSpPr>
          <p:spPr bwMode="auto">
            <a:xfrm>
              <a:off x="4859338"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1" name="Freeform 42"/>
            <p:cNvSpPr>
              <a:spLocks/>
            </p:cNvSpPr>
            <p:nvPr/>
          </p:nvSpPr>
          <p:spPr bwMode="auto">
            <a:xfrm>
              <a:off x="4968875"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2" name="Freeform 43"/>
            <p:cNvSpPr>
              <a:spLocks/>
            </p:cNvSpPr>
            <p:nvPr/>
          </p:nvSpPr>
          <p:spPr bwMode="auto">
            <a:xfrm>
              <a:off x="5078413"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6"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3" name="Freeform 44"/>
            <p:cNvSpPr>
              <a:spLocks/>
            </p:cNvSpPr>
            <p:nvPr/>
          </p:nvSpPr>
          <p:spPr bwMode="auto">
            <a:xfrm>
              <a:off x="5189538"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5"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4" name="Freeform 45"/>
            <p:cNvSpPr>
              <a:spLocks/>
            </p:cNvSpPr>
            <p:nvPr/>
          </p:nvSpPr>
          <p:spPr bwMode="auto">
            <a:xfrm>
              <a:off x="5299075"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5"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5" name="Freeform 46"/>
            <p:cNvSpPr>
              <a:spLocks/>
            </p:cNvSpPr>
            <p:nvPr/>
          </p:nvSpPr>
          <p:spPr bwMode="auto">
            <a:xfrm>
              <a:off x="5410200"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9" y="12"/>
                    <a:pt x="12" y="12"/>
                  </a:cubicBezTo>
                  <a:cubicBezTo>
                    <a:pt x="5"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6" name="Freeform 47"/>
            <p:cNvSpPr>
              <a:spLocks/>
            </p:cNvSpPr>
            <p:nvPr/>
          </p:nvSpPr>
          <p:spPr bwMode="auto">
            <a:xfrm>
              <a:off x="5519738" y="3124200"/>
              <a:ext cx="77788" cy="39688"/>
            </a:xfrm>
            <a:custGeom>
              <a:avLst/>
              <a:gdLst>
                <a:gd name="T0" fmla="*/ 24 w 24"/>
                <a:gd name="T1" fmla="*/ 0 h 12"/>
                <a:gd name="T2" fmla="*/ 12 w 24"/>
                <a:gd name="T3" fmla="*/ 12 h 12"/>
                <a:gd name="T4" fmla="*/ 0 w 24"/>
                <a:gd name="T5" fmla="*/ 0 h 12"/>
                <a:gd name="T6" fmla="*/ 24 w 24"/>
                <a:gd name="T7" fmla="*/ 0 h 12"/>
              </a:gdLst>
              <a:ahLst/>
              <a:cxnLst>
                <a:cxn ang="0">
                  <a:pos x="T0" y="T1"/>
                </a:cxn>
                <a:cxn ang="0">
                  <a:pos x="T2" y="T3"/>
                </a:cxn>
                <a:cxn ang="0">
                  <a:pos x="T4" y="T5"/>
                </a:cxn>
                <a:cxn ang="0">
                  <a:pos x="T6" y="T7"/>
                </a:cxn>
              </a:cxnLst>
              <a:rect l="0" t="0" r="r" b="b"/>
              <a:pathLst>
                <a:path w="24" h="12">
                  <a:moveTo>
                    <a:pt x="24" y="0"/>
                  </a:moveTo>
                  <a:cubicBezTo>
                    <a:pt x="24" y="7"/>
                    <a:pt x="18" y="12"/>
                    <a:pt x="12" y="12"/>
                  </a:cubicBezTo>
                  <a:cubicBezTo>
                    <a:pt x="5" y="12"/>
                    <a:pt x="0" y="7"/>
                    <a:pt x="0" y="0"/>
                  </a:cubicBez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7" name="Freeform 48"/>
            <p:cNvSpPr>
              <a:spLocks/>
            </p:cNvSpPr>
            <p:nvPr/>
          </p:nvSpPr>
          <p:spPr bwMode="auto">
            <a:xfrm>
              <a:off x="3646488" y="3189288"/>
              <a:ext cx="1951038" cy="15875"/>
            </a:xfrm>
            <a:custGeom>
              <a:avLst/>
              <a:gdLst>
                <a:gd name="T0" fmla="*/ 599 w 602"/>
                <a:gd name="T1" fmla="*/ 5 h 5"/>
                <a:gd name="T2" fmla="*/ 3 w 602"/>
                <a:gd name="T3" fmla="*/ 5 h 5"/>
                <a:gd name="T4" fmla="*/ 0 w 602"/>
                <a:gd name="T5" fmla="*/ 2 h 5"/>
                <a:gd name="T6" fmla="*/ 0 w 602"/>
                <a:gd name="T7" fmla="*/ 2 h 5"/>
                <a:gd name="T8" fmla="*/ 3 w 602"/>
                <a:gd name="T9" fmla="*/ 0 h 5"/>
                <a:gd name="T10" fmla="*/ 599 w 602"/>
                <a:gd name="T11" fmla="*/ 0 h 5"/>
                <a:gd name="T12" fmla="*/ 602 w 602"/>
                <a:gd name="T13" fmla="*/ 2 h 5"/>
                <a:gd name="T14" fmla="*/ 602 w 602"/>
                <a:gd name="T15" fmla="*/ 2 h 5"/>
                <a:gd name="T16" fmla="*/ 599 w 602"/>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2" h="5">
                  <a:moveTo>
                    <a:pt x="599" y="5"/>
                  </a:moveTo>
                  <a:cubicBezTo>
                    <a:pt x="3" y="5"/>
                    <a:pt x="3" y="5"/>
                    <a:pt x="3" y="5"/>
                  </a:cubicBezTo>
                  <a:cubicBezTo>
                    <a:pt x="1" y="5"/>
                    <a:pt x="0" y="4"/>
                    <a:pt x="0" y="2"/>
                  </a:cubicBezTo>
                  <a:cubicBezTo>
                    <a:pt x="0" y="2"/>
                    <a:pt x="0" y="2"/>
                    <a:pt x="0" y="2"/>
                  </a:cubicBezTo>
                  <a:cubicBezTo>
                    <a:pt x="0" y="1"/>
                    <a:pt x="1" y="0"/>
                    <a:pt x="3" y="0"/>
                  </a:cubicBezTo>
                  <a:cubicBezTo>
                    <a:pt x="599" y="0"/>
                    <a:pt x="599" y="0"/>
                    <a:pt x="599" y="0"/>
                  </a:cubicBezTo>
                  <a:cubicBezTo>
                    <a:pt x="601" y="0"/>
                    <a:pt x="602" y="1"/>
                    <a:pt x="602" y="2"/>
                  </a:cubicBezTo>
                  <a:cubicBezTo>
                    <a:pt x="602" y="2"/>
                    <a:pt x="602" y="2"/>
                    <a:pt x="602" y="2"/>
                  </a:cubicBezTo>
                  <a:cubicBezTo>
                    <a:pt x="602" y="4"/>
                    <a:pt x="601" y="5"/>
                    <a:pt x="599"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8" name="Freeform 49"/>
            <p:cNvSpPr>
              <a:spLocks/>
            </p:cNvSpPr>
            <p:nvPr/>
          </p:nvSpPr>
          <p:spPr bwMode="auto">
            <a:xfrm>
              <a:off x="3668713" y="3403600"/>
              <a:ext cx="14288" cy="274638"/>
            </a:xfrm>
            <a:custGeom>
              <a:avLst/>
              <a:gdLst>
                <a:gd name="T0" fmla="*/ 0 w 4"/>
                <a:gd name="T1" fmla="*/ 85 h 85"/>
                <a:gd name="T2" fmla="*/ 0 w 4"/>
                <a:gd name="T3" fmla="*/ 2 h 85"/>
                <a:gd name="T4" fmla="*/ 2 w 4"/>
                <a:gd name="T5" fmla="*/ 0 h 85"/>
                <a:gd name="T6" fmla="*/ 2 w 4"/>
                <a:gd name="T7" fmla="*/ 0 h 85"/>
                <a:gd name="T8" fmla="*/ 4 w 4"/>
                <a:gd name="T9" fmla="*/ 2 h 85"/>
                <a:gd name="T10" fmla="*/ 4 w 4"/>
                <a:gd name="T11" fmla="*/ 85 h 85"/>
                <a:gd name="T12" fmla="*/ 0 w 4"/>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4" h="85">
                  <a:moveTo>
                    <a:pt x="0" y="85"/>
                  </a:moveTo>
                  <a:cubicBezTo>
                    <a:pt x="0" y="2"/>
                    <a:pt x="0" y="2"/>
                    <a:pt x="0" y="2"/>
                  </a:cubicBezTo>
                  <a:cubicBezTo>
                    <a:pt x="0" y="1"/>
                    <a:pt x="1" y="0"/>
                    <a:pt x="2" y="0"/>
                  </a:cubicBezTo>
                  <a:cubicBezTo>
                    <a:pt x="2" y="0"/>
                    <a:pt x="2" y="0"/>
                    <a:pt x="2" y="0"/>
                  </a:cubicBezTo>
                  <a:cubicBezTo>
                    <a:pt x="3" y="0"/>
                    <a:pt x="4" y="1"/>
                    <a:pt x="4" y="2"/>
                  </a:cubicBezTo>
                  <a:cubicBezTo>
                    <a:pt x="4" y="85"/>
                    <a:pt x="4" y="85"/>
                    <a:pt x="4" y="85"/>
                  </a:cubicBezTo>
                  <a:lnTo>
                    <a:pt x="0"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59" name="Freeform 50"/>
            <p:cNvSpPr>
              <a:spLocks/>
            </p:cNvSpPr>
            <p:nvPr/>
          </p:nvSpPr>
          <p:spPr bwMode="auto">
            <a:xfrm>
              <a:off x="3702050" y="3403600"/>
              <a:ext cx="12700" cy="274638"/>
            </a:xfrm>
            <a:custGeom>
              <a:avLst/>
              <a:gdLst>
                <a:gd name="T0" fmla="*/ 0 w 4"/>
                <a:gd name="T1" fmla="*/ 85 h 85"/>
                <a:gd name="T2" fmla="*/ 0 w 4"/>
                <a:gd name="T3" fmla="*/ 2 h 85"/>
                <a:gd name="T4" fmla="*/ 2 w 4"/>
                <a:gd name="T5" fmla="*/ 0 h 85"/>
                <a:gd name="T6" fmla="*/ 2 w 4"/>
                <a:gd name="T7" fmla="*/ 0 h 85"/>
                <a:gd name="T8" fmla="*/ 4 w 4"/>
                <a:gd name="T9" fmla="*/ 2 h 85"/>
                <a:gd name="T10" fmla="*/ 4 w 4"/>
                <a:gd name="T11" fmla="*/ 85 h 85"/>
                <a:gd name="T12" fmla="*/ 0 w 4"/>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4" h="85">
                  <a:moveTo>
                    <a:pt x="0" y="85"/>
                  </a:moveTo>
                  <a:cubicBezTo>
                    <a:pt x="0" y="2"/>
                    <a:pt x="0" y="2"/>
                    <a:pt x="0" y="2"/>
                  </a:cubicBezTo>
                  <a:cubicBezTo>
                    <a:pt x="0" y="1"/>
                    <a:pt x="1" y="0"/>
                    <a:pt x="2" y="0"/>
                  </a:cubicBezTo>
                  <a:cubicBezTo>
                    <a:pt x="2" y="0"/>
                    <a:pt x="2" y="0"/>
                    <a:pt x="2" y="0"/>
                  </a:cubicBezTo>
                  <a:cubicBezTo>
                    <a:pt x="3" y="0"/>
                    <a:pt x="4" y="1"/>
                    <a:pt x="4" y="2"/>
                  </a:cubicBezTo>
                  <a:cubicBezTo>
                    <a:pt x="4" y="85"/>
                    <a:pt x="4" y="85"/>
                    <a:pt x="4" y="85"/>
                  </a:cubicBezTo>
                  <a:lnTo>
                    <a:pt x="0"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0" name="Freeform 51"/>
            <p:cNvSpPr>
              <a:spLocks/>
            </p:cNvSpPr>
            <p:nvPr/>
          </p:nvSpPr>
          <p:spPr bwMode="auto">
            <a:xfrm>
              <a:off x="3730625" y="3403600"/>
              <a:ext cx="15875" cy="274638"/>
            </a:xfrm>
            <a:custGeom>
              <a:avLst/>
              <a:gdLst>
                <a:gd name="T0" fmla="*/ 0 w 5"/>
                <a:gd name="T1" fmla="*/ 85 h 85"/>
                <a:gd name="T2" fmla="*/ 0 w 5"/>
                <a:gd name="T3" fmla="*/ 2 h 85"/>
                <a:gd name="T4" fmla="*/ 3 w 5"/>
                <a:gd name="T5" fmla="*/ 0 h 85"/>
                <a:gd name="T6" fmla="*/ 3 w 5"/>
                <a:gd name="T7" fmla="*/ 0 h 85"/>
                <a:gd name="T8" fmla="*/ 5 w 5"/>
                <a:gd name="T9" fmla="*/ 2 h 85"/>
                <a:gd name="T10" fmla="*/ 5 w 5"/>
                <a:gd name="T11" fmla="*/ 85 h 85"/>
                <a:gd name="T12" fmla="*/ 0 w 5"/>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5" h="85">
                  <a:moveTo>
                    <a:pt x="0" y="85"/>
                  </a:moveTo>
                  <a:cubicBezTo>
                    <a:pt x="0" y="2"/>
                    <a:pt x="0" y="2"/>
                    <a:pt x="0" y="2"/>
                  </a:cubicBezTo>
                  <a:cubicBezTo>
                    <a:pt x="0" y="1"/>
                    <a:pt x="1" y="0"/>
                    <a:pt x="3" y="0"/>
                  </a:cubicBezTo>
                  <a:cubicBezTo>
                    <a:pt x="3" y="0"/>
                    <a:pt x="3" y="0"/>
                    <a:pt x="3" y="0"/>
                  </a:cubicBezTo>
                  <a:cubicBezTo>
                    <a:pt x="4" y="0"/>
                    <a:pt x="5" y="1"/>
                    <a:pt x="5" y="2"/>
                  </a:cubicBezTo>
                  <a:cubicBezTo>
                    <a:pt x="5" y="85"/>
                    <a:pt x="5" y="85"/>
                    <a:pt x="5" y="85"/>
                  </a:cubicBezTo>
                  <a:lnTo>
                    <a:pt x="0"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1" name="Freeform 52"/>
            <p:cNvSpPr>
              <a:spLocks/>
            </p:cNvSpPr>
            <p:nvPr/>
          </p:nvSpPr>
          <p:spPr bwMode="auto">
            <a:xfrm>
              <a:off x="5497513" y="3403600"/>
              <a:ext cx="15875" cy="274638"/>
            </a:xfrm>
            <a:custGeom>
              <a:avLst/>
              <a:gdLst>
                <a:gd name="T0" fmla="*/ 0 w 5"/>
                <a:gd name="T1" fmla="*/ 85 h 85"/>
                <a:gd name="T2" fmla="*/ 0 w 5"/>
                <a:gd name="T3" fmla="*/ 2 h 85"/>
                <a:gd name="T4" fmla="*/ 3 w 5"/>
                <a:gd name="T5" fmla="*/ 0 h 85"/>
                <a:gd name="T6" fmla="*/ 3 w 5"/>
                <a:gd name="T7" fmla="*/ 0 h 85"/>
                <a:gd name="T8" fmla="*/ 5 w 5"/>
                <a:gd name="T9" fmla="*/ 2 h 85"/>
                <a:gd name="T10" fmla="*/ 5 w 5"/>
                <a:gd name="T11" fmla="*/ 85 h 85"/>
                <a:gd name="T12" fmla="*/ 0 w 5"/>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5" h="85">
                  <a:moveTo>
                    <a:pt x="0" y="85"/>
                  </a:moveTo>
                  <a:cubicBezTo>
                    <a:pt x="0" y="2"/>
                    <a:pt x="0" y="2"/>
                    <a:pt x="0" y="2"/>
                  </a:cubicBezTo>
                  <a:cubicBezTo>
                    <a:pt x="0" y="1"/>
                    <a:pt x="1" y="0"/>
                    <a:pt x="3" y="0"/>
                  </a:cubicBezTo>
                  <a:cubicBezTo>
                    <a:pt x="3" y="0"/>
                    <a:pt x="3" y="0"/>
                    <a:pt x="3" y="0"/>
                  </a:cubicBezTo>
                  <a:cubicBezTo>
                    <a:pt x="4" y="0"/>
                    <a:pt x="5" y="1"/>
                    <a:pt x="5" y="2"/>
                  </a:cubicBezTo>
                  <a:cubicBezTo>
                    <a:pt x="5" y="85"/>
                    <a:pt x="5" y="85"/>
                    <a:pt x="5" y="85"/>
                  </a:cubicBezTo>
                  <a:lnTo>
                    <a:pt x="0"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2" name="Freeform 53"/>
            <p:cNvSpPr>
              <a:spLocks/>
            </p:cNvSpPr>
            <p:nvPr/>
          </p:nvSpPr>
          <p:spPr bwMode="auto">
            <a:xfrm>
              <a:off x="5529263" y="3403600"/>
              <a:ext cx="15875" cy="274638"/>
            </a:xfrm>
            <a:custGeom>
              <a:avLst/>
              <a:gdLst>
                <a:gd name="T0" fmla="*/ 0 w 5"/>
                <a:gd name="T1" fmla="*/ 85 h 85"/>
                <a:gd name="T2" fmla="*/ 0 w 5"/>
                <a:gd name="T3" fmla="*/ 2 h 85"/>
                <a:gd name="T4" fmla="*/ 2 w 5"/>
                <a:gd name="T5" fmla="*/ 0 h 85"/>
                <a:gd name="T6" fmla="*/ 2 w 5"/>
                <a:gd name="T7" fmla="*/ 0 h 85"/>
                <a:gd name="T8" fmla="*/ 5 w 5"/>
                <a:gd name="T9" fmla="*/ 2 h 85"/>
                <a:gd name="T10" fmla="*/ 5 w 5"/>
                <a:gd name="T11" fmla="*/ 85 h 85"/>
                <a:gd name="T12" fmla="*/ 0 w 5"/>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5" h="85">
                  <a:moveTo>
                    <a:pt x="0" y="85"/>
                  </a:moveTo>
                  <a:cubicBezTo>
                    <a:pt x="0" y="2"/>
                    <a:pt x="0" y="2"/>
                    <a:pt x="0" y="2"/>
                  </a:cubicBezTo>
                  <a:cubicBezTo>
                    <a:pt x="0" y="1"/>
                    <a:pt x="1" y="0"/>
                    <a:pt x="2" y="0"/>
                  </a:cubicBezTo>
                  <a:cubicBezTo>
                    <a:pt x="2" y="0"/>
                    <a:pt x="2" y="0"/>
                    <a:pt x="2" y="0"/>
                  </a:cubicBezTo>
                  <a:cubicBezTo>
                    <a:pt x="4" y="0"/>
                    <a:pt x="5" y="1"/>
                    <a:pt x="5" y="2"/>
                  </a:cubicBezTo>
                  <a:cubicBezTo>
                    <a:pt x="5" y="85"/>
                    <a:pt x="5" y="85"/>
                    <a:pt x="5" y="85"/>
                  </a:cubicBezTo>
                  <a:lnTo>
                    <a:pt x="0"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3" name="Freeform 54"/>
            <p:cNvSpPr>
              <a:spLocks/>
            </p:cNvSpPr>
            <p:nvPr/>
          </p:nvSpPr>
          <p:spPr bwMode="auto">
            <a:xfrm>
              <a:off x="5562600" y="3403600"/>
              <a:ext cx="12700" cy="274638"/>
            </a:xfrm>
            <a:custGeom>
              <a:avLst/>
              <a:gdLst>
                <a:gd name="T0" fmla="*/ 0 w 4"/>
                <a:gd name="T1" fmla="*/ 85 h 85"/>
                <a:gd name="T2" fmla="*/ 0 w 4"/>
                <a:gd name="T3" fmla="*/ 2 h 85"/>
                <a:gd name="T4" fmla="*/ 2 w 4"/>
                <a:gd name="T5" fmla="*/ 0 h 85"/>
                <a:gd name="T6" fmla="*/ 2 w 4"/>
                <a:gd name="T7" fmla="*/ 0 h 85"/>
                <a:gd name="T8" fmla="*/ 4 w 4"/>
                <a:gd name="T9" fmla="*/ 2 h 85"/>
                <a:gd name="T10" fmla="*/ 4 w 4"/>
                <a:gd name="T11" fmla="*/ 85 h 85"/>
                <a:gd name="T12" fmla="*/ 0 w 4"/>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4" h="85">
                  <a:moveTo>
                    <a:pt x="0" y="85"/>
                  </a:moveTo>
                  <a:cubicBezTo>
                    <a:pt x="0" y="2"/>
                    <a:pt x="0" y="2"/>
                    <a:pt x="0" y="2"/>
                  </a:cubicBezTo>
                  <a:cubicBezTo>
                    <a:pt x="0" y="1"/>
                    <a:pt x="1" y="0"/>
                    <a:pt x="2" y="0"/>
                  </a:cubicBezTo>
                  <a:cubicBezTo>
                    <a:pt x="2" y="0"/>
                    <a:pt x="2" y="0"/>
                    <a:pt x="2" y="0"/>
                  </a:cubicBezTo>
                  <a:cubicBezTo>
                    <a:pt x="3" y="0"/>
                    <a:pt x="4" y="1"/>
                    <a:pt x="4" y="2"/>
                  </a:cubicBezTo>
                  <a:cubicBezTo>
                    <a:pt x="4" y="85"/>
                    <a:pt x="4" y="85"/>
                    <a:pt x="4" y="85"/>
                  </a:cubicBezTo>
                  <a:lnTo>
                    <a:pt x="0"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4" name="Freeform 55"/>
            <p:cNvSpPr>
              <a:spLocks/>
            </p:cNvSpPr>
            <p:nvPr/>
          </p:nvSpPr>
          <p:spPr bwMode="auto">
            <a:xfrm>
              <a:off x="5335588" y="2560638"/>
              <a:ext cx="74613" cy="74613"/>
            </a:xfrm>
            <a:custGeom>
              <a:avLst/>
              <a:gdLst>
                <a:gd name="T0" fmla="*/ 19 w 23"/>
                <a:gd name="T1" fmla="*/ 4 h 23"/>
                <a:gd name="T2" fmla="*/ 19 w 23"/>
                <a:gd name="T3" fmla="*/ 19 h 23"/>
                <a:gd name="T4" fmla="*/ 4 w 23"/>
                <a:gd name="T5" fmla="*/ 19 h 23"/>
                <a:gd name="T6" fmla="*/ 4 w 23"/>
                <a:gd name="T7" fmla="*/ 4 h 23"/>
                <a:gd name="T8" fmla="*/ 19 w 23"/>
                <a:gd name="T9" fmla="*/ 4 h 23"/>
              </a:gdLst>
              <a:ahLst/>
              <a:cxnLst>
                <a:cxn ang="0">
                  <a:pos x="T0" y="T1"/>
                </a:cxn>
                <a:cxn ang="0">
                  <a:pos x="T2" y="T3"/>
                </a:cxn>
                <a:cxn ang="0">
                  <a:pos x="T4" y="T5"/>
                </a:cxn>
                <a:cxn ang="0">
                  <a:pos x="T6" y="T7"/>
                </a:cxn>
                <a:cxn ang="0">
                  <a:pos x="T8" y="T9"/>
                </a:cxn>
              </a:cxnLst>
              <a:rect l="0" t="0" r="r" b="b"/>
              <a:pathLst>
                <a:path w="23" h="23">
                  <a:moveTo>
                    <a:pt x="19" y="4"/>
                  </a:moveTo>
                  <a:cubicBezTo>
                    <a:pt x="23" y="8"/>
                    <a:pt x="23" y="15"/>
                    <a:pt x="19" y="19"/>
                  </a:cubicBezTo>
                  <a:cubicBezTo>
                    <a:pt x="15" y="23"/>
                    <a:pt x="8" y="23"/>
                    <a:pt x="4" y="19"/>
                  </a:cubicBezTo>
                  <a:cubicBezTo>
                    <a:pt x="0" y="15"/>
                    <a:pt x="0" y="8"/>
                    <a:pt x="4" y="4"/>
                  </a:cubicBezTo>
                  <a:cubicBezTo>
                    <a:pt x="8" y="0"/>
                    <a:pt x="15" y="0"/>
                    <a:pt x="19" y="4"/>
                  </a:cubicBezTo>
                  <a:close/>
                </a:path>
              </a:pathLst>
            </a:custGeom>
            <a:solidFill>
              <a:srgbClr val="FFD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5" name="Freeform 56"/>
            <p:cNvSpPr>
              <a:spLocks/>
            </p:cNvSpPr>
            <p:nvPr/>
          </p:nvSpPr>
          <p:spPr bwMode="auto">
            <a:xfrm>
              <a:off x="5295900" y="2439988"/>
              <a:ext cx="382588" cy="581025"/>
            </a:xfrm>
            <a:custGeom>
              <a:avLst/>
              <a:gdLst>
                <a:gd name="T0" fmla="*/ 118 w 118"/>
                <a:gd name="T1" fmla="*/ 96 h 179"/>
                <a:gd name="T2" fmla="*/ 111 w 118"/>
                <a:gd name="T3" fmla="*/ 88 h 179"/>
                <a:gd name="T4" fmla="*/ 111 w 118"/>
                <a:gd name="T5" fmla="*/ 88 h 179"/>
                <a:gd name="T6" fmla="*/ 58 w 118"/>
                <a:gd name="T7" fmla="*/ 35 h 179"/>
                <a:gd name="T8" fmla="*/ 66 w 118"/>
                <a:gd name="T9" fmla="*/ 28 h 179"/>
                <a:gd name="T10" fmla="*/ 66 w 118"/>
                <a:gd name="T11" fmla="*/ 6 h 179"/>
                <a:gd name="T12" fmla="*/ 44 w 118"/>
                <a:gd name="T13" fmla="*/ 6 h 179"/>
                <a:gd name="T14" fmla="*/ 29 w 118"/>
                <a:gd name="T15" fmla="*/ 22 h 179"/>
                <a:gd name="T16" fmla="*/ 28 w 118"/>
                <a:gd name="T17" fmla="*/ 23 h 179"/>
                <a:gd name="T18" fmla="*/ 27 w 118"/>
                <a:gd name="T19" fmla="*/ 23 h 179"/>
                <a:gd name="T20" fmla="*/ 0 w 118"/>
                <a:gd name="T21" fmla="*/ 31 h 179"/>
                <a:gd name="T22" fmla="*/ 41 w 118"/>
                <a:gd name="T23" fmla="*/ 72 h 179"/>
                <a:gd name="T24" fmla="*/ 49 w 118"/>
                <a:gd name="T25" fmla="*/ 44 h 179"/>
                <a:gd name="T26" fmla="*/ 49 w 118"/>
                <a:gd name="T27" fmla="*/ 44 h 179"/>
                <a:gd name="T28" fmla="*/ 50 w 118"/>
                <a:gd name="T29" fmla="*/ 43 h 179"/>
                <a:gd name="T30" fmla="*/ 53 w 118"/>
                <a:gd name="T31" fmla="*/ 40 h 179"/>
                <a:gd name="T32" fmla="*/ 103 w 118"/>
                <a:gd name="T33" fmla="*/ 90 h 179"/>
                <a:gd name="T34" fmla="*/ 100 w 118"/>
                <a:gd name="T35" fmla="*/ 96 h 179"/>
                <a:gd name="T36" fmla="*/ 103 w 118"/>
                <a:gd name="T37" fmla="*/ 103 h 179"/>
                <a:gd name="T38" fmla="*/ 52 w 118"/>
                <a:gd name="T39" fmla="*/ 154 h 179"/>
                <a:gd name="T40" fmla="*/ 52 w 118"/>
                <a:gd name="T41" fmla="*/ 154 h 179"/>
                <a:gd name="T42" fmla="*/ 30 w 118"/>
                <a:gd name="T43" fmla="*/ 179 h 179"/>
                <a:gd name="T44" fmla="*/ 79 w 118"/>
                <a:gd name="T45" fmla="*/ 179 h 179"/>
                <a:gd name="T46" fmla="*/ 61 w 118"/>
                <a:gd name="T47" fmla="*/ 155 h 179"/>
                <a:gd name="T48" fmla="*/ 111 w 118"/>
                <a:gd name="T49" fmla="*/ 106 h 179"/>
                <a:gd name="T50" fmla="*/ 111 w 118"/>
                <a:gd name="T51" fmla="*/ 104 h 179"/>
                <a:gd name="T52" fmla="*/ 118 w 118"/>
                <a:gd name="T53" fmla="*/ 9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179">
                  <a:moveTo>
                    <a:pt x="118" y="96"/>
                  </a:moveTo>
                  <a:cubicBezTo>
                    <a:pt x="118" y="92"/>
                    <a:pt x="115" y="88"/>
                    <a:pt x="111" y="88"/>
                  </a:cubicBezTo>
                  <a:cubicBezTo>
                    <a:pt x="111" y="88"/>
                    <a:pt x="111" y="88"/>
                    <a:pt x="111" y="88"/>
                  </a:cubicBezTo>
                  <a:cubicBezTo>
                    <a:pt x="58" y="35"/>
                    <a:pt x="58" y="35"/>
                    <a:pt x="58" y="35"/>
                  </a:cubicBezTo>
                  <a:cubicBezTo>
                    <a:pt x="66" y="28"/>
                    <a:pt x="66" y="28"/>
                    <a:pt x="66" y="28"/>
                  </a:cubicBezTo>
                  <a:cubicBezTo>
                    <a:pt x="72" y="22"/>
                    <a:pt x="72" y="12"/>
                    <a:pt x="66" y="6"/>
                  </a:cubicBezTo>
                  <a:cubicBezTo>
                    <a:pt x="60" y="0"/>
                    <a:pt x="50" y="0"/>
                    <a:pt x="44" y="6"/>
                  </a:cubicBezTo>
                  <a:cubicBezTo>
                    <a:pt x="29" y="22"/>
                    <a:pt x="29" y="22"/>
                    <a:pt x="29" y="22"/>
                  </a:cubicBezTo>
                  <a:cubicBezTo>
                    <a:pt x="28" y="22"/>
                    <a:pt x="28" y="23"/>
                    <a:pt x="28" y="23"/>
                  </a:cubicBezTo>
                  <a:cubicBezTo>
                    <a:pt x="27" y="23"/>
                    <a:pt x="27" y="23"/>
                    <a:pt x="27" y="23"/>
                  </a:cubicBezTo>
                  <a:cubicBezTo>
                    <a:pt x="0" y="31"/>
                    <a:pt x="0" y="31"/>
                    <a:pt x="0" y="31"/>
                  </a:cubicBezTo>
                  <a:cubicBezTo>
                    <a:pt x="41" y="72"/>
                    <a:pt x="41" y="72"/>
                    <a:pt x="41" y="72"/>
                  </a:cubicBezTo>
                  <a:cubicBezTo>
                    <a:pt x="49" y="44"/>
                    <a:pt x="49" y="44"/>
                    <a:pt x="49" y="44"/>
                  </a:cubicBezTo>
                  <a:cubicBezTo>
                    <a:pt x="49" y="44"/>
                    <a:pt x="49" y="44"/>
                    <a:pt x="49" y="44"/>
                  </a:cubicBezTo>
                  <a:cubicBezTo>
                    <a:pt x="49" y="44"/>
                    <a:pt x="50" y="44"/>
                    <a:pt x="50" y="43"/>
                  </a:cubicBezTo>
                  <a:cubicBezTo>
                    <a:pt x="53" y="40"/>
                    <a:pt x="53" y="40"/>
                    <a:pt x="53" y="40"/>
                  </a:cubicBezTo>
                  <a:cubicBezTo>
                    <a:pt x="103" y="90"/>
                    <a:pt x="103" y="90"/>
                    <a:pt x="103" y="90"/>
                  </a:cubicBezTo>
                  <a:cubicBezTo>
                    <a:pt x="101" y="91"/>
                    <a:pt x="100" y="94"/>
                    <a:pt x="100" y="96"/>
                  </a:cubicBezTo>
                  <a:cubicBezTo>
                    <a:pt x="100" y="99"/>
                    <a:pt x="101" y="101"/>
                    <a:pt x="103" y="103"/>
                  </a:cubicBezTo>
                  <a:cubicBezTo>
                    <a:pt x="52" y="154"/>
                    <a:pt x="52" y="154"/>
                    <a:pt x="52" y="154"/>
                  </a:cubicBezTo>
                  <a:cubicBezTo>
                    <a:pt x="52" y="154"/>
                    <a:pt x="52" y="154"/>
                    <a:pt x="52" y="154"/>
                  </a:cubicBezTo>
                  <a:cubicBezTo>
                    <a:pt x="40" y="155"/>
                    <a:pt x="30" y="166"/>
                    <a:pt x="30" y="179"/>
                  </a:cubicBezTo>
                  <a:cubicBezTo>
                    <a:pt x="79" y="179"/>
                    <a:pt x="79" y="179"/>
                    <a:pt x="79" y="179"/>
                  </a:cubicBezTo>
                  <a:cubicBezTo>
                    <a:pt x="79" y="167"/>
                    <a:pt x="72" y="158"/>
                    <a:pt x="61" y="155"/>
                  </a:cubicBezTo>
                  <a:cubicBezTo>
                    <a:pt x="111" y="106"/>
                    <a:pt x="111" y="106"/>
                    <a:pt x="111" y="106"/>
                  </a:cubicBezTo>
                  <a:cubicBezTo>
                    <a:pt x="111" y="105"/>
                    <a:pt x="111" y="105"/>
                    <a:pt x="111" y="104"/>
                  </a:cubicBezTo>
                  <a:cubicBezTo>
                    <a:pt x="115" y="103"/>
                    <a:pt x="118" y="100"/>
                    <a:pt x="118" y="9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6" name="Freeform 57"/>
            <p:cNvSpPr>
              <a:spLocks/>
            </p:cNvSpPr>
            <p:nvPr/>
          </p:nvSpPr>
          <p:spPr bwMode="auto">
            <a:xfrm>
              <a:off x="4567238" y="2952750"/>
              <a:ext cx="460375" cy="68263"/>
            </a:xfrm>
            <a:custGeom>
              <a:avLst/>
              <a:gdLst>
                <a:gd name="T0" fmla="*/ 0 w 142"/>
                <a:gd name="T1" fmla="*/ 21 h 21"/>
                <a:gd name="T2" fmla="*/ 0 w 142"/>
                <a:gd name="T3" fmla="*/ 13 h 21"/>
                <a:gd name="T4" fmla="*/ 13 w 142"/>
                <a:gd name="T5" fmla="*/ 0 h 21"/>
                <a:gd name="T6" fmla="*/ 130 w 142"/>
                <a:gd name="T7" fmla="*/ 0 h 21"/>
                <a:gd name="T8" fmla="*/ 142 w 142"/>
                <a:gd name="T9" fmla="*/ 13 h 21"/>
                <a:gd name="T10" fmla="*/ 142 w 142"/>
                <a:gd name="T11" fmla="*/ 21 h 21"/>
                <a:gd name="T12" fmla="*/ 0 w 142"/>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142" h="21">
                  <a:moveTo>
                    <a:pt x="0" y="21"/>
                  </a:moveTo>
                  <a:cubicBezTo>
                    <a:pt x="0" y="13"/>
                    <a:pt x="0" y="13"/>
                    <a:pt x="0" y="13"/>
                  </a:cubicBezTo>
                  <a:cubicBezTo>
                    <a:pt x="0" y="6"/>
                    <a:pt x="6" y="0"/>
                    <a:pt x="13" y="0"/>
                  </a:cubicBezTo>
                  <a:cubicBezTo>
                    <a:pt x="130" y="0"/>
                    <a:pt x="130" y="0"/>
                    <a:pt x="130" y="0"/>
                  </a:cubicBezTo>
                  <a:cubicBezTo>
                    <a:pt x="137" y="0"/>
                    <a:pt x="142" y="6"/>
                    <a:pt x="142" y="13"/>
                  </a:cubicBezTo>
                  <a:cubicBezTo>
                    <a:pt x="142" y="21"/>
                    <a:pt x="142" y="21"/>
                    <a:pt x="142" y="21"/>
                  </a:cubicBezTo>
                  <a:lnTo>
                    <a:pt x="0" y="21"/>
                  </a:ln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7" name="Freeform 58"/>
            <p:cNvSpPr>
              <a:spLocks/>
            </p:cNvSpPr>
            <p:nvPr/>
          </p:nvSpPr>
          <p:spPr bwMode="auto">
            <a:xfrm>
              <a:off x="4576763" y="2541588"/>
              <a:ext cx="573088" cy="392113"/>
            </a:xfrm>
            <a:custGeom>
              <a:avLst/>
              <a:gdLst>
                <a:gd name="T0" fmla="*/ 175 w 177"/>
                <a:gd name="T1" fmla="*/ 121 h 121"/>
                <a:gd name="T2" fmla="*/ 3 w 177"/>
                <a:gd name="T3" fmla="*/ 121 h 121"/>
                <a:gd name="T4" fmla="*/ 0 w 177"/>
                <a:gd name="T5" fmla="*/ 119 h 121"/>
                <a:gd name="T6" fmla="*/ 0 w 177"/>
                <a:gd name="T7" fmla="*/ 2 h 121"/>
                <a:gd name="T8" fmla="*/ 3 w 177"/>
                <a:gd name="T9" fmla="*/ 0 h 121"/>
                <a:gd name="T10" fmla="*/ 175 w 177"/>
                <a:gd name="T11" fmla="*/ 0 h 121"/>
                <a:gd name="T12" fmla="*/ 177 w 177"/>
                <a:gd name="T13" fmla="*/ 2 h 121"/>
                <a:gd name="T14" fmla="*/ 177 w 177"/>
                <a:gd name="T15" fmla="*/ 119 h 121"/>
                <a:gd name="T16" fmla="*/ 175 w 177"/>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7" h="121">
                  <a:moveTo>
                    <a:pt x="175" y="121"/>
                  </a:moveTo>
                  <a:cubicBezTo>
                    <a:pt x="3" y="121"/>
                    <a:pt x="3" y="121"/>
                    <a:pt x="3" y="121"/>
                  </a:cubicBezTo>
                  <a:cubicBezTo>
                    <a:pt x="2" y="121"/>
                    <a:pt x="0" y="120"/>
                    <a:pt x="0" y="119"/>
                  </a:cubicBezTo>
                  <a:cubicBezTo>
                    <a:pt x="0" y="2"/>
                    <a:pt x="0" y="2"/>
                    <a:pt x="0" y="2"/>
                  </a:cubicBezTo>
                  <a:cubicBezTo>
                    <a:pt x="0" y="1"/>
                    <a:pt x="2" y="0"/>
                    <a:pt x="3" y="0"/>
                  </a:cubicBezTo>
                  <a:cubicBezTo>
                    <a:pt x="175" y="0"/>
                    <a:pt x="175" y="0"/>
                    <a:pt x="175" y="0"/>
                  </a:cubicBezTo>
                  <a:cubicBezTo>
                    <a:pt x="176" y="0"/>
                    <a:pt x="177" y="1"/>
                    <a:pt x="177" y="2"/>
                  </a:cubicBezTo>
                  <a:cubicBezTo>
                    <a:pt x="177" y="119"/>
                    <a:pt x="177" y="119"/>
                    <a:pt x="177" y="119"/>
                  </a:cubicBezTo>
                  <a:cubicBezTo>
                    <a:pt x="177" y="120"/>
                    <a:pt x="176" y="121"/>
                    <a:pt x="175" y="121"/>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8" name="Oval 59"/>
            <p:cNvSpPr>
              <a:spLocks noChangeArrowheads="1"/>
            </p:cNvSpPr>
            <p:nvPr/>
          </p:nvSpPr>
          <p:spPr bwMode="auto">
            <a:xfrm>
              <a:off x="4846638" y="2690813"/>
              <a:ext cx="93663" cy="93663"/>
            </a:xfrm>
            <a:prstGeom prst="ellipse">
              <a:avLst/>
            </a:prstGeom>
            <a:solidFill>
              <a:srgbClr val="8F8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69" name="Freeform 60"/>
            <p:cNvSpPr>
              <a:spLocks/>
            </p:cNvSpPr>
            <p:nvPr/>
          </p:nvSpPr>
          <p:spPr bwMode="auto">
            <a:xfrm>
              <a:off x="4846638" y="2784475"/>
              <a:ext cx="93663" cy="236538"/>
            </a:xfrm>
            <a:custGeom>
              <a:avLst/>
              <a:gdLst>
                <a:gd name="T0" fmla="*/ 29 w 29"/>
                <a:gd name="T1" fmla="*/ 15 h 73"/>
                <a:gd name="T2" fmla="*/ 14 w 29"/>
                <a:gd name="T3" fmla="*/ 0 h 73"/>
                <a:gd name="T4" fmla="*/ 0 w 29"/>
                <a:gd name="T5" fmla="*/ 15 h 73"/>
                <a:gd name="T6" fmla="*/ 0 w 29"/>
                <a:gd name="T7" fmla="*/ 73 h 73"/>
                <a:gd name="T8" fmla="*/ 29 w 29"/>
                <a:gd name="T9" fmla="*/ 73 h 73"/>
                <a:gd name="T10" fmla="*/ 29 w 29"/>
                <a:gd name="T11" fmla="*/ 15 h 73"/>
              </a:gdLst>
              <a:ahLst/>
              <a:cxnLst>
                <a:cxn ang="0">
                  <a:pos x="T0" y="T1"/>
                </a:cxn>
                <a:cxn ang="0">
                  <a:pos x="T2" y="T3"/>
                </a:cxn>
                <a:cxn ang="0">
                  <a:pos x="T4" y="T5"/>
                </a:cxn>
                <a:cxn ang="0">
                  <a:pos x="T6" y="T7"/>
                </a:cxn>
                <a:cxn ang="0">
                  <a:pos x="T8" y="T9"/>
                </a:cxn>
                <a:cxn ang="0">
                  <a:pos x="T10" y="T11"/>
                </a:cxn>
              </a:cxnLst>
              <a:rect l="0" t="0" r="r" b="b"/>
              <a:pathLst>
                <a:path w="29" h="73">
                  <a:moveTo>
                    <a:pt x="29" y="15"/>
                  </a:moveTo>
                  <a:cubicBezTo>
                    <a:pt x="29" y="7"/>
                    <a:pt x="22" y="0"/>
                    <a:pt x="14" y="0"/>
                  </a:cubicBezTo>
                  <a:cubicBezTo>
                    <a:pt x="6" y="0"/>
                    <a:pt x="0" y="7"/>
                    <a:pt x="0" y="15"/>
                  </a:cubicBezTo>
                  <a:cubicBezTo>
                    <a:pt x="0" y="73"/>
                    <a:pt x="0" y="73"/>
                    <a:pt x="0" y="73"/>
                  </a:cubicBezTo>
                  <a:cubicBezTo>
                    <a:pt x="29" y="73"/>
                    <a:pt x="29" y="73"/>
                    <a:pt x="29" y="73"/>
                  </a:cubicBezTo>
                  <a:lnTo>
                    <a:pt x="29" y="15"/>
                  </a:lnTo>
                  <a:close/>
                </a:path>
              </a:pathLst>
            </a:custGeom>
            <a:solidFill>
              <a:srgbClr val="8F8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0" name="Rectangle 61"/>
            <p:cNvSpPr>
              <a:spLocks noChangeArrowheads="1"/>
            </p:cNvSpPr>
            <p:nvPr/>
          </p:nvSpPr>
          <p:spPr bwMode="auto">
            <a:xfrm>
              <a:off x="4865688" y="2744788"/>
              <a:ext cx="50800" cy="74613"/>
            </a:xfrm>
            <a:prstGeom prst="rect">
              <a:avLst/>
            </a:prstGeom>
            <a:solidFill>
              <a:srgbClr val="8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1" name="Oval 62"/>
            <p:cNvSpPr>
              <a:spLocks noChangeArrowheads="1"/>
            </p:cNvSpPr>
            <p:nvPr/>
          </p:nvSpPr>
          <p:spPr bwMode="auto">
            <a:xfrm>
              <a:off x="3646488" y="3241675"/>
              <a:ext cx="120650" cy="11906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2" name="Oval 63"/>
            <p:cNvSpPr>
              <a:spLocks noChangeArrowheads="1"/>
            </p:cNvSpPr>
            <p:nvPr/>
          </p:nvSpPr>
          <p:spPr bwMode="auto">
            <a:xfrm>
              <a:off x="3671888" y="3267075"/>
              <a:ext cx="71438" cy="71438"/>
            </a:xfrm>
            <a:prstGeom prst="ellipse">
              <a:avLst/>
            </a:prstGeom>
            <a:solidFill>
              <a:srgbClr val="8F8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3" name="Oval 64"/>
            <p:cNvSpPr>
              <a:spLocks noChangeArrowheads="1"/>
            </p:cNvSpPr>
            <p:nvPr/>
          </p:nvSpPr>
          <p:spPr bwMode="auto">
            <a:xfrm>
              <a:off x="3689350" y="3282950"/>
              <a:ext cx="34925" cy="3651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4" name="Oval 65"/>
            <p:cNvSpPr>
              <a:spLocks noChangeArrowheads="1"/>
            </p:cNvSpPr>
            <p:nvPr/>
          </p:nvSpPr>
          <p:spPr bwMode="auto">
            <a:xfrm>
              <a:off x="5478463" y="3241675"/>
              <a:ext cx="119063" cy="11906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5" name="Oval 66"/>
            <p:cNvSpPr>
              <a:spLocks noChangeArrowheads="1"/>
            </p:cNvSpPr>
            <p:nvPr/>
          </p:nvSpPr>
          <p:spPr bwMode="auto">
            <a:xfrm>
              <a:off x="5500688" y="3267075"/>
              <a:ext cx="71438" cy="71438"/>
            </a:xfrm>
            <a:prstGeom prst="ellipse">
              <a:avLst/>
            </a:prstGeom>
            <a:solidFill>
              <a:srgbClr val="8F8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6" name="Oval 67"/>
            <p:cNvSpPr>
              <a:spLocks noChangeArrowheads="1"/>
            </p:cNvSpPr>
            <p:nvPr/>
          </p:nvSpPr>
          <p:spPr bwMode="auto">
            <a:xfrm>
              <a:off x="5519738" y="3282950"/>
              <a:ext cx="36513" cy="3651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7" name="Freeform 68"/>
            <p:cNvSpPr>
              <a:spLocks/>
            </p:cNvSpPr>
            <p:nvPr/>
          </p:nvSpPr>
          <p:spPr bwMode="auto">
            <a:xfrm>
              <a:off x="4379913" y="2936875"/>
              <a:ext cx="131763" cy="87313"/>
            </a:xfrm>
            <a:custGeom>
              <a:avLst/>
              <a:gdLst>
                <a:gd name="T0" fmla="*/ 33 w 41"/>
                <a:gd name="T1" fmla="*/ 26 h 27"/>
                <a:gd name="T2" fmla="*/ 41 w 41"/>
                <a:gd name="T3" fmla="*/ 21 h 27"/>
                <a:gd name="T4" fmla="*/ 0 w 41"/>
                <a:gd name="T5" fmla="*/ 0 h 27"/>
                <a:gd name="T6" fmla="*/ 0 w 41"/>
                <a:gd name="T7" fmla="*/ 26 h 27"/>
                <a:gd name="T8" fmla="*/ 33 w 41"/>
                <a:gd name="T9" fmla="*/ 26 h 27"/>
              </a:gdLst>
              <a:ahLst/>
              <a:cxnLst>
                <a:cxn ang="0">
                  <a:pos x="T0" y="T1"/>
                </a:cxn>
                <a:cxn ang="0">
                  <a:pos x="T2" y="T3"/>
                </a:cxn>
                <a:cxn ang="0">
                  <a:pos x="T4" y="T5"/>
                </a:cxn>
                <a:cxn ang="0">
                  <a:pos x="T6" y="T7"/>
                </a:cxn>
                <a:cxn ang="0">
                  <a:pos x="T8" y="T9"/>
                </a:cxn>
              </a:cxnLst>
              <a:rect l="0" t="0" r="r" b="b"/>
              <a:pathLst>
                <a:path w="41" h="27">
                  <a:moveTo>
                    <a:pt x="33" y="26"/>
                  </a:moveTo>
                  <a:cubicBezTo>
                    <a:pt x="33" y="26"/>
                    <a:pt x="41" y="27"/>
                    <a:pt x="41" y="21"/>
                  </a:cubicBezTo>
                  <a:cubicBezTo>
                    <a:pt x="41" y="15"/>
                    <a:pt x="34" y="0"/>
                    <a:pt x="0" y="0"/>
                  </a:cubicBezTo>
                  <a:cubicBezTo>
                    <a:pt x="0" y="26"/>
                    <a:pt x="0" y="26"/>
                    <a:pt x="0" y="26"/>
                  </a:cubicBezTo>
                  <a:lnTo>
                    <a:pt x="33" y="26"/>
                  </a:lnTo>
                  <a:close/>
                </a:path>
              </a:pathLst>
            </a:custGeom>
            <a:solidFill>
              <a:srgbClr val="C19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8" name="Freeform 69"/>
            <p:cNvSpPr>
              <a:spLocks noEditPoints="1"/>
            </p:cNvSpPr>
            <p:nvPr/>
          </p:nvSpPr>
          <p:spPr bwMode="auto">
            <a:xfrm>
              <a:off x="5208588" y="2881313"/>
              <a:ext cx="158750" cy="139700"/>
            </a:xfrm>
            <a:custGeom>
              <a:avLst/>
              <a:gdLst>
                <a:gd name="T0" fmla="*/ 0 w 49"/>
                <a:gd name="T1" fmla="*/ 1 h 43"/>
                <a:gd name="T2" fmla="*/ 0 w 49"/>
                <a:gd name="T3" fmla="*/ 43 h 43"/>
                <a:gd name="T4" fmla="*/ 35 w 49"/>
                <a:gd name="T5" fmla="*/ 43 h 43"/>
                <a:gd name="T6" fmla="*/ 35 w 49"/>
                <a:gd name="T7" fmla="*/ 35 h 43"/>
                <a:gd name="T8" fmla="*/ 49 w 49"/>
                <a:gd name="T9" fmla="*/ 20 h 43"/>
                <a:gd name="T10" fmla="*/ 35 w 49"/>
                <a:gd name="T11" fmla="*/ 6 h 43"/>
                <a:gd name="T12" fmla="*/ 35 w 49"/>
                <a:gd name="T13" fmla="*/ 1 h 43"/>
                <a:gd name="T14" fmla="*/ 34 w 49"/>
                <a:gd name="T15" fmla="*/ 0 h 43"/>
                <a:gd name="T16" fmla="*/ 1 w 49"/>
                <a:gd name="T17" fmla="*/ 0 h 43"/>
                <a:gd name="T18" fmla="*/ 0 w 49"/>
                <a:gd name="T19" fmla="*/ 1 h 43"/>
                <a:gd name="T20" fmla="*/ 35 w 49"/>
                <a:gd name="T21" fmla="*/ 29 h 43"/>
                <a:gd name="T22" fmla="*/ 35 w 49"/>
                <a:gd name="T23" fmla="*/ 12 h 43"/>
                <a:gd name="T24" fmla="*/ 43 w 49"/>
                <a:gd name="T25" fmla="*/ 20 h 43"/>
                <a:gd name="T26" fmla="*/ 35 w 49"/>
                <a:gd name="T27"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43">
                  <a:moveTo>
                    <a:pt x="0" y="1"/>
                  </a:moveTo>
                  <a:cubicBezTo>
                    <a:pt x="0" y="43"/>
                    <a:pt x="0" y="43"/>
                    <a:pt x="0" y="43"/>
                  </a:cubicBezTo>
                  <a:cubicBezTo>
                    <a:pt x="35" y="43"/>
                    <a:pt x="35" y="43"/>
                    <a:pt x="35" y="43"/>
                  </a:cubicBezTo>
                  <a:cubicBezTo>
                    <a:pt x="35" y="35"/>
                    <a:pt x="35" y="35"/>
                    <a:pt x="35" y="35"/>
                  </a:cubicBezTo>
                  <a:cubicBezTo>
                    <a:pt x="43" y="35"/>
                    <a:pt x="49" y="29"/>
                    <a:pt x="49" y="20"/>
                  </a:cubicBezTo>
                  <a:cubicBezTo>
                    <a:pt x="49" y="12"/>
                    <a:pt x="43" y="6"/>
                    <a:pt x="35" y="6"/>
                  </a:cubicBezTo>
                  <a:cubicBezTo>
                    <a:pt x="35" y="1"/>
                    <a:pt x="35" y="1"/>
                    <a:pt x="35" y="1"/>
                  </a:cubicBezTo>
                  <a:cubicBezTo>
                    <a:pt x="35" y="0"/>
                    <a:pt x="34" y="0"/>
                    <a:pt x="34" y="0"/>
                  </a:cubicBezTo>
                  <a:cubicBezTo>
                    <a:pt x="1" y="0"/>
                    <a:pt x="1" y="0"/>
                    <a:pt x="1" y="0"/>
                  </a:cubicBezTo>
                  <a:cubicBezTo>
                    <a:pt x="0" y="0"/>
                    <a:pt x="0" y="0"/>
                    <a:pt x="0" y="1"/>
                  </a:cubicBezTo>
                  <a:close/>
                  <a:moveTo>
                    <a:pt x="35" y="29"/>
                  </a:moveTo>
                  <a:cubicBezTo>
                    <a:pt x="35" y="12"/>
                    <a:pt x="35" y="12"/>
                    <a:pt x="35" y="12"/>
                  </a:cubicBezTo>
                  <a:cubicBezTo>
                    <a:pt x="39" y="12"/>
                    <a:pt x="43" y="16"/>
                    <a:pt x="43" y="20"/>
                  </a:cubicBezTo>
                  <a:cubicBezTo>
                    <a:pt x="43" y="25"/>
                    <a:pt x="39" y="29"/>
                    <a:pt x="35" y="29"/>
                  </a:cubicBezTo>
                  <a:close/>
                </a:path>
              </a:pathLst>
            </a:custGeom>
            <a:solidFill>
              <a:srgbClr val="FF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79" name="Rectangle 70"/>
            <p:cNvSpPr>
              <a:spLocks noChangeArrowheads="1"/>
            </p:cNvSpPr>
            <p:nvPr/>
          </p:nvSpPr>
          <p:spPr bwMode="auto">
            <a:xfrm>
              <a:off x="3076575" y="3233738"/>
              <a:ext cx="355600" cy="444500"/>
            </a:xfrm>
            <a:prstGeom prst="rect">
              <a:avLst/>
            </a:prstGeom>
            <a:solidFill>
              <a:srgbClr val="8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0" name="Oval 71"/>
            <p:cNvSpPr>
              <a:spLocks noChangeArrowheads="1"/>
            </p:cNvSpPr>
            <p:nvPr/>
          </p:nvSpPr>
          <p:spPr bwMode="auto">
            <a:xfrm>
              <a:off x="3640138" y="1658938"/>
              <a:ext cx="388938" cy="388938"/>
            </a:xfrm>
            <a:prstGeom prst="ellipse">
              <a:avLst/>
            </a:pr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1" name="Oval 72"/>
            <p:cNvSpPr>
              <a:spLocks noChangeArrowheads="1"/>
            </p:cNvSpPr>
            <p:nvPr/>
          </p:nvSpPr>
          <p:spPr bwMode="auto">
            <a:xfrm>
              <a:off x="3656013" y="1674813"/>
              <a:ext cx="357188" cy="360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2" name="Freeform 73"/>
            <p:cNvSpPr>
              <a:spLocks/>
            </p:cNvSpPr>
            <p:nvPr/>
          </p:nvSpPr>
          <p:spPr bwMode="auto">
            <a:xfrm>
              <a:off x="3827463" y="1692275"/>
              <a:ext cx="14288" cy="22225"/>
            </a:xfrm>
            <a:custGeom>
              <a:avLst/>
              <a:gdLst>
                <a:gd name="T0" fmla="*/ 2 w 4"/>
                <a:gd name="T1" fmla="*/ 0 h 7"/>
                <a:gd name="T2" fmla="*/ 2 w 4"/>
                <a:gd name="T3" fmla="*/ 0 h 7"/>
                <a:gd name="T4" fmla="*/ 4 w 4"/>
                <a:gd name="T5" fmla="*/ 1 h 7"/>
                <a:gd name="T6" fmla="*/ 4 w 4"/>
                <a:gd name="T7" fmla="*/ 6 h 7"/>
                <a:gd name="T8" fmla="*/ 2 w 4"/>
                <a:gd name="T9" fmla="*/ 7 h 7"/>
                <a:gd name="T10" fmla="*/ 2 w 4"/>
                <a:gd name="T11" fmla="*/ 7 h 7"/>
                <a:gd name="T12" fmla="*/ 0 w 4"/>
                <a:gd name="T13" fmla="*/ 6 h 7"/>
                <a:gd name="T14" fmla="*/ 0 w 4"/>
                <a:gd name="T15" fmla="*/ 1 h 7"/>
                <a:gd name="T16" fmla="*/ 2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2" y="0"/>
                  </a:moveTo>
                  <a:cubicBezTo>
                    <a:pt x="2" y="0"/>
                    <a:pt x="2" y="0"/>
                    <a:pt x="2" y="0"/>
                  </a:cubicBezTo>
                  <a:cubicBezTo>
                    <a:pt x="3" y="0"/>
                    <a:pt x="4" y="0"/>
                    <a:pt x="4" y="1"/>
                  </a:cubicBezTo>
                  <a:cubicBezTo>
                    <a:pt x="4" y="6"/>
                    <a:pt x="4" y="6"/>
                    <a:pt x="4" y="6"/>
                  </a:cubicBezTo>
                  <a:cubicBezTo>
                    <a:pt x="4" y="7"/>
                    <a:pt x="3" y="7"/>
                    <a:pt x="2" y="7"/>
                  </a:cubicBezTo>
                  <a:cubicBezTo>
                    <a:pt x="2" y="7"/>
                    <a:pt x="2" y="7"/>
                    <a:pt x="2" y="7"/>
                  </a:cubicBezTo>
                  <a:cubicBezTo>
                    <a:pt x="1" y="7"/>
                    <a:pt x="0" y="7"/>
                    <a:pt x="0" y="6"/>
                  </a:cubicBezTo>
                  <a:cubicBezTo>
                    <a:pt x="0" y="1"/>
                    <a:pt x="0" y="1"/>
                    <a:pt x="0" y="1"/>
                  </a:cubicBezTo>
                  <a:cubicBezTo>
                    <a:pt x="0" y="0"/>
                    <a:pt x="1"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3" name="Freeform 74"/>
            <p:cNvSpPr>
              <a:spLocks/>
            </p:cNvSpPr>
            <p:nvPr/>
          </p:nvSpPr>
          <p:spPr bwMode="auto">
            <a:xfrm>
              <a:off x="3827463" y="1993900"/>
              <a:ext cx="14288" cy="25400"/>
            </a:xfrm>
            <a:custGeom>
              <a:avLst/>
              <a:gdLst>
                <a:gd name="T0" fmla="*/ 2 w 4"/>
                <a:gd name="T1" fmla="*/ 0 h 8"/>
                <a:gd name="T2" fmla="*/ 2 w 4"/>
                <a:gd name="T3" fmla="*/ 0 h 8"/>
                <a:gd name="T4" fmla="*/ 4 w 4"/>
                <a:gd name="T5" fmla="*/ 2 h 8"/>
                <a:gd name="T6" fmla="*/ 4 w 4"/>
                <a:gd name="T7" fmla="*/ 6 h 8"/>
                <a:gd name="T8" fmla="*/ 2 w 4"/>
                <a:gd name="T9" fmla="*/ 8 h 8"/>
                <a:gd name="T10" fmla="*/ 2 w 4"/>
                <a:gd name="T11" fmla="*/ 8 h 8"/>
                <a:gd name="T12" fmla="*/ 0 w 4"/>
                <a:gd name="T13" fmla="*/ 6 h 8"/>
                <a:gd name="T14" fmla="*/ 0 w 4"/>
                <a:gd name="T15" fmla="*/ 2 h 8"/>
                <a:gd name="T16" fmla="*/ 2 w 4"/>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8">
                  <a:moveTo>
                    <a:pt x="2" y="0"/>
                  </a:moveTo>
                  <a:cubicBezTo>
                    <a:pt x="2" y="0"/>
                    <a:pt x="2" y="0"/>
                    <a:pt x="2" y="0"/>
                  </a:cubicBezTo>
                  <a:cubicBezTo>
                    <a:pt x="3" y="0"/>
                    <a:pt x="4" y="1"/>
                    <a:pt x="4" y="2"/>
                  </a:cubicBezTo>
                  <a:cubicBezTo>
                    <a:pt x="4" y="6"/>
                    <a:pt x="4" y="6"/>
                    <a:pt x="4" y="6"/>
                  </a:cubicBezTo>
                  <a:cubicBezTo>
                    <a:pt x="4" y="7"/>
                    <a:pt x="3" y="8"/>
                    <a:pt x="2" y="8"/>
                  </a:cubicBezTo>
                  <a:cubicBezTo>
                    <a:pt x="2" y="8"/>
                    <a:pt x="2" y="8"/>
                    <a:pt x="2" y="8"/>
                  </a:cubicBezTo>
                  <a:cubicBezTo>
                    <a:pt x="1" y="8"/>
                    <a:pt x="0" y="7"/>
                    <a:pt x="0" y="6"/>
                  </a:cubicBezTo>
                  <a:cubicBezTo>
                    <a:pt x="0" y="2"/>
                    <a:pt x="0" y="2"/>
                    <a:pt x="0" y="2"/>
                  </a:cubicBezTo>
                  <a:cubicBezTo>
                    <a:pt x="0" y="1"/>
                    <a:pt x="1"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4" name="Freeform 75"/>
            <p:cNvSpPr>
              <a:spLocks/>
            </p:cNvSpPr>
            <p:nvPr/>
          </p:nvSpPr>
          <p:spPr bwMode="auto">
            <a:xfrm>
              <a:off x="3973513" y="1851025"/>
              <a:ext cx="26988" cy="9525"/>
            </a:xfrm>
            <a:custGeom>
              <a:avLst/>
              <a:gdLst>
                <a:gd name="T0" fmla="*/ 8 w 8"/>
                <a:gd name="T1" fmla="*/ 1 h 3"/>
                <a:gd name="T2" fmla="*/ 8 w 8"/>
                <a:gd name="T3" fmla="*/ 1 h 3"/>
                <a:gd name="T4" fmla="*/ 6 w 8"/>
                <a:gd name="T5" fmla="*/ 3 h 3"/>
                <a:gd name="T6" fmla="*/ 2 w 8"/>
                <a:gd name="T7" fmla="*/ 3 h 3"/>
                <a:gd name="T8" fmla="*/ 0 w 8"/>
                <a:gd name="T9" fmla="*/ 1 h 3"/>
                <a:gd name="T10" fmla="*/ 0 w 8"/>
                <a:gd name="T11" fmla="*/ 1 h 3"/>
                <a:gd name="T12" fmla="*/ 2 w 8"/>
                <a:gd name="T13" fmla="*/ 0 h 3"/>
                <a:gd name="T14" fmla="*/ 6 w 8"/>
                <a:gd name="T15" fmla="*/ 0 h 3"/>
                <a:gd name="T16" fmla="*/ 8 w 8"/>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
                  <a:moveTo>
                    <a:pt x="8" y="1"/>
                  </a:moveTo>
                  <a:cubicBezTo>
                    <a:pt x="8" y="1"/>
                    <a:pt x="8" y="1"/>
                    <a:pt x="8" y="1"/>
                  </a:cubicBezTo>
                  <a:cubicBezTo>
                    <a:pt x="8" y="2"/>
                    <a:pt x="7" y="3"/>
                    <a:pt x="6" y="3"/>
                  </a:cubicBezTo>
                  <a:cubicBezTo>
                    <a:pt x="2" y="3"/>
                    <a:pt x="2" y="3"/>
                    <a:pt x="2" y="3"/>
                  </a:cubicBezTo>
                  <a:cubicBezTo>
                    <a:pt x="1" y="3"/>
                    <a:pt x="0" y="2"/>
                    <a:pt x="0" y="1"/>
                  </a:cubicBezTo>
                  <a:cubicBezTo>
                    <a:pt x="0" y="1"/>
                    <a:pt x="0" y="1"/>
                    <a:pt x="0" y="1"/>
                  </a:cubicBezTo>
                  <a:cubicBezTo>
                    <a:pt x="0" y="0"/>
                    <a:pt x="1" y="0"/>
                    <a:pt x="2" y="0"/>
                  </a:cubicBezTo>
                  <a:cubicBezTo>
                    <a:pt x="6" y="0"/>
                    <a:pt x="6" y="0"/>
                    <a:pt x="6" y="0"/>
                  </a:cubicBezTo>
                  <a:cubicBezTo>
                    <a:pt x="7" y="0"/>
                    <a:pt x="8" y="0"/>
                    <a:pt x="8"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5" name="Freeform 76"/>
            <p:cNvSpPr>
              <a:spLocks/>
            </p:cNvSpPr>
            <p:nvPr/>
          </p:nvSpPr>
          <p:spPr bwMode="auto">
            <a:xfrm>
              <a:off x="3668713" y="1851025"/>
              <a:ext cx="26988" cy="9525"/>
            </a:xfrm>
            <a:custGeom>
              <a:avLst/>
              <a:gdLst>
                <a:gd name="T0" fmla="*/ 8 w 8"/>
                <a:gd name="T1" fmla="*/ 1 h 3"/>
                <a:gd name="T2" fmla="*/ 8 w 8"/>
                <a:gd name="T3" fmla="*/ 1 h 3"/>
                <a:gd name="T4" fmla="*/ 6 w 8"/>
                <a:gd name="T5" fmla="*/ 3 h 3"/>
                <a:gd name="T6" fmla="*/ 2 w 8"/>
                <a:gd name="T7" fmla="*/ 3 h 3"/>
                <a:gd name="T8" fmla="*/ 0 w 8"/>
                <a:gd name="T9" fmla="*/ 1 h 3"/>
                <a:gd name="T10" fmla="*/ 0 w 8"/>
                <a:gd name="T11" fmla="*/ 1 h 3"/>
                <a:gd name="T12" fmla="*/ 2 w 8"/>
                <a:gd name="T13" fmla="*/ 0 h 3"/>
                <a:gd name="T14" fmla="*/ 6 w 8"/>
                <a:gd name="T15" fmla="*/ 0 h 3"/>
                <a:gd name="T16" fmla="*/ 8 w 8"/>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
                  <a:moveTo>
                    <a:pt x="8" y="1"/>
                  </a:moveTo>
                  <a:cubicBezTo>
                    <a:pt x="8" y="1"/>
                    <a:pt x="8" y="1"/>
                    <a:pt x="8" y="1"/>
                  </a:cubicBezTo>
                  <a:cubicBezTo>
                    <a:pt x="8" y="2"/>
                    <a:pt x="7" y="3"/>
                    <a:pt x="6" y="3"/>
                  </a:cubicBezTo>
                  <a:cubicBezTo>
                    <a:pt x="2" y="3"/>
                    <a:pt x="2" y="3"/>
                    <a:pt x="2" y="3"/>
                  </a:cubicBezTo>
                  <a:cubicBezTo>
                    <a:pt x="1" y="3"/>
                    <a:pt x="0" y="2"/>
                    <a:pt x="0" y="1"/>
                  </a:cubicBezTo>
                  <a:cubicBezTo>
                    <a:pt x="0" y="1"/>
                    <a:pt x="0" y="1"/>
                    <a:pt x="0" y="1"/>
                  </a:cubicBezTo>
                  <a:cubicBezTo>
                    <a:pt x="0" y="0"/>
                    <a:pt x="1" y="0"/>
                    <a:pt x="2" y="0"/>
                  </a:cubicBezTo>
                  <a:cubicBezTo>
                    <a:pt x="6" y="0"/>
                    <a:pt x="6" y="0"/>
                    <a:pt x="6" y="0"/>
                  </a:cubicBezTo>
                  <a:cubicBezTo>
                    <a:pt x="7" y="0"/>
                    <a:pt x="8" y="0"/>
                    <a:pt x="8"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6" name="Freeform 77"/>
            <p:cNvSpPr>
              <a:spLocks/>
            </p:cNvSpPr>
            <p:nvPr/>
          </p:nvSpPr>
          <p:spPr bwMode="auto">
            <a:xfrm>
              <a:off x="3736975" y="1724025"/>
              <a:ext cx="104775" cy="136525"/>
            </a:xfrm>
            <a:custGeom>
              <a:avLst/>
              <a:gdLst>
                <a:gd name="T0" fmla="*/ 30 w 32"/>
                <a:gd name="T1" fmla="*/ 0 h 42"/>
                <a:gd name="T2" fmla="*/ 28 w 32"/>
                <a:gd name="T3" fmla="*/ 2 h 42"/>
                <a:gd name="T4" fmla="*/ 28 w 32"/>
                <a:gd name="T5" fmla="*/ 39 h 42"/>
                <a:gd name="T6" fmla="*/ 2 w 32"/>
                <a:gd name="T7" fmla="*/ 39 h 42"/>
                <a:gd name="T8" fmla="*/ 0 w 32"/>
                <a:gd name="T9" fmla="*/ 40 h 42"/>
                <a:gd name="T10" fmla="*/ 2 w 32"/>
                <a:gd name="T11" fmla="*/ 42 h 42"/>
                <a:gd name="T12" fmla="*/ 30 w 32"/>
                <a:gd name="T13" fmla="*/ 42 h 42"/>
                <a:gd name="T14" fmla="*/ 32 w 32"/>
                <a:gd name="T15" fmla="*/ 40 h 42"/>
                <a:gd name="T16" fmla="*/ 32 w 32"/>
                <a:gd name="T17" fmla="*/ 2 h 42"/>
                <a:gd name="T18" fmla="*/ 30 w 32"/>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2">
                  <a:moveTo>
                    <a:pt x="30" y="0"/>
                  </a:moveTo>
                  <a:cubicBezTo>
                    <a:pt x="29" y="0"/>
                    <a:pt x="28" y="1"/>
                    <a:pt x="28" y="2"/>
                  </a:cubicBezTo>
                  <a:cubicBezTo>
                    <a:pt x="28" y="39"/>
                    <a:pt x="28" y="39"/>
                    <a:pt x="28" y="39"/>
                  </a:cubicBezTo>
                  <a:cubicBezTo>
                    <a:pt x="2" y="39"/>
                    <a:pt x="2" y="39"/>
                    <a:pt x="2" y="39"/>
                  </a:cubicBezTo>
                  <a:cubicBezTo>
                    <a:pt x="1" y="39"/>
                    <a:pt x="0" y="39"/>
                    <a:pt x="0" y="40"/>
                  </a:cubicBezTo>
                  <a:cubicBezTo>
                    <a:pt x="0" y="41"/>
                    <a:pt x="1" y="42"/>
                    <a:pt x="2" y="42"/>
                  </a:cubicBezTo>
                  <a:cubicBezTo>
                    <a:pt x="30" y="42"/>
                    <a:pt x="30" y="42"/>
                    <a:pt x="30" y="42"/>
                  </a:cubicBezTo>
                  <a:cubicBezTo>
                    <a:pt x="31" y="42"/>
                    <a:pt x="32" y="41"/>
                    <a:pt x="32" y="40"/>
                  </a:cubicBezTo>
                  <a:cubicBezTo>
                    <a:pt x="32" y="2"/>
                    <a:pt x="32" y="2"/>
                    <a:pt x="32" y="2"/>
                  </a:cubicBezTo>
                  <a:cubicBezTo>
                    <a:pt x="32" y="1"/>
                    <a:pt x="31" y="0"/>
                    <a:pt x="30" y="0"/>
                  </a:cubicBezTo>
                  <a:close/>
                </a:path>
              </a:pathLst>
            </a:custGeom>
            <a:solidFill>
              <a:srgbClr val="FF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7" name="Rectangle 78"/>
            <p:cNvSpPr>
              <a:spLocks noChangeArrowheads="1"/>
            </p:cNvSpPr>
            <p:nvPr/>
          </p:nvSpPr>
          <p:spPr bwMode="auto">
            <a:xfrm>
              <a:off x="3076575" y="2586038"/>
              <a:ext cx="681038" cy="36513"/>
            </a:xfrm>
            <a:prstGeom prst="rect">
              <a:avLst/>
            </a:prstGeom>
            <a:solidFill>
              <a:srgbClr val="8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8" name="Rectangle 79"/>
            <p:cNvSpPr>
              <a:spLocks noChangeArrowheads="1"/>
            </p:cNvSpPr>
            <p:nvPr/>
          </p:nvSpPr>
          <p:spPr bwMode="auto">
            <a:xfrm>
              <a:off x="3244850" y="2284413"/>
              <a:ext cx="52388" cy="304800"/>
            </a:xfrm>
            <a:prstGeom prst="rect">
              <a:avLst/>
            </a:prstGeom>
            <a:solidFill>
              <a:srgbClr val="085EB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89" name="Rectangle 80"/>
            <p:cNvSpPr>
              <a:spLocks noChangeArrowheads="1"/>
            </p:cNvSpPr>
            <p:nvPr/>
          </p:nvSpPr>
          <p:spPr bwMode="auto">
            <a:xfrm>
              <a:off x="3244850" y="2566988"/>
              <a:ext cx="52388" cy="6350"/>
            </a:xfrm>
            <a:prstGeom prst="rect">
              <a:avLst/>
            </a:prstGeom>
            <a:solidFill>
              <a:srgbClr val="4BB4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0" name="Freeform 81"/>
            <p:cNvSpPr>
              <a:spLocks/>
            </p:cNvSpPr>
            <p:nvPr/>
          </p:nvSpPr>
          <p:spPr bwMode="auto">
            <a:xfrm>
              <a:off x="3254375" y="2301875"/>
              <a:ext cx="33338" cy="28575"/>
            </a:xfrm>
            <a:custGeom>
              <a:avLst/>
              <a:gdLst>
                <a:gd name="T0" fmla="*/ 10 w 21"/>
                <a:gd name="T1" fmla="*/ 0 h 18"/>
                <a:gd name="T2" fmla="*/ 21 w 21"/>
                <a:gd name="T3" fmla="*/ 10 h 18"/>
                <a:gd name="T4" fmla="*/ 10 w 21"/>
                <a:gd name="T5" fmla="*/ 18 h 18"/>
                <a:gd name="T6" fmla="*/ 0 w 21"/>
                <a:gd name="T7" fmla="*/ 10 h 18"/>
                <a:gd name="T8" fmla="*/ 10 w 21"/>
                <a:gd name="T9" fmla="*/ 0 h 18"/>
              </a:gdLst>
              <a:ahLst/>
              <a:cxnLst>
                <a:cxn ang="0">
                  <a:pos x="T0" y="T1"/>
                </a:cxn>
                <a:cxn ang="0">
                  <a:pos x="T2" y="T3"/>
                </a:cxn>
                <a:cxn ang="0">
                  <a:pos x="T4" y="T5"/>
                </a:cxn>
                <a:cxn ang="0">
                  <a:pos x="T6" y="T7"/>
                </a:cxn>
                <a:cxn ang="0">
                  <a:pos x="T8" y="T9"/>
                </a:cxn>
              </a:cxnLst>
              <a:rect l="0" t="0" r="r" b="b"/>
              <a:pathLst>
                <a:path w="21" h="18">
                  <a:moveTo>
                    <a:pt x="10" y="0"/>
                  </a:moveTo>
                  <a:lnTo>
                    <a:pt x="21" y="10"/>
                  </a:lnTo>
                  <a:lnTo>
                    <a:pt x="10" y="18"/>
                  </a:lnTo>
                  <a:lnTo>
                    <a:pt x="0" y="10"/>
                  </a:lnTo>
                  <a:lnTo>
                    <a:pt x="10" y="0"/>
                  </a:lnTo>
                  <a:close/>
                </a:path>
              </a:pathLst>
            </a:custGeom>
            <a:solidFill>
              <a:srgbClr val="4BB4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1" name="Rectangle 82"/>
            <p:cNvSpPr>
              <a:spLocks noChangeArrowheads="1"/>
            </p:cNvSpPr>
            <p:nvPr/>
          </p:nvSpPr>
          <p:spPr bwMode="auto">
            <a:xfrm>
              <a:off x="3406775" y="2314575"/>
              <a:ext cx="39688" cy="274638"/>
            </a:xfrm>
            <a:prstGeom prst="rect">
              <a:avLst/>
            </a:prstGeom>
            <a:solidFill>
              <a:srgbClr val="0A6E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2" name="Rectangle 83"/>
            <p:cNvSpPr>
              <a:spLocks noChangeArrowheads="1"/>
            </p:cNvSpPr>
            <p:nvPr/>
          </p:nvSpPr>
          <p:spPr bwMode="auto">
            <a:xfrm>
              <a:off x="3406775" y="2563813"/>
              <a:ext cx="39688" cy="9525"/>
            </a:xfrm>
            <a:prstGeom prst="rect">
              <a:avLst/>
            </a:prstGeom>
            <a:solidFill>
              <a:srgbClr val="50BE8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3" name="Rectangle 84"/>
            <p:cNvSpPr>
              <a:spLocks noChangeArrowheads="1"/>
            </p:cNvSpPr>
            <p:nvPr/>
          </p:nvSpPr>
          <p:spPr bwMode="auto">
            <a:xfrm>
              <a:off x="3406775" y="2330450"/>
              <a:ext cx="39688" cy="6350"/>
            </a:xfrm>
            <a:prstGeom prst="rect">
              <a:avLst/>
            </a:prstGeom>
            <a:solidFill>
              <a:srgbClr val="50BE8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4" name="Oval 85"/>
            <p:cNvSpPr>
              <a:spLocks noChangeArrowheads="1"/>
            </p:cNvSpPr>
            <p:nvPr/>
          </p:nvSpPr>
          <p:spPr bwMode="auto">
            <a:xfrm>
              <a:off x="3416300" y="2408238"/>
              <a:ext cx="19050" cy="84138"/>
            </a:xfrm>
            <a:prstGeom prst="ellipse">
              <a:avLst/>
            </a:prstGeom>
            <a:solidFill>
              <a:srgbClr val="50BE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5" name="Rectangle 86"/>
            <p:cNvSpPr>
              <a:spLocks noChangeArrowheads="1"/>
            </p:cNvSpPr>
            <p:nvPr/>
          </p:nvSpPr>
          <p:spPr bwMode="auto">
            <a:xfrm>
              <a:off x="3205163" y="2284413"/>
              <a:ext cx="39688" cy="304800"/>
            </a:xfrm>
            <a:prstGeom prst="rect">
              <a:avLst/>
            </a:prstGeom>
            <a:solidFill>
              <a:srgbClr val="50BE8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6" name="Rectangle 87"/>
            <p:cNvSpPr>
              <a:spLocks noChangeArrowheads="1"/>
            </p:cNvSpPr>
            <p:nvPr/>
          </p:nvSpPr>
          <p:spPr bwMode="auto">
            <a:xfrm>
              <a:off x="3205163" y="2563813"/>
              <a:ext cx="39688" cy="6350"/>
            </a:xfrm>
            <a:prstGeom prst="rect">
              <a:avLst/>
            </a:prstGeom>
            <a:solidFill>
              <a:srgbClr val="B8EB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7" name="Rectangle 88"/>
            <p:cNvSpPr>
              <a:spLocks noChangeArrowheads="1"/>
            </p:cNvSpPr>
            <p:nvPr/>
          </p:nvSpPr>
          <p:spPr bwMode="auto">
            <a:xfrm>
              <a:off x="3205163" y="2301875"/>
              <a:ext cx="39688" cy="9525"/>
            </a:xfrm>
            <a:prstGeom prst="rect">
              <a:avLst/>
            </a:prstGeom>
            <a:solidFill>
              <a:srgbClr val="B8EB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8" name="Rectangle 89"/>
            <p:cNvSpPr>
              <a:spLocks noChangeArrowheads="1"/>
            </p:cNvSpPr>
            <p:nvPr/>
          </p:nvSpPr>
          <p:spPr bwMode="auto">
            <a:xfrm>
              <a:off x="3360738" y="2271713"/>
              <a:ext cx="46038" cy="317500"/>
            </a:xfrm>
            <a:prstGeom prst="rect">
              <a:avLst/>
            </a:prstGeom>
            <a:solidFill>
              <a:srgbClr val="FFB4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199" name="Rectangle 90"/>
            <p:cNvSpPr>
              <a:spLocks noChangeArrowheads="1"/>
            </p:cNvSpPr>
            <p:nvPr/>
          </p:nvSpPr>
          <p:spPr bwMode="auto">
            <a:xfrm>
              <a:off x="3360738" y="2560638"/>
              <a:ext cx="46038" cy="9525"/>
            </a:xfrm>
            <a:prstGeom prst="rect">
              <a:avLst/>
            </a:prstGeom>
            <a:solidFill>
              <a:srgbClr val="FFD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0" name="Oval 91"/>
            <p:cNvSpPr>
              <a:spLocks noChangeArrowheads="1"/>
            </p:cNvSpPr>
            <p:nvPr/>
          </p:nvSpPr>
          <p:spPr bwMode="auto">
            <a:xfrm>
              <a:off x="3375025" y="2320925"/>
              <a:ext cx="19050" cy="19050"/>
            </a:xfrm>
            <a:prstGeom prst="ellipse">
              <a:avLst/>
            </a:prstGeom>
            <a:solidFill>
              <a:srgbClr val="FFD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1" name="Rectangle 92"/>
            <p:cNvSpPr>
              <a:spLocks noChangeArrowheads="1"/>
            </p:cNvSpPr>
            <p:nvPr/>
          </p:nvSpPr>
          <p:spPr bwMode="auto">
            <a:xfrm>
              <a:off x="3322638" y="2314575"/>
              <a:ext cx="38100" cy="274638"/>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2" name="Rectangle 93"/>
            <p:cNvSpPr>
              <a:spLocks noChangeArrowheads="1"/>
            </p:cNvSpPr>
            <p:nvPr/>
          </p:nvSpPr>
          <p:spPr bwMode="auto">
            <a:xfrm>
              <a:off x="3322638" y="2563813"/>
              <a:ext cx="38100" cy="9525"/>
            </a:xfrm>
            <a:prstGeom prst="rect">
              <a:avLst/>
            </a:prstGeom>
            <a:solidFill>
              <a:srgbClr val="8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3" name="Rectangle 94"/>
            <p:cNvSpPr>
              <a:spLocks noChangeArrowheads="1"/>
            </p:cNvSpPr>
            <p:nvPr/>
          </p:nvSpPr>
          <p:spPr bwMode="auto">
            <a:xfrm>
              <a:off x="3322638" y="2330450"/>
              <a:ext cx="38100" cy="6350"/>
            </a:xfrm>
            <a:prstGeom prst="rect">
              <a:avLst/>
            </a:prstGeom>
            <a:solidFill>
              <a:srgbClr val="8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4" name="Freeform 95"/>
            <p:cNvSpPr>
              <a:spLocks/>
            </p:cNvSpPr>
            <p:nvPr/>
          </p:nvSpPr>
          <p:spPr bwMode="auto">
            <a:xfrm>
              <a:off x="3328988" y="2395538"/>
              <a:ext cx="22225" cy="109538"/>
            </a:xfrm>
            <a:custGeom>
              <a:avLst/>
              <a:gdLst>
                <a:gd name="T0" fmla="*/ 14 w 14"/>
                <a:gd name="T1" fmla="*/ 65 h 69"/>
                <a:gd name="T2" fmla="*/ 8 w 14"/>
                <a:gd name="T3" fmla="*/ 69 h 69"/>
                <a:gd name="T4" fmla="*/ 0 w 14"/>
                <a:gd name="T5" fmla="*/ 65 h 69"/>
                <a:gd name="T6" fmla="*/ 0 w 14"/>
                <a:gd name="T7" fmla="*/ 6 h 69"/>
                <a:gd name="T8" fmla="*/ 8 w 14"/>
                <a:gd name="T9" fmla="*/ 0 h 69"/>
                <a:gd name="T10" fmla="*/ 14 w 14"/>
                <a:gd name="T11" fmla="*/ 6 h 69"/>
                <a:gd name="T12" fmla="*/ 14 w 14"/>
                <a:gd name="T13" fmla="*/ 65 h 69"/>
              </a:gdLst>
              <a:ahLst/>
              <a:cxnLst>
                <a:cxn ang="0">
                  <a:pos x="T0" y="T1"/>
                </a:cxn>
                <a:cxn ang="0">
                  <a:pos x="T2" y="T3"/>
                </a:cxn>
                <a:cxn ang="0">
                  <a:pos x="T4" y="T5"/>
                </a:cxn>
                <a:cxn ang="0">
                  <a:pos x="T6" y="T7"/>
                </a:cxn>
                <a:cxn ang="0">
                  <a:pos x="T8" y="T9"/>
                </a:cxn>
                <a:cxn ang="0">
                  <a:pos x="T10" y="T11"/>
                </a:cxn>
                <a:cxn ang="0">
                  <a:pos x="T12" y="T13"/>
                </a:cxn>
              </a:cxnLst>
              <a:rect l="0" t="0" r="r" b="b"/>
              <a:pathLst>
                <a:path w="14" h="69">
                  <a:moveTo>
                    <a:pt x="14" y="65"/>
                  </a:moveTo>
                  <a:lnTo>
                    <a:pt x="8" y="69"/>
                  </a:lnTo>
                  <a:lnTo>
                    <a:pt x="0" y="65"/>
                  </a:lnTo>
                  <a:lnTo>
                    <a:pt x="0" y="6"/>
                  </a:lnTo>
                  <a:lnTo>
                    <a:pt x="8" y="0"/>
                  </a:lnTo>
                  <a:lnTo>
                    <a:pt x="14" y="6"/>
                  </a:lnTo>
                  <a:lnTo>
                    <a:pt x="14" y="65"/>
                  </a:lnTo>
                  <a:close/>
                </a:path>
              </a:pathLst>
            </a:custGeom>
            <a:solidFill>
              <a:srgbClr val="8F8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5" name="Rectangle 96"/>
            <p:cNvSpPr>
              <a:spLocks noChangeArrowheads="1"/>
            </p:cNvSpPr>
            <p:nvPr/>
          </p:nvSpPr>
          <p:spPr bwMode="auto">
            <a:xfrm>
              <a:off x="3297238" y="2305050"/>
              <a:ext cx="25400" cy="284163"/>
            </a:xfrm>
            <a:prstGeom prst="rect">
              <a:avLst/>
            </a:prstGeom>
            <a:solidFill>
              <a:srgbClr val="FFD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6" name="Rectangle 97"/>
            <p:cNvSpPr>
              <a:spLocks noChangeArrowheads="1"/>
            </p:cNvSpPr>
            <p:nvPr/>
          </p:nvSpPr>
          <p:spPr bwMode="auto">
            <a:xfrm>
              <a:off x="3446463" y="2336800"/>
              <a:ext cx="47625" cy="252413"/>
            </a:xfrm>
            <a:prstGeom prst="rect">
              <a:avLst/>
            </a:prstGeom>
            <a:solidFill>
              <a:srgbClr val="085EB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7" name="Rectangle 98"/>
            <p:cNvSpPr>
              <a:spLocks noChangeArrowheads="1"/>
            </p:cNvSpPr>
            <p:nvPr/>
          </p:nvSpPr>
          <p:spPr bwMode="auto">
            <a:xfrm>
              <a:off x="3446463" y="2554288"/>
              <a:ext cx="47625" cy="6350"/>
            </a:xfrm>
            <a:prstGeom prst="rect">
              <a:avLst/>
            </a:prstGeom>
            <a:solidFill>
              <a:srgbClr val="4BB4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8" name="Freeform 99"/>
            <p:cNvSpPr>
              <a:spLocks/>
            </p:cNvSpPr>
            <p:nvPr/>
          </p:nvSpPr>
          <p:spPr bwMode="auto">
            <a:xfrm>
              <a:off x="3455988" y="2352675"/>
              <a:ext cx="28575" cy="33338"/>
            </a:xfrm>
            <a:custGeom>
              <a:avLst/>
              <a:gdLst>
                <a:gd name="T0" fmla="*/ 8 w 18"/>
                <a:gd name="T1" fmla="*/ 0 h 21"/>
                <a:gd name="T2" fmla="*/ 18 w 18"/>
                <a:gd name="T3" fmla="*/ 10 h 21"/>
                <a:gd name="T4" fmla="*/ 8 w 18"/>
                <a:gd name="T5" fmla="*/ 21 h 21"/>
                <a:gd name="T6" fmla="*/ 0 w 18"/>
                <a:gd name="T7" fmla="*/ 10 h 21"/>
                <a:gd name="T8" fmla="*/ 8 w 18"/>
                <a:gd name="T9" fmla="*/ 0 h 21"/>
              </a:gdLst>
              <a:ahLst/>
              <a:cxnLst>
                <a:cxn ang="0">
                  <a:pos x="T0" y="T1"/>
                </a:cxn>
                <a:cxn ang="0">
                  <a:pos x="T2" y="T3"/>
                </a:cxn>
                <a:cxn ang="0">
                  <a:pos x="T4" y="T5"/>
                </a:cxn>
                <a:cxn ang="0">
                  <a:pos x="T6" y="T7"/>
                </a:cxn>
                <a:cxn ang="0">
                  <a:pos x="T8" y="T9"/>
                </a:cxn>
              </a:cxnLst>
              <a:rect l="0" t="0" r="r" b="b"/>
              <a:pathLst>
                <a:path w="18" h="21">
                  <a:moveTo>
                    <a:pt x="8" y="0"/>
                  </a:moveTo>
                  <a:lnTo>
                    <a:pt x="18" y="10"/>
                  </a:lnTo>
                  <a:lnTo>
                    <a:pt x="8" y="21"/>
                  </a:lnTo>
                  <a:lnTo>
                    <a:pt x="0" y="10"/>
                  </a:lnTo>
                  <a:lnTo>
                    <a:pt x="8" y="0"/>
                  </a:lnTo>
                  <a:close/>
                </a:path>
              </a:pathLst>
            </a:custGeom>
            <a:solidFill>
              <a:srgbClr val="4BB4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09" name="Rectangle 100"/>
            <p:cNvSpPr>
              <a:spLocks noChangeArrowheads="1"/>
            </p:cNvSpPr>
            <p:nvPr/>
          </p:nvSpPr>
          <p:spPr bwMode="auto">
            <a:xfrm>
              <a:off x="3494088" y="2320925"/>
              <a:ext cx="25400" cy="268288"/>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0" name="Rectangle 101"/>
            <p:cNvSpPr>
              <a:spLocks noChangeArrowheads="1"/>
            </p:cNvSpPr>
            <p:nvPr/>
          </p:nvSpPr>
          <p:spPr bwMode="auto">
            <a:xfrm>
              <a:off x="3144838" y="2278063"/>
              <a:ext cx="60325" cy="311150"/>
            </a:xfrm>
            <a:prstGeom prst="rect">
              <a:avLst/>
            </a:prstGeom>
            <a:solidFill>
              <a:srgbClr val="8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1" name="Rectangle 102"/>
            <p:cNvSpPr>
              <a:spLocks noChangeArrowheads="1"/>
            </p:cNvSpPr>
            <p:nvPr/>
          </p:nvSpPr>
          <p:spPr bwMode="auto">
            <a:xfrm>
              <a:off x="3144838" y="2563813"/>
              <a:ext cx="60325" cy="63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2" name="Freeform 103"/>
            <p:cNvSpPr>
              <a:spLocks/>
            </p:cNvSpPr>
            <p:nvPr/>
          </p:nvSpPr>
          <p:spPr bwMode="auto">
            <a:xfrm>
              <a:off x="3157538" y="2301875"/>
              <a:ext cx="34925" cy="34925"/>
            </a:xfrm>
            <a:custGeom>
              <a:avLst/>
              <a:gdLst>
                <a:gd name="T0" fmla="*/ 12 w 22"/>
                <a:gd name="T1" fmla="*/ 0 h 22"/>
                <a:gd name="T2" fmla="*/ 22 w 22"/>
                <a:gd name="T3" fmla="*/ 12 h 22"/>
                <a:gd name="T4" fmla="*/ 12 w 22"/>
                <a:gd name="T5" fmla="*/ 22 h 22"/>
                <a:gd name="T6" fmla="*/ 0 w 22"/>
                <a:gd name="T7" fmla="*/ 12 h 22"/>
                <a:gd name="T8" fmla="*/ 12 w 22"/>
                <a:gd name="T9" fmla="*/ 0 h 22"/>
              </a:gdLst>
              <a:ahLst/>
              <a:cxnLst>
                <a:cxn ang="0">
                  <a:pos x="T0" y="T1"/>
                </a:cxn>
                <a:cxn ang="0">
                  <a:pos x="T2" y="T3"/>
                </a:cxn>
                <a:cxn ang="0">
                  <a:pos x="T4" y="T5"/>
                </a:cxn>
                <a:cxn ang="0">
                  <a:pos x="T6" y="T7"/>
                </a:cxn>
                <a:cxn ang="0">
                  <a:pos x="T8" y="T9"/>
                </a:cxn>
              </a:cxnLst>
              <a:rect l="0" t="0" r="r" b="b"/>
              <a:pathLst>
                <a:path w="22" h="22">
                  <a:moveTo>
                    <a:pt x="12" y="0"/>
                  </a:moveTo>
                  <a:lnTo>
                    <a:pt x="22" y="12"/>
                  </a:lnTo>
                  <a:lnTo>
                    <a:pt x="12" y="22"/>
                  </a:lnTo>
                  <a:lnTo>
                    <a:pt x="0" y="12"/>
                  </a:lnTo>
                  <a:lnTo>
                    <a:pt x="12"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3" name="Rectangle 104"/>
            <p:cNvSpPr>
              <a:spLocks noChangeArrowheads="1"/>
            </p:cNvSpPr>
            <p:nvPr/>
          </p:nvSpPr>
          <p:spPr bwMode="auto">
            <a:xfrm>
              <a:off x="3117850" y="2305050"/>
              <a:ext cx="26988" cy="284163"/>
            </a:xfrm>
            <a:prstGeom prst="rect">
              <a:avLst/>
            </a:prstGeom>
            <a:solidFill>
              <a:srgbClr val="0A6E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4" name="Rectangle 105"/>
            <p:cNvSpPr>
              <a:spLocks noChangeArrowheads="1"/>
            </p:cNvSpPr>
            <p:nvPr/>
          </p:nvSpPr>
          <p:spPr bwMode="auto">
            <a:xfrm>
              <a:off x="3076575" y="2301875"/>
              <a:ext cx="41275" cy="287338"/>
            </a:xfrm>
            <a:prstGeom prst="rect">
              <a:avLst/>
            </a:prstGeom>
            <a:solidFill>
              <a:srgbClr val="FF7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5" name="Rectangle 106"/>
            <p:cNvSpPr>
              <a:spLocks noChangeArrowheads="1"/>
            </p:cNvSpPr>
            <p:nvPr/>
          </p:nvSpPr>
          <p:spPr bwMode="auto">
            <a:xfrm>
              <a:off x="3076575" y="2501900"/>
              <a:ext cx="41275" cy="1270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6" name="Rectangle 107"/>
            <p:cNvSpPr>
              <a:spLocks noChangeArrowheads="1"/>
            </p:cNvSpPr>
            <p:nvPr/>
          </p:nvSpPr>
          <p:spPr bwMode="auto">
            <a:xfrm>
              <a:off x="3076575" y="2371725"/>
              <a:ext cx="41275" cy="14288"/>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7" name="Oval 108"/>
            <p:cNvSpPr>
              <a:spLocks noChangeArrowheads="1"/>
            </p:cNvSpPr>
            <p:nvPr/>
          </p:nvSpPr>
          <p:spPr bwMode="auto">
            <a:xfrm>
              <a:off x="3082925" y="2414588"/>
              <a:ext cx="28575" cy="58738"/>
            </a:xfrm>
            <a:prstGeom prst="ellipse">
              <a:avLst/>
            </a:pr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8" name="Freeform 109"/>
            <p:cNvSpPr>
              <a:spLocks/>
            </p:cNvSpPr>
            <p:nvPr/>
          </p:nvSpPr>
          <p:spPr bwMode="auto">
            <a:xfrm>
              <a:off x="3587750" y="2349500"/>
              <a:ext cx="120650" cy="114300"/>
            </a:xfrm>
            <a:custGeom>
              <a:avLst/>
              <a:gdLst>
                <a:gd name="T0" fmla="*/ 39 w 76"/>
                <a:gd name="T1" fmla="*/ 0 h 72"/>
                <a:gd name="T2" fmla="*/ 49 w 76"/>
                <a:gd name="T3" fmla="*/ 25 h 72"/>
                <a:gd name="T4" fmla="*/ 76 w 76"/>
                <a:gd name="T5" fmla="*/ 27 h 72"/>
                <a:gd name="T6" fmla="*/ 58 w 76"/>
                <a:gd name="T7" fmla="*/ 45 h 72"/>
                <a:gd name="T8" fmla="*/ 62 w 76"/>
                <a:gd name="T9" fmla="*/ 72 h 72"/>
                <a:gd name="T10" fmla="*/ 39 w 76"/>
                <a:gd name="T11" fmla="*/ 59 h 72"/>
                <a:gd name="T12" fmla="*/ 15 w 76"/>
                <a:gd name="T13" fmla="*/ 72 h 72"/>
                <a:gd name="T14" fmla="*/ 21 w 76"/>
                <a:gd name="T15" fmla="*/ 45 h 72"/>
                <a:gd name="T16" fmla="*/ 0 w 76"/>
                <a:gd name="T17" fmla="*/ 27 h 72"/>
                <a:gd name="T18" fmla="*/ 27 w 76"/>
                <a:gd name="T19" fmla="*/ 25 h 72"/>
                <a:gd name="T20" fmla="*/ 39 w 76"/>
                <a:gd name="T2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72">
                  <a:moveTo>
                    <a:pt x="39" y="0"/>
                  </a:moveTo>
                  <a:lnTo>
                    <a:pt x="49" y="25"/>
                  </a:lnTo>
                  <a:lnTo>
                    <a:pt x="76" y="27"/>
                  </a:lnTo>
                  <a:lnTo>
                    <a:pt x="58" y="45"/>
                  </a:lnTo>
                  <a:lnTo>
                    <a:pt x="62" y="72"/>
                  </a:lnTo>
                  <a:lnTo>
                    <a:pt x="39" y="59"/>
                  </a:lnTo>
                  <a:lnTo>
                    <a:pt x="15" y="72"/>
                  </a:lnTo>
                  <a:lnTo>
                    <a:pt x="21" y="45"/>
                  </a:lnTo>
                  <a:lnTo>
                    <a:pt x="0" y="27"/>
                  </a:lnTo>
                  <a:lnTo>
                    <a:pt x="27" y="25"/>
                  </a:lnTo>
                  <a:lnTo>
                    <a:pt x="39" y="0"/>
                  </a:lnTo>
                  <a:close/>
                </a:path>
              </a:pathLst>
            </a:custGeom>
            <a:solidFill>
              <a:srgbClr val="FFB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19" name="Rectangle 110"/>
            <p:cNvSpPr>
              <a:spLocks noChangeArrowheads="1"/>
            </p:cNvSpPr>
            <p:nvPr/>
          </p:nvSpPr>
          <p:spPr bwMode="auto">
            <a:xfrm>
              <a:off x="3640138" y="2430463"/>
              <a:ext cx="19050" cy="80963"/>
            </a:xfrm>
            <a:prstGeom prst="rect">
              <a:avLst/>
            </a:prstGeom>
            <a:solidFill>
              <a:srgbClr val="FFB4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20" name="Rectangle 111"/>
            <p:cNvSpPr>
              <a:spLocks noChangeArrowheads="1"/>
            </p:cNvSpPr>
            <p:nvPr/>
          </p:nvSpPr>
          <p:spPr bwMode="auto">
            <a:xfrm>
              <a:off x="3614738" y="2498725"/>
              <a:ext cx="68263" cy="190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21" name="Rectangle 112"/>
            <p:cNvSpPr>
              <a:spLocks noChangeArrowheads="1"/>
            </p:cNvSpPr>
            <p:nvPr/>
          </p:nvSpPr>
          <p:spPr bwMode="auto">
            <a:xfrm>
              <a:off x="3594100" y="2517775"/>
              <a:ext cx="107950" cy="555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22" name="Freeform 113"/>
            <p:cNvSpPr>
              <a:spLocks/>
            </p:cNvSpPr>
            <p:nvPr/>
          </p:nvSpPr>
          <p:spPr bwMode="auto">
            <a:xfrm>
              <a:off x="3587750" y="2573338"/>
              <a:ext cx="123825" cy="12700"/>
            </a:xfrm>
            <a:custGeom>
              <a:avLst/>
              <a:gdLst>
                <a:gd name="T0" fmla="*/ 72 w 78"/>
                <a:gd name="T1" fmla="*/ 0 h 8"/>
                <a:gd name="T2" fmla="*/ 4 w 78"/>
                <a:gd name="T3" fmla="*/ 0 h 8"/>
                <a:gd name="T4" fmla="*/ 0 w 78"/>
                <a:gd name="T5" fmla="*/ 0 h 8"/>
                <a:gd name="T6" fmla="*/ 0 w 78"/>
                <a:gd name="T7" fmla="*/ 8 h 8"/>
                <a:gd name="T8" fmla="*/ 78 w 78"/>
                <a:gd name="T9" fmla="*/ 8 h 8"/>
                <a:gd name="T10" fmla="*/ 78 w 78"/>
                <a:gd name="T11" fmla="*/ 0 h 8"/>
                <a:gd name="T12" fmla="*/ 72 w 78"/>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78" h="8">
                  <a:moveTo>
                    <a:pt x="72" y="0"/>
                  </a:moveTo>
                  <a:lnTo>
                    <a:pt x="4" y="0"/>
                  </a:lnTo>
                  <a:lnTo>
                    <a:pt x="0" y="0"/>
                  </a:lnTo>
                  <a:lnTo>
                    <a:pt x="0" y="8"/>
                  </a:lnTo>
                  <a:lnTo>
                    <a:pt x="78" y="8"/>
                  </a:lnTo>
                  <a:lnTo>
                    <a:pt x="78" y="0"/>
                  </a:lnTo>
                  <a:lnTo>
                    <a:pt x="7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23" name="Freeform 114"/>
            <p:cNvSpPr>
              <a:spLocks/>
            </p:cNvSpPr>
            <p:nvPr/>
          </p:nvSpPr>
          <p:spPr bwMode="auto">
            <a:xfrm>
              <a:off x="3617913" y="2530475"/>
              <a:ext cx="61913" cy="26988"/>
            </a:xfrm>
            <a:custGeom>
              <a:avLst/>
              <a:gdLst>
                <a:gd name="T0" fmla="*/ 19 w 19"/>
                <a:gd name="T1" fmla="*/ 8 h 8"/>
                <a:gd name="T2" fmla="*/ 0 w 19"/>
                <a:gd name="T3" fmla="*/ 8 h 8"/>
                <a:gd name="T4" fmla="*/ 0 w 19"/>
                <a:gd name="T5" fmla="*/ 8 h 8"/>
                <a:gd name="T6" fmla="*/ 0 w 19"/>
                <a:gd name="T7" fmla="*/ 0 h 8"/>
                <a:gd name="T8" fmla="*/ 0 w 19"/>
                <a:gd name="T9" fmla="*/ 0 h 8"/>
                <a:gd name="T10" fmla="*/ 19 w 19"/>
                <a:gd name="T11" fmla="*/ 0 h 8"/>
                <a:gd name="T12" fmla="*/ 19 w 19"/>
                <a:gd name="T13" fmla="*/ 0 h 8"/>
                <a:gd name="T14" fmla="*/ 19 w 19"/>
                <a:gd name="T15" fmla="*/ 8 h 8"/>
                <a:gd name="T16" fmla="*/ 19 w 19"/>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8">
                  <a:moveTo>
                    <a:pt x="19" y="8"/>
                  </a:moveTo>
                  <a:cubicBezTo>
                    <a:pt x="0" y="8"/>
                    <a:pt x="0" y="8"/>
                    <a:pt x="0" y="8"/>
                  </a:cubicBezTo>
                  <a:cubicBezTo>
                    <a:pt x="0" y="8"/>
                    <a:pt x="0" y="8"/>
                    <a:pt x="0" y="8"/>
                  </a:cubicBezTo>
                  <a:cubicBezTo>
                    <a:pt x="0" y="0"/>
                    <a:pt x="0" y="0"/>
                    <a:pt x="0" y="0"/>
                  </a:cubicBezTo>
                  <a:cubicBezTo>
                    <a:pt x="0" y="0"/>
                    <a:pt x="0" y="0"/>
                    <a:pt x="0" y="0"/>
                  </a:cubicBezTo>
                  <a:cubicBezTo>
                    <a:pt x="19" y="0"/>
                    <a:pt x="19" y="0"/>
                    <a:pt x="19" y="0"/>
                  </a:cubicBezTo>
                  <a:cubicBezTo>
                    <a:pt x="19" y="0"/>
                    <a:pt x="19" y="0"/>
                    <a:pt x="19" y="0"/>
                  </a:cubicBezTo>
                  <a:cubicBezTo>
                    <a:pt x="19" y="8"/>
                    <a:pt x="19" y="8"/>
                    <a:pt x="19" y="8"/>
                  </a:cubicBezTo>
                  <a:cubicBezTo>
                    <a:pt x="19" y="8"/>
                    <a:pt x="19" y="8"/>
                    <a:pt x="19" y="8"/>
                  </a:cubicBezTo>
                  <a:close/>
                </a:path>
              </a:pathLst>
            </a:custGeom>
            <a:solidFill>
              <a:srgbClr val="8F8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sp>
          <p:nvSpPr>
            <p:cNvPr id="224" name="Freeform 34"/>
            <p:cNvSpPr>
              <a:spLocks noChangeAspect="1"/>
            </p:cNvSpPr>
            <p:nvPr/>
          </p:nvSpPr>
          <p:spPr bwMode="auto">
            <a:xfrm>
              <a:off x="4397454" y="2485975"/>
              <a:ext cx="60167" cy="12802"/>
            </a:xfrm>
            <a:custGeom>
              <a:avLst/>
              <a:gdLst>
                <a:gd name="T0" fmla="*/ 1 w 23"/>
                <a:gd name="T1" fmla="*/ 0 h 5"/>
                <a:gd name="T2" fmla="*/ 6 w 23"/>
                <a:gd name="T3" fmla="*/ 5 h 5"/>
                <a:gd name="T4" fmla="*/ 18 w 23"/>
                <a:gd name="T5" fmla="*/ 5 h 5"/>
                <a:gd name="T6" fmla="*/ 22 w 23"/>
                <a:gd name="T7" fmla="*/ 0 h 5"/>
                <a:gd name="T8" fmla="*/ 12 w 23"/>
                <a:gd name="T9" fmla="*/ 2 h 5"/>
                <a:gd name="T10" fmla="*/ 1 w 23"/>
                <a:gd name="T11" fmla="*/ 0 h 5"/>
              </a:gdLst>
              <a:ahLst/>
              <a:cxnLst>
                <a:cxn ang="0">
                  <a:pos x="T0" y="T1"/>
                </a:cxn>
                <a:cxn ang="0">
                  <a:pos x="T2" y="T3"/>
                </a:cxn>
                <a:cxn ang="0">
                  <a:pos x="T4" y="T5"/>
                </a:cxn>
                <a:cxn ang="0">
                  <a:pos x="T6" y="T7"/>
                </a:cxn>
                <a:cxn ang="0">
                  <a:pos x="T8" y="T9"/>
                </a:cxn>
                <a:cxn ang="0">
                  <a:pos x="T10" y="T11"/>
                </a:cxn>
              </a:cxnLst>
              <a:rect l="0" t="0" r="r" b="b"/>
              <a:pathLst>
                <a:path w="23" h="5">
                  <a:moveTo>
                    <a:pt x="1" y="0"/>
                  </a:moveTo>
                  <a:cubicBezTo>
                    <a:pt x="0" y="2"/>
                    <a:pt x="3" y="5"/>
                    <a:pt x="6" y="5"/>
                  </a:cubicBezTo>
                  <a:cubicBezTo>
                    <a:pt x="18" y="5"/>
                    <a:pt x="18" y="5"/>
                    <a:pt x="18" y="5"/>
                  </a:cubicBezTo>
                  <a:cubicBezTo>
                    <a:pt x="21" y="5"/>
                    <a:pt x="23" y="2"/>
                    <a:pt x="22" y="0"/>
                  </a:cubicBezTo>
                  <a:cubicBezTo>
                    <a:pt x="21" y="1"/>
                    <a:pt x="17" y="2"/>
                    <a:pt x="12" y="2"/>
                  </a:cubicBezTo>
                  <a:cubicBezTo>
                    <a:pt x="7" y="2"/>
                    <a:pt x="3" y="1"/>
                    <a:pt x="1" y="0"/>
                  </a:cubicBezTo>
                  <a:close/>
                </a:path>
              </a:pathLst>
            </a:custGeom>
            <a:solidFill>
              <a:srgbClr val="714E46"/>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000000"/>
                </a:solidFill>
                <a:effectLst/>
                <a:uLnTx/>
                <a:uFillTx/>
                <a:latin typeface="Helvetica 75 Bold"/>
                <a:ea typeface="+mn-ea"/>
              </a:endParaRPr>
            </a:p>
          </p:txBody>
        </p:sp>
      </p:grpSp>
      <p:sp>
        <p:nvSpPr>
          <p:cNvPr id="225" name="ZoneTexte 224"/>
          <p:cNvSpPr txBox="1"/>
          <p:nvPr/>
        </p:nvSpPr>
        <p:spPr>
          <a:xfrm>
            <a:off x="395536" y="1834247"/>
            <a:ext cx="4608512" cy="646331"/>
          </a:xfrm>
          <a:prstGeom prst="rect">
            <a:avLst/>
          </a:prstGeom>
          <a:noFill/>
        </p:spPr>
        <p:txBody>
          <a:bodyPr wrap="square" rtlCol="0">
            <a:spAutoFit/>
          </a:bodyPr>
          <a:lstStyle/>
          <a:p>
            <a:pPr defTabSz="514350">
              <a:lnSpc>
                <a:spcPct val="90000"/>
              </a:lnSpc>
              <a:spcAft>
                <a:spcPts val="0"/>
              </a:spcAft>
            </a:pPr>
            <a:r>
              <a:rPr lang="fr-FR" sz="2000" dirty="0" smtClean="0">
                <a:solidFill>
                  <a:srgbClr val="FF6600"/>
                </a:solidFill>
                <a:latin typeface="Helvetica 75 Bold" panose="020B0804020202020204" pitchFamily="34" charset="0"/>
                <a:cs typeface="+mj-cs"/>
              </a:rPr>
              <a:t>The H-</a:t>
            </a:r>
            <a:r>
              <a:rPr lang="fr-FR" sz="2000" dirty="0" err="1" smtClean="0">
                <a:solidFill>
                  <a:srgbClr val="FF6600"/>
                </a:solidFill>
                <a:latin typeface="Helvetica 75 Bold" panose="020B0804020202020204" pitchFamily="34" charset="0"/>
                <a:cs typeface="+mj-cs"/>
              </a:rPr>
              <a:t>Factors</a:t>
            </a:r>
            <a:endParaRPr lang="fr-FR" sz="2000" dirty="0" smtClean="0">
              <a:solidFill>
                <a:srgbClr val="FF6600"/>
              </a:solidFill>
              <a:latin typeface="Helvetica 75 Bold" panose="020B0804020202020204" pitchFamily="34" charset="0"/>
              <a:cs typeface="+mj-cs"/>
            </a:endParaRPr>
          </a:p>
          <a:p>
            <a:pPr lvl="1" defTabSz="514350">
              <a:lnSpc>
                <a:spcPct val="90000"/>
              </a:lnSpc>
            </a:pPr>
            <a:r>
              <a:rPr lang="fr-FR" sz="2000" dirty="0" smtClean="0">
                <a:solidFill>
                  <a:srgbClr val="FF6600"/>
                </a:solidFill>
                <a:latin typeface="Helvetica 75 Bold" panose="020B0804020202020204" pitchFamily="34" charset="0"/>
                <a:cs typeface="+mj-cs"/>
              </a:rPr>
              <a:t>Mike Amundsen</a:t>
            </a:r>
            <a:endParaRPr lang="en-US" sz="2000" dirty="0">
              <a:solidFill>
                <a:srgbClr val="FF6600"/>
              </a:solidFill>
              <a:latin typeface="Helvetica 75 Bold" panose="020B0804020202020204" pitchFamily="34" charset="0"/>
              <a:cs typeface="+mj-cs"/>
            </a:endParaRPr>
          </a:p>
        </p:txBody>
      </p:sp>
    </p:spTree>
    <p:extLst>
      <p:ext uri="{BB962C8B-B14F-4D97-AF65-F5344CB8AC3E}">
        <p14:creationId xmlns:p14="http://schemas.microsoft.com/office/powerpoint/2010/main" val="2617434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a:spLocks noGrp="1"/>
          </p:cNvSpPr>
          <p:nvPr>
            <p:ph type="ctrTitle"/>
          </p:nvPr>
        </p:nvSpPr>
        <p:spPr>
          <a:xfrm>
            <a:off x="323528" y="267494"/>
            <a:ext cx="8290122" cy="863301"/>
          </a:xfrm>
        </p:spPr>
        <p:txBody>
          <a:bodyPr/>
          <a:lstStyle/>
          <a:p>
            <a:r>
              <a:rPr lang="fr-FR" sz="3200" dirty="0" err="1" smtClean="0"/>
              <a:t>Comparing</a:t>
            </a:r>
            <a:r>
              <a:rPr lang="fr-FR" sz="3200" dirty="0" smtClean="0"/>
              <a:t> </a:t>
            </a:r>
            <a:r>
              <a:rPr lang="fr-FR" sz="3200" dirty="0" err="1" smtClean="0"/>
              <a:t>hypermedia</a:t>
            </a:r>
            <a:endParaRPr lang="en-US" sz="3200" dirty="0"/>
          </a:p>
        </p:txBody>
      </p:sp>
      <p:sp>
        <p:nvSpPr>
          <p:cNvPr id="37" name="Rectangle 36"/>
          <p:cNvSpPr/>
          <p:nvPr/>
        </p:nvSpPr>
        <p:spPr>
          <a:xfrm>
            <a:off x="1043608" y="843558"/>
            <a:ext cx="8057899" cy="1477328"/>
          </a:xfrm>
          <a:prstGeom prst="rect">
            <a:avLst/>
          </a:prstGeom>
        </p:spPr>
        <p:txBody>
          <a:bodyPr wrap="square">
            <a:spAutoFit/>
          </a:bodyPr>
          <a:lstStyle/>
          <a:p>
            <a:r>
              <a:rPr lang="fr-FR" dirty="0" err="1" smtClean="0">
                <a:latin typeface="Arial" panose="020B0604020202020204" pitchFamily="34" charset="0"/>
                <a:cs typeface="Arial" panose="020B0604020202020204" pitchFamily="34" charset="0"/>
              </a:rPr>
              <a:t>Two</a:t>
            </a:r>
            <a:r>
              <a:rPr lang="fr-FR" dirty="0" smtClean="0">
                <a:latin typeface="Arial" panose="020B0604020202020204" pitchFamily="34" charset="0"/>
                <a:cs typeface="Arial" panose="020B0604020202020204" pitchFamily="34" charset="0"/>
              </a:rPr>
              <a:t> classes of </a:t>
            </a:r>
            <a:r>
              <a:rPr lang="fr-FR" dirty="0" err="1" smtClean="0">
                <a:latin typeface="Arial" panose="020B0604020202020204" pitchFamily="34" charset="0"/>
                <a:cs typeface="Arial" panose="020B0604020202020204" pitchFamily="34" charset="0"/>
              </a:rPr>
              <a:t>hypermedia</a:t>
            </a:r>
            <a:endParaRPr lang="fr-FR" dirty="0" smtClean="0">
              <a:latin typeface="Arial" panose="020B0604020202020204" pitchFamily="34" charset="0"/>
              <a:cs typeface="Arial" panose="020B0604020202020204" pitchFamily="34" charset="0"/>
            </a:endParaRPr>
          </a:p>
          <a:p>
            <a:pPr lvl="1"/>
            <a:r>
              <a:rPr lang="fr-FR" dirty="0" smtClean="0">
                <a:latin typeface="Arial" panose="020B0604020202020204" pitchFamily="34" charset="0"/>
                <a:cs typeface="Arial" panose="020B0604020202020204" pitchFamily="34" charset="0"/>
              </a:rPr>
              <a:t>Basic: HAL, </a:t>
            </a:r>
            <a:r>
              <a:rPr lang="fr-FR" dirty="0" err="1" smtClean="0">
                <a:latin typeface="Arial" panose="020B0604020202020204" pitchFamily="34" charset="0"/>
                <a:cs typeface="Arial" panose="020B0604020202020204" pitchFamily="34" charset="0"/>
              </a:rPr>
              <a:t>Collection+JSON</a:t>
            </a:r>
            <a:r>
              <a:rPr lang="fr-FR" dirty="0" smtClean="0">
                <a:latin typeface="Arial" panose="020B0604020202020204" pitchFamily="34" charset="0"/>
                <a:cs typeface="Arial" panose="020B0604020202020204" pitchFamily="34" charset="0"/>
              </a:rPr>
              <a:t> =&gt; </a:t>
            </a:r>
            <a:r>
              <a:rPr lang="fr-FR" dirty="0" err="1" smtClean="0">
                <a:latin typeface="Arial" panose="020B0604020202020204" pitchFamily="34" charset="0"/>
                <a:cs typeface="Arial" panose="020B0604020202020204" pitchFamily="34" charset="0"/>
              </a:rPr>
              <a:t>choice</a:t>
            </a:r>
            <a:r>
              <a:rPr lang="fr-FR" dirty="0" smtClean="0">
                <a:latin typeface="Arial" panose="020B0604020202020204" pitchFamily="34" charset="0"/>
                <a:cs typeface="Arial" panose="020B0604020202020204" pitchFamily="34" charset="0"/>
              </a:rPr>
              <a:t> for R.15</a:t>
            </a:r>
          </a:p>
          <a:p>
            <a:pPr lvl="1"/>
            <a:r>
              <a:rPr lang="fr-FR" dirty="0" smtClean="0">
                <a:latin typeface="Arial" panose="020B0604020202020204" pitchFamily="34" charset="0"/>
                <a:cs typeface="Arial" panose="020B0604020202020204" pitchFamily="34" charset="0"/>
              </a:rPr>
              <a:t>Advanced: UBER, SIREN, MASON =&gt; more future proof</a:t>
            </a:r>
          </a:p>
          <a:p>
            <a:pPr lvl="1"/>
            <a:endParaRPr lang="fr-FR" dirty="0">
              <a:latin typeface="Arial" panose="020B0604020202020204" pitchFamily="34" charset="0"/>
              <a:cs typeface="Arial" panose="020B0604020202020204" pitchFamily="34" charset="0"/>
            </a:endParaRPr>
          </a:p>
          <a:p>
            <a:r>
              <a:rPr lang="fr-FR" dirty="0" smtClean="0">
                <a:latin typeface="Arial" panose="020B0604020202020204" pitchFamily="34" charset="0"/>
                <a:cs typeface="Arial" panose="020B0604020202020204" pitchFamily="34" charset="0"/>
              </a:rPr>
              <a:t>For R.15 </a:t>
            </a:r>
            <a:r>
              <a:rPr lang="fr-FR" dirty="0" err="1" smtClean="0">
                <a:latin typeface="Arial" panose="020B0604020202020204" pitchFamily="34" charset="0"/>
                <a:cs typeface="Arial" panose="020B0604020202020204" pitchFamily="34" charset="0"/>
              </a:rPr>
              <a:t>it</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is</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proposed</a:t>
            </a:r>
            <a:r>
              <a:rPr lang="fr-FR" dirty="0" smtClean="0">
                <a:latin typeface="Arial" panose="020B0604020202020204" pitchFamily="34" charset="0"/>
                <a:cs typeface="Arial" panose="020B0604020202020204" pitchFamily="34" charset="0"/>
              </a:rPr>
              <a:t> to use HAL for </a:t>
            </a:r>
            <a:r>
              <a:rPr lang="fr-FR" dirty="0" err="1" smtClean="0">
                <a:latin typeface="Arial" panose="020B0604020202020204" pitchFamily="34" charset="0"/>
                <a:cs typeface="Arial" panose="020B0604020202020204" pitchFamily="34" charset="0"/>
              </a:rPr>
              <a:t>its</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simplicity</a:t>
            </a:r>
            <a:endParaRPr lang="fr-FR"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78325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r>
              <a:rPr lang="fr-FR" dirty="0" smtClean="0"/>
              <a:t>Merci/</a:t>
            </a:r>
            <a:r>
              <a:rPr lang="fr-FR" dirty="0" err="1" smtClean="0"/>
              <a:t>Thank</a:t>
            </a:r>
            <a:r>
              <a:rPr lang="fr-FR" dirty="0" smtClean="0"/>
              <a:t> </a:t>
            </a:r>
            <a:r>
              <a:rPr lang="fr-FR" dirty="0" err="1" smtClean="0"/>
              <a:t>you</a:t>
            </a:r>
            <a:endParaRPr lang="fr-FR" dirty="0"/>
          </a:p>
        </p:txBody>
      </p:sp>
      <p:sp>
        <p:nvSpPr>
          <p:cNvPr id="6" name="Text Placeholder 5"/>
          <p:cNvSpPr>
            <a:spLocks noGrp="1"/>
          </p:cNvSpPr>
          <p:nvPr>
            <p:ph type="body" sz="quarter" idx="16"/>
          </p:nvPr>
        </p:nvSpPr>
        <p:spPr/>
        <p:txBody>
          <a:bodyPr/>
          <a:lstStyle/>
          <a:p>
            <a:endParaRPr lang="fr-FR" dirty="0"/>
          </a:p>
        </p:txBody>
      </p:sp>
      <p:sp>
        <p:nvSpPr>
          <p:cNvPr id="5" name="Subtitle 4"/>
          <p:cNvSpPr>
            <a:spLocks noGrp="1"/>
          </p:cNvSpPr>
          <p:nvPr>
            <p:ph type="subTitle" idx="1"/>
          </p:nvPr>
        </p:nvSpPr>
        <p:spPr/>
        <p:txBody>
          <a:bodyPr/>
          <a:lstStyle/>
          <a:p>
            <a:endParaRPr lang="fr-FR" dirty="0"/>
          </a:p>
        </p:txBody>
      </p:sp>
    </p:spTree>
    <p:extLst>
      <p:ext uri="{BB962C8B-B14F-4D97-AF65-F5344CB8AC3E}">
        <p14:creationId xmlns:p14="http://schemas.microsoft.com/office/powerpoint/2010/main" val="3776273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23528" y="267494"/>
            <a:ext cx="8290122" cy="863301"/>
          </a:xfrm>
        </p:spPr>
        <p:txBody>
          <a:bodyPr/>
          <a:lstStyle/>
          <a:p>
            <a:r>
              <a:rPr lang="fr-FR" sz="3200" dirty="0" smtClean="0"/>
              <a:t>H-</a:t>
            </a:r>
            <a:r>
              <a:rPr lang="fr-FR" sz="3200" dirty="0" err="1" smtClean="0"/>
              <a:t>Factors</a:t>
            </a:r>
            <a:endParaRPr lang="en-US" sz="3200" dirty="0"/>
          </a:p>
        </p:txBody>
      </p:sp>
      <p:sp>
        <p:nvSpPr>
          <p:cNvPr id="12" name="Rectangle 11"/>
          <p:cNvSpPr/>
          <p:nvPr/>
        </p:nvSpPr>
        <p:spPr>
          <a:xfrm>
            <a:off x="2915816" y="1059582"/>
            <a:ext cx="5904656" cy="3970318"/>
          </a:xfrm>
          <a:prstGeom prst="rect">
            <a:avLst/>
          </a:prstGeom>
        </p:spPr>
        <p:txBody>
          <a:bodyPr wrap="square">
            <a:spAutoFit/>
          </a:bodyPr>
          <a:lstStyle/>
          <a:p>
            <a:r>
              <a:rPr lang="fr-FR" dirty="0" smtClean="0">
                <a:latin typeface="Arial" panose="020B0604020202020204" pitchFamily="34" charset="0"/>
                <a:cs typeface="Arial" panose="020B0604020202020204" pitchFamily="34" charset="0"/>
              </a:rPr>
              <a:t>H-</a:t>
            </a:r>
            <a:r>
              <a:rPr lang="fr-FR" dirty="0" err="1" smtClean="0">
                <a:latin typeface="Arial" panose="020B0604020202020204" pitchFamily="34" charset="0"/>
                <a:cs typeface="Arial" panose="020B0604020202020204" pitchFamily="34" charset="0"/>
              </a:rPr>
              <a:t>Factors</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were</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invented</a:t>
            </a:r>
            <a:r>
              <a:rPr lang="fr-FR" dirty="0" smtClean="0">
                <a:latin typeface="Arial" panose="020B0604020202020204" pitchFamily="34" charset="0"/>
                <a:cs typeface="Arial" panose="020B0604020202020204" pitchFamily="34" charset="0"/>
              </a:rPr>
              <a:t> by Mike Amundsen</a:t>
            </a:r>
            <a:endParaRPr lang="fr-FR" dirty="0">
              <a:latin typeface="Arial" panose="020B0604020202020204" pitchFamily="34" charset="0"/>
              <a:cs typeface="Arial" panose="020B0604020202020204" pitchFamily="34" charset="0"/>
            </a:endParaRPr>
          </a:p>
          <a:p>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The </a:t>
            </a:r>
            <a:r>
              <a:rPr lang="en-US" dirty="0">
                <a:latin typeface="Arial" panose="020B0604020202020204" pitchFamily="34" charset="0"/>
                <a:cs typeface="Arial" panose="020B0604020202020204" pitchFamily="34" charset="0"/>
              </a:rPr>
              <a:t>H Factor of a media-type is a measurement of the level of hypermedia support and sophistication of a </a:t>
            </a:r>
            <a:r>
              <a:rPr lang="en-US" dirty="0" smtClean="0">
                <a:latin typeface="Arial" panose="020B0604020202020204" pitchFamily="34" charset="0"/>
                <a:cs typeface="Arial" panose="020B0604020202020204" pitchFamily="34" charset="0"/>
              </a:rPr>
              <a:t>media-type</a:t>
            </a:r>
          </a:p>
          <a:p>
            <a:endParaRPr lang="en-US" dirty="0" smtClean="0">
              <a:latin typeface="Arial" panose="020B0604020202020204" pitchFamily="34" charset="0"/>
              <a:cs typeface="Arial" panose="020B0604020202020204" pitchFamily="34" charset="0"/>
            </a:endParaRPr>
          </a:p>
          <a:p>
            <a:r>
              <a:rPr lang="fr-FR" dirty="0" smtClean="0">
                <a:latin typeface="Arial" panose="020B0604020202020204" pitchFamily="34" charset="0"/>
                <a:cs typeface="Arial" panose="020B0604020202020204" pitchFamily="34" charset="0"/>
              </a:rPr>
              <a:t>Identifies 9 </a:t>
            </a:r>
            <a:r>
              <a:rPr lang="fr-FR" dirty="0" err="1" smtClean="0">
                <a:latin typeface="Arial" panose="020B0604020202020204" pitchFamily="34" charset="0"/>
                <a:cs typeface="Arial" panose="020B0604020202020204" pitchFamily="34" charset="0"/>
              </a:rPr>
              <a:t>Hypermedia</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required</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behaviors</a:t>
            </a:r>
            <a:endParaRPr lang="fr-FR" dirty="0" smtClean="0">
              <a:latin typeface="Arial" panose="020B0604020202020204" pitchFamily="34" charset="0"/>
              <a:cs typeface="Arial" panose="020B0604020202020204" pitchFamily="34" charset="0"/>
            </a:endParaRPr>
          </a:p>
          <a:p>
            <a:pPr lvl="1"/>
            <a:r>
              <a:rPr lang="en-US" dirty="0" smtClean="0">
                <a:latin typeface="Arial" panose="020B0604020202020204" pitchFamily="34" charset="0"/>
                <a:cs typeface="Arial" panose="020B0604020202020204" pitchFamily="34" charset="0"/>
              </a:rPr>
              <a:t>LINK </a:t>
            </a:r>
            <a:r>
              <a:rPr lang="en-US" dirty="0">
                <a:latin typeface="Arial" panose="020B0604020202020204" pitchFamily="34" charset="0"/>
                <a:cs typeface="Arial" panose="020B0604020202020204" pitchFamily="34" charset="0"/>
              </a:rPr>
              <a:t>Factors (LO, LE, LT, LI, LN</a:t>
            </a:r>
            <a:r>
              <a:rPr lang="en-US" dirty="0" smtClean="0">
                <a:latin typeface="Arial" panose="020B0604020202020204" pitchFamily="34" charset="0"/>
                <a:cs typeface="Arial" panose="020B0604020202020204" pitchFamily="34" charset="0"/>
              </a:rPr>
              <a:t>)</a:t>
            </a:r>
          </a:p>
          <a:p>
            <a:pPr lvl="1"/>
            <a:r>
              <a:rPr lang="en-US" dirty="0">
                <a:latin typeface="Arial" panose="020B0604020202020204" pitchFamily="34" charset="0"/>
                <a:cs typeface="Arial" panose="020B0604020202020204" pitchFamily="34" charset="0"/>
              </a:rPr>
              <a:t>CONTROL Factors (CR, CU, CM, CL)</a:t>
            </a:r>
            <a:endParaRPr lang="fr-FR" dirty="0" smtClean="0">
              <a:latin typeface="Arial" panose="020B0604020202020204" pitchFamily="34" charset="0"/>
              <a:cs typeface="Arial" panose="020B0604020202020204" pitchFamily="34" charset="0"/>
            </a:endParaRPr>
          </a:p>
          <a:p>
            <a:endParaRPr lang="fr-FR" dirty="0" smtClean="0">
              <a:latin typeface="Arial" panose="020B0604020202020204" pitchFamily="34" charset="0"/>
              <a:cs typeface="Arial" panose="020B0604020202020204" pitchFamily="34" charset="0"/>
            </a:endParaRPr>
          </a:p>
          <a:p>
            <a:r>
              <a:rPr lang="fr-FR" dirty="0" err="1" smtClean="0">
                <a:latin typeface="Arial" panose="020B0604020202020204" pitchFamily="34" charset="0"/>
                <a:cs typeface="Arial" panose="020B0604020202020204" pitchFamily="34" charset="0"/>
              </a:rPr>
              <a:t>Helps</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comparing</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hypermedia</a:t>
            </a:r>
            <a:r>
              <a:rPr lang="fr-FR" dirty="0" smtClean="0">
                <a:latin typeface="Arial" panose="020B0604020202020204" pitchFamily="34" charset="0"/>
                <a:cs typeface="Arial" panose="020B0604020202020204" pitchFamily="34" charset="0"/>
              </a:rPr>
              <a:t> formats </a:t>
            </a:r>
            <a:r>
              <a:rPr lang="fr-FR" dirty="0" err="1" smtClean="0">
                <a:latin typeface="Arial" panose="020B0604020202020204" pitchFamily="34" charset="0"/>
                <a:cs typeface="Arial" panose="020B0604020202020204" pitchFamily="34" charset="0"/>
              </a:rPr>
              <a:t>against</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each</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other</a:t>
            </a:r>
            <a:endParaRPr lang="fr-FR" dirty="0" smtClean="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a:p>
            <a:r>
              <a:rPr lang="fr-FR" dirty="0" smtClean="0">
                <a:latin typeface="Arial" panose="020B0604020202020204" pitchFamily="34" charset="0"/>
                <a:cs typeface="Arial" panose="020B0604020202020204" pitchFamily="34" charset="0"/>
              </a:rPr>
              <a:t>For more </a:t>
            </a:r>
            <a:r>
              <a:rPr lang="fr-FR" dirty="0" err="1" smtClean="0">
                <a:latin typeface="Arial" panose="020B0604020202020204" pitchFamily="34" charset="0"/>
                <a:cs typeface="Arial" panose="020B0604020202020204" pitchFamily="34" charset="0"/>
              </a:rPr>
              <a:t>detailled</a:t>
            </a:r>
            <a:r>
              <a:rPr lang="fr-FR" dirty="0" smtClean="0">
                <a:latin typeface="Arial" panose="020B0604020202020204" pitchFamily="34" charset="0"/>
                <a:cs typeface="Arial" panose="020B0604020202020204" pitchFamily="34" charset="0"/>
              </a:rPr>
              <a:t> on </a:t>
            </a:r>
            <a:r>
              <a:rPr lang="fr-FR" dirty="0" smtClean="0">
                <a:latin typeface="Arial" panose="020B0604020202020204" pitchFamily="34" charset="0"/>
                <a:cs typeface="Arial" panose="020B0604020202020204" pitchFamily="34" charset="0"/>
                <a:hlinkClick r:id="rId2"/>
              </a:rPr>
              <a:t>H-</a:t>
            </a:r>
            <a:r>
              <a:rPr lang="fr-FR" dirty="0" err="1" smtClean="0">
                <a:latin typeface="Arial" panose="020B0604020202020204" pitchFamily="34" charset="0"/>
                <a:cs typeface="Arial" panose="020B0604020202020204" pitchFamily="34" charset="0"/>
                <a:hlinkClick r:id="rId2"/>
              </a:rPr>
              <a:t>Factors</a:t>
            </a:r>
            <a:endParaRPr lang="fr-FR" dirty="0">
              <a:latin typeface="Arial" panose="020B0604020202020204" pitchFamily="34" charset="0"/>
              <a:cs typeface="Arial" panose="020B0604020202020204" pitchFamily="34"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419622"/>
            <a:ext cx="2490314"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65154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23528" y="267494"/>
            <a:ext cx="8290122" cy="863301"/>
          </a:xfrm>
        </p:spPr>
        <p:txBody>
          <a:bodyPr/>
          <a:lstStyle/>
          <a:p>
            <a:r>
              <a:rPr lang="fr-FR" sz="3200" dirty="0" smtClean="0"/>
              <a:t>Embedded links - LE</a:t>
            </a:r>
            <a:endParaRPr lang="en-US" sz="3200" dirty="0"/>
          </a:p>
        </p:txBody>
      </p:sp>
      <p:sp>
        <p:nvSpPr>
          <p:cNvPr id="6" name="Rectangle 5"/>
          <p:cNvSpPr/>
          <p:nvPr/>
        </p:nvSpPr>
        <p:spPr>
          <a:xfrm>
            <a:off x="827584" y="1266314"/>
            <a:ext cx="7848872" cy="2031325"/>
          </a:xfrm>
          <a:prstGeom prst="rect">
            <a:avLst/>
          </a:prstGeom>
        </p:spPr>
        <p:txBody>
          <a:bodyPr wrap="square">
            <a:spAutoFit/>
          </a:bodyPr>
          <a:lstStyle/>
          <a:p>
            <a:r>
              <a:rPr lang="en-US" dirty="0" smtClean="0">
                <a:latin typeface="Arial" panose="020B0604020202020204" pitchFamily="34" charset="0"/>
                <a:cs typeface="Arial" panose="020B0604020202020204" pitchFamily="34" charset="0"/>
              </a:rPr>
              <a:t>For Read only operation using GET</a:t>
            </a:r>
          </a:p>
          <a:p>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For </a:t>
            </a:r>
            <a:r>
              <a:rPr lang="en-US" dirty="0" err="1" smtClean="0">
                <a:latin typeface="Arial" panose="020B0604020202020204" pitchFamily="34" charset="0"/>
                <a:cs typeface="Arial" panose="020B0604020202020204" pitchFamily="34" charset="0"/>
              </a:rPr>
              <a:t>transclusion</a:t>
            </a:r>
            <a:endParaRPr lang="en-US" dirty="0" smtClean="0">
              <a:latin typeface="Arial" panose="020B0604020202020204" pitchFamily="34" charset="0"/>
              <a:cs typeface="Arial" panose="020B0604020202020204" pitchFamily="34" charset="0"/>
            </a:endParaRPr>
          </a:p>
          <a:p>
            <a:pPr lvl="1"/>
            <a:r>
              <a:rPr lang="en-US" dirty="0" smtClean="0">
                <a:latin typeface="Arial" panose="020B0604020202020204" pitchFamily="34" charset="0"/>
                <a:cs typeface="Arial" panose="020B0604020202020204" pitchFamily="34" charset="0"/>
              </a:rPr>
              <a:t>Merge of the resource representation in which the LE link was with the representation of linked resource</a:t>
            </a:r>
          </a:p>
          <a:p>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Use case: overload-control</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49262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23528" y="267494"/>
            <a:ext cx="8290122" cy="863301"/>
          </a:xfrm>
        </p:spPr>
        <p:txBody>
          <a:bodyPr/>
          <a:lstStyle/>
          <a:p>
            <a:r>
              <a:rPr lang="fr-FR" sz="3200" dirty="0" err="1"/>
              <a:t>Outbound</a:t>
            </a:r>
            <a:r>
              <a:rPr lang="fr-FR" sz="3200" dirty="0"/>
              <a:t> </a:t>
            </a:r>
            <a:r>
              <a:rPr lang="fr-FR" sz="3200" dirty="0" smtClean="0"/>
              <a:t>Links - LO</a:t>
            </a:r>
            <a:endParaRPr lang="en-US" sz="3200" dirty="0"/>
          </a:p>
        </p:txBody>
      </p:sp>
      <p:sp>
        <p:nvSpPr>
          <p:cNvPr id="6" name="Rectangle 5"/>
          <p:cNvSpPr/>
          <p:nvPr/>
        </p:nvSpPr>
        <p:spPr>
          <a:xfrm>
            <a:off x="827584" y="1266314"/>
            <a:ext cx="7848872" cy="1754326"/>
          </a:xfrm>
          <a:prstGeom prst="rect">
            <a:avLst/>
          </a:prstGeom>
        </p:spPr>
        <p:txBody>
          <a:bodyPr wrap="square">
            <a:spAutoFit/>
          </a:bodyPr>
          <a:lstStyle/>
          <a:p>
            <a:r>
              <a:rPr lang="fr-FR" dirty="0" smtClean="0">
                <a:latin typeface="Arial" panose="020B0604020202020204" pitchFamily="34" charset="0"/>
                <a:cs typeface="Arial" panose="020B0604020202020204" pitchFamily="34" charset="0"/>
              </a:rPr>
              <a:t>For Read </a:t>
            </a:r>
            <a:r>
              <a:rPr lang="fr-FR" dirty="0" err="1" smtClean="0">
                <a:latin typeface="Arial" panose="020B0604020202020204" pitchFamily="34" charset="0"/>
                <a:cs typeface="Arial" panose="020B0604020202020204" pitchFamily="34" charset="0"/>
              </a:rPr>
              <a:t>only</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operation</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using</a:t>
            </a:r>
            <a:r>
              <a:rPr lang="fr-FR" dirty="0" smtClean="0">
                <a:latin typeface="Arial" panose="020B0604020202020204" pitchFamily="34" charset="0"/>
                <a:cs typeface="Arial" panose="020B0604020202020204" pitchFamily="34" charset="0"/>
              </a:rPr>
              <a:t> GET</a:t>
            </a:r>
          </a:p>
          <a:p>
            <a:endParaRPr lang="fr-FR" dirty="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Known </a:t>
            </a:r>
            <a:r>
              <a:rPr lang="en-US" dirty="0">
                <a:latin typeface="Arial" panose="020B0604020202020204" pitchFamily="34" charset="0"/>
                <a:cs typeface="Arial" panose="020B0604020202020204" pitchFamily="34" charset="0"/>
              </a:rPr>
              <a:t>as a “traversal” or “navigational” link</a:t>
            </a:r>
            <a:endParaRPr lang="fr-FR" dirty="0" smtClean="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a:p>
            <a:r>
              <a:rPr lang="fr-FR" dirty="0" smtClean="0">
                <a:latin typeface="Arial" panose="020B0604020202020204" pitchFamily="34" charset="0"/>
                <a:cs typeface="Arial" panose="020B0604020202020204" pitchFamily="34" charset="0"/>
              </a:rPr>
              <a:t>To </a:t>
            </a:r>
            <a:r>
              <a:rPr lang="fr-FR" dirty="0" err="1" smtClean="0">
                <a:latin typeface="Arial" panose="020B0604020202020204" pitchFamily="34" charset="0"/>
                <a:cs typeface="Arial" panose="020B0604020202020204" pitchFamily="34" charset="0"/>
              </a:rPr>
              <a:t>be</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used</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when</a:t>
            </a:r>
            <a:r>
              <a:rPr lang="fr-FR" dirty="0" smtClean="0">
                <a:latin typeface="Arial" panose="020B0604020202020204" pitchFamily="34" charset="0"/>
                <a:cs typeface="Arial" panose="020B0604020202020204" pitchFamily="34" charset="0"/>
              </a:rPr>
              <a:t> the server </a:t>
            </a:r>
            <a:r>
              <a:rPr lang="fr-FR" dirty="0" err="1" smtClean="0">
                <a:latin typeface="Arial" panose="020B0604020202020204" pitchFamily="34" charset="0"/>
                <a:cs typeface="Arial" panose="020B0604020202020204" pitchFamily="34" charset="0"/>
              </a:rPr>
              <a:t>would</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like</a:t>
            </a:r>
            <a:r>
              <a:rPr lang="fr-FR" dirty="0" smtClean="0">
                <a:latin typeface="Arial" panose="020B0604020202020204" pitchFamily="34" charset="0"/>
                <a:cs typeface="Arial" panose="020B0604020202020204" pitchFamily="34" charset="0"/>
              </a:rPr>
              <a:t> to guide the client to </a:t>
            </a:r>
            <a:r>
              <a:rPr lang="fr-FR" dirty="0" err="1" smtClean="0">
                <a:latin typeface="Arial" panose="020B0604020202020204" pitchFamily="34" charset="0"/>
                <a:cs typeface="Arial" panose="020B0604020202020204" pitchFamily="34" charset="0"/>
              </a:rPr>
              <a:t>read</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another</a:t>
            </a:r>
            <a:r>
              <a:rPr lang="fr-FR" dirty="0" smtClean="0">
                <a:latin typeface="Arial" panose="020B0604020202020204" pitchFamily="34" charset="0"/>
                <a:cs typeface="Arial" panose="020B0604020202020204" pitchFamily="34" charset="0"/>
              </a:rPr>
              <a:t> </a:t>
            </a:r>
            <a:r>
              <a:rPr lang="fr-FR" dirty="0" err="1">
                <a:latin typeface="Arial" panose="020B0604020202020204" pitchFamily="34" charset="0"/>
                <a:cs typeface="Arial" panose="020B0604020202020204" pitchFamily="34" charset="0"/>
              </a:rPr>
              <a:t>resource</a:t>
            </a:r>
            <a:r>
              <a:rPr lang="fr-FR" dirty="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representation</a:t>
            </a:r>
            <a:r>
              <a:rPr lang="fr-FR" dirty="0" smtClean="0">
                <a:latin typeface="Arial" panose="020B0604020202020204" pitchFamily="34" charset="0"/>
                <a:cs typeface="Arial" panose="020B0604020202020204" pitchFamily="34" charset="0"/>
              </a:rPr>
              <a:t> or </a:t>
            </a:r>
            <a:r>
              <a:rPr lang="fr-FR" dirty="0" smtClean="0">
                <a:latin typeface="Arial" panose="020B0604020202020204" pitchFamily="34" charset="0"/>
                <a:cs typeface="Arial" panose="020B0604020202020204" pitchFamily="34" charset="0"/>
              </a:rPr>
              <a:t>the </a:t>
            </a:r>
            <a:r>
              <a:rPr lang="fr-FR" dirty="0" err="1" smtClean="0">
                <a:latin typeface="Arial" panose="020B0604020202020204" pitchFamily="34" charset="0"/>
                <a:cs typeface="Arial" panose="020B0604020202020204" pitchFamily="34" charset="0"/>
              </a:rPr>
              <a:t>same</a:t>
            </a:r>
            <a:r>
              <a:rPr lang="fr-FR" dirty="0" smtClean="0">
                <a:latin typeface="Arial" panose="020B0604020202020204" pitchFamily="34" charset="0"/>
                <a:cs typeface="Arial" panose="020B0604020202020204" pitchFamily="34" charset="0"/>
              </a:rPr>
              <a:t> one (self)</a:t>
            </a:r>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3173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23528" y="267494"/>
            <a:ext cx="8290122" cy="863301"/>
          </a:xfrm>
        </p:spPr>
        <p:txBody>
          <a:bodyPr/>
          <a:lstStyle/>
          <a:p>
            <a:r>
              <a:rPr lang="fr-FR" sz="3200" dirty="0" err="1"/>
              <a:t>Templated</a:t>
            </a:r>
            <a:r>
              <a:rPr lang="fr-FR" sz="3200" dirty="0"/>
              <a:t> </a:t>
            </a:r>
            <a:r>
              <a:rPr lang="fr-FR" sz="3200" dirty="0" smtClean="0"/>
              <a:t>Links - </a:t>
            </a:r>
            <a:r>
              <a:rPr lang="fr-FR" sz="3200" dirty="0"/>
              <a:t>LT</a:t>
            </a:r>
            <a:endParaRPr lang="en-US" sz="3200" dirty="0"/>
          </a:p>
        </p:txBody>
      </p:sp>
      <p:sp>
        <p:nvSpPr>
          <p:cNvPr id="6" name="Rectangle 5"/>
          <p:cNvSpPr/>
          <p:nvPr/>
        </p:nvSpPr>
        <p:spPr>
          <a:xfrm>
            <a:off x="827584" y="1266314"/>
            <a:ext cx="7848872" cy="2308324"/>
          </a:xfrm>
          <a:prstGeom prst="rect">
            <a:avLst/>
          </a:prstGeom>
        </p:spPr>
        <p:txBody>
          <a:bodyPr wrap="square">
            <a:spAutoFit/>
          </a:bodyPr>
          <a:lstStyle/>
          <a:p>
            <a:r>
              <a:rPr lang="fr-FR" dirty="0" smtClean="0">
                <a:latin typeface="Arial" panose="020B0604020202020204" pitchFamily="34" charset="0"/>
                <a:cs typeface="Arial" panose="020B0604020202020204" pitchFamily="34" charset="0"/>
              </a:rPr>
              <a:t>For Read </a:t>
            </a:r>
            <a:r>
              <a:rPr lang="fr-FR" dirty="0" err="1" smtClean="0">
                <a:latin typeface="Arial" panose="020B0604020202020204" pitchFamily="34" charset="0"/>
                <a:cs typeface="Arial" panose="020B0604020202020204" pitchFamily="34" charset="0"/>
              </a:rPr>
              <a:t>only</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operation</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using</a:t>
            </a:r>
            <a:r>
              <a:rPr lang="fr-FR" dirty="0" smtClean="0">
                <a:latin typeface="Arial" panose="020B0604020202020204" pitchFamily="34" charset="0"/>
                <a:cs typeface="Arial" panose="020B0604020202020204" pitchFamily="34" charset="0"/>
              </a:rPr>
              <a:t> GET</a:t>
            </a:r>
          </a:p>
          <a:p>
            <a:endParaRPr lang="fr-FR" dirty="0">
              <a:latin typeface="Arial" panose="020B0604020202020204" pitchFamily="34" charset="0"/>
              <a:cs typeface="Arial" panose="020B0604020202020204" pitchFamily="34" charset="0"/>
            </a:endParaRPr>
          </a:p>
          <a:p>
            <a:r>
              <a:rPr lang="fr-FR" dirty="0" err="1" smtClean="0">
                <a:latin typeface="Arial" panose="020B0604020202020204" pitchFamily="34" charset="0"/>
                <a:cs typeface="Arial" panose="020B0604020202020204" pitchFamily="34" charset="0"/>
              </a:rPr>
              <a:t>Similar</a:t>
            </a:r>
            <a:r>
              <a:rPr lang="fr-FR" dirty="0" smtClean="0">
                <a:latin typeface="Arial" panose="020B0604020202020204" pitchFamily="34" charset="0"/>
                <a:cs typeface="Arial" panose="020B0604020202020204" pitchFamily="34" charset="0"/>
              </a:rPr>
              <a:t> to LE and LO</a:t>
            </a:r>
          </a:p>
          <a:p>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Offer </a:t>
            </a:r>
            <a:r>
              <a:rPr lang="en-US" dirty="0">
                <a:latin typeface="Arial" panose="020B0604020202020204" pitchFamily="34" charset="0"/>
                <a:cs typeface="Arial" panose="020B0604020202020204" pitchFamily="34" charset="0"/>
              </a:rPr>
              <a:t>additional information in the </a:t>
            </a:r>
            <a:r>
              <a:rPr lang="en-US" dirty="0" smtClean="0">
                <a:latin typeface="Arial" panose="020B0604020202020204" pitchFamily="34" charset="0"/>
                <a:cs typeface="Arial" panose="020B0604020202020204" pitchFamily="34" charset="0"/>
              </a:rPr>
              <a:t>message </a:t>
            </a:r>
            <a:r>
              <a:rPr lang="en-US" dirty="0">
                <a:latin typeface="Arial" panose="020B0604020202020204" pitchFamily="34" charset="0"/>
                <a:cs typeface="Arial" panose="020B0604020202020204" pitchFamily="34" charset="0"/>
              </a:rPr>
              <a:t>to </a:t>
            </a:r>
            <a:r>
              <a:rPr lang="en-US" dirty="0" smtClean="0">
                <a:latin typeface="Arial" panose="020B0604020202020204" pitchFamily="34" charset="0"/>
                <a:cs typeface="Arial" panose="020B0604020202020204" pitchFamily="34" charset="0"/>
              </a:rPr>
              <a:t>instruct clients </a:t>
            </a:r>
            <a:r>
              <a:rPr lang="en-US" dirty="0">
                <a:latin typeface="Arial" panose="020B0604020202020204" pitchFamily="34" charset="0"/>
                <a:cs typeface="Arial" panose="020B0604020202020204" pitchFamily="34" charset="0"/>
              </a:rPr>
              <a:t>on accepting additional inputs and including those inputs as part of </a:t>
            </a:r>
            <a:r>
              <a:rPr lang="en-US" dirty="0" smtClean="0">
                <a:latin typeface="Arial" panose="020B0604020202020204" pitchFamily="34" charset="0"/>
                <a:cs typeface="Arial" panose="020B0604020202020204" pitchFamily="34" charset="0"/>
              </a:rPr>
              <a:t>the request</a:t>
            </a:r>
          </a:p>
          <a:p>
            <a:endParaRPr lang="fr-FR" dirty="0">
              <a:latin typeface="Arial" panose="020B0604020202020204" pitchFamily="34" charset="0"/>
              <a:cs typeface="Arial" panose="020B0604020202020204" pitchFamily="34" charset="0"/>
            </a:endParaRPr>
          </a:p>
          <a:p>
            <a:r>
              <a:rPr lang="fr-FR" dirty="0" smtClean="0">
                <a:latin typeface="Arial" panose="020B0604020202020204" pitchFamily="34" charset="0"/>
                <a:cs typeface="Arial" panose="020B0604020202020204" pitchFamily="34" charset="0"/>
              </a:rPr>
              <a:t>Template format </a:t>
            </a:r>
            <a:r>
              <a:rPr lang="fr-FR" dirty="0" err="1" smtClean="0">
                <a:latin typeface="Arial" panose="020B0604020202020204" pitchFamily="34" charset="0"/>
                <a:cs typeface="Arial" panose="020B0604020202020204" pitchFamily="34" charset="0"/>
              </a:rPr>
              <a:t>depends</a:t>
            </a:r>
            <a:r>
              <a:rPr lang="fr-FR" dirty="0" smtClean="0">
                <a:latin typeface="Arial" panose="020B0604020202020204" pitchFamily="34" charset="0"/>
                <a:cs typeface="Arial" panose="020B0604020202020204" pitchFamily="34" charset="0"/>
              </a:rPr>
              <a:t> of the media type</a:t>
            </a:r>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17205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23528" y="267494"/>
            <a:ext cx="8290122" cy="863301"/>
          </a:xfrm>
        </p:spPr>
        <p:txBody>
          <a:bodyPr/>
          <a:lstStyle/>
          <a:p>
            <a:r>
              <a:rPr lang="fr-FR" sz="3200" dirty="0"/>
              <a:t>Non-Idempotent </a:t>
            </a:r>
            <a:r>
              <a:rPr lang="fr-FR" sz="3200" dirty="0" smtClean="0"/>
              <a:t>Links - </a:t>
            </a:r>
            <a:r>
              <a:rPr lang="fr-FR" sz="3200" dirty="0"/>
              <a:t>LN</a:t>
            </a:r>
            <a:endParaRPr lang="en-US" sz="3200" dirty="0"/>
          </a:p>
        </p:txBody>
      </p:sp>
      <p:sp>
        <p:nvSpPr>
          <p:cNvPr id="6" name="Rectangle 5"/>
          <p:cNvSpPr/>
          <p:nvPr/>
        </p:nvSpPr>
        <p:spPr>
          <a:xfrm>
            <a:off x="827584" y="1266314"/>
            <a:ext cx="7848872" cy="2585323"/>
          </a:xfrm>
          <a:prstGeom prst="rect">
            <a:avLst/>
          </a:prstGeom>
        </p:spPr>
        <p:txBody>
          <a:bodyPr wrap="square">
            <a:spAutoFit/>
          </a:bodyPr>
          <a:lstStyle/>
          <a:p>
            <a:r>
              <a:rPr lang="fr-FR" dirty="0" smtClean="0">
                <a:latin typeface="Arial" panose="020B0604020202020204" pitchFamily="34" charset="0"/>
                <a:cs typeface="Arial" panose="020B0604020202020204" pitchFamily="34" charset="0"/>
              </a:rPr>
              <a:t>For Non-Idempotent </a:t>
            </a:r>
            <a:r>
              <a:rPr lang="fr-FR" dirty="0" err="1" smtClean="0">
                <a:latin typeface="Arial" panose="020B0604020202020204" pitchFamily="34" charset="0"/>
                <a:cs typeface="Arial" panose="020B0604020202020204" pitchFamily="34" charset="0"/>
              </a:rPr>
              <a:t>write</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operation</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using</a:t>
            </a:r>
            <a:r>
              <a:rPr lang="fr-FR" dirty="0" smtClean="0">
                <a:latin typeface="Arial" panose="020B0604020202020204" pitchFamily="34" charset="0"/>
                <a:cs typeface="Arial" panose="020B0604020202020204" pitchFamily="34" charset="0"/>
              </a:rPr>
              <a:t> POST</a:t>
            </a:r>
          </a:p>
          <a:p>
            <a:endParaRPr lang="fr-FR"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Offer the client a </a:t>
            </a:r>
            <a:r>
              <a:rPr lang="en-US" dirty="0" smtClean="0">
                <a:latin typeface="Arial" panose="020B0604020202020204" pitchFamily="34" charset="0"/>
                <a:cs typeface="Arial" panose="020B0604020202020204" pitchFamily="34" charset="0"/>
              </a:rPr>
              <a:t>template of </a:t>
            </a:r>
            <a:r>
              <a:rPr lang="en-US" dirty="0">
                <a:latin typeface="Arial" panose="020B0604020202020204" pitchFamily="34" charset="0"/>
                <a:cs typeface="Arial" panose="020B0604020202020204" pitchFamily="34" charset="0"/>
              </a:rPr>
              <a:t>elements that contains one or more elements that act as a hint</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Data elements can be used to construct a message body using rules defined within the media type </a:t>
            </a:r>
            <a:r>
              <a:rPr lang="en-US" dirty="0" smtClean="0">
                <a:latin typeface="Arial" panose="020B0604020202020204" pitchFamily="34" charset="0"/>
                <a:cs typeface="Arial" panose="020B0604020202020204" pitchFamily="34" charset="0"/>
              </a:rPr>
              <a:t>documentation</a:t>
            </a:r>
          </a:p>
          <a:p>
            <a:endParaRPr lang="fr-FR" dirty="0">
              <a:latin typeface="Arial" panose="020B0604020202020204" pitchFamily="34" charset="0"/>
              <a:cs typeface="Arial" panose="020B0604020202020204" pitchFamily="34" charset="0"/>
            </a:endParaRPr>
          </a:p>
          <a:p>
            <a:r>
              <a:rPr lang="fr-FR" dirty="0" smtClean="0">
                <a:latin typeface="Arial" panose="020B0604020202020204" pitchFamily="34" charset="0"/>
                <a:cs typeface="Arial" panose="020B0604020202020204" pitchFamily="34" charset="0"/>
              </a:rPr>
              <a:t>Template format </a:t>
            </a:r>
            <a:r>
              <a:rPr lang="fr-FR" dirty="0" err="1" smtClean="0">
                <a:latin typeface="Arial" panose="020B0604020202020204" pitchFamily="34" charset="0"/>
                <a:cs typeface="Arial" panose="020B0604020202020204" pitchFamily="34" charset="0"/>
              </a:rPr>
              <a:t>depends</a:t>
            </a:r>
            <a:r>
              <a:rPr lang="fr-FR" dirty="0" smtClean="0">
                <a:latin typeface="Arial" panose="020B0604020202020204" pitchFamily="34" charset="0"/>
                <a:cs typeface="Arial" panose="020B0604020202020204" pitchFamily="34" charset="0"/>
              </a:rPr>
              <a:t> of the media type</a:t>
            </a:r>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99536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blank">
  <a:themeElements>
    <a:clrScheme name="Orange WHT Secondary">
      <a:dk1>
        <a:srgbClr val="000000"/>
      </a:dk1>
      <a:lt1>
        <a:srgbClr val="FFFFFF"/>
      </a:lt1>
      <a:dk2>
        <a:srgbClr val="8F8F8F"/>
      </a:dk2>
      <a:lt2>
        <a:srgbClr val="FF7900"/>
      </a:lt2>
      <a:accent1>
        <a:srgbClr val="FF7900"/>
      </a:accent1>
      <a:accent2>
        <a:srgbClr val="4BB4E6"/>
      </a:accent2>
      <a:accent3>
        <a:srgbClr val="50BE87"/>
      </a:accent3>
      <a:accent4>
        <a:srgbClr val="FFB4E6"/>
      </a:accent4>
      <a:accent5>
        <a:srgbClr val="A885D8"/>
      </a:accent5>
      <a:accent6>
        <a:srgbClr val="FFD200"/>
      </a:accent6>
      <a:hlink>
        <a:srgbClr val="FF7900"/>
      </a:hlink>
      <a:folHlink>
        <a:srgbClr val="FF7900"/>
      </a:folHlink>
    </a:clrScheme>
    <a:fontScheme name="Orange">
      <a:majorFont>
        <a:latin typeface="Helvetica 75 Bold"/>
        <a:ea typeface=""/>
        <a:cs typeface=""/>
      </a:majorFont>
      <a:minorFont>
        <a:latin typeface="Helvetica 75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sz="1600" dirty="0" smtClean="0">
            <a:solidFill>
              <a:srgbClr val="000000"/>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defRPr sz="1400" dirty="0" err="1" smtClean="0"/>
        </a:defPPr>
      </a:lstStyle>
    </a:txDef>
  </a:objectDefaults>
  <a:extraClrSchemeLst/>
  <a:extLst>
    <a:ext uri="{05A4C25C-085E-4340-85A3-A5531E510DB2}">
      <thm15:themeFamily xmlns="" xmlns:thm15="http://schemas.microsoft.com/office/thememl/2012/main" name="OFR_OBS-template_external.potx" id="{8E63A4C0-0D5B-4AB0-9B17-28650E3A1109}" vid="{213D95EF-7056-43E0-9767-0E799F7889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39114</TotalTime>
  <Words>2146</Words>
  <Application>Microsoft Office PowerPoint</Application>
  <PresentationFormat>Affichage à l'écran (16:9)</PresentationFormat>
  <Paragraphs>484</Paragraphs>
  <Slides>41</Slides>
  <Notes>5</Notes>
  <HiddenSlides>0</HiddenSlides>
  <MMClips>0</MMClips>
  <ScaleCrop>false</ScaleCrop>
  <HeadingPairs>
    <vt:vector size="4" baseType="variant">
      <vt:variant>
        <vt:lpstr>Thème</vt:lpstr>
      </vt:variant>
      <vt:variant>
        <vt:i4>1</vt:i4>
      </vt:variant>
      <vt:variant>
        <vt:lpstr>Titres des diapositives</vt:lpstr>
      </vt:variant>
      <vt:variant>
        <vt:i4>41</vt:i4>
      </vt:variant>
    </vt:vector>
  </HeadingPairs>
  <TitlesOfParts>
    <vt:vector size="42" baseType="lpstr">
      <vt:lpstr>blank</vt:lpstr>
      <vt:lpstr>C3-181013 C4-182017  Hypermedia formats</vt:lpstr>
      <vt:lpstr>References</vt:lpstr>
      <vt:lpstr>Agenda</vt:lpstr>
      <vt:lpstr>Présentation PowerPoint</vt:lpstr>
      <vt:lpstr>H-Factors</vt:lpstr>
      <vt:lpstr>Embedded links - LE</vt:lpstr>
      <vt:lpstr>Outbound Links - LO</vt:lpstr>
      <vt:lpstr>Templated Links - LT</vt:lpstr>
      <vt:lpstr>Non-Idempotent Links - LN</vt:lpstr>
      <vt:lpstr>Idempotent Links: LI</vt:lpstr>
      <vt:lpstr>Read Controls - CR</vt:lpstr>
      <vt:lpstr>Method Controls - CM</vt:lpstr>
      <vt:lpstr>Link Controls - CL</vt:lpstr>
      <vt:lpstr>Présentation PowerPoint</vt:lpstr>
      <vt:lpstr>Comparing other criterias</vt:lpstr>
      <vt:lpstr>HAL - Hypertext Application Langage</vt:lpstr>
      <vt:lpstr>HAL - Hypertext Application Langage</vt:lpstr>
      <vt:lpstr>HAL example</vt:lpstr>
      <vt:lpstr>Collection+JSON</vt:lpstr>
      <vt:lpstr>Collection+JSON</vt:lpstr>
      <vt:lpstr>Collection+JSON examples</vt:lpstr>
      <vt:lpstr>JSON-API</vt:lpstr>
      <vt:lpstr>MASON</vt:lpstr>
      <vt:lpstr>MASON</vt:lpstr>
      <vt:lpstr>UBER - Uniform Basis for Exchanging Representations </vt:lpstr>
      <vt:lpstr>UBER - Uniform Basis for Exchanging Representations </vt:lpstr>
      <vt:lpstr>UBER - Uniform Basis for Exchanging Representations </vt:lpstr>
      <vt:lpstr>UBER examples</vt:lpstr>
      <vt:lpstr>SIREN - Structured Interface for Representing Entities </vt:lpstr>
      <vt:lpstr>SIREN - Structured Interface for Representing Entities </vt:lpstr>
      <vt:lpstr>SIREN examples</vt:lpstr>
      <vt:lpstr>JSON-LinkedData</vt:lpstr>
      <vt:lpstr>HYDRA</vt:lpstr>
      <vt:lpstr>Hydra examples</vt:lpstr>
      <vt:lpstr>Micro API</vt:lpstr>
      <vt:lpstr>OData</vt:lpstr>
      <vt:lpstr>Comparing hypermedia</vt:lpstr>
      <vt:lpstr>Comparing hypermedia</vt:lpstr>
      <vt:lpstr>Présentation PowerPoint</vt:lpstr>
      <vt:lpstr>Comparing hypermedia</vt:lpstr>
      <vt:lpstr>Merci/Thank you</vt:lpstr>
    </vt:vector>
  </TitlesOfParts>
  <Company>ORANGE FT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Orange/JB</dc:creator>
  <cp:lastModifiedBy>LDUBrev2</cp:lastModifiedBy>
  <cp:revision>241</cp:revision>
  <dcterms:created xsi:type="dcterms:W3CDTF">2017-11-02T13:38:28Z</dcterms:created>
  <dcterms:modified xsi:type="dcterms:W3CDTF">2018-02-12T12:52:15Z</dcterms:modified>
</cp:coreProperties>
</file>