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90" autoAdjust="0"/>
  </p:normalViewPr>
  <p:slideViewPr>
    <p:cSldViewPr>
      <p:cViewPr>
        <p:scale>
          <a:sx n="77" d="100"/>
          <a:sy n="77" d="100"/>
        </p:scale>
        <p:origin x="-1164"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7.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 Id="rId1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9" name="Rectangle 15"/>
          <p:cNvSpPr>
            <a:spLocks noChangeArrowheads="1"/>
          </p:cNvSpPr>
          <p:nvPr/>
        </p:nvSpPr>
        <p:spPr bwMode="auto">
          <a:xfrm>
            <a:off x="-1588" y="6040166"/>
            <a:ext cx="9144000" cy="817834"/>
          </a:xfrm>
          <a:prstGeom prst="rect">
            <a:avLst/>
          </a:prstGeom>
          <a:gradFill rotWithShape="1">
            <a:gsLst>
              <a:gs pos="0">
                <a:srgbClr val="5A6F83"/>
              </a:gs>
              <a:gs pos="100000">
                <a:srgbClr val="E0E0DF"/>
              </a:gs>
            </a:gsLst>
            <a:lin ang="0" scaled="1"/>
          </a:gradFill>
          <a:ln>
            <a:noFill/>
          </a:ln>
          <a:effectLst/>
        </p:spPr>
        <p:txBody>
          <a:bodyPr wrap="none" lIns="80147" tIns="40074" rIns="80147" bIns="40074" anchor="ctr"/>
          <a:lstStyle/>
          <a:p>
            <a:pPr algn="ctr">
              <a:lnSpc>
                <a:spcPct val="115000"/>
              </a:lnSpc>
              <a:defRPr/>
            </a:pPr>
            <a:endParaRPr lang="de-DE" sz="1300" kern="0">
              <a:solidFill>
                <a:srgbClr val="000000"/>
              </a:solidFill>
              <a:latin typeface="Arial" pitchFamily="34" charset="0"/>
              <a:cs typeface="Arial" pitchFamily="34" charset="0"/>
            </a:endParaRPr>
          </a:p>
        </p:txBody>
      </p:sp>
      <p:pic>
        <p:nvPicPr>
          <p:cNvPr id="11" name="Picture 5" descr="B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040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7"/>
          <p:cNvSpPr>
            <a:spLocks noGrp="1"/>
          </p:cNvSpPr>
          <p:nvPr>
            <p:ph type="ctrTitle"/>
          </p:nvPr>
        </p:nvSpPr>
        <p:spPr>
          <a:xfrm>
            <a:off x="1219200" y="3541321"/>
            <a:ext cx="6858000" cy="990600"/>
          </a:xfrm>
          <a:prstGeom prst="rect">
            <a:avLst/>
          </a:prstGeom>
        </p:spPr>
        <p:txBody>
          <a:bodyPr anchor="t" anchorCtr="0"/>
          <a:lstStyle>
            <a:lvl1pPr algn="r">
              <a:defRPr sz="3200">
                <a:solidFill>
                  <a:schemeClr val="tx1"/>
                </a:solidFill>
              </a:defRPr>
            </a:lvl1pPr>
          </a:lstStyle>
          <a:p>
            <a:r>
              <a:rPr kumimoji="0" lang="fr-FR" smtClean="0"/>
              <a:t>Modifiez le style du titre</a:t>
            </a:r>
            <a:endParaRPr kumimoji="0" lang="en-US"/>
          </a:p>
        </p:txBody>
      </p:sp>
      <p:sp>
        <p:nvSpPr>
          <p:cNvPr id="9" name="Sous-titre 8"/>
          <p:cNvSpPr>
            <a:spLocks noGrp="1"/>
          </p:cNvSpPr>
          <p:nvPr>
            <p:ph type="subTitle" idx="1"/>
          </p:nvPr>
        </p:nvSpPr>
        <p:spPr>
          <a:xfrm>
            <a:off x="1219200" y="4779571"/>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28" name="Espace réservé de la date 27"/>
          <p:cNvSpPr>
            <a:spLocks noGrp="1"/>
          </p:cNvSpPr>
          <p:nvPr>
            <p:ph type="dt" sz="half" idx="10"/>
          </p:nvPr>
        </p:nvSpPr>
        <p:spPr>
          <a:xfrm>
            <a:off x="6372200" y="6355080"/>
            <a:ext cx="2286000" cy="365760"/>
          </a:xfrm>
        </p:spPr>
        <p:txBody>
          <a:bodyPr/>
          <a:lstStyle>
            <a:lvl1pPr>
              <a:defRPr sz="1400"/>
            </a:lvl1pPr>
          </a:lstStyle>
          <a:p>
            <a:fld id="{1C13C142-9745-432D-B621-EC92B4838C68}" type="datetimeFigureOut">
              <a:rPr lang="en-US" smtClean="0"/>
              <a:t>1/25/2018</a:t>
            </a:fld>
            <a:endParaRPr lang="en-US"/>
          </a:p>
        </p:txBody>
      </p:sp>
      <p:sp>
        <p:nvSpPr>
          <p:cNvPr id="17" name="Espace réservé du pied de page 16"/>
          <p:cNvSpPr>
            <a:spLocks noGrp="1"/>
          </p:cNvSpPr>
          <p:nvPr>
            <p:ph type="ftr" sz="quarter" idx="11"/>
          </p:nvPr>
        </p:nvSpPr>
        <p:spPr>
          <a:xfrm>
            <a:off x="2898648" y="6355080"/>
            <a:ext cx="3474720" cy="365760"/>
          </a:xfrm>
        </p:spPr>
        <p:txBody>
          <a:bodyPr/>
          <a:lstStyle/>
          <a:p>
            <a:endParaRPr lang="en-US"/>
          </a:p>
        </p:txBody>
      </p:sp>
      <p:sp>
        <p:nvSpPr>
          <p:cNvPr id="29" name="Espace réservé du numéro de diapositive 28"/>
          <p:cNvSpPr>
            <a:spLocks noGrp="1"/>
          </p:cNvSpPr>
          <p:nvPr>
            <p:ph type="sldNum" sz="quarter" idx="12"/>
          </p:nvPr>
        </p:nvSpPr>
        <p:spPr>
          <a:xfrm>
            <a:off x="1216152" y="6355080"/>
            <a:ext cx="1219200" cy="365760"/>
          </a:xfrm>
        </p:spPr>
        <p:txBody>
          <a:bodyPr/>
          <a:lstStyle/>
          <a:p>
            <a:fld id="{A749DBE7-9FB5-40AC-8430-32581DB31616}" type="slidenum">
              <a:rPr lang="en-US" smtClean="0"/>
              <a:t>‹N°›</a:t>
            </a:fld>
            <a:endParaRPr lang="en-US"/>
          </a:p>
        </p:txBody>
      </p:sp>
      <p:sp>
        <p:nvSpPr>
          <p:cNvPr id="21" name="Rectangle 20"/>
          <p:cNvSpPr/>
          <p:nvPr/>
        </p:nvSpPr>
        <p:spPr>
          <a:xfrm>
            <a:off x="904875" y="3303196"/>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27" name="ZoneTexte 9"/>
          <p:cNvSpPr txBox="1">
            <a:spLocks noChangeArrowheads="1"/>
          </p:cNvSpPr>
          <p:nvPr/>
        </p:nvSpPr>
        <p:spPr bwMode="auto">
          <a:xfrm rot="16200000">
            <a:off x="-2443741" y="3335768"/>
            <a:ext cx="5158978"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fontAlgn="base" hangingPunct="1">
              <a:spcBef>
                <a:spcPct val="0"/>
              </a:spcBef>
              <a:spcAft>
                <a:spcPct val="0"/>
              </a:spcAft>
              <a:defRPr/>
            </a:pPr>
            <a:r>
              <a:rPr lang="en-GB" altLang="fr-FR" sz="400" dirty="0" smtClean="0">
                <a:solidFill>
                  <a:srgbClr val="FFFFFF"/>
                </a:solidFill>
                <a:ea typeface="ＭＳ Ｐゴシック" pitchFamily="34" charset="-128"/>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p:txBody>
      </p:sp>
      <p:pic>
        <p:nvPicPr>
          <p:cNvPr id="15" name="Picture 2" descr="C:\Users\tiomelajou\Downloads\Logos Airbus _PNG\AIRBUS_RGB.png"/>
          <p:cNvPicPr>
            <a:picLocks noChangeAspect="1" noChangeArrowheads="1"/>
          </p:cNvPicPr>
          <p:nvPr/>
        </p:nvPicPr>
        <p:blipFill>
          <a:blip r:embed="rId3" cstate="print">
            <a:extLst>
              <a:ext uri="{28A0092B-C50C-407E-A947-70E740481C1C}">
                <a14:useLocalDpi xmlns:a14="http://schemas.microsoft.com/office/drawing/2010/main" val="0"/>
              </a:ext>
            </a:extLst>
          </a:blip>
          <a:srcRect l="14049" t="23828" r="11945" b="23033"/>
          <a:stretch>
            <a:fillRect/>
          </a:stretch>
        </p:blipFill>
        <p:spPr bwMode="auto">
          <a:xfrm>
            <a:off x="7452320" y="6291830"/>
            <a:ext cx="1691680" cy="4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Connecteur droit 2"/>
          <p:cNvCxnSpPr/>
          <p:nvPr/>
        </p:nvCxnSpPr>
        <p:spPr>
          <a:xfrm>
            <a:off x="504" y="6040338"/>
            <a:ext cx="9144000"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27401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A749DBE7-9FB5-40AC-8430-32581DB31616}" type="slidenum">
              <a:rPr lang="en-US" smtClean="0"/>
              <a:t>‹N°›</a:t>
            </a:fld>
            <a:endParaRPr lang="en-US"/>
          </a:p>
        </p:txBody>
      </p:sp>
      <p:sp>
        <p:nvSpPr>
          <p:cNvPr id="7" name="Connecteur droit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a:solidFill>
                <a:prstClr val="black"/>
              </a:solidFill>
              <a:latin typeface="Calibri" pitchFamily="34" charset="0"/>
              <a:cs typeface="Arial" pitchFamily="34" charset="0"/>
            </a:endParaRPr>
          </a:p>
        </p:txBody>
      </p:sp>
      <p:sp>
        <p:nvSpPr>
          <p:cNvPr id="8" name="Triangle isocè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9" name="Connecteur droit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a:solidFill>
                <a:prstClr val="black"/>
              </a:solidFill>
              <a:latin typeface="Calibri" pitchFamily="34" charset="0"/>
              <a:cs typeface="Arial" pitchFamily="34" charset="0"/>
            </a:endParaRPr>
          </a:p>
        </p:txBody>
      </p:sp>
    </p:spTree>
    <p:extLst>
      <p:ext uri="{BB962C8B-B14F-4D97-AF65-F5344CB8AC3E}">
        <p14:creationId xmlns:p14="http://schemas.microsoft.com/office/powerpoint/2010/main" val="32761772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Disposition personnalisée">
    <p:spTree>
      <p:nvGrpSpPr>
        <p:cNvPr id="1" name=""/>
        <p:cNvGrpSpPr/>
        <p:nvPr/>
      </p:nvGrpSpPr>
      <p:grpSpPr>
        <a:xfrm>
          <a:off x="0" y="0"/>
          <a:ext cx="0" cy="0"/>
          <a:chOff x="0" y="0"/>
          <a:chExt cx="0" cy="0"/>
        </a:xfrm>
      </p:grpSpPr>
      <p:sp>
        <p:nvSpPr>
          <p:cNvPr id="5" name="Rectangle 4"/>
          <p:cNvSpPr/>
          <p:nvPr/>
        </p:nvSpPr>
        <p:spPr bwMode="auto">
          <a:xfrm>
            <a:off x="3" y="0"/>
            <a:ext cx="9143997" cy="937342"/>
          </a:xfrm>
          <a:prstGeom prst="rect">
            <a:avLst/>
          </a:prstGeom>
          <a:gradFill flip="none" rotWithShape="1">
            <a:gsLst>
              <a:gs pos="0">
                <a:schemeClr val="tx1"/>
              </a:gs>
              <a:gs pos="50000">
                <a:schemeClr val="tx1">
                  <a:alpha val="50000"/>
                </a:schemeClr>
              </a:gs>
              <a:gs pos="100000">
                <a:schemeClr val="tx1">
                  <a:alpha val="25000"/>
                </a:schemeClr>
              </a:gs>
            </a:gsLst>
            <a:lin ang="10800000" scaled="1"/>
            <a:tileRect/>
          </a:gradFill>
          <a:ln w="9525" cap="flat" cmpd="sng" algn="ctr">
            <a:noFill/>
            <a:prstDash val="solid"/>
            <a:round/>
            <a:headEnd type="none" w="med" len="med"/>
            <a:tailEnd type="none" w="med" len="med"/>
          </a:ln>
          <a:effectLst/>
          <a:extLst/>
        </p:spPr>
        <p:txBody>
          <a:bodyPr lIns="91104" tIns="45552" rIns="91104" bIns="45552" anchor="ctr"/>
          <a:lstStyle/>
          <a:p>
            <a:pPr algn="ctr" defTabSz="1039129" fontAlgn="base">
              <a:lnSpc>
                <a:spcPct val="115000"/>
              </a:lnSpc>
              <a:spcBef>
                <a:spcPct val="0"/>
              </a:spcBef>
              <a:spcAft>
                <a:spcPct val="0"/>
              </a:spcAft>
              <a:defRPr/>
            </a:pPr>
            <a:endParaRPr lang="en-US" sz="1600">
              <a:solidFill>
                <a:prstClr val="black"/>
              </a:solidFill>
              <a:latin typeface="Calibri" pitchFamily="34" charset="0"/>
              <a:cs typeface="Arial" pitchFamily="34" charset="0"/>
            </a:endParaRPr>
          </a:p>
        </p:txBody>
      </p:sp>
      <p:sp>
        <p:nvSpPr>
          <p:cNvPr id="6" name="Espace réservé du contenu 7"/>
          <p:cNvSpPr>
            <a:spLocks noGrp="1"/>
          </p:cNvSpPr>
          <p:nvPr>
            <p:ph sz="quarter" idx="1"/>
          </p:nvPr>
        </p:nvSpPr>
        <p:spPr>
          <a:xfrm>
            <a:off x="381000" y="1219201"/>
            <a:ext cx="8229600" cy="1606594"/>
          </a:xfrm>
        </p:spPr>
        <p:txBody>
          <a:bodyPr lIns="80147" tIns="40074" rIns="80147" bIns="40074"/>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8" name="Espace réservé du pied de page 3"/>
          <p:cNvSpPr>
            <a:spLocks noGrp="1"/>
          </p:cNvSpPr>
          <p:nvPr>
            <p:ph type="ftr" sz="quarter" idx="11"/>
          </p:nvPr>
        </p:nvSpPr>
        <p:spPr>
          <a:xfrm>
            <a:off x="2898245" y="6356937"/>
            <a:ext cx="3505019" cy="276999"/>
          </a:xfrm>
          <a:prstGeom prst="rect">
            <a:avLst/>
          </a:prstGeom>
        </p:spPr>
        <p:txBody>
          <a:bodyPr lIns="80147" tIns="40074" rIns="80147" bIns="40074"/>
          <a:lstStyle>
            <a:lvl1pPr>
              <a:defRPr>
                <a:latin typeface="Arial" pitchFamily="34" charset="0"/>
              </a:defRPr>
            </a:lvl1pPr>
          </a:lstStyle>
          <a:p>
            <a:endParaRPr lang="en-US"/>
          </a:p>
        </p:txBody>
      </p:sp>
      <p:sp>
        <p:nvSpPr>
          <p:cNvPr id="10" name="Espace réservé du numéro de diapositive 4"/>
          <p:cNvSpPr>
            <a:spLocks noGrp="1"/>
          </p:cNvSpPr>
          <p:nvPr>
            <p:ph type="sldNum" sz="quarter" idx="12"/>
          </p:nvPr>
        </p:nvSpPr>
        <p:spPr>
          <a:xfrm>
            <a:off x="6583383" y="6378576"/>
            <a:ext cx="2103437" cy="276999"/>
          </a:xfrm>
        </p:spPr>
        <p:txBody>
          <a:bodyPr lIns="80147" tIns="40074" rIns="80147" bIns="40074"/>
          <a:lstStyle>
            <a:lvl1pPr>
              <a:defRPr>
                <a:latin typeface="Arial" pitchFamily="34" charset="0"/>
              </a:defRPr>
            </a:lvl1pPr>
          </a:lstStyle>
          <a:p>
            <a:fld id="{A749DBE7-9FB5-40AC-8430-32581DB31616}" type="slidenum">
              <a:rPr lang="en-US" smtClean="0"/>
              <a:t>‹N°›</a:t>
            </a:fld>
            <a:endParaRPr lang="en-US"/>
          </a:p>
        </p:txBody>
      </p:sp>
      <p:sp>
        <p:nvSpPr>
          <p:cNvPr id="7" name="Rectangle 6"/>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11" name="Titre 1"/>
          <p:cNvSpPr>
            <a:spLocks noGrp="1"/>
          </p:cNvSpPr>
          <p:nvPr>
            <p:ph type="title"/>
          </p:nvPr>
        </p:nvSpPr>
        <p:spPr>
          <a:xfrm>
            <a:off x="3" y="0"/>
            <a:ext cx="8172397" cy="914400"/>
          </a:xfrm>
          <a:prstGeom prst="rect">
            <a:avLst/>
          </a:prstGeom>
          <a:noFill/>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457206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54304" y="375495"/>
            <a:ext cx="8435394" cy="567107"/>
          </a:xfrm>
          <a:prstGeom prst="rect">
            <a:avLst/>
          </a:prstGeom>
        </p:spPr>
        <p:txBody>
          <a:bodyPr lIns="80147" tIns="40074" rIns="80147" bIns="40074"/>
          <a:lstStyle>
            <a:lvl1pPr>
              <a:defRPr/>
            </a:lvl1pPr>
          </a:lstStyle>
          <a:p>
            <a:r>
              <a:rPr lang="en-US" dirty="0" smtClean="0"/>
              <a:t>Click to add title</a:t>
            </a:r>
            <a:endParaRPr lang="de-DE" dirty="0"/>
          </a:p>
        </p:txBody>
      </p:sp>
      <p:sp>
        <p:nvSpPr>
          <p:cNvPr id="3" name="Rectangle 4"/>
          <p:cNvSpPr>
            <a:spLocks noGrp="1" noChangeArrowheads="1"/>
          </p:cNvSpPr>
          <p:nvPr>
            <p:ph type="dt" sz="half" idx="10"/>
          </p:nvPr>
        </p:nvSpPr>
        <p:spPr/>
        <p:txBody>
          <a:bodyPr lIns="80147" tIns="40074" rIns="80147" bIns="40074"/>
          <a:lstStyle>
            <a:lvl1pPr>
              <a:defRPr/>
            </a:lvl1pPr>
          </a:lstStyle>
          <a:p>
            <a:fld id="{1C13C142-9745-432D-B621-EC92B4838C68}" type="datetimeFigureOut">
              <a:rPr lang="en-US" smtClean="0"/>
              <a:t>1/25/2018</a:t>
            </a:fld>
            <a:endParaRPr lang="en-US"/>
          </a:p>
        </p:txBody>
      </p:sp>
      <p:sp>
        <p:nvSpPr>
          <p:cNvPr id="5" name="Rectangle 6"/>
          <p:cNvSpPr>
            <a:spLocks noGrp="1" noChangeArrowheads="1"/>
          </p:cNvSpPr>
          <p:nvPr>
            <p:ph type="sldNum" sz="quarter" idx="12"/>
          </p:nvPr>
        </p:nvSpPr>
        <p:spPr/>
        <p:txBody>
          <a:bodyPr lIns="80147" tIns="40074" rIns="80147" bIns="40074"/>
          <a:lstStyle>
            <a:lvl1pPr>
              <a:defRPr/>
            </a:lvl1pPr>
          </a:lstStyle>
          <a:p>
            <a:fld id="{A749DBE7-9FB5-40AC-8430-32581DB31616}" type="slidenum">
              <a:rPr lang="en-US" smtClean="0"/>
              <a:t>‹N°›</a:t>
            </a:fld>
            <a:endParaRPr lang="en-US"/>
          </a:p>
        </p:txBody>
      </p:sp>
      <p:grpSp>
        <p:nvGrpSpPr>
          <p:cNvPr id="9" name="Group 20"/>
          <p:cNvGrpSpPr>
            <a:grpSpLocks/>
          </p:cNvGrpSpPr>
          <p:nvPr/>
        </p:nvGrpSpPr>
        <p:grpSpPr bwMode="auto">
          <a:xfrm>
            <a:off x="363858" y="950449"/>
            <a:ext cx="8431696" cy="97910"/>
            <a:chOff x="0" y="4195"/>
            <a:chExt cx="6736" cy="68"/>
          </a:xfrm>
          <a:solidFill>
            <a:srgbClr val="9A3393"/>
          </a:solidFill>
        </p:grpSpPr>
        <p:sp>
          <p:nvSpPr>
            <p:cNvPr id="10"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en-GB" dirty="0">
                <a:latin typeface="Arial" pitchFamily="34" charset="0"/>
                <a:cs typeface="Arial" pitchFamily="34" charset="0"/>
              </a:endParaRPr>
            </a:p>
          </p:txBody>
        </p:sp>
        <p:sp>
          <p:nvSpPr>
            <p:cNvPr id="11"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en-GB" dirty="0">
                <a:latin typeface="Arial" pitchFamily="34" charset="0"/>
                <a:cs typeface="Arial" pitchFamily="34" charset="0"/>
              </a:endParaRPr>
            </a:p>
          </p:txBody>
        </p:sp>
      </p:grpSp>
    </p:spTree>
    <p:extLst>
      <p:ext uri="{BB962C8B-B14F-4D97-AF65-F5344CB8AC3E}">
        <p14:creationId xmlns:p14="http://schemas.microsoft.com/office/powerpoint/2010/main" val="1493000977"/>
      </p:ext>
    </p:extLst>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ntent page">
    <p:spTree>
      <p:nvGrpSpPr>
        <p:cNvPr id="1" name=""/>
        <p:cNvGrpSpPr/>
        <p:nvPr/>
      </p:nvGrpSpPr>
      <p:grpSpPr>
        <a:xfrm>
          <a:off x="0" y="0"/>
          <a:ext cx="0" cy="0"/>
          <a:chOff x="0" y="0"/>
          <a:chExt cx="0" cy="0"/>
        </a:xfrm>
      </p:grpSpPr>
      <p:sp>
        <p:nvSpPr>
          <p:cNvPr id="2" name="Title 1"/>
          <p:cNvSpPr>
            <a:spLocks noGrp="1"/>
          </p:cNvSpPr>
          <p:nvPr>
            <p:ph type="title"/>
          </p:nvPr>
        </p:nvSpPr>
        <p:spPr>
          <a:xfrm>
            <a:off x="354304" y="375495"/>
            <a:ext cx="8435394" cy="567107"/>
          </a:xfrm>
          <a:prstGeom prst="rect">
            <a:avLst/>
          </a:prstGeom>
        </p:spPr>
        <p:txBody>
          <a:bodyPr lIns="80147" tIns="40074" rIns="80147" bIns="40074"/>
          <a:lstStyle>
            <a:lvl1pPr>
              <a:defRPr baseline="0"/>
            </a:lvl1pPr>
          </a:lstStyle>
          <a:p>
            <a:r>
              <a:rPr lang="fr-FR" smtClean="0"/>
              <a:t>Modifiez le style du titre</a:t>
            </a:r>
            <a:endParaRPr lang="en-GB" dirty="0"/>
          </a:p>
        </p:txBody>
      </p:sp>
      <p:sp>
        <p:nvSpPr>
          <p:cNvPr id="3" name="Date Placeholder 2"/>
          <p:cNvSpPr>
            <a:spLocks noGrp="1"/>
          </p:cNvSpPr>
          <p:nvPr>
            <p:ph type="dt" sz="half" idx="10"/>
          </p:nvPr>
        </p:nvSpPr>
        <p:spPr/>
        <p:txBody>
          <a:bodyPr lIns="80147" tIns="40074" rIns="80147" bIns="40074"/>
          <a:lstStyle/>
          <a:p>
            <a:fld id="{1C13C142-9745-432D-B621-EC92B4838C68}" type="datetimeFigureOut">
              <a:rPr lang="en-US" smtClean="0"/>
              <a:t>1/25/2018</a:t>
            </a:fld>
            <a:endParaRPr lang="en-US"/>
          </a:p>
        </p:txBody>
      </p:sp>
      <p:sp>
        <p:nvSpPr>
          <p:cNvPr id="5" name="Slide Number Placeholder 4"/>
          <p:cNvSpPr>
            <a:spLocks noGrp="1"/>
          </p:cNvSpPr>
          <p:nvPr>
            <p:ph type="sldNum" sz="quarter" idx="12"/>
          </p:nvPr>
        </p:nvSpPr>
        <p:spPr/>
        <p:txBody>
          <a:bodyPr lIns="80147" tIns="40074" rIns="80147" bIns="40074"/>
          <a:lstStyle/>
          <a:p>
            <a:fld id="{A749DBE7-9FB5-40AC-8430-32581DB31616}" type="slidenum">
              <a:rPr lang="en-US" smtClean="0"/>
              <a:t>‹N°›</a:t>
            </a:fld>
            <a:endParaRPr lang="en-US"/>
          </a:p>
        </p:txBody>
      </p:sp>
      <p:sp>
        <p:nvSpPr>
          <p:cNvPr id="12" name="Content Placeholder 11"/>
          <p:cNvSpPr>
            <a:spLocks noGrp="1"/>
          </p:cNvSpPr>
          <p:nvPr>
            <p:ph sz="quarter" idx="13" hasCustomPrompt="1"/>
          </p:nvPr>
        </p:nvSpPr>
        <p:spPr>
          <a:xfrm>
            <a:off x="354015" y="1306067"/>
            <a:ext cx="8431322" cy="4561441"/>
          </a:xfrm>
        </p:spPr>
        <p:txBody>
          <a:bodyPr lIns="80147" tIns="40074" rIns="80147" bIns="40074"/>
          <a:lstStyle>
            <a:lvl1pPr>
              <a:defRPr sz="1400"/>
            </a:lvl1pPr>
            <a:lvl2pPr>
              <a:defRPr/>
            </a:lvl2pPr>
            <a:lvl3pPr marL="388213" indent="-229589">
              <a:buClr>
                <a:srgbClr val="9A3393"/>
              </a:buClr>
              <a:defRPr sz="1200"/>
            </a:lvl3pPr>
            <a:lvl4pPr marL="548229" indent="-235154">
              <a:buClr>
                <a:srgbClr val="9A3393"/>
              </a:buClr>
              <a:defRPr sz="1100"/>
            </a:lvl4pPr>
            <a:lvl5pPr>
              <a:defRPr sz="900"/>
            </a:lvl5pPr>
          </a:lstStyle>
          <a:p>
            <a:pPr lvl="0"/>
            <a:r>
              <a:rPr lang="en-US" dirty="0" smtClean="0"/>
              <a:t>Click to edit Master text styles (16 </a:t>
            </a:r>
            <a:r>
              <a:rPr lang="en-US" dirty="0" err="1" smtClean="0"/>
              <a:t>pt</a:t>
            </a:r>
            <a:r>
              <a:rPr lang="en-US" dirty="0" smtClean="0"/>
              <a:t>)</a:t>
            </a:r>
          </a:p>
          <a:p>
            <a:pPr lvl="1"/>
            <a:r>
              <a:rPr lang="en-US" dirty="0" smtClean="0"/>
              <a:t>Second level (15 </a:t>
            </a:r>
            <a:r>
              <a:rPr lang="en-US" dirty="0" err="1" smtClean="0"/>
              <a:t>pt</a:t>
            </a:r>
            <a:r>
              <a:rPr lang="en-US" dirty="0" smtClean="0"/>
              <a:t>)</a:t>
            </a:r>
          </a:p>
          <a:p>
            <a:pPr lvl="2"/>
            <a:r>
              <a:rPr lang="en-US" dirty="0" smtClean="0"/>
              <a:t>Third level (14pt)</a:t>
            </a:r>
          </a:p>
          <a:p>
            <a:pPr lvl="3"/>
            <a:r>
              <a:rPr lang="en-US" dirty="0" smtClean="0"/>
              <a:t>Fourth level (12pt)</a:t>
            </a:r>
          </a:p>
        </p:txBody>
      </p:sp>
      <p:grpSp>
        <p:nvGrpSpPr>
          <p:cNvPr id="13" name="Group 20"/>
          <p:cNvGrpSpPr>
            <a:grpSpLocks/>
          </p:cNvGrpSpPr>
          <p:nvPr/>
        </p:nvGrpSpPr>
        <p:grpSpPr bwMode="auto">
          <a:xfrm>
            <a:off x="363858" y="950449"/>
            <a:ext cx="8431696" cy="97910"/>
            <a:chOff x="0" y="4195"/>
            <a:chExt cx="6736" cy="68"/>
          </a:xfrm>
          <a:solidFill>
            <a:srgbClr val="9A3393"/>
          </a:solidFill>
        </p:grpSpPr>
        <p:sp>
          <p:nvSpPr>
            <p:cNvPr id="14"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en-GB" dirty="0">
                <a:latin typeface="Arial" pitchFamily="34" charset="0"/>
                <a:cs typeface="Arial" pitchFamily="34" charset="0"/>
              </a:endParaRPr>
            </a:p>
          </p:txBody>
        </p:sp>
        <p:sp>
          <p:nvSpPr>
            <p:cNvPr id="15"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en-GB" dirty="0">
                <a:latin typeface="Arial" pitchFamily="34" charset="0"/>
                <a:cs typeface="Arial" pitchFamily="34" charset="0"/>
              </a:endParaRPr>
            </a:p>
          </p:txBody>
        </p:sp>
      </p:grpSp>
    </p:spTree>
    <p:extLst>
      <p:ext uri="{BB962C8B-B14F-4D97-AF65-F5344CB8AC3E}">
        <p14:creationId xmlns:p14="http://schemas.microsoft.com/office/powerpoint/2010/main" val="3531002255"/>
      </p:ext>
    </p:extLst>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Disposition personnalisée">
    <p:spTree>
      <p:nvGrpSpPr>
        <p:cNvPr id="1" name=""/>
        <p:cNvGrpSpPr/>
        <p:nvPr/>
      </p:nvGrpSpPr>
      <p:grpSpPr>
        <a:xfrm>
          <a:off x="0" y="0"/>
          <a:ext cx="0" cy="0"/>
          <a:chOff x="0" y="0"/>
          <a:chExt cx="0" cy="0"/>
        </a:xfrm>
      </p:grpSpPr>
      <p:pic>
        <p:nvPicPr>
          <p:cNvPr id="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3346337" y="769938"/>
            <a:ext cx="2474238" cy="2555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ectangle 27"/>
          <p:cNvSpPr/>
          <p:nvPr/>
        </p:nvSpPr>
        <p:spPr>
          <a:xfrm>
            <a:off x="2344467" y="3933056"/>
            <a:ext cx="4455067" cy="461665"/>
          </a:xfrm>
          <a:prstGeom prst="rect">
            <a:avLst/>
          </a:prstGeom>
        </p:spPr>
        <p:txBody>
          <a:bodyPr wrap="none">
            <a:spAutoFit/>
          </a:bodyPr>
          <a:lstStyle/>
          <a:p>
            <a:pPr algn="ctr"/>
            <a:r>
              <a:rPr lang="en-GB" sz="2400" b="1" dirty="0" smtClean="0">
                <a:solidFill>
                  <a:srgbClr val="0068AA"/>
                </a:solidFill>
                <a:latin typeface="Arial" pitchFamily="34" charset="0"/>
                <a:cs typeface="Arial" pitchFamily="34" charset="0"/>
              </a:rPr>
              <a:t>Thank you for your attention</a:t>
            </a:r>
          </a:p>
        </p:txBody>
      </p:sp>
      <p:sp>
        <p:nvSpPr>
          <p:cNvPr id="25" name="AutoShape 4" descr="Image result for quortus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7" name="AutoShape 6" descr="Image result for quortus log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AutoShape 8" descr="Image result for quortus logo"/>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 name="AutoShape 10" descr="Image result for quortus logo"/>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35" name="Straight Connector 34"/>
          <p:cNvCxnSpPr/>
          <p:nvPr/>
        </p:nvCxnSpPr>
        <p:spPr>
          <a:xfrm>
            <a:off x="-2728" y="5517232"/>
            <a:ext cx="9146728" cy="0"/>
          </a:xfrm>
          <a:prstGeom prst="line">
            <a:avLst/>
          </a:prstGeom>
          <a:ln w="19050">
            <a:solidFill>
              <a:srgbClr val="0068AA"/>
            </a:solidFill>
          </a:ln>
        </p:spPr>
        <p:style>
          <a:lnRef idx="1">
            <a:schemeClr val="accent1"/>
          </a:lnRef>
          <a:fillRef idx="0">
            <a:schemeClr val="accent1"/>
          </a:fillRef>
          <a:effectRef idx="0">
            <a:schemeClr val="accent1"/>
          </a:effectRef>
          <a:fontRef idx="minor">
            <a:schemeClr val="tx1"/>
          </a:fontRef>
        </p:style>
      </p:cxnSp>
      <p:sp>
        <p:nvSpPr>
          <p:cNvPr id="36" name="AutoShape 4" descr="Image result for quortus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7" name="AutoShape 6" descr="Image result for quortus log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8" name="AutoShape 8" descr="Image result for quortus logo"/>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9" name="AutoShape 10" descr="Image result for quortus logo"/>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53" name="Group 52"/>
          <p:cNvGrpSpPr/>
          <p:nvPr/>
        </p:nvGrpSpPr>
        <p:grpSpPr>
          <a:xfrm>
            <a:off x="165523" y="5609143"/>
            <a:ext cx="8672376" cy="1084828"/>
            <a:chOff x="243583" y="44624"/>
            <a:chExt cx="8672376" cy="1084828"/>
          </a:xfrm>
        </p:grpSpPr>
        <p:grpSp>
          <p:nvGrpSpPr>
            <p:cNvPr id="54" name="Group 53"/>
            <p:cNvGrpSpPr/>
            <p:nvPr userDrawn="1"/>
          </p:nvGrpSpPr>
          <p:grpSpPr>
            <a:xfrm>
              <a:off x="243583" y="44624"/>
              <a:ext cx="8672376" cy="1084828"/>
              <a:chOff x="292016" y="5805264"/>
              <a:chExt cx="8672376" cy="1084828"/>
            </a:xfrm>
          </p:grpSpPr>
          <p:pic>
            <p:nvPicPr>
              <p:cNvPr id="56" name="Picture 55" descr="Logo-couleur_THALES"/>
              <p:cNvPicPr/>
              <p:nvPr userDrawn="1"/>
            </p:nvPicPr>
            <p:blipFill>
              <a:blip r:embed="rId3" cstate="print">
                <a:extLst>
                  <a:ext uri="{28A0092B-C50C-407E-A947-70E740481C1C}">
                    <a14:useLocalDpi xmlns:a14="http://schemas.microsoft.com/office/drawing/2010/main" val="0"/>
                  </a:ext>
                </a:extLst>
              </a:blip>
              <a:srcRect l="4039" t="7195" b="12099"/>
              <a:stretch>
                <a:fillRect/>
              </a:stretch>
            </p:blipFill>
            <p:spPr bwMode="auto">
              <a:xfrm>
                <a:off x="1331640" y="5877272"/>
                <a:ext cx="1007110" cy="44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6"/>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544460" y="5922987"/>
                <a:ext cx="92837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descr="C:\Users\GPoziopoulou\AppData\Local\Microsoft\Windows\Temporary Internet Files\Content.Outlook\VWFU6TP1\1256103.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786391" y="5935622"/>
                <a:ext cx="575310" cy="28638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descr="Afbeeldingsresultaat voor logo tno"/>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864310" y="6449392"/>
                <a:ext cx="588010" cy="23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descr="C:\Users\GPoziopoulou\AppData\Local\Microsoft\Windows\Temporary Internet Files\Content.Outlook\VWFU6TP1\Logo_OA_couleur_final.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13362" y="6428437"/>
                <a:ext cx="1007110" cy="27940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descr="C:\Users\GPoziopoulou\AppData\Local\Microsoft\Windows\Temporary Internet Files\Content.Outlook\VWFU6TP1\za_logo_RGB.jpg"/>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6876256" y="5897205"/>
                <a:ext cx="1137920" cy="412115"/>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1" descr="C:\Users\GPoziopoulou\AppData\Local\Microsoft\Windows\Temporary Internet Files\Content.Outlook\VWFU6TP1\bt_logo_large_520x300x24_fill1.jpg"/>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6012160" y="5848310"/>
                <a:ext cx="745490" cy="46101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2" descr="S:\Consultancy\Proposal\avanti.pro.424 (H2020 ICT2016-7 Sat5G)\5. Administrative Documents\Partner logos\I2CAT.jp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718975" y="6413832"/>
                <a:ext cx="692785" cy="342265"/>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descr="Image result for idirect"/>
              <p:cNvPicPr/>
              <p:nvPr userDrawn="1"/>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016" y="6449393"/>
                <a:ext cx="1183640" cy="36398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S:\Consultancy\Proposal\avanti.pro.424 (H2020 ICT2016-7 Sat5G)\5. Administrative Documents\Partner logos\broadpeak.jpg"/>
              <p:cNvPicPr/>
              <p:nvPr userDrawn="1"/>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1724" y="6396052"/>
                <a:ext cx="876300" cy="377190"/>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Image result for iMinds imec"/>
              <p:cNvPicPr/>
              <p:nvPr userDrawn="1"/>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8144" y="6237312"/>
                <a:ext cx="610870" cy="65278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66" descr="Image result for university of oulu"/>
              <p:cNvPicPr/>
              <p:nvPr userDrawn="1"/>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92487" y="6329377"/>
                <a:ext cx="987425" cy="42608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C:\Users\vidal_o\AppData\Local\Microsoft\Windows\Temporary Internet Files\Content.Outlook\MC95DLC7\AIRBUS_RGB.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457591" y="5805264"/>
                <a:ext cx="1410553" cy="52247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S:\Consultancy\Proposal\AVA-APT-PRO-0350 (H2020 ICT2016-7 SaT5G)\5. Administrative Documents\Partner logos\QUO.jp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100392" y="5853937"/>
                <a:ext cx="864000" cy="45538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9" descr="image0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5033784" y="6237312"/>
                <a:ext cx="546328" cy="56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5" name="Picture 2" descr="S:\Marketing\Marketing\COR - Corporate\BR - Brand\LO - Logos\Avanti\avanti_logo_cmyk_ HighRes.jp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529975" y="113192"/>
              <a:ext cx="540000" cy="540000"/>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Rectangle 16"/>
          <p:cNvSpPr/>
          <p:nvPr/>
        </p:nvSpPr>
        <p:spPr>
          <a:xfrm rot="10800000">
            <a:off x="0" y="0"/>
            <a:ext cx="9143999" cy="312902"/>
          </a:xfrm>
          <a:custGeom>
            <a:avLst/>
            <a:gdLst>
              <a:gd name="connsiteX0" fmla="*/ 0 w 8978400"/>
              <a:gd name="connsiteY0" fmla="*/ 0 h 267494"/>
              <a:gd name="connsiteX1" fmla="*/ 8978400 w 8978400"/>
              <a:gd name="connsiteY1" fmla="*/ 0 h 267494"/>
              <a:gd name="connsiteX2" fmla="*/ 8978400 w 8978400"/>
              <a:gd name="connsiteY2" fmla="*/ 267494 h 267494"/>
              <a:gd name="connsiteX3" fmla="*/ 0 w 8978400"/>
              <a:gd name="connsiteY3" fmla="*/ 267494 h 267494"/>
              <a:gd name="connsiteX4" fmla="*/ 0 w 8978400"/>
              <a:gd name="connsiteY4" fmla="*/ 0 h 267494"/>
              <a:gd name="connsiteX0" fmla="*/ 14598 w 8978400"/>
              <a:gd name="connsiteY0" fmla="*/ 262740 h 267494"/>
              <a:gd name="connsiteX1" fmla="*/ 8978400 w 8978400"/>
              <a:gd name="connsiteY1" fmla="*/ 0 h 267494"/>
              <a:gd name="connsiteX2" fmla="*/ 8978400 w 8978400"/>
              <a:gd name="connsiteY2" fmla="*/ 267494 h 267494"/>
              <a:gd name="connsiteX3" fmla="*/ 0 w 8978400"/>
              <a:gd name="connsiteY3" fmla="*/ 267494 h 267494"/>
              <a:gd name="connsiteX4" fmla="*/ 14598 w 8978400"/>
              <a:gd name="connsiteY4" fmla="*/ 262740 h 267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8400" h="267494">
                <a:moveTo>
                  <a:pt x="14598" y="262740"/>
                </a:moveTo>
                <a:lnTo>
                  <a:pt x="8978400" y="0"/>
                </a:lnTo>
                <a:lnTo>
                  <a:pt x="8978400" y="267494"/>
                </a:lnTo>
                <a:lnTo>
                  <a:pt x="0" y="267494"/>
                </a:lnTo>
                <a:lnTo>
                  <a:pt x="14598" y="262740"/>
                </a:lnTo>
                <a:close/>
              </a:path>
            </a:pathLst>
          </a:custGeom>
          <a:solidFill>
            <a:srgbClr val="0068AA"/>
          </a:solidFill>
          <a:ln>
            <a:noFill/>
          </a:ln>
          <a:effectLst/>
        </p:spPr>
        <p:style>
          <a:lnRef idx="1">
            <a:schemeClr val="accent1"/>
          </a:lnRef>
          <a:fillRef idx="3">
            <a:schemeClr val="accent1"/>
          </a:fillRef>
          <a:effectRef idx="2">
            <a:schemeClr val="accent1"/>
          </a:effectRef>
          <a:fontRef idx="minor">
            <a:schemeClr val="lt1"/>
          </a:fontRef>
        </p:style>
        <p:txBody>
          <a:bodyPr lIns="106912" tIns="53456" rIns="106912" bIns="53456" rtlCol="0" anchor="ctr"/>
          <a:lstStyle/>
          <a:p>
            <a:pPr algn="ctr"/>
            <a:endParaRPr lang="en-GB" noProof="0"/>
          </a:p>
        </p:txBody>
      </p:sp>
    </p:spTree>
    <p:extLst>
      <p:ext uri="{BB962C8B-B14F-4D97-AF65-F5344CB8AC3E}">
        <p14:creationId xmlns:p14="http://schemas.microsoft.com/office/powerpoint/2010/main" val="133304044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re et contenu">
    <p:spTree>
      <p:nvGrpSpPr>
        <p:cNvPr id="1" name=""/>
        <p:cNvGrpSpPr/>
        <p:nvPr/>
      </p:nvGrpSpPr>
      <p:grpSpPr>
        <a:xfrm>
          <a:off x="0" y="0"/>
          <a:ext cx="0" cy="0"/>
          <a:chOff x="0" y="0"/>
          <a:chExt cx="0" cy="0"/>
        </a:xfrm>
      </p:grpSpPr>
      <p:sp>
        <p:nvSpPr>
          <p:cNvPr id="7" name="Rectangle 6"/>
          <p:cNvSpPr/>
          <p:nvPr/>
        </p:nvSpPr>
        <p:spPr>
          <a:xfrm>
            <a:off x="0" y="0"/>
            <a:ext cx="9144000" cy="1052736"/>
          </a:xfrm>
          <a:prstGeom prst="rect">
            <a:avLst/>
          </a:prstGeom>
          <a:gradFill>
            <a:gsLst>
              <a:gs pos="0">
                <a:srgbClr val="00ADEE"/>
              </a:gs>
              <a:gs pos="55000">
                <a:srgbClr val="6DD9FF">
                  <a:alpha val="66000"/>
                </a:srgbClr>
              </a:gs>
              <a:gs pos="100000">
                <a:schemeClr val="bg1"/>
              </a:gs>
              <a:gs pos="85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0" y="6597352"/>
            <a:ext cx="9144000" cy="260648"/>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5360" y="6597351"/>
            <a:ext cx="3073277" cy="246221"/>
          </a:xfrm>
          <a:prstGeom prst="rect">
            <a:avLst/>
          </a:prstGeom>
          <a:noFill/>
        </p:spPr>
        <p:txBody>
          <a:bodyPr wrap="none" rtlCol="0">
            <a:spAutoFit/>
          </a:bodyPr>
          <a:lstStyle/>
          <a:p>
            <a:r>
              <a:rPr lang="en-GB" sz="1000" b="1" dirty="0" smtClean="0">
                <a:solidFill>
                  <a:schemeClr val="bg1"/>
                </a:solidFill>
                <a:latin typeface="Arial" pitchFamily="34" charset="0"/>
                <a:cs typeface="Arial" pitchFamily="34" charset="0"/>
              </a:rPr>
              <a:t>SaT5G - </a:t>
            </a:r>
            <a:r>
              <a:rPr lang="en-GB" sz="1000" b="1" kern="1200" dirty="0" smtClean="0">
                <a:solidFill>
                  <a:schemeClr val="bg1"/>
                </a:solidFill>
                <a:latin typeface="Arial" pitchFamily="34" charset="0"/>
                <a:ea typeface="+mn-ea"/>
                <a:cs typeface="Arial" pitchFamily="34" charset="0"/>
              </a:rPr>
              <a:t>Satellite And Terrestrial network for 5G</a:t>
            </a:r>
            <a:endParaRPr lang="en-GB" sz="1000" b="1" kern="1200" dirty="0">
              <a:solidFill>
                <a:schemeClr val="bg1"/>
              </a:solidFill>
              <a:latin typeface="Arial" pitchFamily="34" charset="0"/>
              <a:ea typeface="+mn-ea"/>
              <a:cs typeface="Arial" pitchFamily="34" charset="0"/>
            </a:endParaRPr>
          </a:p>
        </p:txBody>
      </p:sp>
      <p:cxnSp>
        <p:nvCxnSpPr>
          <p:cNvPr id="10" name="Straight Connector 9"/>
          <p:cNvCxnSpPr/>
          <p:nvPr/>
        </p:nvCxnSpPr>
        <p:spPr>
          <a:xfrm>
            <a:off x="8532440" y="6597352"/>
            <a:ext cx="0" cy="26064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hasCustomPrompt="1"/>
          </p:nvPr>
        </p:nvSpPr>
        <p:spPr>
          <a:xfrm>
            <a:off x="107504" y="144628"/>
            <a:ext cx="7488832" cy="763480"/>
          </a:xfrm>
          <a:prstGeom prst="rect">
            <a:avLst/>
          </a:prstGeom>
        </p:spPr>
        <p:txBody>
          <a:bodyPr>
            <a:normAutofit/>
          </a:bodyPr>
          <a:lstStyle>
            <a:lvl1pPr algn="l">
              <a:defRPr sz="3200" b="1" baseline="0">
                <a:solidFill>
                  <a:schemeClr val="bg1"/>
                </a:solidFill>
                <a:latin typeface="Arial" pitchFamily="34" charset="0"/>
                <a:cs typeface="Arial" pitchFamily="34" charset="0"/>
              </a:defRPr>
            </a:lvl1pPr>
          </a:lstStyle>
          <a:p>
            <a:r>
              <a:rPr lang="en-US" dirty="0" smtClean="0"/>
              <a:t>&lt;Section Title&gt;</a:t>
            </a:r>
            <a:endParaRPr lang="en-GB" dirty="0"/>
          </a:p>
        </p:txBody>
      </p:sp>
      <p:sp>
        <p:nvSpPr>
          <p:cNvPr id="13" name="Content Placeholder 2"/>
          <p:cNvSpPr>
            <a:spLocks noGrp="1"/>
          </p:cNvSpPr>
          <p:nvPr>
            <p:ph idx="1"/>
          </p:nvPr>
        </p:nvSpPr>
        <p:spPr>
          <a:xfrm>
            <a:off x="457200" y="1916832"/>
            <a:ext cx="8229600" cy="4525963"/>
          </a:xfrm>
        </p:spPr>
        <p:txBody>
          <a:bodyPr>
            <a:normAutofit/>
          </a:bodyPr>
          <a:lstStyle>
            <a:lvl1pPr marL="285750" indent="-285750">
              <a:buClr>
                <a:srgbClr val="00ADEE"/>
              </a:buClr>
              <a:buFont typeface="Wingdings" pitchFamily="2" charset="2"/>
              <a:buChar char="q"/>
              <a:defRPr sz="1800">
                <a:latin typeface="Arial" pitchFamily="34" charset="0"/>
                <a:cs typeface="Arial" pitchFamily="34" charset="0"/>
              </a:defRPr>
            </a:lvl1pPr>
            <a:lvl2pPr marL="742950" indent="-285750">
              <a:buClr>
                <a:srgbClr val="00ADEE"/>
              </a:buClr>
              <a:buFont typeface="Arial" pitchFamily="34" charset="0"/>
              <a:buChar char="•"/>
              <a:defRPr sz="1800">
                <a:latin typeface="Arial" pitchFamily="34" charset="0"/>
                <a:cs typeface="Arial" pitchFamily="34" charset="0"/>
              </a:defRPr>
            </a:lvl2pPr>
            <a:lvl3pPr marL="1143000" indent="-228600">
              <a:buClr>
                <a:srgbClr val="00ADEE"/>
              </a:buClr>
              <a:buSzPct val="80000"/>
              <a:buFont typeface="Wingdings" pitchFamily="2" charset="2"/>
              <a:buChar char="Ø"/>
              <a:defRPr sz="1800">
                <a:latin typeface="Arial" pitchFamily="34" charset="0"/>
                <a:cs typeface="Arial" pitchFamily="34" charset="0"/>
              </a:defRPr>
            </a:lvl3pPr>
            <a:lvl4pPr marL="1600200" indent="-228600">
              <a:buClr>
                <a:srgbClr val="00ADEE"/>
              </a:buClr>
              <a:buSzPct val="80000"/>
              <a:buFont typeface="Wingdings" pitchFamily="2" charset="2"/>
              <a:buChar char="v"/>
              <a:defRPr sz="1800">
                <a:latin typeface="Arial" pitchFamily="34" charset="0"/>
                <a:cs typeface="Arial" pitchFamily="34" charset="0"/>
              </a:defRPr>
            </a:lvl4pPr>
            <a:lvl5pPr>
              <a:buClr>
                <a:srgbClr val="00ADEE"/>
              </a:buClr>
              <a:defRPr sz="1800">
                <a:latin typeface="Arial" pitchFamily="34" charset="0"/>
                <a:cs typeface="Arial"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dirty="0"/>
          </a:p>
        </p:txBody>
      </p:sp>
      <p:sp>
        <p:nvSpPr>
          <p:cNvPr id="15" name="Content Placeholder 9"/>
          <p:cNvSpPr>
            <a:spLocks noGrp="1"/>
          </p:cNvSpPr>
          <p:nvPr>
            <p:ph sz="quarter" idx="14" hasCustomPrompt="1"/>
          </p:nvPr>
        </p:nvSpPr>
        <p:spPr>
          <a:xfrm>
            <a:off x="467544" y="1340768"/>
            <a:ext cx="8208912" cy="288032"/>
          </a:xfrm>
        </p:spPr>
        <p:txBody>
          <a:bodyPr>
            <a:noAutofit/>
          </a:bodyPr>
          <a:lstStyle>
            <a:lvl1pPr marL="0" indent="0">
              <a:buNone/>
              <a:defRPr sz="2000" b="1" baseline="0">
                <a:solidFill>
                  <a:srgbClr val="00ADEE"/>
                </a:solidFill>
                <a:latin typeface="Arial" pitchFamily="34" charset="0"/>
                <a:cs typeface="Arial" pitchFamily="34" charset="0"/>
              </a:defRPr>
            </a:lvl1pPr>
          </a:lstStyle>
          <a:p>
            <a:pPr lvl="0"/>
            <a:r>
              <a:rPr lang="en-GB" dirty="0" smtClean="0"/>
              <a:t>&lt;Subsection Title&gt;</a:t>
            </a:r>
            <a:endParaRPr lang="en-GB" dirty="0"/>
          </a:p>
        </p:txBody>
      </p:sp>
      <p:sp>
        <p:nvSpPr>
          <p:cNvPr id="20" name="Slide Number Placeholder 19"/>
          <p:cNvSpPr>
            <a:spLocks noGrp="1"/>
          </p:cNvSpPr>
          <p:nvPr>
            <p:ph type="sldNum" sz="quarter" idx="17"/>
          </p:nvPr>
        </p:nvSpPr>
        <p:spPr>
          <a:xfrm>
            <a:off x="7001533" y="6586391"/>
            <a:ext cx="2133600" cy="268139"/>
          </a:xfrm>
        </p:spPr>
        <p:txBody>
          <a:bodyPr/>
          <a:lstStyle>
            <a:lvl1pPr>
              <a:defRPr sz="1100" b="1">
                <a:solidFill>
                  <a:schemeClr val="bg1"/>
                </a:solidFill>
                <a:latin typeface="Arial" pitchFamily="34" charset="0"/>
                <a:cs typeface="Arial" pitchFamily="34" charset="0"/>
              </a:defRPr>
            </a:lvl1pPr>
          </a:lstStyle>
          <a:p>
            <a:fld id="{A749DBE7-9FB5-40AC-8430-32581DB31616}" type="slidenum">
              <a:rPr lang="en-US" smtClean="0"/>
              <a:t>‹N°›</a:t>
            </a:fld>
            <a:endParaRPr lang="en-US"/>
          </a:p>
        </p:txBody>
      </p:sp>
      <p:sp>
        <p:nvSpPr>
          <p:cNvPr id="2" name="TextBox 1"/>
          <p:cNvSpPr txBox="1"/>
          <p:nvPr/>
        </p:nvSpPr>
        <p:spPr>
          <a:xfrm>
            <a:off x="7596336" y="260648"/>
            <a:ext cx="1440160" cy="523220"/>
          </a:xfrm>
          <a:prstGeom prst="rect">
            <a:avLst/>
          </a:prstGeom>
          <a:noFill/>
        </p:spPr>
        <p:txBody>
          <a:bodyPr wrap="square" rtlCol="0">
            <a:spAutoFit/>
          </a:bodyPr>
          <a:lstStyle/>
          <a:p>
            <a:pPr algn="ctr"/>
            <a:r>
              <a:rPr lang="en-GB" sz="2800" b="1" kern="1200" baseline="0" dirty="0" smtClean="0">
                <a:solidFill>
                  <a:srgbClr val="00ADEE"/>
                </a:solidFill>
                <a:latin typeface="Arial" pitchFamily="34" charset="0"/>
                <a:ea typeface="+mn-ea"/>
                <a:cs typeface="Arial" pitchFamily="34" charset="0"/>
              </a:rPr>
              <a:t>SaT5G</a:t>
            </a:r>
            <a:endParaRPr lang="en-GB" sz="2800" dirty="0"/>
          </a:p>
        </p:txBody>
      </p:sp>
      <p:sp>
        <p:nvSpPr>
          <p:cNvPr id="14" name="TextBox 13"/>
          <p:cNvSpPr txBox="1"/>
          <p:nvPr/>
        </p:nvSpPr>
        <p:spPr>
          <a:xfrm>
            <a:off x="3400427" y="6642556"/>
            <a:ext cx="2016224" cy="215444"/>
          </a:xfrm>
          <a:prstGeom prst="rect">
            <a:avLst/>
          </a:prstGeom>
          <a:noFill/>
        </p:spPr>
        <p:txBody>
          <a:bodyPr wrap="square" rtlCol="0">
            <a:spAutoFit/>
          </a:bodyPr>
          <a:lstStyle/>
          <a:p>
            <a:pPr algn="ctr"/>
            <a:r>
              <a:rPr lang="en-GB" sz="800" dirty="0" smtClean="0"/>
              <a:t>Commercial in Confidence</a:t>
            </a:r>
            <a:endParaRPr lang="en-GB" sz="800" dirty="0"/>
          </a:p>
        </p:txBody>
      </p:sp>
    </p:spTree>
    <p:extLst>
      <p:ext uri="{BB962C8B-B14F-4D97-AF65-F5344CB8AC3E}">
        <p14:creationId xmlns:p14="http://schemas.microsoft.com/office/powerpoint/2010/main" val="393148510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_Titre et contenu">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A749DBE7-9FB5-40AC-8430-32581DB31616}" type="slidenum">
              <a:rPr lang="en-US" smtClean="0"/>
              <a:t>‹N°›</a:t>
            </a:fld>
            <a:endParaRPr lang="en-US"/>
          </a:p>
        </p:txBody>
      </p:sp>
      <p:sp>
        <p:nvSpPr>
          <p:cNvPr id="8" name="Espace réservé du contenu 7"/>
          <p:cNvSpPr>
            <a:spLocks noGrp="1"/>
          </p:cNvSpPr>
          <p:nvPr>
            <p:ph sz="quarter" idx="1"/>
          </p:nvPr>
        </p:nvSpPr>
        <p:spPr>
          <a:xfrm>
            <a:off x="457200" y="1131322"/>
            <a:ext cx="8229600" cy="493776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dirty="0"/>
          </a:p>
        </p:txBody>
      </p:sp>
      <p:sp>
        <p:nvSpPr>
          <p:cNvPr id="15" name="Titre 1"/>
          <p:cNvSpPr>
            <a:spLocks noGrp="1"/>
          </p:cNvSpPr>
          <p:nvPr>
            <p:ph type="title"/>
          </p:nvPr>
        </p:nvSpPr>
        <p:spPr>
          <a:xfrm>
            <a:off x="3" y="0"/>
            <a:ext cx="8172397" cy="914400"/>
          </a:xfrm>
          <a:prstGeom prst="rect">
            <a:avLst/>
          </a:prstGeom>
          <a:noFill/>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12213883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A749DBE7-9FB5-40AC-8430-32581DB31616}" type="slidenum">
              <a:rPr lang="en-US" smtClean="0"/>
              <a:t>‹N°›</a:t>
            </a:fld>
            <a:endParaRPr lang="en-US"/>
          </a:p>
        </p:txBody>
      </p:sp>
      <p:sp>
        <p:nvSpPr>
          <p:cNvPr id="8" name="Espace réservé du contenu 7"/>
          <p:cNvSpPr>
            <a:spLocks noGrp="1"/>
          </p:cNvSpPr>
          <p:nvPr>
            <p:ph sz="quarter" idx="1"/>
          </p:nvPr>
        </p:nvSpPr>
        <p:spPr>
          <a:xfrm>
            <a:off x="457200" y="1131322"/>
            <a:ext cx="8229600" cy="493776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dirty="0"/>
          </a:p>
        </p:txBody>
      </p:sp>
      <p:sp>
        <p:nvSpPr>
          <p:cNvPr id="10" name="ZoneTexte 12"/>
          <p:cNvSpPr txBox="1">
            <a:spLocks noChangeArrowheads="1"/>
          </p:cNvSpPr>
          <p:nvPr/>
        </p:nvSpPr>
        <p:spPr bwMode="auto">
          <a:xfrm>
            <a:off x="7420815" y="911111"/>
            <a:ext cx="1723184"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700" dirty="0">
                <a:solidFill>
                  <a:prstClr val="black"/>
                </a:solidFill>
                <a:cs typeface="Arial" pitchFamily="34" charset="0"/>
              </a:rPr>
              <a:t>- Airbus DS </a:t>
            </a:r>
            <a:r>
              <a:rPr lang="fr-FR" altLang="en-US" sz="700" dirty="0" err="1">
                <a:solidFill>
                  <a:prstClr val="black"/>
                </a:solidFill>
                <a:cs typeface="Arial" pitchFamily="34" charset="0"/>
              </a:rPr>
              <a:t>Proprietary</a:t>
            </a:r>
            <a:r>
              <a:rPr lang="fr-FR" altLang="en-US" sz="700" dirty="0">
                <a:solidFill>
                  <a:prstClr val="black"/>
                </a:solidFill>
                <a:cs typeface="Arial" pitchFamily="34" charset="0"/>
              </a:rPr>
              <a:t> &amp; </a:t>
            </a:r>
            <a:r>
              <a:rPr lang="fr-FR" altLang="en-US" sz="700" dirty="0" err="1">
                <a:solidFill>
                  <a:prstClr val="black"/>
                </a:solidFill>
                <a:cs typeface="Arial" pitchFamily="34" charset="0"/>
              </a:rPr>
              <a:t>Confidential</a:t>
            </a:r>
            <a:r>
              <a:rPr lang="fr-FR" altLang="en-US" sz="700" dirty="0">
                <a:solidFill>
                  <a:prstClr val="black"/>
                </a:solidFill>
                <a:cs typeface="Arial" pitchFamily="34" charset="0"/>
              </a:rPr>
              <a:t> -</a:t>
            </a:r>
            <a:endParaRPr lang="en-GB" altLang="en-US" sz="700" dirty="0">
              <a:solidFill>
                <a:prstClr val="black"/>
              </a:solidFill>
              <a:cs typeface="Arial" pitchFamily="34" charset="0"/>
            </a:endParaRPr>
          </a:p>
        </p:txBody>
      </p:sp>
      <p:sp>
        <p:nvSpPr>
          <p:cNvPr id="12" name="Rectangle 11"/>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13" name="Rectangle 12"/>
          <p:cNvSpPr/>
          <p:nvPr/>
        </p:nvSpPr>
        <p:spPr bwMode="auto">
          <a:xfrm>
            <a:off x="0" y="1"/>
            <a:ext cx="9144000" cy="935038"/>
          </a:xfrm>
          <a:prstGeom prst="rect">
            <a:avLst/>
          </a:prstGeom>
          <a:noFill/>
          <a:ln w="9525" cap="flat" cmpd="sng" algn="ctr">
            <a:noFill/>
            <a:prstDash val="solid"/>
            <a:round/>
            <a:headEnd type="none" w="med" len="med"/>
            <a:tailEnd type="none" w="med" len="med"/>
          </a:ln>
          <a:effectLst/>
          <a:extLst/>
        </p:spPr>
        <p:txBody>
          <a:bodyPr lIns="91392" tIns="45696" rIns="91392" bIns="45696" anchor="ctr"/>
          <a:lstStyle/>
          <a:p>
            <a:pPr algn="ctr" fontAlgn="base">
              <a:spcBef>
                <a:spcPct val="0"/>
              </a:spcBef>
              <a:spcAft>
                <a:spcPct val="0"/>
              </a:spcAft>
            </a:pPr>
            <a:endParaRPr lang="en-US" sz="2400" dirty="0">
              <a:solidFill>
                <a:prstClr val="white"/>
              </a:solidFill>
              <a:latin typeface="Calibri" pitchFamily="34" charset="0"/>
              <a:cs typeface="Arial" pitchFamily="34" charset="0"/>
            </a:endParaRPr>
          </a:p>
        </p:txBody>
      </p:sp>
      <p:sp>
        <p:nvSpPr>
          <p:cNvPr id="15" name="Titre 1"/>
          <p:cNvSpPr>
            <a:spLocks noGrp="1"/>
          </p:cNvSpPr>
          <p:nvPr>
            <p:ph type="title"/>
          </p:nvPr>
        </p:nvSpPr>
        <p:spPr>
          <a:xfrm>
            <a:off x="3" y="0"/>
            <a:ext cx="8172397" cy="914400"/>
          </a:xfrm>
          <a:prstGeom prst="rect">
            <a:avLst/>
          </a:prstGeom>
          <a:noFill/>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pic>
        <p:nvPicPr>
          <p:cNvPr id="1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13883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endParaRPr lang="en-GB"/>
          </a:p>
        </p:txBody>
      </p:sp>
      <p:sp>
        <p:nvSpPr>
          <p:cNvPr id="7" name="Espace réservé du numéro de diapositive 6"/>
          <p:cNvSpPr>
            <a:spLocks noGrp="1"/>
          </p:cNvSpPr>
          <p:nvPr>
            <p:ph type="sldNum" sz="quarter" idx="12"/>
          </p:nvPr>
        </p:nvSpPr>
        <p:spPr/>
        <p:txBody>
          <a:bodyPr/>
          <a:lstStyle/>
          <a:p>
            <a:fld id="{A749DBE7-9FB5-40AC-8430-32581DB31616}" type="slidenum">
              <a:rPr lang="en-US" smtClean="0"/>
              <a:t>‹N°›</a:t>
            </a:fld>
            <a:endParaRPr lang="en-US"/>
          </a:p>
        </p:txBody>
      </p:sp>
      <p:sp>
        <p:nvSpPr>
          <p:cNvPr id="9" name="Espace réservé du contenu 8"/>
          <p:cNvSpPr>
            <a:spLocks noGrp="1"/>
          </p:cNvSpPr>
          <p:nvPr>
            <p:ph sz="quarter" idx="1"/>
          </p:nvPr>
        </p:nvSpPr>
        <p:spPr>
          <a:xfrm>
            <a:off x="457200" y="1219200"/>
            <a:ext cx="4041648" cy="493776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632198" y="1216152"/>
            <a:ext cx="4041648" cy="493776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ZoneTexte 12"/>
          <p:cNvSpPr txBox="1">
            <a:spLocks noChangeArrowheads="1"/>
          </p:cNvSpPr>
          <p:nvPr/>
        </p:nvSpPr>
        <p:spPr bwMode="auto">
          <a:xfrm>
            <a:off x="7420815" y="911111"/>
            <a:ext cx="1723184"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700" dirty="0">
                <a:solidFill>
                  <a:prstClr val="black"/>
                </a:solidFill>
                <a:cs typeface="Arial" pitchFamily="34" charset="0"/>
              </a:rPr>
              <a:t>- Airbus DS </a:t>
            </a:r>
            <a:r>
              <a:rPr lang="fr-FR" altLang="en-US" sz="700" dirty="0" err="1">
                <a:solidFill>
                  <a:prstClr val="black"/>
                </a:solidFill>
                <a:cs typeface="Arial" pitchFamily="34" charset="0"/>
              </a:rPr>
              <a:t>Proprietary</a:t>
            </a:r>
            <a:r>
              <a:rPr lang="fr-FR" altLang="en-US" sz="700" dirty="0">
                <a:solidFill>
                  <a:prstClr val="black"/>
                </a:solidFill>
                <a:cs typeface="Arial" pitchFamily="34" charset="0"/>
              </a:rPr>
              <a:t> &amp; </a:t>
            </a:r>
            <a:r>
              <a:rPr lang="fr-FR" altLang="en-US" sz="700" dirty="0" err="1">
                <a:solidFill>
                  <a:prstClr val="black"/>
                </a:solidFill>
                <a:cs typeface="Arial" pitchFamily="34" charset="0"/>
              </a:rPr>
              <a:t>Confidential</a:t>
            </a:r>
            <a:r>
              <a:rPr lang="fr-FR" altLang="en-US" sz="700" dirty="0">
                <a:solidFill>
                  <a:prstClr val="black"/>
                </a:solidFill>
                <a:cs typeface="Arial" pitchFamily="34" charset="0"/>
              </a:rPr>
              <a:t> -</a:t>
            </a:r>
            <a:endParaRPr lang="en-GB" altLang="en-US" sz="700" dirty="0">
              <a:solidFill>
                <a:prstClr val="black"/>
              </a:solidFill>
              <a:cs typeface="Arial" pitchFamily="34" charset="0"/>
            </a:endParaRPr>
          </a:p>
        </p:txBody>
      </p:sp>
      <p:sp>
        <p:nvSpPr>
          <p:cNvPr id="15" name="Rectangle 14"/>
          <p:cNvSpPr/>
          <p:nvPr/>
        </p:nvSpPr>
        <p:spPr bwMode="auto">
          <a:xfrm>
            <a:off x="0" y="1"/>
            <a:ext cx="9144000" cy="935038"/>
          </a:xfrm>
          <a:prstGeom prst="rect">
            <a:avLst/>
          </a:prstGeom>
          <a:noFill/>
          <a:ln w="9525" cap="flat" cmpd="sng" algn="ctr">
            <a:noFill/>
            <a:prstDash val="solid"/>
            <a:round/>
            <a:headEnd type="none" w="med" len="med"/>
            <a:tailEnd type="none" w="med" len="med"/>
          </a:ln>
          <a:effectLst/>
          <a:extLst/>
        </p:spPr>
        <p:txBody>
          <a:bodyPr lIns="91392" tIns="45696" rIns="91392" bIns="45696" anchor="ctr"/>
          <a:lstStyle/>
          <a:p>
            <a:pPr algn="ctr" fontAlgn="base">
              <a:spcBef>
                <a:spcPct val="0"/>
              </a:spcBef>
              <a:spcAft>
                <a:spcPct val="0"/>
              </a:spcAft>
            </a:pPr>
            <a:endParaRPr lang="en-US" sz="2400" dirty="0">
              <a:solidFill>
                <a:prstClr val="white"/>
              </a:solidFill>
              <a:latin typeface="Calibri" pitchFamily="34" charset="0"/>
              <a:cs typeface="Arial" pitchFamily="34" charset="0"/>
            </a:endParaRPr>
          </a:p>
        </p:txBody>
      </p:sp>
      <p:sp>
        <p:nvSpPr>
          <p:cNvPr id="17" name="Rectangle 16"/>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18" name="Titre 1"/>
          <p:cNvSpPr>
            <a:spLocks noGrp="1"/>
          </p:cNvSpPr>
          <p:nvPr>
            <p:ph type="title"/>
          </p:nvPr>
        </p:nvSpPr>
        <p:spPr>
          <a:xfrm>
            <a:off x="3" y="0"/>
            <a:ext cx="8172397" cy="914400"/>
          </a:xfrm>
          <a:prstGeom prst="rect">
            <a:avLst/>
          </a:prstGeom>
          <a:noFill/>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pic>
        <p:nvPicPr>
          <p:cNvPr id="1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06364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8" name="Espace réservé du pied de page 7"/>
          <p:cNvSpPr>
            <a:spLocks noGrp="1"/>
          </p:cNvSpPr>
          <p:nvPr>
            <p:ph type="ftr" sz="quarter" idx="11"/>
          </p:nvPr>
        </p:nvSpPr>
        <p:spPr/>
        <p:txBody>
          <a:bodyPr/>
          <a:lstStyle/>
          <a:p>
            <a:endParaRPr lang="en-GB"/>
          </a:p>
        </p:txBody>
      </p:sp>
      <p:sp>
        <p:nvSpPr>
          <p:cNvPr id="9" name="Espace réservé du numéro de diapositive 8"/>
          <p:cNvSpPr>
            <a:spLocks noGrp="1"/>
          </p:cNvSpPr>
          <p:nvPr>
            <p:ph type="sldNum" sz="quarter" idx="12"/>
          </p:nvPr>
        </p:nvSpPr>
        <p:spPr/>
        <p:txBody>
          <a:bodyPr/>
          <a:lstStyle/>
          <a:p>
            <a:fld id="{A749DBE7-9FB5-40AC-8430-32581DB31616}" type="slidenum">
              <a:rPr lang="en-US" smtClean="0"/>
              <a:t>‹N°›</a:t>
            </a:fld>
            <a:endParaRPr lang="en-US"/>
          </a:p>
        </p:txBody>
      </p:sp>
      <p:sp>
        <p:nvSpPr>
          <p:cNvPr id="11" name="Espace réservé du contenu 10"/>
          <p:cNvSpPr>
            <a:spLocks noGrp="1"/>
          </p:cNvSpPr>
          <p:nvPr>
            <p:ph sz="quarter" idx="2"/>
          </p:nvPr>
        </p:nvSpPr>
        <p:spPr>
          <a:xfrm>
            <a:off x="457200" y="2133600"/>
            <a:ext cx="4038600" cy="40386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648200" y="2133600"/>
            <a:ext cx="4038600" cy="40386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4" name="ZoneTexte 12"/>
          <p:cNvSpPr txBox="1">
            <a:spLocks noChangeArrowheads="1"/>
          </p:cNvSpPr>
          <p:nvPr/>
        </p:nvSpPr>
        <p:spPr bwMode="auto">
          <a:xfrm>
            <a:off x="7420815" y="911111"/>
            <a:ext cx="1723184"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700" dirty="0">
                <a:solidFill>
                  <a:prstClr val="black"/>
                </a:solidFill>
                <a:cs typeface="Arial" pitchFamily="34" charset="0"/>
              </a:rPr>
              <a:t>- Airbus DS </a:t>
            </a:r>
            <a:r>
              <a:rPr lang="fr-FR" altLang="en-US" sz="700" dirty="0" err="1">
                <a:solidFill>
                  <a:prstClr val="black"/>
                </a:solidFill>
                <a:cs typeface="Arial" pitchFamily="34" charset="0"/>
              </a:rPr>
              <a:t>Proprietary</a:t>
            </a:r>
            <a:r>
              <a:rPr lang="fr-FR" altLang="en-US" sz="700" dirty="0">
                <a:solidFill>
                  <a:prstClr val="black"/>
                </a:solidFill>
                <a:cs typeface="Arial" pitchFamily="34" charset="0"/>
              </a:rPr>
              <a:t> &amp; </a:t>
            </a:r>
            <a:r>
              <a:rPr lang="fr-FR" altLang="en-US" sz="700" dirty="0" err="1">
                <a:solidFill>
                  <a:prstClr val="black"/>
                </a:solidFill>
                <a:cs typeface="Arial" pitchFamily="34" charset="0"/>
              </a:rPr>
              <a:t>Confidential</a:t>
            </a:r>
            <a:r>
              <a:rPr lang="fr-FR" altLang="en-US" sz="700" dirty="0">
                <a:solidFill>
                  <a:prstClr val="black"/>
                </a:solidFill>
                <a:cs typeface="Arial" pitchFamily="34" charset="0"/>
              </a:rPr>
              <a:t> -</a:t>
            </a:r>
            <a:endParaRPr lang="en-GB" altLang="en-US" sz="700" dirty="0">
              <a:solidFill>
                <a:prstClr val="black"/>
              </a:solidFill>
              <a:cs typeface="Arial" pitchFamily="34" charset="0"/>
            </a:endParaRPr>
          </a:p>
        </p:txBody>
      </p:sp>
      <p:sp>
        <p:nvSpPr>
          <p:cNvPr id="17" name="Rectangle 16"/>
          <p:cNvSpPr/>
          <p:nvPr/>
        </p:nvSpPr>
        <p:spPr bwMode="auto">
          <a:xfrm>
            <a:off x="0" y="1"/>
            <a:ext cx="9144000" cy="935038"/>
          </a:xfrm>
          <a:prstGeom prst="rect">
            <a:avLst/>
          </a:prstGeom>
          <a:noFill/>
          <a:ln w="9525" cap="flat" cmpd="sng" algn="ctr">
            <a:noFill/>
            <a:prstDash val="solid"/>
            <a:round/>
            <a:headEnd type="none" w="med" len="med"/>
            <a:tailEnd type="none" w="med" len="med"/>
          </a:ln>
          <a:effectLst/>
          <a:extLst/>
        </p:spPr>
        <p:txBody>
          <a:bodyPr lIns="91392" tIns="45696" rIns="91392" bIns="45696" anchor="ctr"/>
          <a:lstStyle/>
          <a:p>
            <a:pPr algn="ctr" fontAlgn="base">
              <a:spcBef>
                <a:spcPct val="0"/>
              </a:spcBef>
              <a:spcAft>
                <a:spcPct val="0"/>
              </a:spcAft>
            </a:pPr>
            <a:endParaRPr lang="en-US" sz="2400" dirty="0">
              <a:solidFill>
                <a:prstClr val="white"/>
              </a:solidFill>
              <a:latin typeface="Calibri" pitchFamily="34" charset="0"/>
              <a:cs typeface="Arial" pitchFamily="34" charset="0"/>
            </a:endParaRPr>
          </a:p>
        </p:txBody>
      </p:sp>
      <p:sp>
        <p:nvSpPr>
          <p:cNvPr id="18" name="Titre 1"/>
          <p:cNvSpPr>
            <a:spLocks noGrp="1"/>
          </p:cNvSpPr>
          <p:nvPr>
            <p:ph type="title"/>
          </p:nvPr>
        </p:nvSpPr>
        <p:spPr>
          <a:xfrm>
            <a:off x="3" y="0"/>
            <a:ext cx="9143999" cy="914400"/>
          </a:xfrm>
          <a:prstGeom prst="rect">
            <a:avLst/>
          </a:prstGeom>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sp>
        <p:nvSpPr>
          <p:cNvPr id="19" name="Rectangle 18"/>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20" name="Titre 1"/>
          <p:cNvSpPr txBox="1">
            <a:spLocks/>
          </p:cNvSpPr>
          <p:nvPr/>
        </p:nvSpPr>
        <p:spPr>
          <a:xfrm>
            <a:off x="3" y="0"/>
            <a:ext cx="8172397" cy="914400"/>
          </a:xfrm>
          <a:prstGeom prst="rect">
            <a:avLst/>
          </a:prstGeom>
          <a:noFill/>
        </p:spPr>
        <p:txBody>
          <a:bodyPr lIns="80147" tIns="40074" rIns="80147" bIns="40074" anchor="ctr">
            <a:normAutofit/>
          </a:bodyPr>
          <a:lstStyle>
            <a:lvl1pPr algn="ctr" rtl="0" eaLnBrk="1" latinLnBrk="0" hangingPunct="1">
              <a:spcBef>
                <a:spcPct val="0"/>
              </a:spcBef>
              <a:buNone/>
              <a:defRPr kumimoji="0" sz="2800" b="1" kern="1200" cap="small" baseline="0">
                <a:solidFill>
                  <a:schemeClr val="bg1"/>
                </a:solidFill>
                <a:latin typeface="Calibri" panose="020F0502020204030204" pitchFamily="34" charset="0"/>
                <a:ea typeface="+mj-ea"/>
                <a:cs typeface="Calibri" panose="020F0502020204030204" pitchFamily="34" charset="0"/>
              </a:defRPr>
            </a:lvl1pPr>
          </a:lstStyle>
          <a:p>
            <a:r>
              <a:rPr lang="en-US" smtClean="0"/>
              <a:t>Click to edit Master title style</a:t>
            </a:r>
            <a:endParaRPr lang="en-US" dirty="0"/>
          </a:p>
        </p:txBody>
      </p:sp>
      <p:pic>
        <p:nvPicPr>
          <p:cNvPr id="2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8610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A749DBE7-9FB5-40AC-8430-32581DB31616}" type="slidenum">
              <a:rPr lang="en-US" smtClean="0"/>
              <a:t>‹N°›</a:t>
            </a:fld>
            <a:endParaRPr lang="en-US"/>
          </a:p>
        </p:txBody>
      </p:sp>
      <p:sp>
        <p:nvSpPr>
          <p:cNvPr id="8" name="ZoneTexte 12"/>
          <p:cNvSpPr txBox="1">
            <a:spLocks noChangeArrowheads="1"/>
          </p:cNvSpPr>
          <p:nvPr/>
        </p:nvSpPr>
        <p:spPr bwMode="auto">
          <a:xfrm>
            <a:off x="7420815" y="911111"/>
            <a:ext cx="1723184"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700" dirty="0">
                <a:solidFill>
                  <a:prstClr val="black"/>
                </a:solidFill>
                <a:cs typeface="Arial" pitchFamily="34" charset="0"/>
              </a:rPr>
              <a:t>- Airbus DS </a:t>
            </a:r>
            <a:r>
              <a:rPr lang="fr-FR" altLang="en-US" sz="700" dirty="0" err="1">
                <a:solidFill>
                  <a:prstClr val="black"/>
                </a:solidFill>
                <a:cs typeface="Arial" pitchFamily="34" charset="0"/>
              </a:rPr>
              <a:t>Proprietary</a:t>
            </a:r>
            <a:r>
              <a:rPr lang="fr-FR" altLang="en-US" sz="700" dirty="0">
                <a:solidFill>
                  <a:prstClr val="black"/>
                </a:solidFill>
                <a:cs typeface="Arial" pitchFamily="34" charset="0"/>
              </a:rPr>
              <a:t> &amp; </a:t>
            </a:r>
            <a:r>
              <a:rPr lang="fr-FR" altLang="en-US" sz="700" dirty="0" err="1">
                <a:solidFill>
                  <a:prstClr val="black"/>
                </a:solidFill>
                <a:cs typeface="Arial" pitchFamily="34" charset="0"/>
              </a:rPr>
              <a:t>Confidential</a:t>
            </a:r>
            <a:r>
              <a:rPr lang="fr-FR" altLang="en-US" sz="700" dirty="0">
                <a:solidFill>
                  <a:prstClr val="black"/>
                </a:solidFill>
                <a:cs typeface="Arial" pitchFamily="34" charset="0"/>
              </a:rPr>
              <a:t> -</a:t>
            </a:r>
            <a:endParaRPr lang="en-GB" altLang="en-US" sz="700" dirty="0">
              <a:solidFill>
                <a:prstClr val="black"/>
              </a:solidFill>
              <a:cs typeface="Arial" pitchFamily="34" charset="0"/>
            </a:endParaRPr>
          </a:p>
        </p:txBody>
      </p:sp>
      <p:sp>
        <p:nvSpPr>
          <p:cNvPr id="11" name="Rectangle 10"/>
          <p:cNvSpPr/>
          <p:nvPr/>
        </p:nvSpPr>
        <p:spPr bwMode="auto">
          <a:xfrm>
            <a:off x="0" y="1"/>
            <a:ext cx="9144000" cy="935038"/>
          </a:xfrm>
          <a:prstGeom prst="rect">
            <a:avLst/>
          </a:prstGeom>
          <a:noFill/>
          <a:ln w="9525" cap="flat" cmpd="sng" algn="ctr">
            <a:noFill/>
            <a:prstDash val="solid"/>
            <a:round/>
            <a:headEnd type="none" w="med" len="med"/>
            <a:tailEnd type="none" w="med" len="med"/>
          </a:ln>
          <a:effectLst/>
          <a:extLst/>
        </p:spPr>
        <p:txBody>
          <a:bodyPr lIns="91392" tIns="45696" rIns="91392" bIns="45696" anchor="ctr"/>
          <a:lstStyle/>
          <a:p>
            <a:pPr algn="ctr" fontAlgn="base">
              <a:spcBef>
                <a:spcPct val="0"/>
              </a:spcBef>
              <a:spcAft>
                <a:spcPct val="0"/>
              </a:spcAft>
            </a:pPr>
            <a:endParaRPr lang="en-US" sz="2400" dirty="0">
              <a:solidFill>
                <a:prstClr val="white"/>
              </a:solidFill>
              <a:latin typeface="Calibri" pitchFamily="34" charset="0"/>
              <a:cs typeface="Arial" pitchFamily="34" charset="0"/>
            </a:endParaRPr>
          </a:p>
        </p:txBody>
      </p:sp>
      <p:sp>
        <p:nvSpPr>
          <p:cNvPr id="12" name="Titre 1"/>
          <p:cNvSpPr>
            <a:spLocks noGrp="1"/>
          </p:cNvSpPr>
          <p:nvPr>
            <p:ph type="title"/>
          </p:nvPr>
        </p:nvSpPr>
        <p:spPr>
          <a:xfrm>
            <a:off x="3" y="0"/>
            <a:ext cx="9143999" cy="914400"/>
          </a:xfrm>
          <a:prstGeom prst="rect">
            <a:avLst/>
          </a:prstGeom>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sp>
        <p:nvSpPr>
          <p:cNvPr id="13" name="Rectangle 12"/>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14" name="Titre 1"/>
          <p:cNvSpPr txBox="1">
            <a:spLocks/>
          </p:cNvSpPr>
          <p:nvPr/>
        </p:nvSpPr>
        <p:spPr>
          <a:xfrm>
            <a:off x="3" y="0"/>
            <a:ext cx="8172397" cy="914400"/>
          </a:xfrm>
          <a:prstGeom prst="rect">
            <a:avLst/>
          </a:prstGeom>
          <a:noFill/>
        </p:spPr>
        <p:txBody>
          <a:bodyPr lIns="80147" tIns="40074" rIns="80147" bIns="40074" anchor="ctr">
            <a:normAutofit/>
          </a:bodyPr>
          <a:lstStyle>
            <a:lvl1pPr algn="ctr" rtl="0" eaLnBrk="1" latinLnBrk="0" hangingPunct="1">
              <a:spcBef>
                <a:spcPct val="0"/>
              </a:spcBef>
              <a:buNone/>
              <a:defRPr kumimoji="0" sz="2800" b="1" kern="1200" cap="small" baseline="0">
                <a:solidFill>
                  <a:schemeClr val="bg1"/>
                </a:solidFill>
                <a:latin typeface="Calibri" panose="020F0502020204030204" pitchFamily="34" charset="0"/>
                <a:ea typeface="+mj-ea"/>
                <a:cs typeface="Calibri" panose="020F0502020204030204" pitchFamily="34" charset="0"/>
              </a:defRPr>
            </a:lvl1pPr>
          </a:lstStyle>
          <a:p>
            <a:r>
              <a:rPr lang="en-US" smtClean="0"/>
              <a:t>Click to edit Master title style</a:t>
            </a:r>
            <a:endParaRPr lang="en-US" dirty="0"/>
          </a:p>
        </p:txBody>
      </p:sp>
      <p:pic>
        <p:nvPicPr>
          <p:cNvPr id="1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8488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A749DBE7-9FB5-40AC-8430-32581DB31616}" type="slidenum">
              <a:rPr lang="en-US" smtClean="0"/>
              <a:t>‹N°›</a:t>
            </a:fld>
            <a:endParaRPr lang="en-US"/>
          </a:p>
        </p:txBody>
      </p:sp>
      <p:sp>
        <p:nvSpPr>
          <p:cNvPr id="5" name="Connecteur droit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a:solidFill>
                <a:prstClr val="black"/>
              </a:solidFill>
              <a:latin typeface="Calibri" pitchFamily="34" charset="0"/>
              <a:cs typeface="Arial" pitchFamily="34" charset="0"/>
            </a:endParaRPr>
          </a:p>
        </p:txBody>
      </p:sp>
      <p:sp>
        <p:nvSpPr>
          <p:cNvPr id="6" name="Triangle isocè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7" name="ZoneTexte 12"/>
          <p:cNvSpPr txBox="1">
            <a:spLocks noChangeArrowheads="1"/>
          </p:cNvSpPr>
          <p:nvPr/>
        </p:nvSpPr>
        <p:spPr bwMode="auto">
          <a:xfrm>
            <a:off x="6822706" y="57594"/>
            <a:ext cx="2383621" cy="23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1000" dirty="0">
                <a:solidFill>
                  <a:prstClr val="black"/>
                </a:solidFill>
                <a:cs typeface="Arial" pitchFamily="34" charset="0"/>
              </a:rPr>
              <a:t>- Airbus DS </a:t>
            </a:r>
            <a:r>
              <a:rPr lang="fr-FR" altLang="en-US" sz="1000" dirty="0" err="1">
                <a:solidFill>
                  <a:prstClr val="black"/>
                </a:solidFill>
                <a:cs typeface="Arial" pitchFamily="34" charset="0"/>
              </a:rPr>
              <a:t>Proprietary</a:t>
            </a:r>
            <a:r>
              <a:rPr lang="fr-FR" altLang="en-US" sz="1000" dirty="0">
                <a:solidFill>
                  <a:prstClr val="black"/>
                </a:solidFill>
                <a:cs typeface="Arial" pitchFamily="34" charset="0"/>
              </a:rPr>
              <a:t> &amp; </a:t>
            </a:r>
            <a:r>
              <a:rPr lang="fr-FR" altLang="en-US" sz="1000" dirty="0" err="1">
                <a:solidFill>
                  <a:prstClr val="black"/>
                </a:solidFill>
                <a:cs typeface="Arial" pitchFamily="34" charset="0"/>
              </a:rPr>
              <a:t>Confidential</a:t>
            </a:r>
            <a:r>
              <a:rPr lang="fr-FR" altLang="en-US" sz="1000" dirty="0">
                <a:solidFill>
                  <a:prstClr val="black"/>
                </a:solidFill>
                <a:cs typeface="Arial" pitchFamily="34" charset="0"/>
              </a:rPr>
              <a:t> -</a:t>
            </a:r>
            <a:endParaRPr lang="en-GB" altLang="en-US" sz="1000" dirty="0">
              <a:solidFill>
                <a:prstClr val="black"/>
              </a:solidFill>
              <a:cs typeface="Arial" pitchFamily="34" charset="0"/>
            </a:endParaRPr>
          </a:p>
        </p:txBody>
      </p:sp>
    </p:spTree>
    <p:extLst>
      <p:ext uri="{BB962C8B-B14F-4D97-AF65-F5344CB8AC3E}">
        <p14:creationId xmlns:p14="http://schemas.microsoft.com/office/powerpoint/2010/main" val="87631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24600" y="304800"/>
            <a:ext cx="2514600" cy="838200"/>
          </a:xfrm>
          <a:prstGeom prst="rect">
            <a:avLst/>
          </a:prstGeom>
        </p:spPr>
        <p:txBody>
          <a:bodyPr anchor="b" anchorCtr="0">
            <a:noAutofit/>
          </a:bodyPr>
          <a:lstStyle>
            <a:lvl1pPr algn="l">
              <a:buNone/>
              <a:defRPr sz="2000" b="1">
                <a:solidFill>
                  <a:schemeClr val="tx2"/>
                </a:solidFill>
                <a:latin typeface="+mn-lt"/>
                <a:ea typeface="+mn-ea"/>
                <a:cs typeface="+mn-cs"/>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6" name="Espace réservé du pied de page 5"/>
          <p:cNvSpPr>
            <a:spLocks noGrp="1"/>
          </p:cNvSpPr>
          <p:nvPr>
            <p:ph type="ftr" sz="quarter" idx="11"/>
          </p:nvPr>
        </p:nvSpPr>
        <p:spPr/>
        <p:txBody>
          <a:bodyPr/>
          <a:lstStyle/>
          <a:p>
            <a:endParaRPr lang="en-GB"/>
          </a:p>
        </p:txBody>
      </p:sp>
      <p:sp>
        <p:nvSpPr>
          <p:cNvPr id="7" name="Espace réservé du numéro de diapositive 6"/>
          <p:cNvSpPr>
            <a:spLocks noGrp="1"/>
          </p:cNvSpPr>
          <p:nvPr>
            <p:ph type="sldNum" sz="quarter" idx="12"/>
          </p:nvPr>
        </p:nvSpPr>
        <p:spPr/>
        <p:txBody>
          <a:bodyPr/>
          <a:lstStyle/>
          <a:p>
            <a:fld id="{A749DBE7-9FB5-40AC-8430-32581DB31616}" type="slidenum">
              <a:rPr lang="en-US" smtClean="0"/>
              <a:t>‹N°›</a:t>
            </a:fld>
            <a:endParaRPr lang="en-US"/>
          </a:p>
        </p:txBody>
      </p:sp>
      <p:sp>
        <p:nvSpPr>
          <p:cNvPr id="8" name="Connecteur droit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a:solidFill>
                <a:prstClr val="black"/>
              </a:solidFill>
              <a:latin typeface="Calibri" pitchFamily="34" charset="0"/>
              <a:cs typeface="Arial" pitchFamily="34" charset="0"/>
            </a:endParaRPr>
          </a:p>
        </p:txBody>
      </p:sp>
      <p:sp>
        <p:nvSpPr>
          <p:cNvPr id="10" name="Connecteur droit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dirty="0">
              <a:solidFill>
                <a:prstClr val="black"/>
              </a:solidFill>
              <a:latin typeface="Calibri" pitchFamily="34" charset="0"/>
              <a:cs typeface="Arial" pitchFamily="34" charset="0"/>
            </a:endParaRPr>
          </a:p>
        </p:txBody>
      </p:sp>
      <p:sp>
        <p:nvSpPr>
          <p:cNvPr id="9" name="Triangle isocè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12" name="Espace réservé du contenu 11"/>
          <p:cNvSpPr>
            <a:spLocks noGrp="1"/>
          </p:cNvSpPr>
          <p:nvPr>
            <p:ph sz="quarter" idx="1"/>
          </p:nvPr>
        </p:nvSpPr>
        <p:spPr>
          <a:xfrm>
            <a:off x="304800" y="304800"/>
            <a:ext cx="5715000" cy="57150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ZoneTexte 12"/>
          <p:cNvSpPr txBox="1">
            <a:spLocks noChangeArrowheads="1"/>
          </p:cNvSpPr>
          <p:nvPr/>
        </p:nvSpPr>
        <p:spPr bwMode="auto">
          <a:xfrm>
            <a:off x="6822706" y="57594"/>
            <a:ext cx="2383621" cy="23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1000" dirty="0">
                <a:solidFill>
                  <a:prstClr val="black"/>
                </a:solidFill>
                <a:cs typeface="Arial" pitchFamily="34" charset="0"/>
              </a:rPr>
              <a:t>- Airbus DS </a:t>
            </a:r>
            <a:r>
              <a:rPr lang="fr-FR" altLang="en-US" sz="1000" dirty="0" err="1">
                <a:solidFill>
                  <a:prstClr val="black"/>
                </a:solidFill>
                <a:cs typeface="Arial" pitchFamily="34" charset="0"/>
              </a:rPr>
              <a:t>Proprietary</a:t>
            </a:r>
            <a:r>
              <a:rPr lang="fr-FR" altLang="en-US" sz="1000" dirty="0">
                <a:solidFill>
                  <a:prstClr val="black"/>
                </a:solidFill>
                <a:cs typeface="Arial" pitchFamily="34" charset="0"/>
              </a:rPr>
              <a:t> &amp; </a:t>
            </a:r>
            <a:r>
              <a:rPr lang="fr-FR" altLang="en-US" sz="1000" dirty="0" err="1">
                <a:solidFill>
                  <a:prstClr val="black"/>
                </a:solidFill>
                <a:cs typeface="Arial" pitchFamily="34" charset="0"/>
              </a:rPr>
              <a:t>Confidential</a:t>
            </a:r>
            <a:r>
              <a:rPr lang="fr-FR" altLang="en-US" sz="1000" dirty="0">
                <a:solidFill>
                  <a:prstClr val="black"/>
                </a:solidFill>
                <a:cs typeface="Arial" pitchFamily="34" charset="0"/>
              </a:rPr>
              <a:t> -</a:t>
            </a:r>
            <a:endParaRPr lang="en-GB" altLang="en-US" sz="1000" dirty="0">
              <a:solidFill>
                <a:prstClr val="black"/>
              </a:solidFill>
              <a:cs typeface="Arial" pitchFamily="34" charset="0"/>
            </a:endParaRPr>
          </a:p>
        </p:txBody>
      </p:sp>
    </p:spTree>
    <p:extLst>
      <p:ext uri="{BB962C8B-B14F-4D97-AF65-F5344CB8AC3E}">
        <p14:creationId xmlns:p14="http://schemas.microsoft.com/office/powerpoint/2010/main" val="14951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500856"/>
            <a:ext cx="8229600" cy="674688"/>
          </a:xfrm>
          <a:prstGeom prst="rect">
            <a:avLst/>
          </a:prstGeom>
          <a:ln>
            <a:solidFill>
              <a:schemeClr val="accent1"/>
            </a:solidFill>
          </a:ln>
        </p:spPr>
        <p:txBody>
          <a:bodyPr lIns="274320" anchor="ctr"/>
          <a:lstStyle>
            <a:lvl1pPr algn="r">
              <a:buNone/>
              <a:defRPr sz="2000" b="0">
                <a:solidFill>
                  <a:schemeClr val="tx1"/>
                </a:solidFill>
              </a:defRPr>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6" name="Espace réservé du pied de page 5"/>
          <p:cNvSpPr>
            <a:spLocks noGrp="1"/>
          </p:cNvSpPr>
          <p:nvPr>
            <p:ph type="ftr" sz="quarter" idx="11"/>
          </p:nvPr>
        </p:nvSpPr>
        <p:spPr/>
        <p:txBody>
          <a:bodyPr/>
          <a:lstStyle/>
          <a:p>
            <a:endParaRPr lang="en-GB"/>
          </a:p>
        </p:txBody>
      </p:sp>
      <p:sp>
        <p:nvSpPr>
          <p:cNvPr id="7" name="Espace réservé du numéro de diapositive 6"/>
          <p:cNvSpPr>
            <a:spLocks noGrp="1"/>
          </p:cNvSpPr>
          <p:nvPr>
            <p:ph type="sldNum" sz="quarter" idx="12"/>
          </p:nvPr>
        </p:nvSpPr>
        <p:spPr/>
        <p:txBody>
          <a:bodyPr/>
          <a:lstStyle/>
          <a:p>
            <a:fld id="{A749DBE7-9FB5-40AC-8430-32581DB31616}" type="slidenum">
              <a:rPr lang="en-US" smtClean="0"/>
              <a:t>‹N°›</a:t>
            </a:fld>
            <a:endParaRPr lang="en-US"/>
          </a:p>
        </p:txBody>
      </p:sp>
      <p:sp>
        <p:nvSpPr>
          <p:cNvPr id="8" name="Connecteur droit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a:solidFill>
                <a:prstClr val="white"/>
              </a:solidFill>
              <a:latin typeface="Calibri" pitchFamily="34" charset="0"/>
              <a:cs typeface="Arial" pitchFamily="34" charset="0"/>
            </a:endParaRPr>
          </a:p>
        </p:txBody>
      </p:sp>
      <p:sp>
        <p:nvSpPr>
          <p:cNvPr id="9" name="Triangle isocè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21806150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re et texte vertical">
    <p:spTree>
      <p:nvGrpSpPr>
        <p:cNvPr id="1" name=""/>
        <p:cNvGrpSpPr/>
        <p:nvPr/>
      </p:nvGrpSpPr>
      <p:grpSpPr>
        <a:xfrm>
          <a:off x="0" y="0"/>
          <a:ext cx="0" cy="0"/>
          <a:chOff x="0" y="0"/>
          <a:chExt cx="0" cy="0"/>
        </a:xfrm>
      </p:grpSpPr>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u pied de page 4"/>
          <p:cNvSpPr>
            <a:spLocks noGrp="1"/>
          </p:cNvSpPr>
          <p:nvPr>
            <p:ph type="ftr" sz="quarter" idx="11"/>
          </p:nvPr>
        </p:nvSpPr>
        <p:spPr/>
        <p:txBody>
          <a:bodyPr/>
          <a:lstStyle/>
          <a:p>
            <a:endParaRPr lang="en-GB"/>
          </a:p>
        </p:txBody>
      </p:sp>
      <p:sp>
        <p:nvSpPr>
          <p:cNvPr id="6" name="Espace réservé du numéro de diapositive 5"/>
          <p:cNvSpPr>
            <a:spLocks noGrp="1"/>
          </p:cNvSpPr>
          <p:nvPr>
            <p:ph type="sldNum" sz="quarter" idx="12"/>
          </p:nvPr>
        </p:nvSpPr>
        <p:spPr/>
        <p:txBody>
          <a:bodyPr/>
          <a:lstStyle/>
          <a:p>
            <a:fld id="{A749DBE7-9FB5-40AC-8430-32581DB31616}" type="slidenum">
              <a:rPr lang="en-US" smtClean="0"/>
              <a:t>‹N°›</a:t>
            </a:fld>
            <a:endParaRPr lang="en-US"/>
          </a:p>
        </p:txBody>
      </p:sp>
      <p:sp>
        <p:nvSpPr>
          <p:cNvPr id="9" name="ZoneTexte 12"/>
          <p:cNvSpPr txBox="1">
            <a:spLocks noChangeArrowheads="1"/>
          </p:cNvSpPr>
          <p:nvPr/>
        </p:nvSpPr>
        <p:spPr bwMode="auto">
          <a:xfrm>
            <a:off x="7420815" y="911111"/>
            <a:ext cx="1723184"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spcBef>
                <a:spcPts val="200"/>
              </a:spcBef>
              <a:defRPr sz="1600">
                <a:solidFill>
                  <a:schemeClr val="tx1"/>
                </a:solidFill>
                <a:latin typeface="Arial" pitchFamily="34" charset="0"/>
              </a:defRPr>
            </a:lvl1pPr>
            <a:lvl2pPr marL="742950" indent="-285750" eaLnBrk="0" hangingPunct="0">
              <a:spcBef>
                <a:spcPts val="200"/>
              </a:spcBef>
              <a:buChar char="•"/>
              <a:defRPr sz="1600">
                <a:solidFill>
                  <a:schemeClr val="tx1"/>
                </a:solidFill>
                <a:latin typeface="Arial" pitchFamily="34" charset="0"/>
              </a:defRPr>
            </a:lvl2pPr>
            <a:lvl3pPr marL="1143000" indent="-228600" eaLnBrk="0" hangingPunct="0">
              <a:spcBef>
                <a:spcPts val="200"/>
              </a:spcBef>
              <a:buFont typeface="Arial" pitchFamily="34" charset="0"/>
              <a:buChar char="–"/>
              <a:defRPr sz="1600">
                <a:solidFill>
                  <a:schemeClr val="tx1"/>
                </a:solidFill>
                <a:latin typeface="Arial" pitchFamily="34" charset="0"/>
              </a:defRPr>
            </a:lvl3pPr>
            <a:lvl4pPr marL="1600200" indent="-228600" eaLnBrk="0" hangingPunct="0">
              <a:spcBef>
                <a:spcPts val="200"/>
              </a:spcBef>
              <a:buFont typeface="Arial" pitchFamily="34" charset="0"/>
              <a:buChar char="–"/>
              <a:defRPr sz="1600">
                <a:solidFill>
                  <a:schemeClr val="tx1"/>
                </a:solidFill>
                <a:latin typeface="Arial" pitchFamily="34" charset="0"/>
              </a:defRPr>
            </a:lvl4pPr>
            <a:lvl5pPr marL="2057400" indent="-228600" eaLnBrk="0" hangingPunct="0">
              <a:spcBef>
                <a:spcPts val="200"/>
              </a:spcBef>
              <a:buFont typeface="Arial" pitchFamily="34" charset="0"/>
              <a:buChar char="–"/>
              <a:defRPr sz="1600">
                <a:solidFill>
                  <a:schemeClr val="tx1"/>
                </a:solidFill>
                <a:latin typeface="Arial" pitchFamily="34" charset="0"/>
              </a:defRPr>
            </a:lvl5pPr>
            <a:lvl6pPr marL="25146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6pPr>
            <a:lvl7pPr marL="29718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7pPr>
            <a:lvl8pPr marL="34290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8pPr>
            <a:lvl9pPr marL="3886200" indent="-228600" eaLnBrk="0" fontAlgn="base" hangingPunct="0">
              <a:spcBef>
                <a:spcPts val="200"/>
              </a:spcBef>
              <a:spcAft>
                <a:spcPct val="0"/>
              </a:spcAft>
              <a:buFont typeface="Arial" pitchFamily="34" charset="0"/>
              <a:buChar char="–"/>
              <a:defRPr sz="1600">
                <a:solidFill>
                  <a:schemeClr val="tx1"/>
                </a:solidFill>
                <a:latin typeface="Arial" pitchFamily="34" charset="0"/>
              </a:defRPr>
            </a:lvl9pPr>
          </a:lstStyle>
          <a:p>
            <a:pPr eaLnBrk="1" fontAlgn="base" hangingPunct="1">
              <a:spcBef>
                <a:spcPct val="0"/>
              </a:spcBef>
              <a:spcAft>
                <a:spcPct val="0"/>
              </a:spcAft>
            </a:pPr>
            <a:r>
              <a:rPr lang="fr-FR" altLang="en-US" sz="700" dirty="0">
                <a:solidFill>
                  <a:prstClr val="black"/>
                </a:solidFill>
                <a:cs typeface="Arial" pitchFamily="34" charset="0"/>
              </a:rPr>
              <a:t>- Airbus DS </a:t>
            </a:r>
            <a:r>
              <a:rPr lang="fr-FR" altLang="en-US" sz="700" dirty="0" err="1">
                <a:solidFill>
                  <a:prstClr val="black"/>
                </a:solidFill>
                <a:cs typeface="Arial" pitchFamily="34" charset="0"/>
              </a:rPr>
              <a:t>Proprietary</a:t>
            </a:r>
            <a:r>
              <a:rPr lang="fr-FR" altLang="en-US" sz="700" dirty="0">
                <a:solidFill>
                  <a:prstClr val="black"/>
                </a:solidFill>
                <a:cs typeface="Arial" pitchFamily="34" charset="0"/>
              </a:rPr>
              <a:t> &amp; </a:t>
            </a:r>
            <a:r>
              <a:rPr lang="fr-FR" altLang="en-US" sz="700" dirty="0" err="1">
                <a:solidFill>
                  <a:prstClr val="black"/>
                </a:solidFill>
                <a:cs typeface="Arial" pitchFamily="34" charset="0"/>
              </a:rPr>
              <a:t>Confidential</a:t>
            </a:r>
            <a:r>
              <a:rPr lang="fr-FR" altLang="en-US" sz="700" dirty="0">
                <a:solidFill>
                  <a:prstClr val="black"/>
                </a:solidFill>
                <a:cs typeface="Arial" pitchFamily="34" charset="0"/>
              </a:rPr>
              <a:t> -</a:t>
            </a:r>
            <a:endParaRPr lang="en-GB" altLang="en-US" sz="700" dirty="0">
              <a:solidFill>
                <a:prstClr val="black"/>
              </a:solidFill>
              <a:cs typeface="Arial" pitchFamily="34" charset="0"/>
            </a:endParaRPr>
          </a:p>
        </p:txBody>
      </p:sp>
      <p:sp>
        <p:nvSpPr>
          <p:cNvPr id="12" name="Rectangle 11"/>
          <p:cNvSpPr/>
          <p:nvPr/>
        </p:nvSpPr>
        <p:spPr bwMode="auto">
          <a:xfrm>
            <a:off x="0" y="1"/>
            <a:ext cx="9144000" cy="935038"/>
          </a:xfrm>
          <a:prstGeom prst="rect">
            <a:avLst/>
          </a:prstGeom>
          <a:noFill/>
          <a:ln w="9525" cap="flat" cmpd="sng" algn="ctr">
            <a:noFill/>
            <a:prstDash val="solid"/>
            <a:round/>
            <a:headEnd type="none" w="med" len="med"/>
            <a:tailEnd type="none" w="med" len="med"/>
          </a:ln>
          <a:effectLst/>
          <a:extLst/>
        </p:spPr>
        <p:txBody>
          <a:bodyPr lIns="91392" tIns="45696" rIns="91392" bIns="45696" anchor="ctr"/>
          <a:lstStyle/>
          <a:p>
            <a:pPr algn="ctr" fontAlgn="base">
              <a:spcBef>
                <a:spcPct val="0"/>
              </a:spcBef>
              <a:spcAft>
                <a:spcPct val="0"/>
              </a:spcAft>
            </a:pPr>
            <a:endParaRPr lang="en-US" sz="2400" dirty="0">
              <a:solidFill>
                <a:prstClr val="white"/>
              </a:solidFill>
              <a:latin typeface="Calibri" pitchFamily="34" charset="0"/>
              <a:cs typeface="Arial" pitchFamily="34" charset="0"/>
            </a:endParaRPr>
          </a:p>
        </p:txBody>
      </p:sp>
      <p:sp>
        <p:nvSpPr>
          <p:cNvPr id="13" name="Rectangle 12"/>
          <p:cNvSpPr/>
          <p:nvPr/>
        </p:nvSpPr>
        <p:spPr bwMode="auto">
          <a:xfrm>
            <a:off x="-1" y="2"/>
            <a:ext cx="8283009" cy="935037"/>
          </a:xfrm>
          <a:prstGeom prst="rect">
            <a:avLst/>
          </a:prstGeom>
          <a:gradFill>
            <a:gsLst>
              <a:gs pos="100000">
                <a:schemeClr val="tx1"/>
              </a:gs>
              <a:gs pos="16000">
                <a:schemeClr val="tx1">
                  <a:alpha val="50000"/>
                </a:schemeClr>
              </a:gs>
              <a:gs pos="1000">
                <a:schemeClr val="tx1">
                  <a:alpha val="25000"/>
                </a:schemeClr>
              </a:gs>
            </a:gsLst>
            <a:lin ang="10800000" scaled="1"/>
          </a:gradFill>
          <a:ln w="9525" cap="flat" cmpd="sng" algn="ctr">
            <a:noFill/>
            <a:prstDash val="solid"/>
            <a:round/>
            <a:headEnd type="none" w="med" len="med"/>
            <a:tailEnd type="none" w="med" len="med"/>
          </a:ln>
          <a:effectLst/>
          <a:extLst/>
        </p:spPr>
        <p:txBody>
          <a:bodyPr lIns="91392" tIns="45696" rIns="91392" bIns="45696" anchor="ctr"/>
          <a:lstStyle/>
          <a:p>
            <a:pPr algn="ctr" defTabSz="1042436" fontAlgn="base">
              <a:lnSpc>
                <a:spcPct val="115000"/>
              </a:lnSpc>
              <a:spcBef>
                <a:spcPct val="0"/>
              </a:spcBef>
              <a:spcAft>
                <a:spcPct val="0"/>
              </a:spcAft>
              <a:defRPr/>
            </a:pPr>
            <a:endParaRPr lang="en-US">
              <a:solidFill>
                <a:prstClr val="black"/>
              </a:solidFill>
              <a:latin typeface="Arial" pitchFamily="34" charset="0"/>
              <a:cs typeface="Arial" pitchFamily="34" charset="0"/>
            </a:endParaRPr>
          </a:p>
        </p:txBody>
      </p:sp>
      <p:sp>
        <p:nvSpPr>
          <p:cNvPr id="14" name="Titre 1"/>
          <p:cNvSpPr>
            <a:spLocks noGrp="1"/>
          </p:cNvSpPr>
          <p:nvPr>
            <p:ph type="title"/>
          </p:nvPr>
        </p:nvSpPr>
        <p:spPr>
          <a:xfrm>
            <a:off x="3" y="0"/>
            <a:ext cx="8172397" cy="914400"/>
          </a:xfrm>
          <a:prstGeom prst="rect">
            <a:avLst/>
          </a:prstGeom>
          <a:noFill/>
        </p:spPr>
        <p:txBody>
          <a:bodyPr lIns="80147" tIns="40074" rIns="80147" bIns="40074" anchor="ctr">
            <a:normAutofit/>
          </a:bodyPr>
          <a:lstStyle>
            <a:lvl1pPr algn="ctr">
              <a:defRPr sz="2800" b="1" cap="small" baseline="0">
                <a:solidFill>
                  <a:schemeClr val="bg1"/>
                </a:solidFill>
                <a:latin typeface="Calibri" panose="020F0502020204030204" pitchFamily="34" charset="0"/>
                <a:cs typeface="Calibri" panose="020F0502020204030204" pitchFamily="34" charset="0"/>
              </a:defRPr>
            </a:lvl1pPr>
          </a:lstStyle>
          <a:p>
            <a:r>
              <a:rPr lang="fr-FR" smtClean="0"/>
              <a:t>Modifiez le style du titre</a:t>
            </a:r>
            <a:endParaRPr lang="en-US" dirty="0"/>
          </a:p>
        </p:txBody>
      </p:sp>
      <p:pic>
        <p:nvPicPr>
          <p:cNvPr id="1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553" r="-247" b="2304"/>
          <a:stretch/>
        </p:blipFill>
        <p:spPr bwMode="auto">
          <a:xfrm>
            <a:off x="8283009" y="6021"/>
            <a:ext cx="87122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84562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Espace réservé du texte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C13C142-9745-432D-B621-EC92B4838C68}" type="datetimeFigureOut">
              <a:rPr lang="en-US" smtClean="0"/>
              <a:t>1/25/2018</a:t>
            </a:fld>
            <a:endParaRPr lang="en-US"/>
          </a:p>
        </p:txBody>
      </p:sp>
      <p:sp>
        <p:nvSpPr>
          <p:cNvPr id="3" name="Espace réservé du pied de page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Espace réservé du numéro de diapositive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749DBE7-9FB5-40AC-8430-32581DB31616}" type="slidenum">
              <a:rPr lang="en-US" smtClean="0"/>
              <a:t>‹N°›</a:t>
            </a:fld>
            <a:endParaRPr lang="en-US"/>
          </a:p>
        </p:txBody>
      </p:sp>
      <p:sp>
        <p:nvSpPr>
          <p:cNvPr id="12" name="Rectangle 11"/>
          <p:cNvSpPr/>
          <p:nvPr/>
        </p:nvSpPr>
        <p:spPr>
          <a:xfrm>
            <a:off x="0" y="0"/>
            <a:ext cx="9144000" cy="3733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solidFill>
            </a:endParaRPr>
          </a:p>
        </p:txBody>
      </p:sp>
      <p:sp>
        <p:nvSpPr>
          <p:cNvPr id="20" name="Espace réservé du numéro de diapositive 5"/>
          <p:cNvSpPr txBox="1">
            <a:spLocks/>
          </p:cNvSpPr>
          <p:nvPr/>
        </p:nvSpPr>
        <p:spPr>
          <a:xfrm>
            <a:off x="4201408" y="6464921"/>
            <a:ext cx="771050" cy="215977"/>
          </a:xfrm>
          <a:prstGeom prst="rect">
            <a:avLst/>
          </a:prstGeom>
          <a:noFill/>
        </p:spPr>
        <p:txBody>
          <a:bodyPr/>
          <a:lstStyle>
            <a:defPPr>
              <a:defRPr lang="en-US"/>
            </a:defPPr>
            <a:lvl1pPr algn="l" defTabSz="914179" rtl="0" eaLnBrk="0" fontAlgn="base" hangingPunct="0">
              <a:spcBef>
                <a:spcPts val="175"/>
              </a:spcBef>
              <a:spcAft>
                <a:spcPct val="0"/>
              </a:spcAft>
              <a:defRPr sz="1400" kern="1200">
                <a:solidFill>
                  <a:schemeClr val="tx1"/>
                </a:solidFill>
                <a:latin typeface="Arial" pitchFamily="34" charset="0"/>
                <a:ea typeface="+mn-ea"/>
                <a:cs typeface="Arial" pitchFamily="34" charset="0"/>
              </a:defRPr>
            </a:lvl1pPr>
            <a:lvl2pPr marL="651196" indent="-250460" algn="l" defTabSz="914179" rtl="0" eaLnBrk="0" fontAlgn="base" hangingPunct="0">
              <a:spcBef>
                <a:spcPts val="175"/>
              </a:spcBef>
              <a:spcAft>
                <a:spcPct val="0"/>
              </a:spcAft>
              <a:buChar char="•"/>
              <a:defRPr sz="1400" kern="1200">
                <a:solidFill>
                  <a:schemeClr val="tx1"/>
                </a:solidFill>
                <a:latin typeface="Arial" pitchFamily="34" charset="0"/>
                <a:ea typeface="+mn-ea"/>
                <a:cs typeface="Arial" pitchFamily="34" charset="0"/>
              </a:defRPr>
            </a:lvl2pPr>
            <a:lvl3pPr marL="1001840" indent="-200368" algn="l" defTabSz="914179" rtl="0" eaLnBrk="0" fontAlgn="base"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3pPr>
            <a:lvl4pPr marL="1402575" indent="-200368" algn="l" defTabSz="914179" rtl="0" eaLnBrk="0" fontAlgn="base"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4pPr>
            <a:lvl5pPr marL="1803311" indent="-200368" algn="l" defTabSz="914179" rtl="0" eaLnBrk="0" fontAlgn="base"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5pPr>
            <a:lvl6pPr marL="2204047" indent="-200368" algn="l" defTabSz="914179" rtl="0" eaLnBrk="0" fontAlgn="base" latinLnBrk="0"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6pPr>
            <a:lvl7pPr marL="2604783" indent="-200368" algn="l" defTabSz="914179" rtl="0" eaLnBrk="0" fontAlgn="base" latinLnBrk="0"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7pPr>
            <a:lvl8pPr marL="3005519" indent="-200368" algn="l" defTabSz="914179" rtl="0" eaLnBrk="0" fontAlgn="base" latinLnBrk="0"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8pPr>
            <a:lvl9pPr marL="3406254" indent="-200368" algn="l" defTabSz="914179" rtl="0" eaLnBrk="0" fontAlgn="base" latinLnBrk="0" hangingPunct="0">
              <a:spcBef>
                <a:spcPts val="175"/>
              </a:spcBef>
              <a:spcAft>
                <a:spcPct val="0"/>
              </a:spcAft>
              <a:buFont typeface="Arial" pitchFamily="34" charset="0"/>
              <a:buChar char="–"/>
              <a:defRPr sz="1400" kern="1200">
                <a:solidFill>
                  <a:schemeClr val="tx1"/>
                </a:solidFill>
                <a:latin typeface="Arial" pitchFamily="34" charset="0"/>
                <a:ea typeface="+mn-ea"/>
                <a:cs typeface="Arial" pitchFamily="34" charset="0"/>
              </a:defRPr>
            </a:lvl9pPr>
          </a:lstStyle>
          <a:p>
            <a:pPr eaLnBrk="1" hangingPunct="1">
              <a:spcBef>
                <a:spcPct val="0"/>
              </a:spcBef>
            </a:pPr>
            <a:r>
              <a:rPr lang="de-DE" altLang="de-DE" sz="800" dirty="0" smtClean="0">
                <a:solidFill>
                  <a:prstClr val="black"/>
                </a:solidFill>
              </a:rPr>
              <a:t>- </a:t>
            </a:r>
            <a:fld id="{3A3C1735-6118-4929-8835-910B8EFA1590}" type="slidenum">
              <a:rPr lang="de-DE" altLang="de-DE" sz="800" smtClean="0">
                <a:solidFill>
                  <a:prstClr val="black"/>
                </a:solidFill>
              </a:rPr>
              <a:pPr eaLnBrk="1" hangingPunct="1">
                <a:spcBef>
                  <a:spcPct val="0"/>
                </a:spcBef>
              </a:pPr>
              <a:t>‹N°›</a:t>
            </a:fld>
            <a:r>
              <a:rPr lang="de-DE" altLang="de-DE" sz="800" dirty="0" smtClean="0">
                <a:solidFill>
                  <a:prstClr val="black"/>
                </a:solidFill>
              </a:rPr>
              <a:t> -</a:t>
            </a:r>
            <a:endParaRPr lang="de-DE" altLang="de-DE" sz="800" dirty="0">
              <a:solidFill>
                <a:prstClr val="black"/>
              </a:solidFill>
            </a:endParaRPr>
          </a:p>
        </p:txBody>
      </p:sp>
      <p:pic>
        <p:nvPicPr>
          <p:cNvPr id="9" name="Picture 2" descr="C:\Users\tiomelajou\Downloads\Logos Airbus _PNG\AIRBUS_RGB.png"/>
          <p:cNvPicPr>
            <a:picLocks noChangeAspect="1" noChangeArrowheads="1"/>
          </p:cNvPicPr>
          <p:nvPr/>
        </p:nvPicPr>
        <p:blipFill>
          <a:blip r:embed="rId18" cstate="print">
            <a:extLst>
              <a:ext uri="{28A0092B-C50C-407E-A947-70E740481C1C}">
                <a14:useLocalDpi xmlns:a14="http://schemas.microsoft.com/office/drawing/2010/main" val="0"/>
              </a:ext>
            </a:extLst>
          </a:blip>
          <a:srcRect l="14049" t="23828" r="11945" b="23033"/>
          <a:stretch>
            <a:fillRect/>
          </a:stretch>
        </p:blipFill>
        <p:spPr bwMode="auto">
          <a:xfrm>
            <a:off x="7380312" y="6284080"/>
            <a:ext cx="1628557" cy="43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018193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Lst>
  <p:timing>
    <p:tnLst>
      <p:par>
        <p:cTn id="1" dur="indefinite" restart="never" nodeType="tmRoot"/>
      </p:par>
    </p:tnLst>
  </p:timing>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6.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mailto:boris.tiomela-jou@airbus.com"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5301208"/>
            <a:ext cx="8892480"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ctrTitle"/>
          </p:nvPr>
        </p:nvSpPr>
        <p:spPr>
          <a:xfrm>
            <a:off x="971600" y="1700808"/>
            <a:ext cx="7704856" cy="2111033"/>
          </a:xfrm>
        </p:spPr>
        <p:txBody>
          <a:bodyPr/>
          <a:lstStyle/>
          <a:p>
            <a:pPr algn="ctr"/>
            <a:r>
              <a:rPr lang="en-US" b="1" dirty="0">
                <a:latin typeface="Arial" panose="020B0604020202020204" pitchFamily="34" charset="0"/>
                <a:cs typeface="Arial" panose="020B0604020202020204" pitchFamily="34" charset="0"/>
              </a:rPr>
              <a:t>Satellite Specific technical issues to be considered in 5G Core </a:t>
            </a:r>
            <a:r>
              <a:rPr lang="en-US" b="1" dirty="0" smtClean="0">
                <a:latin typeface="Arial" panose="020B0604020202020204" pitchFamily="34" charset="0"/>
                <a:cs typeface="Arial" panose="020B0604020202020204" pitchFamily="34" charset="0"/>
              </a:rPr>
              <a:t>specification</a:t>
            </a:r>
            <a:br>
              <a:rPr lang="en-US" b="1" dirty="0" smtClean="0">
                <a:latin typeface="Arial" panose="020B0604020202020204" pitchFamily="34" charset="0"/>
                <a:cs typeface="Arial" panose="020B0604020202020204" pitchFamily="34" charset="0"/>
              </a:rPr>
            </a:br>
            <a:r>
              <a:rPr lang="en-US" b="1" dirty="0" smtClean="0">
                <a:latin typeface="Arial" panose="020B0604020202020204" pitchFamily="34" charset="0"/>
                <a:cs typeface="Arial" panose="020B0604020202020204" pitchFamily="34" charset="0"/>
              </a:rPr>
              <a:t/>
            </a:r>
            <a:br>
              <a:rPr lang="en-US" b="1" dirty="0" smtClean="0">
                <a:latin typeface="Arial" panose="020B0604020202020204" pitchFamily="34" charset="0"/>
                <a:cs typeface="Arial" panose="020B0604020202020204" pitchFamily="34" charset="0"/>
              </a:rPr>
            </a:br>
            <a:r>
              <a:rPr lang="en-GB" sz="4000" b="1" dirty="0" smtClean="0">
                <a:latin typeface="Arial" panose="020B0604020202020204" pitchFamily="34" charset="0"/>
                <a:cs typeface="Arial" panose="020B0604020202020204" pitchFamily="34" charset="0"/>
              </a:rPr>
              <a:t>Airbus </a:t>
            </a:r>
            <a:r>
              <a:rPr lang="en-GB" sz="4000" b="1" dirty="0">
                <a:latin typeface="Arial" panose="020B0604020202020204" pitchFamily="34" charset="0"/>
                <a:cs typeface="Arial" panose="020B0604020202020204" pitchFamily="34" charset="0"/>
              </a:rPr>
              <a:t>Defence and Space</a:t>
            </a:r>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endParaRPr lang="en-US" b="1" dirty="0">
              <a:latin typeface="Arial" panose="020B0604020202020204" pitchFamily="34" charset="0"/>
              <a:cs typeface="Arial" panose="020B0604020202020204" pitchFamily="34" charset="0"/>
            </a:endParaRPr>
          </a:p>
        </p:txBody>
      </p:sp>
      <p:sp>
        <p:nvSpPr>
          <p:cNvPr id="3" name="Sous-titre 2"/>
          <p:cNvSpPr>
            <a:spLocks noGrp="1"/>
          </p:cNvSpPr>
          <p:nvPr>
            <p:ph type="subTitle" idx="1"/>
          </p:nvPr>
        </p:nvSpPr>
        <p:spPr/>
        <p:txBody>
          <a:bodyPr/>
          <a:lstStyle/>
          <a:p>
            <a:r>
              <a:rPr lang="en-GB" dirty="0">
                <a:solidFill>
                  <a:schemeClr val="tx1"/>
                </a:solidFill>
                <a:latin typeface="Arial" panose="020B0604020202020204" pitchFamily="34" charset="0"/>
                <a:cs typeface="Arial" panose="020B0604020202020204" pitchFamily="34" charset="0"/>
              </a:rPr>
              <a:t>3GPPCT4#82, </a:t>
            </a:r>
            <a:r>
              <a:rPr lang="en-US" dirty="0">
                <a:solidFill>
                  <a:schemeClr val="tx1"/>
                </a:solidFill>
                <a:latin typeface="Arial" panose="020B0604020202020204" pitchFamily="34" charset="0"/>
                <a:cs typeface="Arial" panose="020B0604020202020204" pitchFamily="34" charset="0"/>
              </a:rPr>
              <a:t>Gothenburg, January </a:t>
            </a:r>
            <a:r>
              <a:rPr lang="en-US" dirty="0" smtClean="0">
                <a:solidFill>
                  <a:schemeClr val="tx1"/>
                </a:solidFill>
                <a:latin typeface="Arial" panose="020B0604020202020204" pitchFamily="34" charset="0"/>
                <a:cs typeface="Arial" panose="020B0604020202020204" pitchFamily="34" charset="0"/>
              </a:rPr>
              <a:t>2018</a:t>
            </a:r>
            <a:endParaRPr lang="en-US" dirty="0">
              <a:solidFill>
                <a:schemeClr val="tx1"/>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5312286"/>
            <a:ext cx="892696" cy="709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Image 5" descr="AIRBUS_RGB"/>
          <p:cNvPicPr/>
          <p:nvPr/>
        </p:nvPicPr>
        <p:blipFill>
          <a:blip r:embed="rId3" cstate="print">
            <a:extLst>
              <a:ext uri="{28A0092B-C50C-407E-A947-70E740481C1C}">
                <a14:useLocalDpi xmlns:a14="http://schemas.microsoft.com/office/drawing/2010/main" val="0"/>
              </a:ext>
            </a:extLst>
          </a:blip>
          <a:srcRect l="14677" t="30690" r="13721" b="27931"/>
          <a:stretch>
            <a:fillRect/>
          </a:stretch>
        </p:blipFill>
        <p:spPr bwMode="auto">
          <a:xfrm>
            <a:off x="539552" y="5487468"/>
            <a:ext cx="1356728" cy="317796"/>
          </a:xfrm>
          <a:prstGeom prst="rect">
            <a:avLst/>
          </a:prstGeom>
          <a:noFill/>
          <a:ln>
            <a:noFill/>
          </a:ln>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5321978"/>
            <a:ext cx="1151238" cy="655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2395" y="5433898"/>
            <a:ext cx="1045080" cy="515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5404080"/>
            <a:ext cx="936104" cy="484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51520" y="219"/>
            <a:ext cx="8784976" cy="646331"/>
          </a:xfrm>
          <a:prstGeom prst="rect">
            <a:avLst/>
          </a:prstGeom>
        </p:spPr>
        <p:txBody>
          <a:bodyPr wrap="square">
            <a:spAutoFit/>
          </a:bodyPr>
          <a:lstStyle/>
          <a:p>
            <a:r>
              <a:rPr lang="en-GB" b="1" dirty="0"/>
              <a:t>3GPP TSG CT4 Meeting #82	</a:t>
            </a:r>
            <a:r>
              <a:rPr lang="en-GB" b="1" dirty="0" smtClean="0"/>
              <a:t>				C4-18</a:t>
            </a:r>
            <a:r>
              <a:rPr lang="fr-FR" b="1" smtClean="0"/>
              <a:t>1327</a:t>
            </a:r>
            <a:endParaRPr lang="fr-FR" dirty="0"/>
          </a:p>
          <a:p>
            <a:r>
              <a:rPr lang="en-GB" b="1" dirty="0"/>
              <a:t>Gothenburg, SWEDEN; 22</a:t>
            </a:r>
            <a:r>
              <a:rPr lang="en-GB" b="1" baseline="30000" dirty="0"/>
              <a:t>nd</a:t>
            </a:r>
            <a:r>
              <a:rPr lang="en-GB" b="1" dirty="0"/>
              <a:t> – 26</a:t>
            </a:r>
            <a:r>
              <a:rPr lang="en-GB" b="1" baseline="30000" dirty="0"/>
              <a:t>th</a:t>
            </a:r>
            <a:r>
              <a:rPr lang="en-GB" b="1" dirty="0"/>
              <a:t> Jan 2018	</a:t>
            </a:r>
            <a:endParaRPr lang="fr-FR" dirty="0"/>
          </a:p>
        </p:txBody>
      </p:sp>
    </p:spTree>
    <p:extLst>
      <p:ext uri="{BB962C8B-B14F-4D97-AF65-F5344CB8AC3E}">
        <p14:creationId xmlns:p14="http://schemas.microsoft.com/office/powerpoint/2010/main" val="3382077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 y="0"/>
            <a:ext cx="9143997" cy="914400"/>
          </a:xfrm>
          <a:solidFill>
            <a:schemeClr val="accent2">
              <a:lumMod val="20000"/>
              <a:lumOff val="80000"/>
            </a:schemeClr>
          </a:solidFill>
        </p:spPr>
        <p:txBody>
          <a:bodyPr lIns="80147" tIns="40074" rIns="80147" bIns="40074" anchor="ctr">
            <a:normAutofit/>
          </a:bodyPr>
          <a:lstStyle/>
          <a:p>
            <a:pPr algn="l"/>
            <a:r>
              <a:rPr lang="en-US" dirty="0">
                <a:solidFill>
                  <a:schemeClr val="tx1"/>
                </a:solidFill>
                <a:latin typeface="Arial" panose="020B0604020202020204" pitchFamily="34" charset="0"/>
                <a:cs typeface="Arial" panose="020B0604020202020204" pitchFamily="34" charset="0"/>
              </a:rPr>
              <a:t>Overview</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146" y="3792110"/>
            <a:ext cx="2517254" cy="1819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37"/>
          <p:cNvSpPr txBox="1"/>
          <p:nvPr/>
        </p:nvSpPr>
        <p:spPr bwMode="auto">
          <a:xfrm>
            <a:off x="3157148" y="924372"/>
            <a:ext cx="5770455" cy="5168924"/>
          </a:xfrm>
          <a:prstGeom prst="rect">
            <a:avLst/>
          </a:prstGeom>
          <a:noFill/>
          <a:ln w="6350">
            <a:noFill/>
            <a:prstDash val="dash"/>
          </a:ln>
        </p:spPr>
        <p:txBody>
          <a:bodyPr wrap="square" lIns="0" tIns="0" rIns="0" bIns="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1800" dirty="0" smtClean="0">
              <a:latin typeface="Arial" panose="020B0604020202020204" pitchFamily="34" charset="0"/>
              <a:cs typeface="Arial" panose="020B0604020202020204" pitchFamily="34" charset="0"/>
            </a:endParaRPr>
          </a:p>
          <a:p>
            <a:pPr>
              <a:defRPr/>
            </a:pPr>
            <a:r>
              <a:rPr lang="en-GB" sz="1800" dirty="0" smtClean="0">
                <a:latin typeface="Arial" panose="020B0604020202020204" pitchFamily="34" charset="0"/>
                <a:cs typeface="Arial" panose="020B0604020202020204" pitchFamily="34" charset="0"/>
              </a:rPr>
              <a:t>Terrestrial and Satellite actors are working in the frame of </a:t>
            </a:r>
            <a:r>
              <a:rPr lang="en-US" dirty="0" smtClean="0">
                <a:latin typeface="Arial" panose="020B0604020202020204" pitchFamily="34" charset="0"/>
                <a:cs typeface="Arial" panose="020B0604020202020204" pitchFamily="34" charset="0"/>
              </a:rPr>
              <a:t>European </a:t>
            </a:r>
            <a:r>
              <a:rPr lang="en-US" dirty="0">
                <a:latin typeface="Arial" panose="020B0604020202020204" pitchFamily="34" charset="0"/>
                <a:cs typeface="Arial" panose="020B0604020202020204" pitchFamily="34" charset="0"/>
              </a:rPr>
              <a:t>H2020 5G PPP Phase 2 Project (</a:t>
            </a:r>
            <a:r>
              <a:rPr lang="en-US" b="1" dirty="0">
                <a:latin typeface="Arial" panose="020B0604020202020204" pitchFamily="34" charset="0"/>
                <a:cs typeface="Arial" panose="020B0604020202020204" pitchFamily="34" charset="0"/>
              </a:rPr>
              <a:t>SaT5G</a:t>
            </a:r>
            <a:r>
              <a:rPr lang="en-US" dirty="0" smtClean="0">
                <a:latin typeface="Arial" panose="020B0604020202020204" pitchFamily="34" charset="0"/>
                <a:cs typeface="Arial" panose="020B0604020202020204" pitchFamily="34" charset="0"/>
              </a:rPr>
              <a:t>)</a:t>
            </a:r>
            <a:r>
              <a:rPr lang="en-GB" sz="1800" dirty="0" smtClean="0">
                <a:latin typeface="Arial" panose="020B0604020202020204" pitchFamily="34" charset="0"/>
                <a:cs typeface="Arial" panose="020B0604020202020204" pitchFamily="34" charset="0"/>
              </a:rPr>
              <a:t> on Satellite Integration into 5G, mainly for </a:t>
            </a:r>
            <a:r>
              <a:rPr lang="en-GB" sz="1800" b="1" dirty="0" smtClean="0">
                <a:latin typeface="Arial" panose="020B0604020202020204" pitchFamily="34" charset="0"/>
                <a:cs typeface="Arial" panose="020B0604020202020204" pitchFamily="34" charset="0"/>
              </a:rPr>
              <a:t>backhauling</a:t>
            </a:r>
            <a:r>
              <a:rPr lang="en-GB" sz="1800" dirty="0" smtClean="0">
                <a:latin typeface="Arial" panose="020B0604020202020204" pitchFamily="34" charset="0"/>
                <a:cs typeface="Arial" panose="020B0604020202020204" pitchFamily="34" charset="0"/>
              </a:rPr>
              <a:t>.</a:t>
            </a:r>
          </a:p>
          <a:p>
            <a:pPr>
              <a:defRPr/>
            </a:pPr>
            <a:endParaRPr lang="en-GB" sz="1800" dirty="0" smtClean="0">
              <a:latin typeface="Arial" panose="020B0604020202020204" pitchFamily="34" charset="0"/>
              <a:cs typeface="Arial" panose="020B0604020202020204" pitchFamily="34" charset="0"/>
            </a:endParaRPr>
          </a:p>
          <a:p>
            <a:pPr>
              <a:defRPr/>
            </a:pPr>
            <a:endParaRPr lang="en-GB" sz="1800" b="1" dirty="0" smtClean="0">
              <a:latin typeface="Arial" panose="020B0604020202020204" pitchFamily="34" charset="0"/>
              <a:cs typeface="Arial" panose="020B0604020202020204" pitchFamily="34" charset="0"/>
            </a:endParaRPr>
          </a:p>
          <a:p>
            <a:pPr>
              <a:defRPr/>
            </a:pPr>
            <a:r>
              <a:rPr lang="en-GB" sz="1800" b="1" dirty="0" smtClean="0">
                <a:latin typeface="Arial" panose="020B0604020202020204" pitchFamily="34" charset="0"/>
                <a:cs typeface="Arial" panose="020B0604020202020204" pitchFamily="34" charset="0"/>
              </a:rPr>
              <a:t>Objectives:</a:t>
            </a:r>
          </a:p>
          <a:p>
            <a:pPr>
              <a:defRPr/>
            </a:pPr>
            <a:endParaRPr lang="en-GB" sz="1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r>
              <a:rPr lang="en-GB" sz="1800" dirty="0" smtClean="0">
                <a:latin typeface="Arial" panose="020B0604020202020204" pitchFamily="34" charset="0"/>
                <a:cs typeface="Arial" panose="020B0604020202020204" pitchFamily="34" charset="0"/>
              </a:rPr>
              <a:t>Implementation </a:t>
            </a:r>
            <a:r>
              <a:rPr lang="en-GB" sz="1800" dirty="0">
                <a:latin typeface="Arial" panose="020B0604020202020204" pitchFamily="34" charset="0"/>
                <a:cs typeface="Arial" panose="020B0604020202020204" pitchFamily="34" charset="0"/>
              </a:rPr>
              <a:t>of solutions enabling the </a:t>
            </a:r>
            <a:r>
              <a:rPr lang="en-GB" sz="1800" b="1" dirty="0">
                <a:latin typeface="Arial" panose="020B0604020202020204" pitchFamily="34" charset="0"/>
                <a:cs typeface="Arial" panose="020B0604020202020204" pitchFamily="34" charset="0"/>
              </a:rPr>
              <a:t>“plug and play” </a:t>
            </a:r>
            <a:r>
              <a:rPr lang="en-GB" sz="1800" dirty="0">
                <a:latin typeface="Arial" panose="020B0604020202020204" pitchFamily="34" charset="0"/>
                <a:cs typeface="Arial" panose="020B0604020202020204" pitchFamily="34" charset="0"/>
              </a:rPr>
              <a:t>integration of </a:t>
            </a:r>
            <a:r>
              <a:rPr lang="en-GB" sz="1800" dirty="0" err="1" smtClean="0">
                <a:latin typeface="Arial" panose="020B0604020202020204" pitchFamily="34" charset="0"/>
                <a:cs typeface="Arial" panose="020B0604020202020204" pitchFamily="34" charset="0"/>
              </a:rPr>
              <a:t>SatCom</a:t>
            </a:r>
            <a:r>
              <a:rPr lang="en-GB" sz="1800" dirty="0" smtClean="0">
                <a:latin typeface="Arial" panose="020B0604020202020204" pitchFamily="34" charset="0"/>
                <a:cs typeface="Arial" panose="020B0604020202020204" pitchFamily="34" charset="0"/>
              </a:rPr>
              <a:t> elements into </a:t>
            </a:r>
            <a:r>
              <a:rPr lang="en-GB" sz="1800" dirty="0">
                <a:latin typeface="Arial" panose="020B0604020202020204" pitchFamily="34" charset="0"/>
                <a:cs typeface="Arial" panose="020B0604020202020204" pitchFamily="34" charset="0"/>
              </a:rPr>
              <a:t>5G </a:t>
            </a:r>
            <a:r>
              <a:rPr lang="en-GB" sz="1800" dirty="0" smtClean="0">
                <a:latin typeface="Arial" panose="020B0604020202020204" pitchFamily="34" charset="0"/>
                <a:cs typeface="Arial" panose="020B0604020202020204" pitchFamily="34" charset="0"/>
              </a:rPr>
              <a:t>networks</a:t>
            </a:r>
          </a:p>
          <a:p>
            <a:pPr marL="285750" indent="-285750">
              <a:buFont typeface="Arial" panose="020B0604020202020204" pitchFamily="34" charset="0"/>
              <a:buChar char="•"/>
              <a:defRPr/>
            </a:pPr>
            <a:endParaRPr lang="en-IE" sz="1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r>
              <a:rPr lang="en-IE" sz="1800" dirty="0" smtClean="0">
                <a:latin typeface="Arial" panose="020B0604020202020204" pitchFamily="34" charset="0"/>
                <a:cs typeface="Arial" panose="020B0604020202020204" pitchFamily="34" charset="0"/>
              </a:rPr>
              <a:t>Developing commercial </a:t>
            </a:r>
            <a:r>
              <a:rPr lang="en-IE" sz="1800" dirty="0">
                <a:latin typeface="Arial" panose="020B0604020202020204" pitchFamily="34" charset="0"/>
                <a:cs typeface="Arial" panose="020B0604020202020204" pitchFamily="34" charset="0"/>
              </a:rPr>
              <a:t>value propositions for the </a:t>
            </a:r>
            <a:r>
              <a:rPr lang="en-IE" sz="1800" dirty="0" smtClean="0">
                <a:latin typeface="Arial" panose="020B0604020202020204" pitchFamily="34" charset="0"/>
                <a:cs typeface="Arial" panose="020B0604020202020204" pitchFamily="34" charset="0"/>
              </a:rPr>
              <a:t>identified SaT5G </a:t>
            </a:r>
            <a:r>
              <a:rPr lang="en-IE" sz="1800" dirty="0">
                <a:latin typeface="Arial" panose="020B0604020202020204" pitchFamily="34" charset="0"/>
                <a:cs typeface="Arial" panose="020B0604020202020204" pitchFamily="34" charset="0"/>
              </a:rPr>
              <a:t>use </a:t>
            </a:r>
            <a:r>
              <a:rPr lang="en-IE" sz="1800" dirty="0" smtClean="0">
                <a:latin typeface="Arial" panose="020B0604020202020204" pitchFamily="34" charset="0"/>
                <a:cs typeface="Arial" panose="020B0604020202020204" pitchFamily="34" charset="0"/>
              </a:rPr>
              <a:t>cases</a:t>
            </a:r>
          </a:p>
          <a:p>
            <a:pPr marL="285750" indent="-285750">
              <a:buFont typeface="Arial" panose="020B0604020202020204" pitchFamily="34" charset="0"/>
              <a:buChar char="•"/>
              <a:defRPr/>
            </a:pPr>
            <a:endParaRPr lang="en-IE" sz="1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r>
              <a:rPr lang="en-GB" sz="1800" dirty="0" smtClean="0">
                <a:latin typeface="Arial" panose="020B0604020202020204" pitchFamily="34" charset="0"/>
                <a:cs typeface="Arial" panose="020B0604020202020204" pitchFamily="34" charset="0"/>
              </a:rPr>
              <a:t>Definition of </a:t>
            </a:r>
            <a:r>
              <a:rPr lang="en-GB" sz="1800" b="1" dirty="0" smtClean="0">
                <a:latin typeface="Arial" panose="020B0604020202020204" pitchFamily="34" charset="0"/>
                <a:cs typeface="Arial" panose="020B0604020202020204" pitchFamily="34" charset="0"/>
              </a:rPr>
              <a:t>Integrated Satellite – 5G architectures</a:t>
            </a:r>
            <a:endParaRPr lang="en-GB" sz="1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endParaRPr lang="en-GB"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r>
              <a:rPr lang="en-IE" sz="1800" b="1" dirty="0" smtClean="0">
                <a:latin typeface="Arial" panose="020B0604020202020204" pitchFamily="34" charset="0"/>
                <a:cs typeface="Arial" panose="020B0604020202020204" pitchFamily="34" charset="0"/>
              </a:rPr>
              <a:t>Contribution to standardisation </a:t>
            </a:r>
            <a:r>
              <a:rPr lang="en-IE" sz="1800" dirty="0" smtClean="0">
                <a:latin typeface="Arial" panose="020B0604020202020204" pitchFamily="34" charset="0"/>
                <a:cs typeface="Arial" panose="020B0604020202020204" pitchFamily="34" charset="0"/>
              </a:rPr>
              <a:t>with key integration enablers</a:t>
            </a:r>
            <a:endParaRPr lang="en-IE"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endParaRPr lang="en-GB" sz="1800" dirty="0">
              <a:latin typeface="Arial" panose="020B0604020202020204" pitchFamily="34" charset="0"/>
              <a:cs typeface="Arial" panose="020B0604020202020204" pitchFamily="34" charset="0"/>
            </a:endParaRPr>
          </a:p>
          <a:p>
            <a:pPr>
              <a:defRPr/>
            </a:pPr>
            <a:endParaRPr lang="en-US" sz="1200" dirty="0">
              <a:solidFill>
                <a:prstClr val="black"/>
              </a:solidFill>
              <a:latin typeface="Arial" panose="020B0604020202020204" pitchFamily="34" charset="0"/>
              <a:cs typeface="Arial" panose="020B0604020202020204" pitchFamily="34" charset="0"/>
            </a:endParaRPr>
          </a:p>
        </p:txBody>
      </p:sp>
      <p:sp>
        <p:nvSpPr>
          <p:cNvPr id="6" name="ZoneTexte 58"/>
          <p:cNvSpPr txBox="1"/>
          <p:nvPr/>
        </p:nvSpPr>
        <p:spPr>
          <a:xfrm>
            <a:off x="227972" y="1988840"/>
            <a:ext cx="2671816"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latin typeface="Arial" panose="020B0604020202020204" pitchFamily="34" charset="0"/>
                <a:cs typeface="Arial" panose="020B0604020202020204" pitchFamily="34" charset="0"/>
              </a:rPr>
              <a:t>Ubiquity </a:t>
            </a:r>
          </a:p>
          <a:p>
            <a:pPr algn="ctr"/>
            <a:r>
              <a:rPr lang="en-US" b="1" dirty="0" smtClean="0">
                <a:latin typeface="Arial" panose="020B0604020202020204" pitchFamily="34" charset="0"/>
                <a:cs typeface="Arial" panose="020B0604020202020204" pitchFamily="34" charset="0"/>
              </a:rPr>
              <a:t>Mobility </a:t>
            </a:r>
          </a:p>
          <a:p>
            <a:pPr algn="ctr"/>
            <a:r>
              <a:rPr lang="en-US" b="1" dirty="0" smtClean="0">
                <a:latin typeface="Arial" panose="020B0604020202020204" pitchFamily="34" charset="0"/>
                <a:cs typeface="Arial" panose="020B0604020202020204" pitchFamily="34" charset="0"/>
              </a:rPr>
              <a:t>Broadcast</a:t>
            </a:r>
          </a:p>
          <a:p>
            <a:pPr algn="ctr"/>
            <a:r>
              <a:rPr lang="en-US" b="1" dirty="0" smtClean="0">
                <a:latin typeface="Arial" panose="020B0604020202020204" pitchFamily="34" charset="0"/>
                <a:cs typeface="Arial" panose="020B0604020202020204" pitchFamily="34" charset="0"/>
              </a:rPr>
              <a:t>Security</a:t>
            </a:r>
            <a:endParaRPr lang="fr-FR" b="1" dirty="0">
              <a:latin typeface="Arial" panose="020B0604020202020204" pitchFamily="34" charset="0"/>
              <a:cs typeface="Arial" panose="020B0604020202020204" pitchFamily="34" charset="0"/>
            </a:endParaRPr>
          </a:p>
        </p:txBody>
      </p:sp>
      <p:sp>
        <p:nvSpPr>
          <p:cNvPr id="7" name="Rectangle à coins arrondis 6"/>
          <p:cNvSpPr/>
          <p:nvPr/>
        </p:nvSpPr>
        <p:spPr>
          <a:xfrm>
            <a:off x="216396" y="1028516"/>
            <a:ext cx="2683392" cy="2169825"/>
          </a:xfrm>
          <a:prstGeom prst="roundRect">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latin typeface="Arial" panose="020B0604020202020204" pitchFamily="34" charset="0"/>
              <a:cs typeface="Arial" panose="020B0604020202020204" pitchFamily="34" charset="0"/>
            </a:endParaRPr>
          </a:p>
        </p:txBody>
      </p:sp>
      <p:sp>
        <p:nvSpPr>
          <p:cNvPr id="8" name="ZoneTexte 2"/>
          <p:cNvSpPr txBox="1"/>
          <p:nvPr/>
        </p:nvSpPr>
        <p:spPr>
          <a:xfrm>
            <a:off x="252008" y="3540600"/>
            <a:ext cx="1224136"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err="1" smtClean="0">
                <a:latin typeface="Arial" panose="020B0604020202020204" pitchFamily="34" charset="0"/>
                <a:cs typeface="Arial" panose="020B0604020202020204" pitchFamily="34" charset="0"/>
              </a:rPr>
              <a:t>eMBB</a:t>
            </a:r>
            <a:endParaRPr lang="fr-FR" dirty="0">
              <a:latin typeface="Arial" panose="020B0604020202020204" pitchFamily="34" charset="0"/>
              <a:cs typeface="Arial" panose="020B0604020202020204" pitchFamily="34" charset="0"/>
            </a:endParaRPr>
          </a:p>
        </p:txBody>
      </p:sp>
      <p:pic>
        <p:nvPicPr>
          <p:cNvPr id="9" name="Picture 4" descr="KASAT-Plan-Large-12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72454">
            <a:off x="785251" y="975990"/>
            <a:ext cx="1783045" cy="13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553" r="-247" b="2304"/>
          <a:stretch/>
        </p:blipFill>
        <p:spPr bwMode="auto">
          <a:xfrm>
            <a:off x="7820951" y="2060848"/>
            <a:ext cx="927513" cy="958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1528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 y="0"/>
            <a:ext cx="9143997" cy="914400"/>
          </a:xfrm>
          <a:solidFill>
            <a:schemeClr val="accent2">
              <a:lumMod val="20000"/>
              <a:lumOff val="80000"/>
            </a:schemeClr>
          </a:solidFill>
        </p:spPr>
        <p:txBody>
          <a:bodyPr lIns="80147" tIns="40074" rIns="80147" bIns="40074" anchor="ctr">
            <a:normAutofit/>
          </a:bodyPr>
          <a:lstStyle/>
          <a:p>
            <a:pPr algn="l"/>
            <a:r>
              <a:rPr lang="en-US" dirty="0" smtClean="0">
                <a:solidFill>
                  <a:schemeClr val="tx1"/>
                </a:solidFill>
                <a:latin typeface="Arial" panose="020B0604020202020204" pitchFamily="34" charset="0"/>
                <a:cs typeface="Arial" panose="020B0604020202020204" pitchFamily="34" charset="0"/>
              </a:rPr>
              <a:t>Satellite </a:t>
            </a:r>
            <a:r>
              <a:rPr lang="en-US" dirty="0">
                <a:solidFill>
                  <a:schemeClr val="tx1"/>
                </a:solidFill>
                <a:latin typeface="Arial" panose="020B0604020202020204" pitchFamily="34" charset="0"/>
                <a:cs typeface="Arial" panose="020B0604020202020204" pitchFamily="34" charset="0"/>
              </a:rPr>
              <a:t>and 5G Network Integrated architectures</a:t>
            </a:r>
          </a:p>
        </p:txBody>
      </p:sp>
      <p:sp>
        <p:nvSpPr>
          <p:cNvPr id="4" name="Titre 1"/>
          <p:cNvSpPr txBox="1">
            <a:spLocks/>
          </p:cNvSpPr>
          <p:nvPr/>
        </p:nvSpPr>
        <p:spPr>
          <a:xfrm>
            <a:off x="481631" y="3455043"/>
            <a:ext cx="2869798" cy="1010543"/>
          </a:xfrm>
          <a:prstGeom prst="rect">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ln>
          <a:effectLst>
            <a:outerShdw blurRad="40000" dist="20000" dir="5400000" rotWithShape="0">
              <a:srgbClr val="000000">
                <a:alpha val="38000"/>
              </a:srgbClr>
            </a:outerShdw>
          </a:effectLst>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ysClr val="windowText" lastClr="000000"/>
                </a:solidFill>
                <a:effectLst/>
                <a:uLnTx/>
                <a:uFillTx/>
                <a:latin typeface="Calibri"/>
                <a:ea typeface="+mn-ea"/>
                <a:cs typeface="+mn-cs"/>
              </a:rPr>
              <a:t>Network functional architecture</a:t>
            </a:r>
            <a:endParaRPr kumimoji="0" lang="fr-FR" sz="2000" b="1" i="0" u="none" strike="noStrike" kern="1200" cap="none" spc="0" normalizeH="0" baseline="0" noProof="0" dirty="0" smtClean="0">
              <a:ln>
                <a:noFill/>
              </a:ln>
              <a:solidFill>
                <a:sysClr val="windowText" lastClr="000000"/>
              </a:solidFill>
              <a:effectLst/>
              <a:uLnTx/>
              <a:uFillTx/>
              <a:latin typeface="Calibri"/>
              <a:ea typeface="+mn-ea"/>
              <a:cs typeface="+mn-cs"/>
            </a:endParaRPr>
          </a:p>
        </p:txBody>
      </p:sp>
      <p:sp>
        <p:nvSpPr>
          <p:cNvPr id="5" name="Sous-titre 2"/>
          <p:cNvSpPr txBox="1">
            <a:spLocks/>
          </p:cNvSpPr>
          <p:nvPr/>
        </p:nvSpPr>
        <p:spPr>
          <a:xfrm>
            <a:off x="3452620" y="3455042"/>
            <a:ext cx="2772307" cy="1010544"/>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vert="horz" lIns="91440" tIns="45720" rIns="91440" bIns="45720" rtlCol="0" anchor="ctr"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b="1" dirty="0">
                <a:solidFill>
                  <a:sysClr val="windowText" lastClr="000000"/>
                </a:solidFill>
                <a:latin typeface="Calibri"/>
              </a:rPr>
              <a:t>Network topology</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6312" y="4743198"/>
            <a:ext cx="2310074"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12"/>
          <p:cNvSpPr txBox="1"/>
          <p:nvPr/>
        </p:nvSpPr>
        <p:spPr>
          <a:xfrm>
            <a:off x="2801291" y="4614836"/>
            <a:ext cx="984652" cy="6001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i="1" dirty="0" smtClean="0"/>
              <a:t>Map 5G NF into network topology </a:t>
            </a:r>
            <a:endParaRPr lang="en-US" sz="1100" i="1" dirty="0"/>
          </a:p>
        </p:txBody>
      </p:sp>
      <p:sp>
        <p:nvSpPr>
          <p:cNvPr id="8" name="Rectangle 7"/>
          <p:cNvSpPr/>
          <p:nvPr/>
        </p:nvSpPr>
        <p:spPr>
          <a:xfrm>
            <a:off x="54518" y="2390574"/>
            <a:ext cx="9034963" cy="2215211"/>
          </a:xfrm>
          <a:prstGeom prst="rect">
            <a:avLst/>
          </a:prstGeom>
          <a:noFill/>
          <a:ln w="63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9" name="ZoneTexte 14"/>
          <p:cNvSpPr txBox="1"/>
          <p:nvPr/>
        </p:nvSpPr>
        <p:spPr>
          <a:xfrm>
            <a:off x="6231972" y="2005898"/>
            <a:ext cx="27723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b="1" i="1" dirty="0" smtClean="0">
                <a:solidFill>
                  <a:srgbClr val="C00000"/>
                </a:solidFill>
              </a:rPr>
              <a:t>Use case X</a:t>
            </a:r>
            <a:endParaRPr lang="en-US" b="1" i="1" dirty="0">
              <a:solidFill>
                <a:srgbClr val="C00000"/>
              </a:solidFill>
            </a:endParaRPr>
          </a:p>
        </p:txBody>
      </p:sp>
      <p:pic>
        <p:nvPicPr>
          <p:cNvPr id="1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2918" y="4710654"/>
            <a:ext cx="2232979" cy="1184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9829" y="4851878"/>
            <a:ext cx="1907704" cy="862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Sous-titre 2"/>
          <p:cNvSpPr txBox="1">
            <a:spLocks/>
          </p:cNvSpPr>
          <p:nvPr/>
        </p:nvSpPr>
        <p:spPr>
          <a:xfrm>
            <a:off x="6327239" y="3455042"/>
            <a:ext cx="2720954" cy="1010544"/>
          </a:xfrm>
          <a:prstGeom prst="rect">
            <a:avLst/>
          </a:prstGeom>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b="1" dirty="0">
                <a:solidFill>
                  <a:sysClr val="windowText" lastClr="000000"/>
                </a:solidFill>
                <a:latin typeface="Calibri"/>
              </a:rPr>
              <a:t>User/control plane protocol stacks</a:t>
            </a:r>
          </a:p>
        </p:txBody>
      </p:sp>
      <p:sp>
        <p:nvSpPr>
          <p:cNvPr id="13" name="Double flèche horizontale 12"/>
          <p:cNvSpPr/>
          <p:nvPr/>
        </p:nvSpPr>
        <p:spPr>
          <a:xfrm>
            <a:off x="2952381" y="5319262"/>
            <a:ext cx="613072" cy="27163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14" name="Double flèche horizontale 13"/>
          <p:cNvSpPr/>
          <p:nvPr/>
        </p:nvSpPr>
        <p:spPr>
          <a:xfrm>
            <a:off x="6139292" y="5219918"/>
            <a:ext cx="613072" cy="27163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15" name="Sous-titre 2"/>
          <p:cNvSpPr txBox="1">
            <a:spLocks/>
          </p:cNvSpPr>
          <p:nvPr/>
        </p:nvSpPr>
        <p:spPr>
          <a:xfrm>
            <a:off x="466311" y="2477465"/>
            <a:ext cx="8590617" cy="849613"/>
          </a:xfrm>
          <a:prstGeom prst="rect">
            <a:avLst/>
          </a:prstGeom>
          <a:solidFill>
            <a:srgbClr val="FFC165"/>
          </a:solidFill>
          <a:ln/>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chorCtr="0">
            <a:norm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b="1" dirty="0">
                <a:solidFill>
                  <a:sysClr val="windowText" lastClr="000000"/>
                </a:solidFill>
                <a:latin typeface="Calibri"/>
              </a:rPr>
              <a:t>Network Management architecture </a:t>
            </a:r>
          </a:p>
        </p:txBody>
      </p:sp>
      <p:sp>
        <p:nvSpPr>
          <p:cNvPr id="16" name="Double flèche horizontale 15"/>
          <p:cNvSpPr/>
          <p:nvPr/>
        </p:nvSpPr>
        <p:spPr>
          <a:xfrm rot="16200000">
            <a:off x="1518730" y="3238205"/>
            <a:ext cx="413357" cy="27163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17" name="Double flèche horizontale 16"/>
          <p:cNvSpPr/>
          <p:nvPr/>
        </p:nvSpPr>
        <p:spPr>
          <a:xfrm rot="16200000">
            <a:off x="4574551" y="3238206"/>
            <a:ext cx="413357" cy="27163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18" name="Double flèche horizontale 17"/>
          <p:cNvSpPr/>
          <p:nvPr/>
        </p:nvSpPr>
        <p:spPr>
          <a:xfrm rot="16200000">
            <a:off x="7481038" y="3238204"/>
            <a:ext cx="413357" cy="27163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19" name="ZoneTexte 40"/>
          <p:cNvSpPr txBox="1"/>
          <p:nvPr/>
        </p:nvSpPr>
        <p:spPr>
          <a:xfrm>
            <a:off x="730046" y="5932369"/>
            <a:ext cx="1703030" cy="338554"/>
          </a:xfrm>
          <a:prstGeom prst="rect">
            <a:avLst/>
          </a:prstGeom>
          <a:solidFill>
            <a:srgbClr val="00B050"/>
          </a:solidFill>
        </p:spPr>
        <p:style>
          <a:lnRef idx="1">
            <a:schemeClr val="accent5"/>
          </a:lnRef>
          <a:fillRef idx="2">
            <a:schemeClr val="accent5"/>
          </a:fillRef>
          <a:effectRef idx="1">
            <a:schemeClr val="accent5"/>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600" b="1" dirty="0" smtClean="0">
                <a:solidFill>
                  <a:schemeClr val="bg1"/>
                </a:solidFill>
              </a:rPr>
              <a:t>3GPP SA2, </a:t>
            </a:r>
            <a:r>
              <a:rPr lang="en-US" sz="1600" b="1" dirty="0" err="1" smtClean="0">
                <a:solidFill>
                  <a:schemeClr val="bg1"/>
                </a:solidFill>
              </a:rPr>
              <a:t>CTx</a:t>
            </a:r>
            <a:endParaRPr lang="en-US" sz="1600" b="1" dirty="0">
              <a:solidFill>
                <a:schemeClr val="bg1"/>
              </a:solidFill>
            </a:endParaRPr>
          </a:p>
        </p:txBody>
      </p:sp>
      <p:sp>
        <p:nvSpPr>
          <p:cNvPr id="20" name="ZoneTexte 41"/>
          <p:cNvSpPr txBox="1"/>
          <p:nvPr/>
        </p:nvSpPr>
        <p:spPr>
          <a:xfrm>
            <a:off x="4334016" y="5932369"/>
            <a:ext cx="1212191" cy="338554"/>
          </a:xfrm>
          <a:prstGeom prst="rect">
            <a:avLst/>
          </a:prstGeom>
          <a:solidFill>
            <a:srgbClr val="00B050"/>
          </a:solidFill>
        </p:spPr>
        <p:style>
          <a:lnRef idx="1">
            <a:schemeClr val="accent5"/>
          </a:lnRef>
          <a:fillRef idx="2">
            <a:schemeClr val="accent5"/>
          </a:fillRef>
          <a:effectRef idx="1">
            <a:schemeClr val="accent5"/>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600" b="1" dirty="0" smtClean="0">
                <a:solidFill>
                  <a:schemeClr val="bg1"/>
                </a:solidFill>
              </a:rPr>
              <a:t>3GPP </a:t>
            </a:r>
            <a:r>
              <a:rPr lang="en-US" sz="1600" b="1" dirty="0" err="1" smtClean="0">
                <a:solidFill>
                  <a:schemeClr val="bg1"/>
                </a:solidFill>
              </a:rPr>
              <a:t>CTx</a:t>
            </a:r>
            <a:endParaRPr lang="en-US" sz="1600" b="1" dirty="0">
              <a:solidFill>
                <a:schemeClr val="bg1"/>
              </a:solidFill>
            </a:endParaRPr>
          </a:p>
        </p:txBody>
      </p:sp>
      <p:sp>
        <p:nvSpPr>
          <p:cNvPr id="21" name="ZoneTexte 42"/>
          <p:cNvSpPr txBox="1"/>
          <p:nvPr/>
        </p:nvSpPr>
        <p:spPr>
          <a:xfrm>
            <a:off x="7139401" y="5895326"/>
            <a:ext cx="1703030" cy="338554"/>
          </a:xfrm>
          <a:prstGeom prst="rect">
            <a:avLst/>
          </a:prstGeom>
          <a:solidFill>
            <a:srgbClr val="00B050"/>
          </a:solidFill>
        </p:spPr>
        <p:style>
          <a:lnRef idx="1">
            <a:schemeClr val="accent5"/>
          </a:lnRef>
          <a:fillRef idx="2">
            <a:schemeClr val="accent5"/>
          </a:fillRef>
          <a:effectRef idx="1">
            <a:schemeClr val="accent5"/>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600" b="1" dirty="0" smtClean="0">
                <a:solidFill>
                  <a:schemeClr val="bg1"/>
                </a:solidFill>
              </a:rPr>
              <a:t>3GPP SA2, </a:t>
            </a:r>
            <a:r>
              <a:rPr lang="en-US" sz="1600" b="1" dirty="0" err="1" smtClean="0">
                <a:solidFill>
                  <a:schemeClr val="bg1"/>
                </a:solidFill>
              </a:rPr>
              <a:t>CTx</a:t>
            </a:r>
            <a:endParaRPr lang="en-US" sz="1600" b="1" dirty="0">
              <a:solidFill>
                <a:schemeClr val="bg1"/>
              </a:solidFill>
            </a:endParaRPr>
          </a:p>
        </p:txBody>
      </p:sp>
      <p:sp>
        <p:nvSpPr>
          <p:cNvPr id="22" name="ZoneTexte 43"/>
          <p:cNvSpPr txBox="1"/>
          <p:nvPr/>
        </p:nvSpPr>
        <p:spPr>
          <a:xfrm>
            <a:off x="7473767" y="2661569"/>
            <a:ext cx="1680588" cy="338554"/>
          </a:xfrm>
          <a:prstGeom prst="rect">
            <a:avLst/>
          </a:prstGeom>
          <a:solidFill>
            <a:srgbClr val="00B050"/>
          </a:solidFill>
        </p:spPr>
        <p:style>
          <a:lnRef idx="1">
            <a:schemeClr val="accent5"/>
          </a:lnRef>
          <a:fillRef idx="2">
            <a:schemeClr val="accent5"/>
          </a:fillRef>
          <a:effectRef idx="1">
            <a:schemeClr val="accent5"/>
          </a:effectRef>
          <a:fontRef idx="minor">
            <a:schemeClr val="dk1"/>
          </a:fontRef>
        </p:style>
        <p:txBody>
          <a:bodyPr wrap="none" rtlCol="0">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600" b="1" dirty="0" smtClean="0">
                <a:solidFill>
                  <a:schemeClr val="bg1"/>
                </a:solidFill>
              </a:rPr>
              <a:t>3GPP SA2, SA5</a:t>
            </a:r>
            <a:endParaRPr lang="en-US" sz="1600" b="1" dirty="0">
              <a:solidFill>
                <a:schemeClr val="bg1"/>
              </a:solidFill>
            </a:endParaRPr>
          </a:p>
        </p:txBody>
      </p:sp>
      <p:pic>
        <p:nvPicPr>
          <p:cNvPr id="23" name="Imagen 7"/>
          <p:cNvPicPr/>
          <p:nvPr/>
        </p:nvPicPr>
        <p:blipFill>
          <a:blip r:embed="rId5"/>
          <a:stretch>
            <a:fillRect/>
          </a:stretch>
        </p:blipFill>
        <p:spPr>
          <a:xfrm>
            <a:off x="2860989" y="556300"/>
            <a:ext cx="2946053" cy="1817237"/>
          </a:xfrm>
          <a:prstGeom prst="rect">
            <a:avLst/>
          </a:prstGeom>
        </p:spPr>
      </p:pic>
      <p:sp>
        <p:nvSpPr>
          <p:cNvPr id="24" name="Rectangle 23"/>
          <p:cNvSpPr/>
          <p:nvPr/>
        </p:nvSpPr>
        <p:spPr>
          <a:xfrm rot="16200000">
            <a:off x="-721265" y="3333733"/>
            <a:ext cx="1985578" cy="273042"/>
          </a:xfrm>
          <a:prstGeom prst="rect">
            <a:avLst/>
          </a:prstGeom>
          <a:solidFill>
            <a:srgbClr val="00B050"/>
          </a:solidFill>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dirty="0" smtClean="0">
                <a:solidFill>
                  <a:schemeClr val="bg1"/>
                </a:solidFill>
              </a:rPr>
              <a:t>3GPP Based</a:t>
            </a:r>
            <a:endParaRPr lang="en-US" b="1" dirty="0">
              <a:solidFill>
                <a:schemeClr val="bg1"/>
              </a:solidFill>
            </a:endParaRPr>
          </a:p>
        </p:txBody>
      </p:sp>
    </p:spTree>
    <p:extLst>
      <p:ext uri="{BB962C8B-B14F-4D97-AF65-F5344CB8AC3E}">
        <p14:creationId xmlns:p14="http://schemas.microsoft.com/office/powerpoint/2010/main" val="3333092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 y="0"/>
            <a:ext cx="9143997" cy="914400"/>
          </a:xfrm>
          <a:solidFill>
            <a:schemeClr val="accent2">
              <a:lumMod val="20000"/>
              <a:lumOff val="80000"/>
            </a:schemeClr>
          </a:solidFill>
        </p:spPr>
        <p:txBody>
          <a:bodyPr lIns="80147" tIns="40074" rIns="80147" bIns="40074" anchor="ctr">
            <a:normAutofit fontScale="90000"/>
          </a:bodyPr>
          <a:lstStyle/>
          <a:p>
            <a:pPr algn="l"/>
            <a:r>
              <a:rPr lang="en-US" dirty="0">
                <a:solidFill>
                  <a:schemeClr val="tx1"/>
                </a:solidFill>
                <a:latin typeface="Arial" panose="020B0604020202020204" pitchFamily="34" charset="0"/>
                <a:cs typeface="Arial" panose="020B0604020202020204" pitchFamily="34" charset="0"/>
              </a:rPr>
              <a:t>Example of Satellite positioning in 5G network architecture</a:t>
            </a:r>
          </a:p>
        </p:txBody>
      </p:sp>
      <p:sp>
        <p:nvSpPr>
          <p:cNvPr id="4" name="Espace réservé du contenu 5"/>
          <p:cNvSpPr>
            <a:spLocks noGrp="1"/>
          </p:cNvSpPr>
          <p:nvPr/>
        </p:nvSpPr>
        <p:spPr>
          <a:xfrm>
            <a:off x="539552" y="1071292"/>
            <a:ext cx="8208912" cy="288032"/>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2000" b="1" kern="1200" baseline="0">
                <a:solidFill>
                  <a:schemeClr val="accent2"/>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Satellite backhaul &amp; MEC</a:t>
            </a:r>
            <a:endParaRPr lang="en-US" dirty="0"/>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47732" y="1936012"/>
            <a:ext cx="6114286" cy="3276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descr="KASAT-Plan-Large-12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552320" flipH="1">
            <a:off x="1049405" y="3203616"/>
            <a:ext cx="949630" cy="82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23"/>
          <p:cNvSpPr txBox="1"/>
          <p:nvPr/>
        </p:nvSpPr>
        <p:spPr>
          <a:xfrm>
            <a:off x="251520" y="1503340"/>
            <a:ext cx="864096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t>In this case, SAT link carries N1, N2 and N4 interfaces. </a:t>
            </a:r>
          </a:p>
        </p:txBody>
      </p:sp>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9989" y="4956912"/>
            <a:ext cx="489238" cy="570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Freeform 1496"/>
          <p:cNvSpPr>
            <a:spLocks noEditPoints="1"/>
          </p:cNvSpPr>
          <p:nvPr/>
        </p:nvSpPr>
        <p:spPr bwMode="auto">
          <a:xfrm>
            <a:off x="1524220" y="5009708"/>
            <a:ext cx="69925" cy="232343"/>
          </a:xfrm>
          <a:custGeom>
            <a:avLst/>
            <a:gdLst>
              <a:gd name="T0" fmla="*/ 91 w 693"/>
              <a:gd name="T1" fmla="*/ 120 h 906"/>
              <a:gd name="T2" fmla="*/ 347 w 693"/>
              <a:gd name="T3" fmla="*/ 845 h 906"/>
              <a:gd name="T4" fmla="*/ 322 w 693"/>
              <a:gd name="T5" fmla="*/ 837 h 906"/>
              <a:gd name="T6" fmla="*/ 305 w 693"/>
              <a:gd name="T7" fmla="*/ 817 h 906"/>
              <a:gd name="T8" fmla="*/ 302 w 693"/>
              <a:gd name="T9" fmla="*/ 791 h 906"/>
              <a:gd name="T10" fmla="*/ 315 w 693"/>
              <a:gd name="T11" fmla="*/ 767 h 906"/>
              <a:gd name="T12" fmla="*/ 337 w 693"/>
              <a:gd name="T13" fmla="*/ 755 h 906"/>
              <a:gd name="T14" fmla="*/ 364 w 693"/>
              <a:gd name="T15" fmla="*/ 759 h 906"/>
              <a:gd name="T16" fmla="*/ 384 w 693"/>
              <a:gd name="T17" fmla="*/ 774 h 906"/>
              <a:gd name="T18" fmla="*/ 392 w 693"/>
              <a:gd name="T19" fmla="*/ 799 h 906"/>
              <a:gd name="T20" fmla="*/ 384 w 693"/>
              <a:gd name="T21" fmla="*/ 825 h 906"/>
              <a:gd name="T22" fmla="*/ 364 w 693"/>
              <a:gd name="T23" fmla="*/ 842 h 906"/>
              <a:gd name="T24" fmla="*/ 347 w 693"/>
              <a:gd name="T25" fmla="*/ 53 h 906"/>
              <a:gd name="T26" fmla="*/ 359 w 693"/>
              <a:gd name="T27" fmla="*/ 57 h 906"/>
              <a:gd name="T28" fmla="*/ 367 w 693"/>
              <a:gd name="T29" fmla="*/ 67 h 906"/>
              <a:gd name="T30" fmla="*/ 369 w 693"/>
              <a:gd name="T31" fmla="*/ 80 h 906"/>
              <a:gd name="T32" fmla="*/ 363 w 693"/>
              <a:gd name="T33" fmla="*/ 91 h 906"/>
              <a:gd name="T34" fmla="*/ 352 w 693"/>
              <a:gd name="T35" fmla="*/ 98 h 906"/>
              <a:gd name="T36" fmla="*/ 338 w 693"/>
              <a:gd name="T37" fmla="*/ 96 h 906"/>
              <a:gd name="T38" fmla="*/ 328 w 693"/>
              <a:gd name="T39" fmla="*/ 88 h 906"/>
              <a:gd name="T40" fmla="*/ 324 w 693"/>
              <a:gd name="T41" fmla="*/ 76 h 906"/>
              <a:gd name="T42" fmla="*/ 328 w 693"/>
              <a:gd name="T43" fmla="*/ 63 h 906"/>
              <a:gd name="T44" fmla="*/ 338 w 693"/>
              <a:gd name="T45" fmla="*/ 55 h 906"/>
              <a:gd name="T46" fmla="*/ 347 w 693"/>
              <a:gd name="T47" fmla="*/ 53 h 906"/>
              <a:gd name="T48" fmla="*/ 81 w 693"/>
              <a:gd name="T49" fmla="*/ 1 h 906"/>
              <a:gd name="T50" fmla="*/ 55 w 693"/>
              <a:gd name="T51" fmla="*/ 7 h 906"/>
              <a:gd name="T52" fmla="*/ 33 w 693"/>
              <a:gd name="T53" fmla="*/ 21 h 906"/>
              <a:gd name="T54" fmla="*/ 15 w 693"/>
              <a:gd name="T55" fmla="*/ 39 h 906"/>
              <a:gd name="T56" fmla="*/ 3 w 693"/>
              <a:gd name="T57" fmla="*/ 64 h 906"/>
              <a:gd name="T58" fmla="*/ 0 w 693"/>
              <a:gd name="T59" fmla="*/ 90 h 906"/>
              <a:gd name="T60" fmla="*/ 1 w 693"/>
              <a:gd name="T61" fmla="*/ 833 h 906"/>
              <a:gd name="T62" fmla="*/ 11 w 693"/>
              <a:gd name="T63" fmla="*/ 858 h 906"/>
              <a:gd name="T64" fmla="*/ 27 w 693"/>
              <a:gd name="T65" fmla="*/ 879 h 906"/>
              <a:gd name="T66" fmla="*/ 48 w 693"/>
              <a:gd name="T67" fmla="*/ 895 h 906"/>
              <a:gd name="T68" fmla="*/ 72 w 693"/>
              <a:gd name="T69" fmla="*/ 903 h 906"/>
              <a:gd name="T70" fmla="*/ 603 w 693"/>
              <a:gd name="T71" fmla="*/ 906 h 906"/>
              <a:gd name="T72" fmla="*/ 630 w 693"/>
              <a:gd name="T73" fmla="*/ 901 h 906"/>
              <a:gd name="T74" fmla="*/ 654 w 693"/>
              <a:gd name="T75" fmla="*/ 890 h 906"/>
              <a:gd name="T76" fmla="*/ 674 w 693"/>
              <a:gd name="T77" fmla="*/ 872 h 906"/>
              <a:gd name="T78" fmla="*/ 687 w 693"/>
              <a:gd name="T79" fmla="*/ 850 h 906"/>
              <a:gd name="T80" fmla="*/ 693 w 693"/>
              <a:gd name="T81" fmla="*/ 824 h 906"/>
              <a:gd name="T82" fmla="*/ 693 w 693"/>
              <a:gd name="T83" fmla="*/ 82 h 906"/>
              <a:gd name="T84" fmla="*/ 687 w 693"/>
              <a:gd name="T85" fmla="*/ 55 h 906"/>
              <a:gd name="T86" fmla="*/ 674 w 693"/>
              <a:gd name="T87" fmla="*/ 33 h 906"/>
              <a:gd name="T88" fmla="*/ 654 w 693"/>
              <a:gd name="T89" fmla="*/ 15 h 906"/>
              <a:gd name="T90" fmla="*/ 630 w 693"/>
              <a:gd name="T91" fmla="*/ 4 h 906"/>
              <a:gd name="T92" fmla="*/ 603 w 693"/>
              <a:gd name="T93"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3" h="906">
                <a:moveTo>
                  <a:pt x="603" y="724"/>
                </a:moveTo>
                <a:lnTo>
                  <a:pt x="91" y="724"/>
                </a:lnTo>
                <a:lnTo>
                  <a:pt x="91" y="120"/>
                </a:lnTo>
                <a:lnTo>
                  <a:pt x="603" y="120"/>
                </a:lnTo>
                <a:lnTo>
                  <a:pt x="603" y="724"/>
                </a:lnTo>
                <a:close/>
                <a:moveTo>
                  <a:pt x="347" y="845"/>
                </a:moveTo>
                <a:lnTo>
                  <a:pt x="337" y="844"/>
                </a:lnTo>
                <a:lnTo>
                  <a:pt x="330" y="842"/>
                </a:lnTo>
                <a:lnTo>
                  <a:pt x="322" y="837"/>
                </a:lnTo>
                <a:lnTo>
                  <a:pt x="315" y="832"/>
                </a:lnTo>
                <a:lnTo>
                  <a:pt x="310" y="825"/>
                </a:lnTo>
                <a:lnTo>
                  <a:pt x="305" y="817"/>
                </a:lnTo>
                <a:lnTo>
                  <a:pt x="302" y="809"/>
                </a:lnTo>
                <a:lnTo>
                  <a:pt x="302" y="799"/>
                </a:lnTo>
                <a:lnTo>
                  <a:pt x="302" y="791"/>
                </a:lnTo>
                <a:lnTo>
                  <a:pt x="305" y="782"/>
                </a:lnTo>
                <a:lnTo>
                  <a:pt x="310" y="774"/>
                </a:lnTo>
                <a:lnTo>
                  <a:pt x="315" y="767"/>
                </a:lnTo>
                <a:lnTo>
                  <a:pt x="322" y="762"/>
                </a:lnTo>
                <a:lnTo>
                  <a:pt x="330" y="759"/>
                </a:lnTo>
                <a:lnTo>
                  <a:pt x="337" y="755"/>
                </a:lnTo>
                <a:lnTo>
                  <a:pt x="347" y="754"/>
                </a:lnTo>
                <a:lnTo>
                  <a:pt x="356" y="755"/>
                </a:lnTo>
                <a:lnTo>
                  <a:pt x="364" y="759"/>
                </a:lnTo>
                <a:lnTo>
                  <a:pt x="372" y="762"/>
                </a:lnTo>
                <a:lnTo>
                  <a:pt x="378" y="767"/>
                </a:lnTo>
                <a:lnTo>
                  <a:pt x="384" y="774"/>
                </a:lnTo>
                <a:lnTo>
                  <a:pt x="388" y="782"/>
                </a:lnTo>
                <a:lnTo>
                  <a:pt x="392" y="791"/>
                </a:lnTo>
                <a:lnTo>
                  <a:pt x="392" y="799"/>
                </a:lnTo>
                <a:lnTo>
                  <a:pt x="392" y="809"/>
                </a:lnTo>
                <a:lnTo>
                  <a:pt x="388" y="817"/>
                </a:lnTo>
                <a:lnTo>
                  <a:pt x="384" y="825"/>
                </a:lnTo>
                <a:lnTo>
                  <a:pt x="378" y="832"/>
                </a:lnTo>
                <a:lnTo>
                  <a:pt x="372" y="837"/>
                </a:lnTo>
                <a:lnTo>
                  <a:pt x="364" y="842"/>
                </a:lnTo>
                <a:lnTo>
                  <a:pt x="356" y="844"/>
                </a:lnTo>
                <a:lnTo>
                  <a:pt x="347" y="845"/>
                </a:lnTo>
                <a:close/>
                <a:moveTo>
                  <a:pt x="347" y="53"/>
                </a:moveTo>
                <a:lnTo>
                  <a:pt x="352" y="53"/>
                </a:lnTo>
                <a:lnTo>
                  <a:pt x="356" y="55"/>
                </a:lnTo>
                <a:lnTo>
                  <a:pt x="359" y="57"/>
                </a:lnTo>
                <a:lnTo>
                  <a:pt x="363" y="59"/>
                </a:lnTo>
                <a:lnTo>
                  <a:pt x="366" y="63"/>
                </a:lnTo>
                <a:lnTo>
                  <a:pt x="367" y="67"/>
                </a:lnTo>
                <a:lnTo>
                  <a:pt x="369" y="70"/>
                </a:lnTo>
                <a:lnTo>
                  <a:pt x="369" y="76"/>
                </a:lnTo>
                <a:lnTo>
                  <a:pt x="369" y="80"/>
                </a:lnTo>
                <a:lnTo>
                  <a:pt x="367" y="85"/>
                </a:lnTo>
                <a:lnTo>
                  <a:pt x="366" y="88"/>
                </a:lnTo>
                <a:lnTo>
                  <a:pt x="363" y="91"/>
                </a:lnTo>
                <a:lnTo>
                  <a:pt x="359" y="95"/>
                </a:lnTo>
                <a:lnTo>
                  <a:pt x="356" y="96"/>
                </a:lnTo>
                <a:lnTo>
                  <a:pt x="352" y="98"/>
                </a:lnTo>
                <a:lnTo>
                  <a:pt x="347" y="98"/>
                </a:lnTo>
                <a:lnTo>
                  <a:pt x="342" y="98"/>
                </a:lnTo>
                <a:lnTo>
                  <a:pt x="338" y="96"/>
                </a:lnTo>
                <a:lnTo>
                  <a:pt x="334" y="95"/>
                </a:lnTo>
                <a:lnTo>
                  <a:pt x="331" y="91"/>
                </a:lnTo>
                <a:lnTo>
                  <a:pt x="328" y="88"/>
                </a:lnTo>
                <a:lnTo>
                  <a:pt x="326" y="85"/>
                </a:lnTo>
                <a:lnTo>
                  <a:pt x="324" y="80"/>
                </a:lnTo>
                <a:lnTo>
                  <a:pt x="324" y="76"/>
                </a:lnTo>
                <a:lnTo>
                  <a:pt x="324" y="70"/>
                </a:lnTo>
                <a:lnTo>
                  <a:pt x="326" y="67"/>
                </a:lnTo>
                <a:lnTo>
                  <a:pt x="328" y="63"/>
                </a:lnTo>
                <a:lnTo>
                  <a:pt x="331" y="59"/>
                </a:lnTo>
                <a:lnTo>
                  <a:pt x="334" y="57"/>
                </a:lnTo>
                <a:lnTo>
                  <a:pt x="338" y="55"/>
                </a:lnTo>
                <a:lnTo>
                  <a:pt x="342" y="54"/>
                </a:lnTo>
                <a:lnTo>
                  <a:pt x="347" y="53"/>
                </a:lnTo>
                <a:lnTo>
                  <a:pt x="347" y="53"/>
                </a:lnTo>
                <a:close/>
                <a:moveTo>
                  <a:pt x="603" y="0"/>
                </a:moveTo>
                <a:lnTo>
                  <a:pt x="91" y="0"/>
                </a:lnTo>
                <a:lnTo>
                  <a:pt x="81" y="1"/>
                </a:lnTo>
                <a:lnTo>
                  <a:pt x="72" y="2"/>
                </a:lnTo>
                <a:lnTo>
                  <a:pt x="63" y="4"/>
                </a:lnTo>
                <a:lnTo>
                  <a:pt x="55" y="7"/>
                </a:lnTo>
                <a:lnTo>
                  <a:pt x="48" y="11"/>
                </a:lnTo>
                <a:lnTo>
                  <a:pt x="40" y="15"/>
                </a:lnTo>
                <a:lnTo>
                  <a:pt x="33" y="21"/>
                </a:lnTo>
                <a:lnTo>
                  <a:pt x="27" y="26"/>
                </a:lnTo>
                <a:lnTo>
                  <a:pt x="21" y="33"/>
                </a:lnTo>
                <a:lnTo>
                  <a:pt x="15" y="39"/>
                </a:lnTo>
                <a:lnTo>
                  <a:pt x="11" y="47"/>
                </a:lnTo>
                <a:lnTo>
                  <a:pt x="7" y="55"/>
                </a:lnTo>
                <a:lnTo>
                  <a:pt x="3" y="64"/>
                </a:lnTo>
                <a:lnTo>
                  <a:pt x="1" y="73"/>
                </a:lnTo>
                <a:lnTo>
                  <a:pt x="0" y="82"/>
                </a:lnTo>
                <a:lnTo>
                  <a:pt x="0" y="90"/>
                </a:lnTo>
                <a:lnTo>
                  <a:pt x="0" y="815"/>
                </a:lnTo>
                <a:lnTo>
                  <a:pt x="0" y="824"/>
                </a:lnTo>
                <a:lnTo>
                  <a:pt x="1" y="833"/>
                </a:lnTo>
                <a:lnTo>
                  <a:pt x="3" y="842"/>
                </a:lnTo>
                <a:lnTo>
                  <a:pt x="7" y="850"/>
                </a:lnTo>
                <a:lnTo>
                  <a:pt x="11" y="858"/>
                </a:lnTo>
                <a:lnTo>
                  <a:pt x="15" y="866"/>
                </a:lnTo>
                <a:lnTo>
                  <a:pt x="21" y="872"/>
                </a:lnTo>
                <a:lnTo>
                  <a:pt x="27" y="879"/>
                </a:lnTo>
                <a:lnTo>
                  <a:pt x="33" y="885"/>
                </a:lnTo>
                <a:lnTo>
                  <a:pt x="40" y="890"/>
                </a:lnTo>
                <a:lnTo>
                  <a:pt x="48" y="895"/>
                </a:lnTo>
                <a:lnTo>
                  <a:pt x="55" y="898"/>
                </a:lnTo>
                <a:lnTo>
                  <a:pt x="63" y="901"/>
                </a:lnTo>
                <a:lnTo>
                  <a:pt x="72" y="903"/>
                </a:lnTo>
                <a:lnTo>
                  <a:pt x="81" y="905"/>
                </a:lnTo>
                <a:lnTo>
                  <a:pt x="91" y="906"/>
                </a:lnTo>
                <a:lnTo>
                  <a:pt x="603" y="906"/>
                </a:lnTo>
                <a:lnTo>
                  <a:pt x="613" y="905"/>
                </a:lnTo>
                <a:lnTo>
                  <a:pt x="622" y="903"/>
                </a:lnTo>
                <a:lnTo>
                  <a:pt x="630" y="901"/>
                </a:lnTo>
                <a:lnTo>
                  <a:pt x="638" y="898"/>
                </a:lnTo>
                <a:lnTo>
                  <a:pt x="646" y="895"/>
                </a:lnTo>
                <a:lnTo>
                  <a:pt x="654" y="890"/>
                </a:lnTo>
                <a:lnTo>
                  <a:pt x="660" y="885"/>
                </a:lnTo>
                <a:lnTo>
                  <a:pt x="667" y="879"/>
                </a:lnTo>
                <a:lnTo>
                  <a:pt x="674" y="872"/>
                </a:lnTo>
                <a:lnTo>
                  <a:pt x="678" y="866"/>
                </a:lnTo>
                <a:lnTo>
                  <a:pt x="682" y="858"/>
                </a:lnTo>
                <a:lnTo>
                  <a:pt x="687" y="850"/>
                </a:lnTo>
                <a:lnTo>
                  <a:pt x="690" y="842"/>
                </a:lnTo>
                <a:lnTo>
                  <a:pt x="692" y="833"/>
                </a:lnTo>
                <a:lnTo>
                  <a:pt x="693" y="824"/>
                </a:lnTo>
                <a:lnTo>
                  <a:pt x="693" y="815"/>
                </a:lnTo>
                <a:lnTo>
                  <a:pt x="693" y="90"/>
                </a:lnTo>
                <a:lnTo>
                  <a:pt x="693" y="82"/>
                </a:lnTo>
                <a:lnTo>
                  <a:pt x="692" y="73"/>
                </a:lnTo>
                <a:lnTo>
                  <a:pt x="690" y="64"/>
                </a:lnTo>
                <a:lnTo>
                  <a:pt x="687" y="55"/>
                </a:lnTo>
                <a:lnTo>
                  <a:pt x="682" y="47"/>
                </a:lnTo>
                <a:lnTo>
                  <a:pt x="678" y="39"/>
                </a:lnTo>
                <a:lnTo>
                  <a:pt x="674" y="33"/>
                </a:lnTo>
                <a:lnTo>
                  <a:pt x="667" y="26"/>
                </a:lnTo>
                <a:lnTo>
                  <a:pt x="660" y="21"/>
                </a:lnTo>
                <a:lnTo>
                  <a:pt x="654" y="15"/>
                </a:lnTo>
                <a:lnTo>
                  <a:pt x="646" y="11"/>
                </a:lnTo>
                <a:lnTo>
                  <a:pt x="638" y="7"/>
                </a:lnTo>
                <a:lnTo>
                  <a:pt x="630" y="4"/>
                </a:lnTo>
                <a:lnTo>
                  <a:pt x="622" y="2"/>
                </a:lnTo>
                <a:lnTo>
                  <a:pt x="613" y="1"/>
                </a:lnTo>
                <a:lnTo>
                  <a:pt x="603" y="0"/>
                </a:lnTo>
                <a:lnTo>
                  <a:pt x="603" y="0"/>
                </a:lnTo>
                <a:close/>
              </a:path>
            </a:pathLst>
          </a:custGeom>
          <a:solidFill>
            <a:srgbClr val="016AA3"/>
          </a:solidFill>
          <a:ln>
            <a:noFill/>
          </a:ln>
          <a:effectLst>
            <a:outerShdw blurRad="38100" dist="25400" dir="5400000" algn="ctr" rotWithShape="0">
              <a:srgbClr val="000000">
                <a:alpha val="20000"/>
              </a:srgbClr>
            </a:outerShdw>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1496"/>
          <p:cNvSpPr>
            <a:spLocks noEditPoints="1"/>
          </p:cNvSpPr>
          <p:nvPr/>
        </p:nvSpPr>
        <p:spPr bwMode="auto">
          <a:xfrm>
            <a:off x="1676620" y="5162108"/>
            <a:ext cx="69925" cy="232343"/>
          </a:xfrm>
          <a:custGeom>
            <a:avLst/>
            <a:gdLst>
              <a:gd name="T0" fmla="*/ 91 w 693"/>
              <a:gd name="T1" fmla="*/ 120 h 906"/>
              <a:gd name="T2" fmla="*/ 347 w 693"/>
              <a:gd name="T3" fmla="*/ 845 h 906"/>
              <a:gd name="T4" fmla="*/ 322 w 693"/>
              <a:gd name="T5" fmla="*/ 837 h 906"/>
              <a:gd name="T6" fmla="*/ 305 w 693"/>
              <a:gd name="T7" fmla="*/ 817 h 906"/>
              <a:gd name="T8" fmla="*/ 302 w 693"/>
              <a:gd name="T9" fmla="*/ 791 h 906"/>
              <a:gd name="T10" fmla="*/ 315 w 693"/>
              <a:gd name="T11" fmla="*/ 767 h 906"/>
              <a:gd name="T12" fmla="*/ 337 w 693"/>
              <a:gd name="T13" fmla="*/ 755 h 906"/>
              <a:gd name="T14" fmla="*/ 364 w 693"/>
              <a:gd name="T15" fmla="*/ 759 h 906"/>
              <a:gd name="T16" fmla="*/ 384 w 693"/>
              <a:gd name="T17" fmla="*/ 774 h 906"/>
              <a:gd name="T18" fmla="*/ 392 w 693"/>
              <a:gd name="T19" fmla="*/ 799 h 906"/>
              <a:gd name="T20" fmla="*/ 384 w 693"/>
              <a:gd name="T21" fmla="*/ 825 h 906"/>
              <a:gd name="T22" fmla="*/ 364 w 693"/>
              <a:gd name="T23" fmla="*/ 842 h 906"/>
              <a:gd name="T24" fmla="*/ 347 w 693"/>
              <a:gd name="T25" fmla="*/ 53 h 906"/>
              <a:gd name="T26" fmla="*/ 359 w 693"/>
              <a:gd name="T27" fmla="*/ 57 h 906"/>
              <a:gd name="T28" fmla="*/ 367 w 693"/>
              <a:gd name="T29" fmla="*/ 67 h 906"/>
              <a:gd name="T30" fmla="*/ 369 w 693"/>
              <a:gd name="T31" fmla="*/ 80 h 906"/>
              <a:gd name="T32" fmla="*/ 363 w 693"/>
              <a:gd name="T33" fmla="*/ 91 h 906"/>
              <a:gd name="T34" fmla="*/ 352 w 693"/>
              <a:gd name="T35" fmla="*/ 98 h 906"/>
              <a:gd name="T36" fmla="*/ 338 w 693"/>
              <a:gd name="T37" fmla="*/ 96 h 906"/>
              <a:gd name="T38" fmla="*/ 328 w 693"/>
              <a:gd name="T39" fmla="*/ 88 h 906"/>
              <a:gd name="T40" fmla="*/ 324 w 693"/>
              <a:gd name="T41" fmla="*/ 76 h 906"/>
              <a:gd name="T42" fmla="*/ 328 w 693"/>
              <a:gd name="T43" fmla="*/ 63 h 906"/>
              <a:gd name="T44" fmla="*/ 338 w 693"/>
              <a:gd name="T45" fmla="*/ 55 h 906"/>
              <a:gd name="T46" fmla="*/ 347 w 693"/>
              <a:gd name="T47" fmla="*/ 53 h 906"/>
              <a:gd name="T48" fmla="*/ 81 w 693"/>
              <a:gd name="T49" fmla="*/ 1 h 906"/>
              <a:gd name="T50" fmla="*/ 55 w 693"/>
              <a:gd name="T51" fmla="*/ 7 h 906"/>
              <a:gd name="T52" fmla="*/ 33 w 693"/>
              <a:gd name="T53" fmla="*/ 21 h 906"/>
              <a:gd name="T54" fmla="*/ 15 w 693"/>
              <a:gd name="T55" fmla="*/ 39 h 906"/>
              <a:gd name="T56" fmla="*/ 3 w 693"/>
              <a:gd name="T57" fmla="*/ 64 h 906"/>
              <a:gd name="T58" fmla="*/ 0 w 693"/>
              <a:gd name="T59" fmla="*/ 90 h 906"/>
              <a:gd name="T60" fmla="*/ 1 w 693"/>
              <a:gd name="T61" fmla="*/ 833 h 906"/>
              <a:gd name="T62" fmla="*/ 11 w 693"/>
              <a:gd name="T63" fmla="*/ 858 h 906"/>
              <a:gd name="T64" fmla="*/ 27 w 693"/>
              <a:gd name="T65" fmla="*/ 879 h 906"/>
              <a:gd name="T66" fmla="*/ 48 w 693"/>
              <a:gd name="T67" fmla="*/ 895 h 906"/>
              <a:gd name="T68" fmla="*/ 72 w 693"/>
              <a:gd name="T69" fmla="*/ 903 h 906"/>
              <a:gd name="T70" fmla="*/ 603 w 693"/>
              <a:gd name="T71" fmla="*/ 906 h 906"/>
              <a:gd name="T72" fmla="*/ 630 w 693"/>
              <a:gd name="T73" fmla="*/ 901 h 906"/>
              <a:gd name="T74" fmla="*/ 654 w 693"/>
              <a:gd name="T75" fmla="*/ 890 h 906"/>
              <a:gd name="T76" fmla="*/ 674 w 693"/>
              <a:gd name="T77" fmla="*/ 872 h 906"/>
              <a:gd name="T78" fmla="*/ 687 w 693"/>
              <a:gd name="T79" fmla="*/ 850 h 906"/>
              <a:gd name="T80" fmla="*/ 693 w 693"/>
              <a:gd name="T81" fmla="*/ 824 h 906"/>
              <a:gd name="T82" fmla="*/ 693 w 693"/>
              <a:gd name="T83" fmla="*/ 82 h 906"/>
              <a:gd name="T84" fmla="*/ 687 w 693"/>
              <a:gd name="T85" fmla="*/ 55 h 906"/>
              <a:gd name="T86" fmla="*/ 674 w 693"/>
              <a:gd name="T87" fmla="*/ 33 h 906"/>
              <a:gd name="T88" fmla="*/ 654 w 693"/>
              <a:gd name="T89" fmla="*/ 15 h 906"/>
              <a:gd name="T90" fmla="*/ 630 w 693"/>
              <a:gd name="T91" fmla="*/ 4 h 906"/>
              <a:gd name="T92" fmla="*/ 603 w 693"/>
              <a:gd name="T93"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3" h="906">
                <a:moveTo>
                  <a:pt x="603" y="724"/>
                </a:moveTo>
                <a:lnTo>
                  <a:pt x="91" y="724"/>
                </a:lnTo>
                <a:lnTo>
                  <a:pt x="91" y="120"/>
                </a:lnTo>
                <a:lnTo>
                  <a:pt x="603" y="120"/>
                </a:lnTo>
                <a:lnTo>
                  <a:pt x="603" y="724"/>
                </a:lnTo>
                <a:close/>
                <a:moveTo>
                  <a:pt x="347" y="845"/>
                </a:moveTo>
                <a:lnTo>
                  <a:pt x="337" y="844"/>
                </a:lnTo>
                <a:lnTo>
                  <a:pt x="330" y="842"/>
                </a:lnTo>
                <a:lnTo>
                  <a:pt x="322" y="837"/>
                </a:lnTo>
                <a:lnTo>
                  <a:pt x="315" y="832"/>
                </a:lnTo>
                <a:lnTo>
                  <a:pt x="310" y="825"/>
                </a:lnTo>
                <a:lnTo>
                  <a:pt x="305" y="817"/>
                </a:lnTo>
                <a:lnTo>
                  <a:pt x="302" y="809"/>
                </a:lnTo>
                <a:lnTo>
                  <a:pt x="302" y="799"/>
                </a:lnTo>
                <a:lnTo>
                  <a:pt x="302" y="791"/>
                </a:lnTo>
                <a:lnTo>
                  <a:pt x="305" y="782"/>
                </a:lnTo>
                <a:lnTo>
                  <a:pt x="310" y="774"/>
                </a:lnTo>
                <a:lnTo>
                  <a:pt x="315" y="767"/>
                </a:lnTo>
                <a:lnTo>
                  <a:pt x="322" y="762"/>
                </a:lnTo>
                <a:lnTo>
                  <a:pt x="330" y="759"/>
                </a:lnTo>
                <a:lnTo>
                  <a:pt x="337" y="755"/>
                </a:lnTo>
                <a:lnTo>
                  <a:pt x="347" y="754"/>
                </a:lnTo>
                <a:lnTo>
                  <a:pt x="356" y="755"/>
                </a:lnTo>
                <a:lnTo>
                  <a:pt x="364" y="759"/>
                </a:lnTo>
                <a:lnTo>
                  <a:pt x="372" y="762"/>
                </a:lnTo>
                <a:lnTo>
                  <a:pt x="378" y="767"/>
                </a:lnTo>
                <a:lnTo>
                  <a:pt x="384" y="774"/>
                </a:lnTo>
                <a:lnTo>
                  <a:pt x="388" y="782"/>
                </a:lnTo>
                <a:lnTo>
                  <a:pt x="392" y="791"/>
                </a:lnTo>
                <a:lnTo>
                  <a:pt x="392" y="799"/>
                </a:lnTo>
                <a:lnTo>
                  <a:pt x="392" y="809"/>
                </a:lnTo>
                <a:lnTo>
                  <a:pt x="388" y="817"/>
                </a:lnTo>
                <a:lnTo>
                  <a:pt x="384" y="825"/>
                </a:lnTo>
                <a:lnTo>
                  <a:pt x="378" y="832"/>
                </a:lnTo>
                <a:lnTo>
                  <a:pt x="372" y="837"/>
                </a:lnTo>
                <a:lnTo>
                  <a:pt x="364" y="842"/>
                </a:lnTo>
                <a:lnTo>
                  <a:pt x="356" y="844"/>
                </a:lnTo>
                <a:lnTo>
                  <a:pt x="347" y="845"/>
                </a:lnTo>
                <a:close/>
                <a:moveTo>
                  <a:pt x="347" y="53"/>
                </a:moveTo>
                <a:lnTo>
                  <a:pt x="352" y="53"/>
                </a:lnTo>
                <a:lnTo>
                  <a:pt x="356" y="55"/>
                </a:lnTo>
                <a:lnTo>
                  <a:pt x="359" y="57"/>
                </a:lnTo>
                <a:lnTo>
                  <a:pt x="363" y="59"/>
                </a:lnTo>
                <a:lnTo>
                  <a:pt x="366" y="63"/>
                </a:lnTo>
                <a:lnTo>
                  <a:pt x="367" y="67"/>
                </a:lnTo>
                <a:lnTo>
                  <a:pt x="369" y="70"/>
                </a:lnTo>
                <a:lnTo>
                  <a:pt x="369" y="76"/>
                </a:lnTo>
                <a:lnTo>
                  <a:pt x="369" y="80"/>
                </a:lnTo>
                <a:lnTo>
                  <a:pt x="367" y="85"/>
                </a:lnTo>
                <a:lnTo>
                  <a:pt x="366" y="88"/>
                </a:lnTo>
                <a:lnTo>
                  <a:pt x="363" y="91"/>
                </a:lnTo>
                <a:lnTo>
                  <a:pt x="359" y="95"/>
                </a:lnTo>
                <a:lnTo>
                  <a:pt x="356" y="96"/>
                </a:lnTo>
                <a:lnTo>
                  <a:pt x="352" y="98"/>
                </a:lnTo>
                <a:lnTo>
                  <a:pt x="347" y="98"/>
                </a:lnTo>
                <a:lnTo>
                  <a:pt x="342" y="98"/>
                </a:lnTo>
                <a:lnTo>
                  <a:pt x="338" y="96"/>
                </a:lnTo>
                <a:lnTo>
                  <a:pt x="334" y="95"/>
                </a:lnTo>
                <a:lnTo>
                  <a:pt x="331" y="91"/>
                </a:lnTo>
                <a:lnTo>
                  <a:pt x="328" y="88"/>
                </a:lnTo>
                <a:lnTo>
                  <a:pt x="326" y="85"/>
                </a:lnTo>
                <a:lnTo>
                  <a:pt x="324" y="80"/>
                </a:lnTo>
                <a:lnTo>
                  <a:pt x="324" y="76"/>
                </a:lnTo>
                <a:lnTo>
                  <a:pt x="324" y="70"/>
                </a:lnTo>
                <a:lnTo>
                  <a:pt x="326" y="67"/>
                </a:lnTo>
                <a:lnTo>
                  <a:pt x="328" y="63"/>
                </a:lnTo>
                <a:lnTo>
                  <a:pt x="331" y="59"/>
                </a:lnTo>
                <a:lnTo>
                  <a:pt x="334" y="57"/>
                </a:lnTo>
                <a:lnTo>
                  <a:pt x="338" y="55"/>
                </a:lnTo>
                <a:lnTo>
                  <a:pt x="342" y="54"/>
                </a:lnTo>
                <a:lnTo>
                  <a:pt x="347" y="53"/>
                </a:lnTo>
                <a:lnTo>
                  <a:pt x="347" y="53"/>
                </a:lnTo>
                <a:close/>
                <a:moveTo>
                  <a:pt x="603" y="0"/>
                </a:moveTo>
                <a:lnTo>
                  <a:pt x="91" y="0"/>
                </a:lnTo>
                <a:lnTo>
                  <a:pt x="81" y="1"/>
                </a:lnTo>
                <a:lnTo>
                  <a:pt x="72" y="2"/>
                </a:lnTo>
                <a:lnTo>
                  <a:pt x="63" y="4"/>
                </a:lnTo>
                <a:lnTo>
                  <a:pt x="55" y="7"/>
                </a:lnTo>
                <a:lnTo>
                  <a:pt x="48" y="11"/>
                </a:lnTo>
                <a:lnTo>
                  <a:pt x="40" y="15"/>
                </a:lnTo>
                <a:lnTo>
                  <a:pt x="33" y="21"/>
                </a:lnTo>
                <a:lnTo>
                  <a:pt x="27" y="26"/>
                </a:lnTo>
                <a:lnTo>
                  <a:pt x="21" y="33"/>
                </a:lnTo>
                <a:lnTo>
                  <a:pt x="15" y="39"/>
                </a:lnTo>
                <a:lnTo>
                  <a:pt x="11" y="47"/>
                </a:lnTo>
                <a:lnTo>
                  <a:pt x="7" y="55"/>
                </a:lnTo>
                <a:lnTo>
                  <a:pt x="3" y="64"/>
                </a:lnTo>
                <a:lnTo>
                  <a:pt x="1" y="73"/>
                </a:lnTo>
                <a:lnTo>
                  <a:pt x="0" y="82"/>
                </a:lnTo>
                <a:lnTo>
                  <a:pt x="0" y="90"/>
                </a:lnTo>
                <a:lnTo>
                  <a:pt x="0" y="815"/>
                </a:lnTo>
                <a:lnTo>
                  <a:pt x="0" y="824"/>
                </a:lnTo>
                <a:lnTo>
                  <a:pt x="1" y="833"/>
                </a:lnTo>
                <a:lnTo>
                  <a:pt x="3" y="842"/>
                </a:lnTo>
                <a:lnTo>
                  <a:pt x="7" y="850"/>
                </a:lnTo>
                <a:lnTo>
                  <a:pt x="11" y="858"/>
                </a:lnTo>
                <a:lnTo>
                  <a:pt x="15" y="866"/>
                </a:lnTo>
                <a:lnTo>
                  <a:pt x="21" y="872"/>
                </a:lnTo>
                <a:lnTo>
                  <a:pt x="27" y="879"/>
                </a:lnTo>
                <a:lnTo>
                  <a:pt x="33" y="885"/>
                </a:lnTo>
                <a:lnTo>
                  <a:pt x="40" y="890"/>
                </a:lnTo>
                <a:lnTo>
                  <a:pt x="48" y="895"/>
                </a:lnTo>
                <a:lnTo>
                  <a:pt x="55" y="898"/>
                </a:lnTo>
                <a:lnTo>
                  <a:pt x="63" y="901"/>
                </a:lnTo>
                <a:lnTo>
                  <a:pt x="72" y="903"/>
                </a:lnTo>
                <a:lnTo>
                  <a:pt x="81" y="905"/>
                </a:lnTo>
                <a:lnTo>
                  <a:pt x="91" y="906"/>
                </a:lnTo>
                <a:lnTo>
                  <a:pt x="603" y="906"/>
                </a:lnTo>
                <a:lnTo>
                  <a:pt x="613" y="905"/>
                </a:lnTo>
                <a:lnTo>
                  <a:pt x="622" y="903"/>
                </a:lnTo>
                <a:lnTo>
                  <a:pt x="630" y="901"/>
                </a:lnTo>
                <a:lnTo>
                  <a:pt x="638" y="898"/>
                </a:lnTo>
                <a:lnTo>
                  <a:pt x="646" y="895"/>
                </a:lnTo>
                <a:lnTo>
                  <a:pt x="654" y="890"/>
                </a:lnTo>
                <a:lnTo>
                  <a:pt x="660" y="885"/>
                </a:lnTo>
                <a:lnTo>
                  <a:pt x="667" y="879"/>
                </a:lnTo>
                <a:lnTo>
                  <a:pt x="674" y="872"/>
                </a:lnTo>
                <a:lnTo>
                  <a:pt x="678" y="866"/>
                </a:lnTo>
                <a:lnTo>
                  <a:pt x="682" y="858"/>
                </a:lnTo>
                <a:lnTo>
                  <a:pt x="687" y="850"/>
                </a:lnTo>
                <a:lnTo>
                  <a:pt x="690" y="842"/>
                </a:lnTo>
                <a:lnTo>
                  <a:pt x="692" y="833"/>
                </a:lnTo>
                <a:lnTo>
                  <a:pt x="693" y="824"/>
                </a:lnTo>
                <a:lnTo>
                  <a:pt x="693" y="815"/>
                </a:lnTo>
                <a:lnTo>
                  <a:pt x="693" y="90"/>
                </a:lnTo>
                <a:lnTo>
                  <a:pt x="693" y="82"/>
                </a:lnTo>
                <a:lnTo>
                  <a:pt x="692" y="73"/>
                </a:lnTo>
                <a:lnTo>
                  <a:pt x="690" y="64"/>
                </a:lnTo>
                <a:lnTo>
                  <a:pt x="687" y="55"/>
                </a:lnTo>
                <a:lnTo>
                  <a:pt x="682" y="47"/>
                </a:lnTo>
                <a:lnTo>
                  <a:pt x="678" y="39"/>
                </a:lnTo>
                <a:lnTo>
                  <a:pt x="674" y="33"/>
                </a:lnTo>
                <a:lnTo>
                  <a:pt x="667" y="26"/>
                </a:lnTo>
                <a:lnTo>
                  <a:pt x="660" y="21"/>
                </a:lnTo>
                <a:lnTo>
                  <a:pt x="654" y="15"/>
                </a:lnTo>
                <a:lnTo>
                  <a:pt x="646" y="11"/>
                </a:lnTo>
                <a:lnTo>
                  <a:pt x="638" y="7"/>
                </a:lnTo>
                <a:lnTo>
                  <a:pt x="630" y="4"/>
                </a:lnTo>
                <a:lnTo>
                  <a:pt x="622" y="2"/>
                </a:lnTo>
                <a:lnTo>
                  <a:pt x="613" y="1"/>
                </a:lnTo>
                <a:lnTo>
                  <a:pt x="603" y="0"/>
                </a:lnTo>
                <a:lnTo>
                  <a:pt x="603" y="0"/>
                </a:lnTo>
                <a:close/>
              </a:path>
            </a:pathLst>
          </a:custGeom>
          <a:solidFill>
            <a:srgbClr val="016AA3"/>
          </a:solidFill>
          <a:ln>
            <a:noFill/>
          </a:ln>
          <a:effectLst>
            <a:outerShdw blurRad="38100" dist="25400" dir="5400000" algn="ctr" rotWithShape="0">
              <a:srgbClr val="000000">
                <a:alpha val="20000"/>
              </a:srgbClr>
            </a:outerShdw>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496"/>
          <p:cNvSpPr>
            <a:spLocks noEditPoints="1"/>
          </p:cNvSpPr>
          <p:nvPr/>
        </p:nvSpPr>
        <p:spPr bwMode="auto">
          <a:xfrm>
            <a:off x="1351404" y="5233178"/>
            <a:ext cx="69925" cy="232343"/>
          </a:xfrm>
          <a:custGeom>
            <a:avLst/>
            <a:gdLst>
              <a:gd name="T0" fmla="*/ 91 w 693"/>
              <a:gd name="T1" fmla="*/ 120 h 906"/>
              <a:gd name="T2" fmla="*/ 347 w 693"/>
              <a:gd name="T3" fmla="*/ 845 h 906"/>
              <a:gd name="T4" fmla="*/ 322 w 693"/>
              <a:gd name="T5" fmla="*/ 837 h 906"/>
              <a:gd name="T6" fmla="*/ 305 w 693"/>
              <a:gd name="T7" fmla="*/ 817 h 906"/>
              <a:gd name="T8" fmla="*/ 302 w 693"/>
              <a:gd name="T9" fmla="*/ 791 h 906"/>
              <a:gd name="T10" fmla="*/ 315 w 693"/>
              <a:gd name="T11" fmla="*/ 767 h 906"/>
              <a:gd name="T12" fmla="*/ 337 w 693"/>
              <a:gd name="T13" fmla="*/ 755 h 906"/>
              <a:gd name="T14" fmla="*/ 364 w 693"/>
              <a:gd name="T15" fmla="*/ 759 h 906"/>
              <a:gd name="T16" fmla="*/ 384 w 693"/>
              <a:gd name="T17" fmla="*/ 774 h 906"/>
              <a:gd name="T18" fmla="*/ 392 w 693"/>
              <a:gd name="T19" fmla="*/ 799 h 906"/>
              <a:gd name="T20" fmla="*/ 384 w 693"/>
              <a:gd name="T21" fmla="*/ 825 h 906"/>
              <a:gd name="T22" fmla="*/ 364 w 693"/>
              <a:gd name="T23" fmla="*/ 842 h 906"/>
              <a:gd name="T24" fmla="*/ 347 w 693"/>
              <a:gd name="T25" fmla="*/ 53 h 906"/>
              <a:gd name="T26" fmla="*/ 359 w 693"/>
              <a:gd name="T27" fmla="*/ 57 h 906"/>
              <a:gd name="T28" fmla="*/ 367 w 693"/>
              <a:gd name="T29" fmla="*/ 67 h 906"/>
              <a:gd name="T30" fmla="*/ 369 w 693"/>
              <a:gd name="T31" fmla="*/ 80 h 906"/>
              <a:gd name="T32" fmla="*/ 363 w 693"/>
              <a:gd name="T33" fmla="*/ 91 h 906"/>
              <a:gd name="T34" fmla="*/ 352 w 693"/>
              <a:gd name="T35" fmla="*/ 98 h 906"/>
              <a:gd name="T36" fmla="*/ 338 w 693"/>
              <a:gd name="T37" fmla="*/ 96 h 906"/>
              <a:gd name="T38" fmla="*/ 328 w 693"/>
              <a:gd name="T39" fmla="*/ 88 h 906"/>
              <a:gd name="T40" fmla="*/ 324 w 693"/>
              <a:gd name="T41" fmla="*/ 76 h 906"/>
              <a:gd name="T42" fmla="*/ 328 w 693"/>
              <a:gd name="T43" fmla="*/ 63 h 906"/>
              <a:gd name="T44" fmla="*/ 338 w 693"/>
              <a:gd name="T45" fmla="*/ 55 h 906"/>
              <a:gd name="T46" fmla="*/ 347 w 693"/>
              <a:gd name="T47" fmla="*/ 53 h 906"/>
              <a:gd name="T48" fmla="*/ 81 w 693"/>
              <a:gd name="T49" fmla="*/ 1 h 906"/>
              <a:gd name="T50" fmla="*/ 55 w 693"/>
              <a:gd name="T51" fmla="*/ 7 h 906"/>
              <a:gd name="T52" fmla="*/ 33 w 693"/>
              <a:gd name="T53" fmla="*/ 21 h 906"/>
              <a:gd name="T54" fmla="*/ 15 w 693"/>
              <a:gd name="T55" fmla="*/ 39 h 906"/>
              <a:gd name="T56" fmla="*/ 3 w 693"/>
              <a:gd name="T57" fmla="*/ 64 h 906"/>
              <a:gd name="T58" fmla="*/ 0 w 693"/>
              <a:gd name="T59" fmla="*/ 90 h 906"/>
              <a:gd name="T60" fmla="*/ 1 w 693"/>
              <a:gd name="T61" fmla="*/ 833 h 906"/>
              <a:gd name="T62" fmla="*/ 11 w 693"/>
              <a:gd name="T63" fmla="*/ 858 h 906"/>
              <a:gd name="T64" fmla="*/ 27 w 693"/>
              <a:gd name="T65" fmla="*/ 879 h 906"/>
              <a:gd name="T66" fmla="*/ 48 w 693"/>
              <a:gd name="T67" fmla="*/ 895 h 906"/>
              <a:gd name="T68" fmla="*/ 72 w 693"/>
              <a:gd name="T69" fmla="*/ 903 h 906"/>
              <a:gd name="T70" fmla="*/ 603 w 693"/>
              <a:gd name="T71" fmla="*/ 906 h 906"/>
              <a:gd name="T72" fmla="*/ 630 w 693"/>
              <a:gd name="T73" fmla="*/ 901 h 906"/>
              <a:gd name="T74" fmla="*/ 654 w 693"/>
              <a:gd name="T75" fmla="*/ 890 h 906"/>
              <a:gd name="T76" fmla="*/ 674 w 693"/>
              <a:gd name="T77" fmla="*/ 872 h 906"/>
              <a:gd name="T78" fmla="*/ 687 w 693"/>
              <a:gd name="T79" fmla="*/ 850 h 906"/>
              <a:gd name="T80" fmla="*/ 693 w 693"/>
              <a:gd name="T81" fmla="*/ 824 h 906"/>
              <a:gd name="T82" fmla="*/ 693 w 693"/>
              <a:gd name="T83" fmla="*/ 82 h 906"/>
              <a:gd name="T84" fmla="*/ 687 w 693"/>
              <a:gd name="T85" fmla="*/ 55 h 906"/>
              <a:gd name="T86" fmla="*/ 674 w 693"/>
              <a:gd name="T87" fmla="*/ 33 h 906"/>
              <a:gd name="T88" fmla="*/ 654 w 693"/>
              <a:gd name="T89" fmla="*/ 15 h 906"/>
              <a:gd name="T90" fmla="*/ 630 w 693"/>
              <a:gd name="T91" fmla="*/ 4 h 906"/>
              <a:gd name="T92" fmla="*/ 603 w 693"/>
              <a:gd name="T93"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3" h="906">
                <a:moveTo>
                  <a:pt x="603" y="724"/>
                </a:moveTo>
                <a:lnTo>
                  <a:pt x="91" y="724"/>
                </a:lnTo>
                <a:lnTo>
                  <a:pt x="91" y="120"/>
                </a:lnTo>
                <a:lnTo>
                  <a:pt x="603" y="120"/>
                </a:lnTo>
                <a:lnTo>
                  <a:pt x="603" y="724"/>
                </a:lnTo>
                <a:close/>
                <a:moveTo>
                  <a:pt x="347" y="845"/>
                </a:moveTo>
                <a:lnTo>
                  <a:pt x="337" y="844"/>
                </a:lnTo>
                <a:lnTo>
                  <a:pt x="330" y="842"/>
                </a:lnTo>
                <a:lnTo>
                  <a:pt x="322" y="837"/>
                </a:lnTo>
                <a:lnTo>
                  <a:pt x="315" y="832"/>
                </a:lnTo>
                <a:lnTo>
                  <a:pt x="310" y="825"/>
                </a:lnTo>
                <a:lnTo>
                  <a:pt x="305" y="817"/>
                </a:lnTo>
                <a:lnTo>
                  <a:pt x="302" y="809"/>
                </a:lnTo>
                <a:lnTo>
                  <a:pt x="302" y="799"/>
                </a:lnTo>
                <a:lnTo>
                  <a:pt x="302" y="791"/>
                </a:lnTo>
                <a:lnTo>
                  <a:pt x="305" y="782"/>
                </a:lnTo>
                <a:lnTo>
                  <a:pt x="310" y="774"/>
                </a:lnTo>
                <a:lnTo>
                  <a:pt x="315" y="767"/>
                </a:lnTo>
                <a:lnTo>
                  <a:pt x="322" y="762"/>
                </a:lnTo>
                <a:lnTo>
                  <a:pt x="330" y="759"/>
                </a:lnTo>
                <a:lnTo>
                  <a:pt x="337" y="755"/>
                </a:lnTo>
                <a:lnTo>
                  <a:pt x="347" y="754"/>
                </a:lnTo>
                <a:lnTo>
                  <a:pt x="356" y="755"/>
                </a:lnTo>
                <a:lnTo>
                  <a:pt x="364" y="759"/>
                </a:lnTo>
                <a:lnTo>
                  <a:pt x="372" y="762"/>
                </a:lnTo>
                <a:lnTo>
                  <a:pt x="378" y="767"/>
                </a:lnTo>
                <a:lnTo>
                  <a:pt x="384" y="774"/>
                </a:lnTo>
                <a:lnTo>
                  <a:pt x="388" y="782"/>
                </a:lnTo>
                <a:lnTo>
                  <a:pt x="392" y="791"/>
                </a:lnTo>
                <a:lnTo>
                  <a:pt x="392" y="799"/>
                </a:lnTo>
                <a:lnTo>
                  <a:pt x="392" y="809"/>
                </a:lnTo>
                <a:lnTo>
                  <a:pt x="388" y="817"/>
                </a:lnTo>
                <a:lnTo>
                  <a:pt x="384" y="825"/>
                </a:lnTo>
                <a:lnTo>
                  <a:pt x="378" y="832"/>
                </a:lnTo>
                <a:lnTo>
                  <a:pt x="372" y="837"/>
                </a:lnTo>
                <a:lnTo>
                  <a:pt x="364" y="842"/>
                </a:lnTo>
                <a:lnTo>
                  <a:pt x="356" y="844"/>
                </a:lnTo>
                <a:lnTo>
                  <a:pt x="347" y="845"/>
                </a:lnTo>
                <a:close/>
                <a:moveTo>
                  <a:pt x="347" y="53"/>
                </a:moveTo>
                <a:lnTo>
                  <a:pt x="352" y="53"/>
                </a:lnTo>
                <a:lnTo>
                  <a:pt x="356" y="55"/>
                </a:lnTo>
                <a:lnTo>
                  <a:pt x="359" y="57"/>
                </a:lnTo>
                <a:lnTo>
                  <a:pt x="363" y="59"/>
                </a:lnTo>
                <a:lnTo>
                  <a:pt x="366" y="63"/>
                </a:lnTo>
                <a:lnTo>
                  <a:pt x="367" y="67"/>
                </a:lnTo>
                <a:lnTo>
                  <a:pt x="369" y="70"/>
                </a:lnTo>
                <a:lnTo>
                  <a:pt x="369" y="76"/>
                </a:lnTo>
                <a:lnTo>
                  <a:pt x="369" y="80"/>
                </a:lnTo>
                <a:lnTo>
                  <a:pt x="367" y="85"/>
                </a:lnTo>
                <a:lnTo>
                  <a:pt x="366" y="88"/>
                </a:lnTo>
                <a:lnTo>
                  <a:pt x="363" y="91"/>
                </a:lnTo>
                <a:lnTo>
                  <a:pt x="359" y="95"/>
                </a:lnTo>
                <a:lnTo>
                  <a:pt x="356" y="96"/>
                </a:lnTo>
                <a:lnTo>
                  <a:pt x="352" y="98"/>
                </a:lnTo>
                <a:lnTo>
                  <a:pt x="347" y="98"/>
                </a:lnTo>
                <a:lnTo>
                  <a:pt x="342" y="98"/>
                </a:lnTo>
                <a:lnTo>
                  <a:pt x="338" y="96"/>
                </a:lnTo>
                <a:lnTo>
                  <a:pt x="334" y="95"/>
                </a:lnTo>
                <a:lnTo>
                  <a:pt x="331" y="91"/>
                </a:lnTo>
                <a:lnTo>
                  <a:pt x="328" y="88"/>
                </a:lnTo>
                <a:lnTo>
                  <a:pt x="326" y="85"/>
                </a:lnTo>
                <a:lnTo>
                  <a:pt x="324" y="80"/>
                </a:lnTo>
                <a:lnTo>
                  <a:pt x="324" y="76"/>
                </a:lnTo>
                <a:lnTo>
                  <a:pt x="324" y="70"/>
                </a:lnTo>
                <a:lnTo>
                  <a:pt x="326" y="67"/>
                </a:lnTo>
                <a:lnTo>
                  <a:pt x="328" y="63"/>
                </a:lnTo>
                <a:lnTo>
                  <a:pt x="331" y="59"/>
                </a:lnTo>
                <a:lnTo>
                  <a:pt x="334" y="57"/>
                </a:lnTo>
                <a:lnTo>
                  <a:pt x="338" y="55"/>
                </a:lnTo>
                <a:lnTo>
                  <a:pt x="342" y="54"/>
                </a:lnTo>
                <a:lnTo>
                  <a:pt x="347" y="53"/>
                </a:lnTo>
                <a:lnTo>
                  <a:pt x="347" y="53"/>
                </a:lnTo>
                <a:close/>
                <a:moveTo>
                  <a:pt x="603" y="0"/>
                </a:moveTo>
                <a:lnTo>
                  <a:pt x="91" y="0"/>
                </a:lnTo>
                <a:lnTo>
                  <a:pt x="81" y="1"/>
                </a:lnTo>
                <a:lnTo>
                  <a:pt x="72" y="2"/>
                </a:lnTo>
                <a:lnTo>
                  <a:pt x="63" y="4"/>
                </a:lnTo>
                <a:lnTo>
                  <a:pt x="55" y="7"/>
                </a:lnTo>
                <a:lnTo>
                  <a:pt x="48" y="11"/>
                </a:lnTo>
                <a:lnTo>
                  <a:pt x="40" y="15"/>
                </a:lnTo>
                <a:lnTo>
                  <a:pt x="33" y="21"/>
                </a:lnTo>
                <a:lnTo>
                  <a:pt x="27" y="26"/>
                </a:lnTo>
                <a:lnTo>
                  <a:pt x="21" y="33"/>
                </a:lnTo>
                <a:lnTo>
                  <a:pt x="15" y="39"/>
                </a:lnTo>
                <a:lnTo>
                  <a:pt x="11" y="47"/>
                </a:lnTo>
                <a:lnTo>
                  <a:pt x="7" y="55"/>
                </a:lnTo>
                <a:lnTo>
                  <a:pt x="3" y="64"/>
                </a:lnTo>
                <a:lnTo>
                  <a:pt x="1" y="73"/>
                </a:lnTo>
                <a:lnTo>
                  <a:pt x="0" y="82"/>
                </a:lnTo>
                <a:lnTo>
                  <a:pt x="0" y="90"/>
                </a:lnTo>
                <a:lnTo>
                  <a:pt x="0" y="815"/>
                </a:lnTo>
                <a:lnTo>
                  <a:pt x="0" y="824"/>
                </a:lnTo>
                <a:lnTo>
                  <a:pt x="1" y="833"/>
                </a:lnTo>
                <a:lnTo>
                  <a:pt x="3" y="842"/>
                </a:lnTo>
                <a:lnTo>
                  <a:pt x="7" y="850"/>
                </a:lnTo>
                <a:lnTo>
                  <a:pt x="11" y="858"/>
                </a:lnTo>
                <a:lnTo>
                  <a:pt x="15" y="866"/>
                </a:lnTo>
                <a:lnTo>
                  <a:pt x="21" y="872"/>
                </a:lnTo>
                <a:lnTo>
                  <a:pt x="27" y="879"/>
                </a:lnTo>
                <a:lnTo>
                  <a:pt x="33" y="885"/>
                </a:lnTo>
                <a:lnTo>
                  <a:pt x="40" y="890"/>
                </a:lnTo>
                <a:lnTo>
                  <a:pt x="48" y="895"/>
                </a:lnTo>
                <a:lnTo>
                  <a:pt x="55" y="898"/>
                </a:lnTo>
                <a:lnTo>
                  <a:pt x="63" y="901"/>
                </a:lnTo>
                <a:lnTo>
                  <a:pt x="72" y="903"/>
                </a:lnTo>
                <a:lnTo>
                  <a:pt x="81" y="905"/>
                </a:lnTo>
                <a:lnTo>
                  <a:pt x="91" y="906"/>
                </a:lnTo>
                <a:lnTo>
                  <a:pt x="603" y="906"/>
                </a:lnTo>
                <a:lnTo>
                  <a:pt x="613" y="905"/>
                </a:lnTo>
                <a:lnTo>
                  <a:pt x="622" y="903"/>
                </a:lnTo>
                <a:lnTo>
                  <a:pt x="630" y="901"/>
                </a:lnTo>
                <a:lnTo>
                  <a:pt x="638" y="898"/>
                </a:lnTo>
                <a:lnTo>
                  <a:pt x="646" y="895"/>
                </a:lnTo>
                <a:lnTo>
                  <a:pt x="654" y="890"/>
                </a:lnTo>
                <a:lnTo>
                  <a:pt x="660" y="885"/>
                </a:lnTo>
                <a:lnTo>
                  <a:pt x="667" y="879"/>
                </a:lnTo>
                <a:lnTo>
                  <a:pt x="674" y="872"/>
                </a:lnTo>
                <a:lnTo>
                  <a:pt x="678" y="866"/>
                </a:lnTo>
                <a:lnTo>
                  <a:pt x="682" y="858"/>
                </a:lnTo>
                <a:lnTo>
                  <a:pt x="687" y="850"/>
                </a:lnTo>
                <a:lnTo>
                  <a:pt x="690" y="842"/>
                </a:lnTo>
                <a:lnTo>
                  <a:pt x="692" y="833"/>
                </a:lnTo>
                <a:lnTo>
                  <a:pt x="693" y="824"/>
                </a:lnTo>
                <a:lnTo>
                  <a:pt x="693" y="815"/>
                </a:lnTo>
                <a:lnTo>
                  <a:pt x="693" y="90"/>
                </a:lnTo>
                <a:lnTo>
                  <a:pt x="693" y="82"/>
                </a:lnTo>
                <a:lnTo>
                  <a:pt x="692" y="73"/>
                </a:lnTo>
                <a:lnTo>
                  <a:pt x="690" y="64"/>
                </a:lnTo>
                <a:lnTo>
                  <a:pt x="687" y="55"/>
                </a:lnTo>
                <a:lnTo>
                  <a:pt x="682" y="47"/>
                </a:lnTo>
                <a:lnTo>
                  <a:pt x="678" y="39"/>
                </a:lnTo>
                <a:lnTo>
                  <a:pt x="674" y="33"/>
                </a:lnTo>
                <a:lnTo>
                  <a:pt x="667" y="26"/>
                </a:lnTo>
                <a:lnTo>
                  <a:pt x="660" y="21"/>
                </a:lnTo>
                <a:lnTo>
                  <a:pt x="654" y="15"/>
                </a:lnTo>
                <a:lnTo>
                  <a:pt x="646" y="11"/>
                </a:lnTo>
                <a:lnTo>
                  <a:pt x="638" y="7"/>
                </a:lnTo>
                <a:lnTo>
                  <a:pt x="630" y="4"/>
                </a:lnTo>
                <a:lnTo>
                  <a:pt x="622" y="2"/>
                </a:lnTo>
                <a:lnTo>
                  <a:pt x="613" y="1"/>
                </a:lnTo>
                <a:lnTo>
                  <a:pt x="603" y="0"/>
                </a:lnTo>
                <a:lnTo>
                  <a:pt x="603" y="0"/>
                </a:lnTo>
                <a:close/>
              </a:path>
            </a:pathLst>
          </a:custGeom>
          <a:solidFill>
            <a:srgbClr val="016AA3"/>
          </a:solidFill>
          <a:ln>
            <a:noFill/>
          </a:ln>
          <a:effectLst>
            <a:outerShdw blurRad="38100" dist="25400" dir="5400000" algn="ctr" rotWithShape="0">
              <a:srgbClr val="000000">
                <a:alpha val="20000"/>
              </a:srgbClr>
            </a:outerShdw>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orme libre 11"/>
          <p:cNvSpPr/>
          <p:nvPr/>
        </p:nvSpPr>
        <p:spPr>
          <a:xfrm>
            <a:off x="1043608" y="3961193"/>
            <a:ext cx="6045200" cy="1473200"/>
          </a:xfrm>
          <a:custGeom>
            <a:avLst/>
            <a:gdLst>
              <a:gd name="connsiteX0" fmla="*/ 0 w 6045200"/>
              <a:gd name="connsiteY0" fmla="*/ 0 h 1473200"/>
              <a:gd name="connsiteX1" fmla="*/ 3107267 w 6045200"/>
              <a:gd name="connsiteY1" fmla="*/ 270933 h 1473200"/>
              <a:gd name="connsiteX2" fmla="*/ 5300134 w 6045200"/>
              <a:gd name="connsiteY2" fmla="*/ 406400 h 1473200"/>
              <a:gd name="connsiteX3" fmla="*/ 6045200 w 6045200"/>
              <a:gd name="connsiteY3" fmla="*/ 1473200 h 1473200"/>
            </a:gdLst>
            <a:ahLst/>
            <a:cxnLst>
              <a:cxn ang="0">
                <a:pos x="connsiteX0" y="connsiteY0"/>
              </a:cxn>
              <a:cxn ang="0">
                <a:pos x="connsiteX1" y="connsiteY1"/>
              </a:cxn>
              <a:cxn ang="0">
                <a:pos x="connsiteX2" y="connsiteY2"/>
              </a:cxn>
              <a:cxn ang="0">
                <a:pos x="connsiteX3" y="connsiteY3"/>
              </a:cxn>
            </a:cxnLst>
            <a:rect l="l" t="t" r="r" b="b"/>
            <a:pathLst>
              <a:path w="6045200" h="1473200">
                <a:moveTo>
                  <a:pt x="0" y="0"/>
                </a:moveTo>
                <a:lnTo>
                  <a:pt x="3107267" y="270933"/>
                </a:lnTo>
                <a:cubicBezTo>
                  <a:pt x="3990623" y="338666"/>
                  <a:pt x="4810479" y="206022"/>
                  <a:pt x="5300134" y="406400"/>
                </a:cubicBezTo>
                <a:cubicBezTo>
                  <a:pt x="5789789" y="606778"/>
                  <a:pt x="5917494" y="1039989"/>
                  <a:pt x="6045200" y="1473200"/>
                </a:cubicBezTo>
              </a:path>
            </a:pathLst>
          </a:cu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Accolade fermante 12"/>
          <p:cNvSpPr/>
          <p:nvPr/>
        </p:nvSpPr>
        <p:spPr>
          <a:xfrm rot="5400000">
            <a:off x="4584895" y="4153771"/>
            <a:ext cx="288032" cy="2232248"/>
          </a:xfrm>
          <a:prstGeom prst="rightBrace">
            <a:avLst>
              <a:gd name="adj1" fmla="val 4654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14" name="ZoneTexte 30"/>
          <p:cNvSpPr txBox="1"/>
          <p:nvPr/>
        </p:nvSpPr>
        <p:spPr>
          <a:xfrm>
            <a:off x="3566674" y="5448153"/>
            <a:ext cx="238760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t>Edge delivery case (MEC)</a:t>
            </a:r>
            <a:endParaRPr lang="en-US" sz="1600" dirty="0"/>
          </a:p>
        </p:txBody>
      </p:sp>
      <p:sp>
        <p:nvSpPr>
          <p:cNvPr id="15" name="ZoneTexte 32"/>
          <p:cNvSpPr txBox="1"/>
          <p:nvPr/>
        </p:nvSpPr>
        <p:spPr>
          <a:xfrm>
            <a:off x="6787150" y="1647356"/>
            <a:ext cx="1584176"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smtClean="0"/>
              <a:t>Satellite link </a:t>
            </a:r>
            <a:endParaRPr lang="en-US" sz="1200" dirty="0"/>
          </a:p>
        </p:txBody>
      </p:sp>
      <p:cxnSp>
        <p:nvCxnSpPr>
          <p:cNvPr id="16" name="Connecteur droit 15"/>
          <p:cNvCxnSpPr/>
          <p:nvPr/>
        </p:nvCxnSpPr>
        <p:spPr>
          <a:xfrm>
            <a:off x="6170216" y="2188645"/>
            <a:ext cx="503726" cy="0"/>
          </a:xfrm>
          <a:prstGeom prst="lin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7" name="ZoneTexte 34"/>
          <p:cNvSpPr txBox="1"/>
          <p:nvPr/>
        </p:nvSpPr>
        <p:spPr>
          <a:xfrm>
            <a:off x="6781139" y="1955134"/>
            <a:ext cx="2088232"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smtClean="0"/>
              <a:t>Network functions localization w.r.t. Sat link </a:t>
            </a:r>
            <a:endParaRPr lang="en-US" sz="1200" dirty="0"/>
          </a:p>
        </p:txBody>
      </p:sp>
      <p:sp>
        <p:nvSpPr>
          <p:cNvPr id="18" name="ZoneTexte 1"/>
          <p:cNvSpPr txBox="1"/>
          <p:nvPr/>
        </p:nvSpPr>
        <p:spPr>
          <a:xfrm>
            <a:off x="6913966" y="3568613"/>
            <a:ext cx="555143" cy="381309"/>
          </a:xfrm>
          <a:prstGeom prst="rect">
            <a:avLst/>
          </a:prstGeom>
          <a:noFill/>
          <a:ln>
            <a:solidFill>
              <a:schemeClr val="tx1"/>
            </a:solidFill>
          </a:ln>
        </p:spPr>
        <p:txBody>
          <a:bodyPr wrap="square"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smtClean="0"/>
              <a:t>UPF</a:t>
            </a:r>
            <a:endParaRPr lang="en-US" sz="1000" dirty="0"/>
          </a:p>
        </p:txBody>
      </p:sp>
      <p:cxnSp>
        <p:nvCxnSpPr>
          <p:cNvPr id="19" name="Connecteur droit 18"/>
          <p:cNvCxnSpPr>
            <a:endCxn id="18" idx="1"/>
          </p:cNvCxnSpPr>
          <p:nvPr/>
        </p:nvCxnSpPr>
        <p:spPr>
          <a:xfrm>
            <a:off x="4788024" y="3519564"/>
            <a:ext cx="2125942" cy="2397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ZoneTexte 11"/>
          <p:cNvSpPr txBox="1"/>
          <p:nvPr/>
        </p:nvSpPr>
        <p:spPr>
          <a:xfrm>
            <a:off x="6012160" y="3519564"/>
            <a:ext cx="316112" cy="230832"/>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smtClean="0"/>
              <a:t>N4</a:t>
            </a:r>
            <a:endParaRPr lang="en-US" sz="900" dirty="0"/>
          </a:p>
        </p:txBody>
      </p:sp>
      <p:cxnSp>
        <p:nvCxnSpPr>
          <p:cNvPr id="21" name="Connecteur droit 20"/>
          <p:cNvCxnSpPr>
            <a:stCxn id="18" idx="3"/>
          </p:cNvCxnSpPr>
          <p:nvPr/>
        </p:nvCxnSpPr>
        <p:spPr>
          <a:xfrm>
            <a:off x="7469109" y="3759268"/>
            <a:ext cx="533992" cy="4818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ZoneTexte 40"/>
          <p:cNvSpPr txBox="1"/>
          <p:nvPr/>
        </p:nvSpPr>
        <p:spPr>
          <a:xfrm>
            <a:off x="7578049" y="3864796"/>
            <a:ext cx="316112" cy="230832"/>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smtClean="0"/>
              <a:t>N6</a:t>
            </a:r>
            <a:endParaRPr lang="en-US" sz="900" dirty="0"/>
          </a:p>
        </p:txBody>
      </p:sp>
      <p:sp>
        <p:nvSpPr>
          <p:cNvPr id="23" name="Rectangle à coins arrondis 22"/>
          <p:cNvSpPr/>
          <p:nvPr/>
        </p:nvSpPr>
        <p:spPr>
          <a:xfrm>
            <a:off x="8004829" y="4032855"/>
            <a:ext cx="710287" cy="447382"/>
          </a:xfrm>
          <a:prstGeom prst="roundRect">
            <a:avLst>
              <a:gd name="adj" fmla="val 39975"/>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050" dirty="0">
                <a:solidFill>
                  <a:schemeClr val="tx1"/>
                </a:solidFill>
              </a:rPr>
              <a:t>DN (CDN)</a:t>
            </a:r>
          </a:p>
        </p:txBody>
      </p:sp>
      <p:sp>
        <p:nvSpPr>
          <p:cNvPr id="24" name="Rectangle 23"/>
          <p:cNvSpPr/>
          <p:nvPr/>
        </p:nvSpPr>
        <p:spPr>
          <a:xfrm>
            <a:off x="6151713" y="1695892"/>
            <a:ext cx="629426" cy="2394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Rectangle 24"/>
          <p:cNvSpPr/>
          <p:nvPr/>
        </p:nvSpPr>
        <p:spPr>
          <a:xfrm>
            <a:off x="1719346" y="3864796"/>
            <a:ext cx="3041479" cy="4233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1985332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 y="0"/>
            <a:ext cx="9143997" cy="914400"/>
          </a:xfrm>
          <a:solidFill>
            <a:schemeClr val="accent2">
              <a:lumMod val="20000"/>
              <a:lumOff val="80000"/>
            </a:schemeClr>
          </a:solidFill>
        </p:spPr>
        <p:txBody>
          <a:bodyPr lIns="80147" tIns="40074" rIns="80147" bIns="40074" anchor="ctr">
            <a:normAutofit/>
          </a:bodyPr>
          <a:lstStyle/>
          <a:p>
            <a:pPr algn="l"/>
            <a:r>
              <a:rPr lang="en-US" dirty="0">
                <a:solidFill>
                  <a:schemeClr val="tx1"/>
                </a:solidFill>
                <a:latin typeface="Arial" panose="020B0604020202020204" pitchFamily="34" charset="0"/>
                <a:cs typeface="Arial" panose="020B0604020202020204" pitchFamily="34" charset="0"/>
              </a:rPr>
              <a:t>Satellite Specific constraints</a:t>
            </a:r>
          </a:p>
        </p:txBody>
      </p:sp>
      <p:sp>
        <p:nvSpPr>
          <p:cNvPr id="4" name="Espace réservé du contenu 1"/>
          <p:cNvSpPr>
            <a:spLocks noGrp="1"/>
          </p:cNvSpPr>
          <p:nvPr/>
        </p:nvSpPr>
        <p:spPr>
          <a:xfrm>
            <a:off x="488032" y="1283412"/>
            <a:ext cx="8229600" cy="576063"/>
          </a:xfrm>
          <a:prstGeom prst="rect">
            <a:avLst/>
          </a:prstGeom>
        </p:spPr>
        <p:txBody>
          <a:bodyPr vert="horz" lIns="91440" tIns="45720" rIns="91440" bIns="45720" rtlCol="0">
            <a:normAutofit/>
          </a:bodyPr>
          <a:lstStyle>
            <a:lvl1pPr marL="285750" indent="-285750" algn="l" defTabSz="914400" rtl="0" eaLnBrk="1" latinLnBrk="0" hangingPunct="1">
              <a:spcBef>
                <a:spcPct val="20000"/>
              </a:spcBef>
              <a:buClr>
                <a:schemeClr val="accent2"/>
              </a:buClr>
              <a:buFont typeface="Wingdings" pitchFamily="2" charset="2"/>
              <a:buChar char="q"/>
              <a:defRPr sz="1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2"/>
              </a:buClr>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2"/>
              </a:buClr>
              <a:buSzPct val="80000"/>
              <a:buFont typeface="Wingdings" pitchFamily="2" charset="2"/>
              <a:buChar char="Ø"/>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2"/>
              </a:buClr>
              <a:buSzPct val="80000"/>
              <a:buFont typeface="Wingdings" pitchFamily="2" charset="2"/>
              <a:buChar char="v"/>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2"/>
              </a:buClr>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Latency (cf. 3GPP S2-164314)</a:t>
            </a:r>
          </a:p>
          <a:p>
            <a:endParaRPr lang="en-US" dirty="0" smtClean="0"/>
          </a:p>
        </p:txBody>
      </p:sp>
      <p:sp>
        <p:nvSpPr>
          <p:cNvPr id="6" name="Espace réservé du contenu 1"/>
          <p:cNvSpPr>
            <a:spLocks noGrp="1"/>
          </p:cNvSpPr>
          <p:nvPr/>
        </p:nvSpPr>
        <p:spPr>
          <a:xfrm>
            <a:off x="426368" y="4206435"/>
            <a:ext cx="8229600" cy="1368152"/>
          </a:xfrm>
          <a:prstGeom prst="rect">
            <a:avLst/>
          </a:prstGeom>
        </p:spPr>
        <p:txBody>
          <a:bodyPr vert="horz" lIns="91440" tIns="45720" rIns="91440" bIns="45720" rtlCol="0">
            <a:normAutofit/>
          </a:bodyPr>
          <a:lstStyle>
            <a:lvl1pPr marL="285750" indent="-285750" algn="l" defTabSz="914400" rtl="0" eaLnBrk="1" latinLnBrk="0" hangingPunct="1">
              <a:spcBef>
                <a:spcPct val="20000"/>
              </a:spcBef>
              <a:buClr>
                <a:schemeClr val="accent2"/>
              </a:buClr>
              <a:buFont typeface="Wingdings" pitchFamily="2" charset="2"/>
              <a:buChar char="q"/>
              <a:defRPr sz="1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2"/>
              </a:buClr>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2"/>
              </a:buClr>
              <a:buSzPct val="80000"/>
              <a:buFont typeface="Wingdings" pitchFamily="2" charset="2"/>
              <a:buChar char="Ø"/>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2"/>
              </a:buClr>
              <a:buSzPct val="80000"/>
              <a:buFont typeface="Wingdings" pitchFamily="2" charset="2"/>
              <a:buChar char="v"/>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2"/>
              </a:buClr>
              <a:buFont typeface="Arial"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Satellite networks may require specific transport network improvements for an efficient </a:t>
            </a:r>
            <a:r>
              <a:rPr lang="en-US" dirty="0" smtClean="0"/>
              <a:t>backhaul</a:t>
            </a:r>
          </a:p>
          <a:p>
            <a:endParaRPr lang="en-US" dirty="0" smtClean="0"/>
          </a:p>
          <a:p>
            <a:r>
              <a:rPr lang="en-US" dirty="0" smtClean="0"/>
              <a:t>Satellite has specific class of service and associated resources management</a:t>
            </a:r>
          </a:p>
          <a:p>
            <a:endParaRPr lang="en-US"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163" y="1916832"/>
            <a:ext cx="806767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45538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 y="0"/>
            <a:ext cx="9143997" cy="914400"/>
          </a:xfrm>
          <a:solidFill>
            <a:schemeClr val="accent2">
              <a:lumMod val="20000"/>
              <a:lumOff val="80000"/>
            </a:schemeClr>
          </a:solidFill>
        </p:spPr>
        <p:txBody>
          <a:bodyPr/>
          <a:lstStyle/>
          <a:p>
            <a:pPr algn="l"/>
            <a:r>
              <a:rPr lang="en-US" dirty="0" smtClean="0">
                <a:solidFill>
                  <a:schemeClr val="tx1"/>
                </a:solidFill>
                <a:latin typeface="Arial" panose="020B0604020202020204" pitchFamily="34" charset="0"/>
                <a:cs typeface="Arial" panose="020B0604020202020204" pitchFamily="34" charset="0"/>
              </a:rPr>
              <a:t>Why 3GPP CT4?</a:t>
            </a:r>
            <a:endParaRPr lang="en-US" dirty="0">
              <a:solidFill>
                <a:schemeClr val="tx1"/>
              </a:solidFill>
              <a:latin typeface="Arial" panose="020B0604020202020204" pitchFamily="34" charset="0"/>
              <a:cs typeface="Arial" panose="020B0604020202020204" pitchFamily="34" charset="0"/>
            </a:endParaRPr>
          </a:p>
        </p:txBody>
      </p:sp>
      <p:sp>
        <p:nvSpPr>
          <p:cNvPr id="7" name="Espace réservé du contenu 1"/>
          <p:cNvSpPr txBox="1">
            <a:spLocks/>
          </p:cNvSpPr>
          <p:nvPr/>
        </p:nvSpPr>
        <p:spPr>
          <a:xfrm>
            <a:off x="429797" y="5265205"/>
            <a:ext cx="8229600" cy="360040"/>
          </a:xfrm>
          <a:prstGeom prst="rect">
            <a:avLst/>
          </a:prstGeom>
        </p:spPr>
        <p:txBody>
          <a:bodyPr vert="horz" lIns="91440" tIns="45720" rIns="91440" bIns="45720" rtlCol="0">
            <a:normAutofit fontScale="850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latin typeface="Arial" panose="020B0604020202020204" pitchFamily="34" charset="0"/>
                <a:cs typeface="Arial" panose="020B0604020202020204" pitchFamily="34" charset="0"/>
              </a:rPr>
              <a:t>Contact point: Boris Tiomela Jou, Airbus Defence and Space: </a:t>
            </a:r>
            <a:r>
              <a:rPr lang="en-US" dirty="0" smtClean="0">
                <a:latin typeface="Arial" panose="020B0604020202020204" pitchFamily="34" charset="0"/>
                <a:cs typeface="Arial" panose="020B0604020202020204" pitchFamily="34" charset="0"/>
                <a:hlinkClick r:id="rId2"/>
              </a:rPr>
              <a:t>boris.tiomela-jou@airbus.com</a:t>
            </a:r>
            <a:r>
              <a:rPr lang="en-US" dirty="0" smtClean="0">
                <a:latin typeface="Arial" panose="020B0604020202020204" pitchFamily="34" charset="0"/>
                <a:cs typeface="Arial" panose="020B0604020202020204" pitchFamily="34" charset="0"/>
              </a:rPr>
              <a:t> </a:t>
            </a:r>
          </a:p>
          <a:p>
            <a:endParaRPr lang="en-US" dirty="0" smtClean="0">
              <a:latin typeface="Arial" panose="020B0604020202020204" pitchFamily="34" charset="0"/>
              <a:cs typeface="Arial" panose="020B0604020202020204" pitchFamily="34" charset="0"/>
            </a:endParaRPr>
          </a:p>
        </p:txBody>
      </p:sp>
      <p:pic>
        <p:nvPicPr>
          <p:cNvPr id="8" name="Image 7" descr="AIRBUS_RGB"/>
          <p:cNvPicPr/>
          <p:nvPr/>
        </p:nvPicPr>
        <p:blipFill>
          <a:blip r:embed="rId3" cstate="print">
            <a:extLst>
              <a:ext uri="{28A0092B-C50C-407E-A947-70E740481C1C}">
                <a14:useLocalDpi xmlns:a14="http://schemas.microsoft.com/office/drawing/2010/main" val="0"/>
              </a:ext>
            </a:extLst>
          </a:blip>
          <a:srcRect l="14677" t="30690" r="13721" b="27931"/>
          <a:stretch>
            <a:fillRect/>
          </a:stretch>
        </p:blipFill>
        <p:spPr bwMode="auto">
          <a:xfrm>
            <a:off x="6300192" y="5589240"/>
            <a:ext cx="1296144" cy="269405"/>
          </a:xfrm>
          <a:prstGeom prst="rect">
            <a:avLst/>
          </a:prstGeom>
          <a:noFill/>
          <a:ln>
            <a:noFill/>
          </a:ln>
        </p:spPr>
      </p:pic>
      <p:sp>
        <p:nvSpPr>
          <p:cNvPr id="9" name="Espace réservé du contenu 1"/>
          <p:cNvSpPr txBox="1">
            <a:spLocks/>
          </p:cNvSpPr>
          <p:nvPr/>
        </p:nvSpPr>
        <p:spPr>
          <a:xfrm>
            <a:off x="442229" y="3789040"/>
            <a:ext cx="8229600" cy="100811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Propose Study Item(s) to tackle the objectives</a:t>
            </a: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Define expected output </a:t>
            </a:r>
            <a:r>
              <a:rPr lang="en-US" dirty="0">
                <a:latin typeface="Arial" panose="020B0604020202020204" pitchFamily="34" charset="0"/>
                <a:cs typeface="Arial" panose="020B0604020202020204" pitchFamily="34" charset="0"/>
              </a:rPr>
              <a:t>and Time scale</a:t>
            </a:r>
            <a:endParaRPr lang="en-US"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Contribute to TS or TR</a:t>
            </a:r>
          </a:p>
          <a:p>
            <a:endParaRPr lang="en-US" dirty="0" smtClean="0">
              <a:latin typeface="Arial" panose="020B0604020202020204" pitchFamily="34" charset="0"/>
              <a:cs typeface="Arial" panose="020B0604020202020204" pitchFamily="34" charset="0"/>
            </a:endParaRPr>
          </a:p>
        </p:txBody>
      </p:sp>
      <p:sp>
        <p:nvSpPr>
          <p:cNvPr id="10" name="Espace réservé du contenu 6"/>
          <p:cNvSpPr txBox="1">
            <a:spLocks/>
          </p:cNvSpPr>
          <p:nvPr/>
        </p:nvSpPr>
        <p:spPr>
          <a:xfrm>
            <a:off x="323528" y="908720"/>
            <a:ext cx="8208912" cy="288032"/>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latin typeface="Arial" panose="020B0604020202020204" pitchFamily="34" charset="0"/>
                <a:cs typeface="Arial" panose="020B0604020202020204" pitchFamily="34" charset="0"/>
              </a:rPr>
              <a:t>Objectives</a:t>
            </a:r>
            <a:endParaRPr lang="en-US" b="1" dirty="0">
              <a:latin typeface="Arial" panose="020B0604020202020204" pitchFamily="34" charset="0"/>
              <a:cs typeface="Arial" panose="020B0604020202020204" pitchFamily="34" charset="0"/>
            </a:endParaRPr>
          </a:p>
        </p:txBody>
      </p:sp>
      <p:sp>
        <p:nvSpPr>
          <p:cNvPr id="11" name="Espace réservé du contenu 6"/>
          <p:cNvSpPr txBox="1">
            <a:spLocks/>
          </p:cNvSpPr>
          <p:nvPr/>
        </p:nvSpPr>
        <p:spPr>
          <a:xfrm>
            <a:off x="323798" y="3356992"/>
            <a:ext cx="8208912" cy="288032"/>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latin typeface="Arial" panose="020B0604020202020204" pitchFamily="34" charset="0"/>
                <a:cs typeface="Arial" panose="020B0604020202020204" pitchFamily="34" charset="0"/>
              </a:rPr>
              <a:t>Next steps</a:t>
            </a:r>
            <a:endParaRPr lang="en-US" b="1" dirty="0">
              <a:latin typeface="Arial" panose="020B0604020202020204" pitchFamily="34" charset="0"/>
              <a:cs typeface="Arial" panose="020B0604020202020204" pitchFamily="34" charset="0"/>
            </a:endParaRPr>
          </a:p>
        </p:txBody>
      </p:sp>
      <p:sp>
        <p:nvSpPr>
          <p:cNvPr id="12" name="Espace réservé du contenu 1"/>
          <p:cNvSpPr txBox="1">
            <a:spLocks/>
          </p:cNvSpPr>
          <p:nvPr/>
        </p:nvSpPr>
        <p:spPr>
          <a:xfrm>
            <a:off x="442229" y="1340768"/>
            <a:ext cx="8229600" cy="1944216"/>
          </a:xfrm>
          <a:prstGeom prst="rect">
            <a:avLst/>
          </a:prstGeom>
        </p:spPr>
        <p:txBody>
          <a:bodyPr vert="horz" lIns="91440" tIns="45720" rIns="91440" bIns="45720" rtlCol="0">
            <a:noAutofit/>
          </a:bodyPr>
          <a:lstStyle>
            <a:defPPr>
              <a:defRPr lang="en-US"/>
            </a:defPPr>
            <a:lvl1pPr marL="285750" indent="-285750">
              <a:buFont typeface="Wingdings" panose="05000000000000000000" pitchFamily="2" charset="2"/>
              <a:buChar char="Ø"/>
              <a:defRPr>
                <a:latin typeface="Arial" panose="020B0604020202020204" pitchFamily="34" charset="0"/>
                <a:cs typeface="Arial" panose="020B0604020202020204" pitchFamily="34" charset="0"/>
              </a:defRPr>
            </a:lvl1pPr>
          </a:lstStyle>
          <a:p>
            <a:r>
              <a:rPr lang="en-US" dirty="0"/>
              <a:t>Identify protocols and parameters impacted by satellite specific constraints</a:t>
            </a:r>
          </a:p>
          <a:p>
            <a:r>
              <a:rPr lang="en-US" dirty="0"/>
              <a:t>Define appropriate setting values when using the satellite link</a:t>
            </a:r>
          </a:p>
          <a:p>
            <a:r>
              <a:rPr lang="en-US" dirty="0"/>
              <a:t>Review network functional architecture and envisage NF delocalization /instantiation to the edge</a:t>
            </a:r>
          </a:p>
          <a:p>
            <a:r>
              <a:rPr lang="en-US" dirty="0"/>
              <a:t>Satellite resources need to be taken into account for UPF Resources allocation according to </a:t>
            </a:r>
            <a:r>
              <a:rPr lang="en-US" dirty="0" smtClean="0"/>
              <a:t>5GQI</a:t>
            </a:r>
            <a:endParaRPr lang="en-US" dirty="0"/>
          </a:p>
        </p:txBody>
      </p:sp>
    </p:spTree>
    <p:extLst>
      <p:ext uri="{BB962C8B-B14F-4D97-AF65-F5344CB8AC3E}">
        <p14:creationId xmlns:p14="http://schemas.microsoft.com/office/powerpoint/2010/main" val="39403309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s_tsti2_them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e">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ads_tsti2_theme</Template>
  <TotalTime>4</TotalTime>
  <Words>310</Words>
  <Application>Microsoft Office PowerPoint</Application>
  <PresentationFormat>Affichage à l'écran (4:3)</PresentationFormat>
  <Paragraphs>61</Paragraphs>
  <Slides>6</Slides>
  <Notes>0</Notes>
  <HiddenSlides>0</HiddenSlides>
  <MMClips>0</MMClips>
  <ScaleCrop>false</ScaleCrop>
  <HeadingPairs>
    <vt:vector size="4" baseType="variant">
      <vt:variant>
        <vt:lpstr>Thème</vt:lpstr>
      </vt:variant>
      <vt:variant>
        <vt:i4>1</vt:i4>
      </vt:variant>
      <vt:variant>
        <vt:lpstr>Titres des diapositives</vt:lpstr>
      </vt:variant>
      <vt:variant>
        <vt:i4>6</vt:i4>
      </vt:variant>
    </vt:vector>
  </HeadingPairs>
  <TitlesOfParts>
    <vt:vector size="7" baseType="lpstr">
      <vt:lpstr>ads_tsti2_theme</vt:lpstr>
      <vt:lpstr>Satellite Specific technical issues to be considered in 5G Core specification  Airbus Defence and Space </vt:lpstr>
      <vt:lpstr>Overview</vt:lpstr>
      <vt:lpstr>Satellite and 5G Network Integrated architectures</vt:lpstr>
      <vt:lpstr>Example of Satellite positioning in 5G network architecture</vt:lpstr>
      <vt:lpstr>Satellite Specific constraints</vt:lpstr>
      <vt:lpstr>Why 3GPP CT4?</vt:lpstr>
    </vt:vector>
  </TitlesOfParts>
  <Company>Airbus Defence &amp; Space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Satellite Specific technical issues to be considered in 5G Core specification  Airbus Defence and Space</dc:title>
  <dc:creator>Boris TIOMELA JOU</dc:creator>
  <cp:lastModifiedBy>Lionel</cp:lastModifiedBy>
  <cp:revision>21</cp:revision>
  <dcterms:created xsi:type="dcterms:W3CDTF">2018-01-23T16:44:31Z</dcterms:created>
  <dcterms:modified xsi:type="dcterms:W3CDTF">2018-01-25T09:58:41Z</dcterms:modified>
</cp:coreProperties>
</file>