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88" r:id="rId2"/>
    <p:sldId id="363" r:id="rId3"/>
    <p:sldId id="367" r:id="rId4"/>
    <p:sldId id="385" r:id="rId5"/>
    <p:sldId id="390" r:id="rId6"/>
    <p:sldId id="389" r:id="rId7"/>
  </p:sldIdLst>
  <p:sldSz cx="9144000" cy="6858000" type="screen4x3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eorgia Poziopoulou" initials="GP" lastIdx="7" clrIdx="0"/>
  <p:cmAuthor id="1" name="Georgios Ziaragkas" initials="GZ" lastIdx="1" clrIdx="1"/>
  <p:cmAuthor id="2" name="Konstantinos Liolis" initials="KL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31B180"/>
    <a:srgbClr val="FFC165"/>
    <a:srgbClr val="0068AA"/>
    <a:srgbClr val="21C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67" autoAdjust="0"/>
    <p:restoredTop sz="96625" autoAdjust="0"/>
  </p:normalViewPr>
  <p:slideViewPr>
    <p:cSldViewPr>
      <p:cViewPr varScale="1">
        <p:scale>
          <a:sx n="119" d="100"/>
          <a:sy n="119" d="100"/>
        </p:scale>
        <p:origin x="-15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14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2814" y="-90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000166-0076-405B-A428-1765D34484DC}" type="datetimeFigureOut">
              <a:rPr lang="en-GB" smtClean="0"/>
              <a:t>19/01/2018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277AA9-0495-40EA-8F4C-60C34238C64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115734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3A5FA-11D1-44F1-A1F7-FF8E0A85711A}" type="datetimeFigureOut">
              <a:rPr lang="en-GB" smtClean="0"/>
              <a:t>19/01/2018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9D443-ABF1-4372-BBB6-10675D92DABF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37387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3" r="-247" b="2304"/>
          <a:stretch/>
        </p:blipFill>
        <p:spPr bwMode="auto">
          <a:xfrm>
            <a:off x="3334881" y="513008"/>
            <a:ext cx="2474238" cy="255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302740" y="3212976"/>
            <a:ext cx="6538520" cy="432048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&lt;Presentation Title&gt;</a:t>
            </a:r>
          </a:p>
        </p:txBody>
      </p:sp>
      <p:sp>
        <p:nvSpPr>
          <p:cNvPr id="38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302740" y="4581128"/>
            <a:ext cx="6538520" cy="360040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&lt;Event&gt;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1302740" y="3717032"/>
            <a:ext cx="6538520" cy="432048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&lt;Presenter&gt;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302740" y="5013176"/>
            <a:ext cx="6538520" cy="360040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&lt;Location&gt; - &lt;Date&gt;</a:t>
            </a:r>
          </a:p>
        </p:txBody>
      </p:sp>
      <p:cxnSp>
        <p:nvCxnSpPr>
          <p:cNvPr id="43" name="Straight Connector 42"/>
          <p:cNvCxnSpPr/>
          <p:nvPr userDrawn="1"/>
        </p:nvCxnSpPr>
        <p:spPr>
          <a:xfrm>
            <a:off x="0" y="5517232"/>
            <a:ext cx="9143999" cy="0"/>
          </a:xfrm>
          <a:prstGeom prst="line">
            <a:avLst/>
          </a:prstGeom>
          <a:ln w="19050">
            <a:solidFill>
              <a:srgbClr val="0068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 userDrawn="1"/>
        </p:nvGrpSpPr>
        <p:grpSpPr>
          <a:xfrm>
            <a:off x="165523" y="5609143"/>
            <a:ext cx="8672376" cy="1084828"/>
            <a:chOff x="243583" y="44624"/>
            <a:chExt cx="8672376" cy="1084828"/>
          </a:xfrm>
        </p:grpSpPr>
        <p:grpSp>
          <p:nvGrpSpPr>
            <p:cNvPr id="45" name="Group 44"/>
            <p:cNvGrpSpPr/>
            <p:nvPr userDrawn="1"/>
          </p:nvGrpSpPr>
          <p:grpSpPr>
            <a:xfrm>
              <a:off x="243583" y="44624"/>
              <a:ext cx="8672376" cy="1084828"/>
              <a:chOff x="292016" y="5805264"/>
              <a:chExt cx="8672376" cy="1084828"/>
            </a:xfrm>
          </p:grpSpPr>
          <p:pic>
            <p:nvPicPr>
              <p:cNvPr id="47" name="Picture 46" descr="Logo-couleur_THALES"/>
              <p:cNvPicPr/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39" t="7195" b="12099"/>
              <a:stretch>
                <a:fillRect/>
              </a:stretch>
            </p:blipFill>
            <p:spPr bwMode="auto">
              <a:xfrm>
                <a:off x="1331640" y="5877272"/>
                <a:ext cx="1007110" cy="440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" name="Picture 47"/>
              <p:cNvPicPr/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460" y="5922987"/>
                <a:ext cx="928370" cy="314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" name="Picture 48" descr="C:\Users\GPoziopoulou\AppData\Local\Microsoft\Windows\Temporary Internet Files\Content.Outlook\VWFU6TP1\1256103.jpg"/>
              <p:cNvPicPr/>
              <p:nvPr userDrawn="1"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6391" y="5935622"/>
                <a:ext cx="575310" cy="2863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" name="Picture 49" descr="Afbeeldingsresultaat voor logo tno"/>
              <p:cNvPicPr/>
              <p:nvPr userDrawn="1"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64310" y="6449392"/>
                <a:ext cx="588010" cy="2374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" name="Picture 50" descr="C:\Users\GPoziopoulou\AppData\Local\Microsoft\Windows\Temporary Internet Files\Content.Outlook\VWFU6TP1\Logo_OA_couleur_final.jpg"/>
              <p:cNvPicPr/>
              <p:nvPr userDrawn="1"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13362" y="6428437"/>
                <a:ext cx="1007110" cy="2794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51" descr="C:\Users\GPoziopoulou\AppData\Local\Microsoft\Windows\Temporary Internet Files\Content.Outlook\VWFU6TP1\za_logo_RGB.jpg"/>
              <p:cNvPicPr/>
              <p:nvPr userDrawn="1"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76256" y="5897205"/>
                <a:ext cx="1137920" cy="4121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3" name="Picture 52" descr="C:\Users\GPoziopoulou\AppData\Local\Microsoft\Windows\Temporary Internet Files\Content.Outlook\VWFU6TP1\bt_logo_large_520x300x24_fill1.jpg"/>
              <p:cNvPicPr/>
              <p:nvPr userDrawn="1"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12160" y="5848310"/>
                <a:ext cx="745490" cy="4610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" name="Picture 53" descr="S:\Consultancy\Proposal\avanti.pro.424 (H2020 ICT2016-7 Sat5G)\5. Administrative Documents\Partner logos\I2CAT.jpg"/>
              <p:cNvPicPr/>
              <p:nvPr userDrawn="1"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18975" y="6413832"/>
                <a:ext cx="692785" cy="34226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" name="Picture 54" descr="Image result for idirect"/>
              <p:cNvPicPr/>
              <p:nvPr userDrawn="1"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16" y="6449393"/>
                <a:ext cx="1183640" cy="3639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" name="Picture 55" descr="S:\Consultancy\Proposal\avanti.pro.424 (H2020 ICT2016-7 Sat5G)\5. Administrative Documents\Partner logos\broadpeak.jpg"/>
              <p:cNvPicPr/>
              <p:nvPr userDrawn="1"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11724" y="6396052"/>
                <a:ext cx="876300" cy="3771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" name="Picture 56" descr="Image result for iMinds imec"/>
              <p:cNvPicPr/>
              <p:nvPr userDrawn="1"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68144" y="6237312"/>
                <a:ext cx="610870" cy="6527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" name="Picture 57" descr="Image result for university of oulu"/>
              <p:cNvPicPr/>
              <p:nvPr userDrawn="1"/>
            </p:nvPicPr>
            <p:blipFill>
              <a:blip r:embed="rId1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2487" y="6329377"/>
                <a:ext cx="987425" cy="4260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9" name="Picture 2" descr="C:\Users\vidal_o\AppData\Local\Microsoft\Windows\Temporary Internet Files\Content.Outlook\MC95DLC7\AIRBUS_RGB.png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57591" y="5805264"/>
                <a:ext cx="1410553" cy="5224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0" name="Picture 2" descr="S:\Consultancy\Proposal\AVA-APT-PRO-0350 (H2020 ICT2016-7 SaT5G)\5. Administrative Documents\Partner logos\QUO.jpg"/>
              <p:cNvPicPr>
                <a:picLocks noChangeAspect="1" noChangeArrowheads="1"/>
              </p:cNvPicPr>
              <p:nvPr userDrawn="1"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00392" y="5853937"/>
                <a:ext cx="864000" cy="45538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" name="Picture 60" descr="image001"/>
              <p:cNvPicPr>
                <a:picLocks noChangeAspect="1" noChangeArrowheads="1"/>
              </p:cNvPicPr>
              <p:nvPr userDrawn="1"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33784" y="6237312"/>
                <a:ext cx="546328" cy="5623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6" name="Picture 2" descr="S:\Marketing\Marketing\COR - Corporate\BR - Brand\LO - Logos\Avanti\avanti_logo_cmyk_ HighRes.jp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975" y="113192"/>
              <a:ext cx="540000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3" name="Rectangle 16"/>
          <p:cNvSpPr/>
          <p:nvPr userDrawn="1"/>
        </p:nvSpPr>
        <p:spPr>
          <a:xfrm rot="10800000">
            <a:off x="0" y="0"/>
            <a:ext cx="9143999" cy="312902"/>
          </a:xfrm>
          <a:custGeom>
            <a:avLst/>
            <a:gdLst>
              <a:gd name="connsiteX0" fmla="*/ 0 w 8978400"/>
              <a:gd name="connsiteY0" fmla="*/ 0 h 267494"/>
              <a:gd name="connsiteX1" fmla="*/ 8978400 w 8978400"/>
              <a:gd name="connsiteY1" fmla="*/ 0 h 267494"/>
              <a:gd name="connsiteX2" fmla="*/ 8978400 w 8978400"/>
              <a:gd name="connsiteY2" fmla="*/ 267494 h 267494"/>
              <a:gd name="connsiteX3" fmla="*/ 0 w 8978400"/>
              <a:gd name="connsiteY3" fmla="*/ 267494 h 267494"/>
              <a:gd name="connsiteX4" fmla="*/ 0 w 8978400"/>
              <a:gd name="connsiteY4" fmla="*/ 0 h 267494"/>
              <a:gd name="connsiteX0" fmla="*/ 14598 w 8978400"/>
              <a:gd name="connsiteY0" fmla="*/ 262740 h 267494"/>
              <a:gd name="connsiteX1" fmla="*/ 8978400 w 8978400"/>
              <a:gd name="connsiteY1" fmla="*/ 0 h 267494"/>
              <a:gd name="connsiteX2" fmla="*/ 8978400 w 8978400"/>
              <a:gd name="connsiteY2" fmla="*/ 267494 h 267494"/>
              <a:gd name="connsiteX3" fmla="*/ 0 w 8978400"/>
              <a:gd name="connsiteY3" fmla="*/ 267494 h 267494"/>
              <a:gd name="connsiteX4" fmla="*/ 14598 w 8978400"/>
              <a:gd name="connsiteY4" fmla="*/ 262740 h 267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8400" h="267494">
                <a:moveTo>
                  <a:pt x="14598" y="262740"/>
                </a:moveTo>
                <a:lnTo>
                  <a:pt x="8978400" y="0"/>
                </a:lnTo>
                <a:lnTo>
                  <a:pt x="8978400" y="267494"/>
                </a:lnTo>
                <a:lnTo>
                  <a:pt x="0" y="267494"/>
                </a:lnTo>
                <a:lnTo>
                  <a:pt x="14598" y="262740"/>
                </a:lnTo>
                <a:close/>
              </a:path>
            </a:pathLst>
          </a:custGeom>
          <a:solidFill>
            <a:srgbClr val="0068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6912" tIns="53456" rIns="106912" bIns="53456" rtlCol="0" anchor="ctr"/>
          <a:lstStyle/>
          <a:p>
            <a:pPr algn="ctr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6021954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3" r="-247" b="2304"/>
          <a:stretch/>
        </p:blipFill>
        <p:spPr bwMode="auto">
          <a:xfrm>
            <a:off x="3346337" y="769938"/>
            <a:ext cx="2474238" cy="255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7"/>
          <p:cNvSpPr/>
          <p:nvPr userDrawn="1"/>
        </p:nvSpPr>
        <p:spPr>
          <a:xfrm>
            <a:off x="2344467" y="3933056"/>
            <a:ext cx="4455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b="1" dirty="0" smtClean="0">
                <a:solidFill>
                  <a:srgbClr val="0068AA"/>
                </a:solidFill>
                <a:latin typeface="Arial" pitchFamily="34" charset="0"/>
                <a:cs typeface="Arial" pitchFamily="34" charset="0"/>
              </a:rPr>
              <a:t>Thank you for your attention</a:t>
            </a:r>
          </a:p>
        </p:txBody>
      </p:sp>
      <p:sp>
        <p:nvSpPr>
          <p:cNvPr id="25" name="AutoShape 4" descr="Image result for quortus logo"/>
          <p:cNvSpPr>
            <a:spLocks noChangeAspect="1" noChangeArrowheads="1"/>
          </p:cNvSpPr>
          <p:nvPr userDrawn="1"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7" name="AutoShape 6" descr="Image result for quortus logo"/>
          <p:cNvSpPr>
            <a:spLocks noChangeAspect="1" noChangeArrowheads="1"/>
          </p:cNvSpPr>
          <p:nvPr userDrawn="1"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9" name="AutoShape 8" descr="Image result for quortus logo"/>
          <p:cNvSpPr>
            <a:spLocks noChangeAspect="1" noChangeArrowheads="1"/>
          </p:cNvSpPr>
          <p:nvPr userDrawn="1"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0" name="AutoShape 10" descr="Image result for quortus logo"/>
          <p:cNvSpPr>
            <a:spLocks noChangeAspect="1" noChangeArrowheads="1"/>
          </p:cNvSpPr>
          <p:nvPr userDrawn="1"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-2728" y="5517232"/>
            <a:ext cx="9146728" cy="0"/>
          </a:xfrm>
          <a:prstGeom prst="line">
            <a:avLst/>
          </a:prstGeom>
          <a:ln w="19050">
            <a:solidFill>
              <a:srgbClr val="0068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AutoShape 4" descr="Image result for quortus logo"/>
          <p:cNvSpPr>
            <a:spLocks noChangeAspect="1" noChangeArrowheads="1"/>
          </p:cNvSpPr>
          <p:nvPr userDrawn="1"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7" name="AutoShape 6" descr="Image result for quortus logo"/>
          <p:cNvSpPr>
            <a:spLocks noChangeAspect="1" noChangeArrowheads="1"/>
          </p:cNvSpPr>
          <p:nvPr userDrawn="1"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8" name="AutoShape 8" descr="Image result for quortus logo"/>
          <p:cNvSpPr>
            <a:spLocks noChangeAspect="1" noChangeArrowheads="1"/>
          </p:cNvSpPr>
          <p:nvPr userDrawn="1"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9" name="AutoShape 10" descr="Image result for quortus logo"/>
          <p:cNvSpPr>
            <a:spLocks noChangeAspect="1" noChangeArrowheads="1"/>
          </p:cNvSpPr>
          <p:nvPr userDrawn="1"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53" name="Group 52"/>
          <p:cNvGrpSpPr/>
          <p:nvPr userDrawn="1"/>
        </p:nvGrpSpPr>
        <p:grpSpPr>
          <a:xfrm>
            <a:off x="165523" y="5609143"/>
            <a:ext cx="8672376" cy="1084828"/>
            <a:chOff x="243583" y="44624"/>
            <a:chExt cx="8672376" cy="1084828"/>
          </a:xfrm>
        </p:grpSpPr>
        <p:grpSp>
          <p:nvGrpSpPr>
            <p:cNvPr id="54" name="Group 53"/>
            <p:cNvGrpSpPr/>
            <p:nvPr userDrawn="1"/>
          </p:nvGrpSpPr>
          <p:grpSpPr>
            <a:xfrm>
              <a:off x="243583" y="44624"/>
              <a:ext cx="8672376" cy="1084828"/>
              <a:chOff x="292016" y="5805264"/>
              <a:chExt cx="8672376" cy="1084828"/>
            </a:xfrm>
          </p:grpSpPr>
          <p:pic>
            <p:nvPicPr>
              <p:cNvPr id="56" name="Picture 55" descr="Logo-couleur_THALES"/>
              <p:cNvPicPr/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39" t="7195" b="12099"/>
              <a:stretch>
                <a:fillRect/>
              </a:stretch>
            </p:blipFill>
            <p:spPr bwMode="auto">
              <a:xfrm>
                <a:off x="1331640" y="5877272"/>
                <a:ext cx="1007110" cy="440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56"/>
              <p:cNvPicPr/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460" y="5922987"/>
                <a:ext cx="928370" cy="314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57" descr="C:\Users\GPoziopoulou\AppData\Local\Microsoft\Windows\Temporary Internet Files\Content.Outlook\VWFU6TP1\1256103.jpg"/>
              <p:cNvPicPr/>
              <p:nvPr userDrawn="1"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6391" y="5935622"/>
                <a:ext cx="575310" cy="2863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9" name="Picture 58" descr="Afbeeldingsresultaat voor logo tno"/>
              <p:cNvPicPr/>
              <p:nvPr userDrawn="1"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64310" y="6449392"/>
                <a:ext cx="588010" cy="2374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59" descr="C:\Users\GPoziopoulou\AppData\Local\Microsoft\Windows\Temporary Internet Files\Content.Outlook\VWFU6TP1\Logo_OA_couleur_final.jpg"/>
              <p:cNvPicPr/>
              <p:nvPr userDrawn="1"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13362" y="6428437"/>
                <a:ext cx="1007110" cy="2794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" name="Picture 60" descr="C:\Users\GPoziopoulou\AppData\Local\Microsoft\Windows\Temporary Internet Files\Content.Outlook\VWFU6TP1\za_logo_RGB.jpg"/>
              <p:cNvPicPr/>
              <p:nvPr userDrawn="1"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76256" y="5897205"/>
                <a:ext cx="1137920" cy="4121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" name="Picture 61" descr="C:\Users\GPoziopoulou\AppData\Local\Microsoft\Windows\Temporary Internet Files\Content.Outlook\VWFU6TP1\bt_logo_large_520x300x24_fill1.jpg"/>
              <p:cNvPicPr/>
              <p:nvPr userDrawn="1"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12160" y="5848310"/>
                <a:ext cx="745490" cy="4610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62" descr="S:\Consultancy\Proposal\avanti.pro.424 (H2020 ICT2016-7 Sat5G)\5. Administrative Documents\Partner logos\I2CAT.jpg"/>
              <p:cNvPicPr/>
              <p:nvPr userDrawn="1"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18975" y="6413832"/>
                <a:ext cx="692785" cy="34226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4" name="Picture 63" descr="Image result for idirect"/>
              <p:cNvPicPr/>
              <p:nvPr userDrawn="1"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16" y="6449393"/>
                <a:ext cx="1183640" cy="3639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5" name="Picture 64" descr="S:\Consultancy\Proposal\avanti.pro.424 (H2020 ICT2016-7 Sat5G)\5. Administrative Documents\Partner logos\broadpeak.jpg"/>
              <p:cNvPicPr/>
              <p:nvPr userDrawn="1"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11724" y="6396052"/>
                <a:ext cx="876300" cy="3771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6" name="Picture 65" descr="Image result for iMinds imec"/>
              <p:cNvPicPr/>
              <p:nvPr userDrawn="1"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68144" y="6237312"/>
                <a:ext cx="610870" cy="6527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7" name="Picture 66" descr="Image result for university of oulu"/>
              <p:cNvPicPr/>
              <p:nvPr userDrawn="1"/>
            </p:nvPicPr>
            <p:blipFill>
              <a:blip r:embed="rId1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2487" y="6329377"/>
                <a:ext cx="987425" cy="4260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2" descr="C:\Users\vidal_o\AppData\Local\Microsoft\Windows\Temporary Internet Files\Content.Outlook\MC95DLC7\AIRBUS_RGB.png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57591" y="5805264"/>
                <a:ext cx="1410553" cy="5224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9" name="Picture 2" descr="S:\Consultancy\Proposal\AVA-APT-PRO-0350 (H2020 ICT2016-7 SaT5G)\5. Administrative Documents\Partner logos\QUO.jpg"/>
              <p:cNvPicPr>
                <a:picLocks noChangeAspect="1" noChangeArrowheads="1"/>
              </p:cNvPicPr>
              <p:nvPr userDrawn="1"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00392" y="5853937"/>
                <a:ext cx="864000" cy="45538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0" name="Picture 69" descr="image001"/>
              <p:cNvPicPr>
                <a:picLocks noChangeAspect="1" noChangeArrowheads="1"/>
              </p:cNvPicPr>
              <p:nvPr userDrawn="1"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33784" y="6237312"/>
                <a:ext cx="546328" cy="5623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55" name="Picture 2" descr="S:\Marketing\Marketing\COR - Corporate\BR - Brand\LO - Logos\Avanti\avanti_logo_cmyk_ HighRes.jp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975" y="113192"/>
              <a:ext cx="540000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2" name="Rectangle 16"/>
          <p:cNvSpPr/>
          <p:nvPr userDrawn="1"/>
        </p:nvSpPr>
        <p:spPr>
          <a:xfrm rot="10800000">
            <a:off x="0" y="0"/>
            <a:ext cx="9143999" cy="312902"/>
          </a:xfrm>
          <a:custGeom>
            <a:avLst/>
            <a:gdLst>
              <a:gd name="connsiteX0" fmla="*/ 0 w 8978400"/>
              <a:gd name="connsiteY0" fmla="*/ 0 h 267494"/>
              <a:gd name="connsiteX1" fmla="*/ 8978400 w 8978400"/>
              <a:gd name="connsiteY1" fmla="*/ 0 h 267494"/>
              <a:gd name="connsiteX2" fmla="*/ 8978400 w 8978400"/>
              <a:gd name="connsiteY2" fmla="*/ 267494 h 267494"/>
              <a:gd name="connsiteX3" fmla="*/ 0 w 8978400"/>
              <a:gd name="connsiteY3" fmla="*/ 267494 h 267494"/>
              <a:gd name="connsiteX4" fmla="*/ 0 w 8978400"/>
              <a:gd name="connsiteY4" fmla="*/ 0 h 267494"/>
              <a:gd name="connsiteX0" fmla="*/ 14598 w 8978400"/>
              <a:gd name="connsiteY0" fmla="*/ 262740 h 267494"/>
              <a:gd name="connsiteX1" fmla="*/ 8978400 w 8978400"/>
              <a:gd name="connsiteY1" fmla="*/ 0 h 267494"/>
              <a:gd name="connsiteX2" fmla="*/ 8978400 w 8978400"/>
              <a:gd name="connsiteY2" fmla="*/ 267494 h 267494"/>
              <a:gd name="connsiteX3" fmla="*/ 0 w 8978400"/>
              <a:gd name="connsiteY3" fmla="*/ 267494 h 267494"/>
              <a:gd name="connsiteX4" fmla="*/ 14598 w 8978400"/>
              <a:gd name="connsiteY4" fmla="*/ 262740 h 267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8400" h="267494">
                <a:moveTo>
                  <a:pt x="14598" y="262740"/>
                </a:moveTo>
                <a:lnTo>
                  <a:pt x="8978400" y="0"/>
                </a:lnTo>
                <a:lnTo>
                  <a:pt x="8978400" y="267494"/>
                </a:lnTo>
                <a:lnTo>
                  <a:pt x="0" y="267494"/>
                </a:lnTo>
                <a:lnTo>
                  <a:pt x="14598" y="262740"/>
                </a:lnTo>
                <a:close/>
              </a:path>
            </a:pathLst>
          </a:custGeom>
          <a:solidFill>
            <a:srgbClr val="0068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6912" tIns="53456" rIns="106912" bIns="53456" rtlCol="0" anchor="ctr"/>
          <a:lstStyle/>
          <a:p>
            <a:pPr algn="ctr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035893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597352"/>
            <a:ext cx="9144000" cy="2606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5360" y="6597351"/>
            <a:ext cx="30732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SaT5G - </a:t>
            </a:r>
            <a:r>
              <a:rPr lang="en-GB" sz="1000" b="1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Satellite And Terrestrial network for 5G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8532440" y="6597352"/>
            <a:ext cx="0" cy="26064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4896544"/>
          </a:xfrm>
        </p:spPr>
        <p:txBody>
          <a:bodyPr>
            <a:normAutofit/>
          </a:bodyPr>
          <a:lstStyle>
            <a:lvl1pPr marL="285750" indent="-285750">
              <a:buClr>
                <a:schemeClr val="accent2"/>
              </a:buClr>
              <a:buFont typeface="Wingdings" pitchFamily="2" charset="2"/>
              <a:buChar char="q"/>
              <a:defRPr sz="1800">
                <a:latin typeface="Arial" pitchFamily="34" charset="0"/>
                <a:cs typeface="Arial" pitchFamily="34" charset="0"/>
              </a:defRPr>
            </a:lvl1pPr>
            <a:lvl2pPr marL="742950" indent="-285750">
              <a:buClr>
                <a:schemeClr val="accent2"/>
              </a:buClr>
              <a:buFont typeface="Arial" pitchFamily="34" charset="0"/>
              <a:buChar char="•"/>
              <a:defRPr sz="18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chemeClr val="accent2"/>
              </a:buClr>
              <a:buSzPct val="80000"/>
              <a:buFont typeface="Wingdings" pitchFamily="2" charset="2"/>
              <a:buChar char="Ø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Clr>
                <a:schemeClr val="accent2"/>
              </a:buClr>
              <a:buSzPct val="80000"/>
              <a:buFont typeface="Wingdings" pitchFamily="2" charset="2"/>
              <a:buChar char="v"/>
              <a:defRPr sz="1800">
                <a:latin typeface="Arial" pitchFamily="34" charset="0"/>
                <a:cs typeface="Arial" pitchFamily="34" charset="0"/>
              </a:defRPr>
            </a:lvl4pPr>
            <a:lvl5pPr>
              <a:buClr>
                <a:schemeClr val="accent2"/>
              </a:buClr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 dirty="0"/>
          </a:p>
        </p:txBody>
      </p:sp>
      <p:sp>
        <p:nvSpPr>
          <p:cNvPr id="15" name="Content Placeholder 9"/>
          <p:cNvSpPr>
            <a:spLocks noGrp="1"/>
          </p:cNvSpPr>
          <p:nvPr>
            <p:ph sz="quarter" idx="14" hasCustomPrompt="1"/>
          </p:nvPr>
        </p:nvSpPr>
        <p:spPr>
          <a:xfrm>
            <a:off x="467544" y="1052736"/>
            <a:ext cx="8208912" cy="288032"/>
          </a:xfrm>
        </p:spPr>
        <p:txBody>
          <a:bodyPr>
            <a:noAutofit/>
          </a:bodyPr>
          <a:lstStyle>
            <a:lvl1pPr marL="0" indent="0">
              <a:buNone/>
              <a:defRPr sz="2000" b="1" baseline="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/>
              <a:t>&lt;Subsection Title&gt;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7"/>
          </p:nvPr>
        </p:nvSpPr>
        <p:spPr>
          <a:xfrm>
            <a:off x="7001533" y="6586391"/>
            <a:ext cx="2133600" cy="268139"/>
          </a:xfrm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93F9493-4A29-4164-820F-3BC1382B326F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88442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46000">
                <a:schemeClr val="accent2">
                  <a:lumMod val="60000"/>
                  <a:lumOff val="40000"/>
                </a:schemeClr>
              </a:gs>
              <a:gs pos="100000">
                <a:schemeClr val="bg1"/>
              </a:gs>
              <a:gs pos="8500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3" r="3946" b="23053"/>
          <a:stretch/>
        </p:blipFill>
        <p:spPr bwMode="auto">
          <a:xfrm>
            <a:off x="7821374" y="13119"/>
            <a:ext cx="999098" cy="82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107504" y="54983"/>
            <a:ext cx="7272808" cy="763480"/>
          </a:xfrm>
        </p:spPr>
        <p:txBody>
          <a:bodyPr>
            <a:norm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&lt;Section Title&gt;</a:t>
            </a:r>
            <a:endParaRPr lang="en-GB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6597352"/>
            <a:ext cx="9144000" cy="2606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8"/>
          <p:cNvSpPr txBox="1"/>
          <p:nvPr userDrawn="1"/>
        </p:nvSpPr>
        <p:spPr>
          <a:xfrm>
            <a:off x="5360" y="6597351"/>
            <a:ext cx="30732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SaT5G - </a:t>
            </a:r>
            <a:r>
              <a:rPr lang="en-GB" sz="1000" b="1" kern="12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Satellite And Terrestrial network for 5G</a:t>
            </a:r>
            <a:endParaRPr lang="en-GB" sz="1000" b="1" kern="1200" dirty="0">
              <a:solidFill>
                <a:schemeClr val="bg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14" name="Straight Connector 9"/>
          <p:cNvCxnSpPr/>
          <p:nvPr userDrawn="1"/>
        </p:nvCxnSpPr>
        <p:spPr>
          <a:xfrm>
            <a:off x="8532440" y="6597352"/>
            <a:ext cx="0" cy="26064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 userDrawn="1"/>
        </p:nvSpPr>
        <p:spPr>
          <a:xfrm>
            <a:off x="0" y="0"/>
            <a:ext cx="9144000" cy="88442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62000">
                <a:schemeClr val="accent2">
                  <a:lumMod val="60000"/>
                  <a:lumOff val="40000"/>
                </a:schemeClr>
              </a:gs>
              <a:gs pos="100000">
                <a:schemeClr val="bg1"/>
              </a:gs>
              <a:gs pos="8500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3" r="3946" b="23053"/>
          <a:stretch/>
        </p:blipFill>
        <p:spPr bwMode="auto">
          <a:xfrm>
            <a:off x="7821374" y="13119"/>
            <a:ext cx="999098" cy="82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7542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597351"/>
            <a:ext cx="9144000" cy="260649"/>
          </a:xfrm>
          <a:prstGeom prst="rect">
            <a:avLst/>
          </a:prstGeom>
          <a:solidFill>
            <a:srgbClr val="0068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5360" y="6597351"/>
            <a:ext cx="30732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SaT5G - </a:t>
            </a:r>
            <a:r>
              <a:rPr lang="en-GB" sz="1000" b="1" kern="12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Satellite And Terrestrial network for 5G</a:t>
            </a:r>
            <a:endParaRPr lang="en-GB" sz="1000" b="1" kern="1200" dirty="0">
              <a:solidFill>
                <a:schemeClr val="bg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8532440" y="6597352"/>
            <a:ext cx="0" cy="26064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4896544"/>
          </a:xfrm>
        </p:spPr>
        <p:txBody>
          <a:bodyPr>
            <a:normAutofit/>
          </a:bodyPr>
          <a:lstStyle>
            <a:lvl1pPr marL="285750" indent="-285750">
              <a:buClr>
                <a:srgbClr val="0068AA"/>
              </a:buClr>
              <a:buFont typeface="Wingdings" pitchFamily="2" charset="2"/>
              <a:buChar char="q"/>
              <a:defRPr sz="1800">
                <a:latin typeface="Arial" pitchFamily="34" charset="0"/>
                <a:cs typeface="Arial" pitchFamily="34" charset="0"/>
              </a:defRPr>
            </a:lvl1pPr>
            <a:lvl2pPr marL="742950" indent="-285750">
              <a:buClr>
                <a:srgbClr val="0068AA"/>
              </a:buClr>
              <a:buFont typeface="Arial" pitchFamily="34" charset="0"/>
              <a:buChar char="•"/>
              <a:defRPr sz="18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0068AA"/>
              </a:buClr>
              <a:buSzPct val="80000"/>
              <a:buFont typeface="Wingdings" pitchFamily="2" charset="2"/>
              <a:buChar char="Ø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Clr>
                <a:srgbClr val="0068AA"/>
              </a:buClr>
              <a:buSzPct val="80000"/>
              <a:buFont typeface="Wingdings" pitchFamily="2" charset="2"/>
              <a:buChar char="v"/>
              <a:defRPr sz="1800">
                <a:latin typeface="Arial" pitchFamily="34" charset="0"/>
                <a:cs typeface="Arial" pitchFamily="34" charset="0"/>
              </a:defRPr>
            </a:lvl4pPr>
            <a:lvl5pPr>
              <a:buClr>
                <a:srgbClr val="0068AA"/>
              </a:buClr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5" name="Content Placeholder 9"/>
          <p:cNvSpPr>
            <a:spLocks noGrp="1"/>
          </p:cNvSpPr>
          <p:nvPr>
            <p:ph sz="quarter" idx="14" hasCustomPrompt="1"/>
          </p:nvPr>
        </p:nvSpPr>
        <p:spPr>
          <a:xfrm>
            <a:off x="467544" y="1052736"/>
            <a:ext cx="8208912" cy="288032"/>
          </a:xfrm>
        </p:spPr>
        <p:txBody>
          <a:bodyPr>
            <a:noAutofit/>
          </a:bodyPr>
          <a:lstStyle>
            <a:lvl1pPr marL="0" indent="0">
              <a:buNone/>
              <a:defRPr sz="2000" b="1" baseline="0">
                <a:solidFill>
                  <a:srgbClr val="0068A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&lt;Subsection Title&gt;</a:t>
            </a:r>
            <a:endParaRPr lang="en-GB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7"/>
          </p:nvPr>
        </p:nvSpPr>
        <p:spPr>
          <a:xfrm>
            <a:off x="7001533" y="6586391"/>
            <a:ext cx="2133600" cy="268139"/>
          </a:xfrm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93F9493-4A29-4164-820F-3BC1382B326F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0" y="0"/>
            <a:ext cx="9144000" cy="884428"/>
          </a:xfrm>
          <a:prstGeom prst="rect">
            <a:avLst/>
          </a:prstGeom>
          <a:gradFill flip="none" rotWithShape="1">
            <a:gsLst>
              <a:gs pos="11000">
                <a:srgbClr val="0068AA"/>
              </a:gs>
              <a:gs pos="53000">
                <a:srgbClr val="0068AA"/>
              </a:gs>
              <a:gs pos="100000">
                <a:schemeClr val="bg1"/>
              </a:gs>
              <a:gs pos="7600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3" r="3946" b="23053"/>
          <a:stretch/>
        </p:blipFill>
        <p:spPr bwMode="auto">
          <a:xfrm>
            <a:off x="7821374" y="13119"/>
            <a:ext cx="999098" cy="82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107504" y="54983"/>
            <a:ext cx="7272808" cy="763480"/>
          </a:xfrm>
        </p:spPr>
        <p:txBody>
          <a:bodyPr>
            <a:norm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&lt;Section Title&gt;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7905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0" y="6597351"/>
            <a:ext cx="9144000" cy="260649"/>
          </a:xfrm>
          <a:prstGeom prst="rect">
            <a:avLst/>
          </a:prstGeom>
          <a:solidFill>
            <a:srgbClr val="0068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 userDrawn="1"/>
        </p:nvSpPr>
        <p:spPr>
          <a:xfrm>
            <a:off x="5360" y="6597351"/>
            <a:ext cx="30732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SaT5G - </a:t>
            </a:r>
            <a:r>
              <a:rPr lang="en-GB" sz="1000" b="1" kern="12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Satellite And Terrestrial network for 5G</a:t>
            </a:r>
            <a:endParaRPr lang="en-GB" sz="1000" b="1" kern="1200" dirty="0">
              <a:solidFill>
                <a:schemeClr val="bg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6" name="Slide Number Placeholder 19"/>
          <p:cNvSpPr>
            <a:spLocks noGrp="1"/>
          </p:cNvSpPr>
          <p:nvPr>
            <p:ph type="sldNum" sz="quarter" idx="17"/>
          </p:nvPr>
        </p:nvSpPr>
        <p:spPr>
          <a:xfrm>
            <a:off x="7001533" y="6586391"/>
            <a:ext cx="2133600" cy="268139"/>
          </a:xfrm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93F9493-4A29-4164-820F-3BC1382B326F}" type="slidenum">
              <a:rPr lang="en-GB" smtClean="0"/>
              <a:pPr/>
              <a:t>‹N°›</a:t>
            </a:fld>
            <a:endParaRPr lang="en-GB" dirty="0"/>
          </a:p>
        </p:txBody>
      </p:sp>
      <p:pic>
        <p:nvPicPr>
          <p:cNvPr id="18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3" r="3946" b="23053"/>
          <a:stretch/>
        </p:blipFill>
        <p:spPr bwMode="auto">
          <a:xfrm>
            <a:off x="7821374" y="13119"/>
            <a:ext cx="999098" cy="82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9"/>
          <p:cNvSpPr/>
          <p:nvPr userDrawn="1"/>
        </p:nvSpPr>
        <p:spPr>
          <a:xfrm>
            <a:off x="0" y="0"/>
            <a:ext cx="9144000" cy="884428"/>
          </a:xfrm>
          <a:prstGeom prst="rect">
            <a:avLst/>
          </a:prstGeom>
          <a:gradFill flip="none" rotWithShape="1">
            <a:gsLst>
              <a:gs pos="11000">
                <a:srgbClr val="0068AA"/>
              </a:gs>
              <a:gs pos="53000">
                <a:srgbClr val="0068AA"/>
              </a:gs>
              <a:gs pos="100000">
                <a:schemeClr val="bg1"/>
              </a:gs>
              <a:gs pos="7600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3" r="3946" b="23053"/>
          <a:stretch/>
        </p:blipFill>
        <p:spPr bwMode="auto">
          <a:xfrm>
            <a:off x="7821374" y="13119"/>
            <a:ext cx="999098" cy="82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itle 1"/>
          <p:cNvSpPr txBox="1">
            <a:spLocks/>
          </p:cNvSpPr>
          <p:nvPr userDrawn="1"/>
        </p:nvSpPr>
        <p:spPr>
          <a:xfrm>
            <a:off x="107504" y="54983"/>
            <a:ext cx="7272808" cy="763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22935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6597351"/>
            <a:ext cx="9144000" cy="260649"/>
          </a:xfrm>
          <a:prstGeom prst="rect">
            <a:avLst/>
          </a:prstGeom>
          <a:solidFill>
            <a:srgbClr val="0068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60" y="6597351"/>
            <a:ext cx="30732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SaT5G - </a:t>
            </a:r>
            <a:r>
              <a:rPr lang="en-GB" sz="1000" b="1" kern="12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Satellite And Terrestrial network for 5G</a:t>
            </a:r>
            <a:endParaRPr lang="en-GB" sz="1000" b="1" kern="1200" dirty="0">
              <a:solidFill>
                <a:schemeClr val="bg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8" name="Slide Number Placeholder 19"/>
          <p:cNvSpPr>
            <a:spLocks noGrp="1"/>
          </p:cNvSpPr>
          <p:nvPr>
            <p:ph type="sldNum" sz="quarter" idx="17"/>
          </p:nvPr>
        </p:nvSpPr>
        <p:spPr>
          <a:xfrm>
            <a:off x="7001533" y="6586391"/>
            <a:ext cx="2133600" cy="268139"/>
          </a:xfrm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93F9493-4A29-4164-820F-3BC1382B326F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0" y="0"/>
            <a:ext cx="9144000" cy="884428"/>
          </a:xfrm>
          <a:prstGeom prst="rect">
            <a:avLst/>
          </a:prstGeom>
          <a:gradFill flip="none" rotWithShape="1">
            <a:gsLst>
              <a:gs pos="11000">
                <a:srgbClr val="0068AA"/>
              </a:gs>
              <a:gs pos="53000">
                <a:srgbClr val="0068AA"/>
              </a:gs>
              <a:gs pos="100000">
                <a:schemeClr val="bg1"/>
              </a:gs>
              <a:gs pos="7600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3" r="3946" b="23053"/>
          <a:stretch/>
        </p:blipFill>
        <p:spPr bwMode="auto">
          <a:xfrm>
            <a:off x="7821374" y="13119"/>
            <a:ext cx="999098" cy="82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107504" y="54983"/>
            <a:ext cx="7272808" cy="763480"/>
          </a:xfrm>
        </p:spPr>
        <p:txBody>
          <a:bodyPr>
            <a:norm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&lt;Section Title&gt;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2944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0" y="6597351"/>
            <a:ext cx="9144000" cy="260649"/>
          </a:xfrm>
          <a:prstGeom prst="rect">
            <a:avLst/>
          </a:prstGeom>
          <a:solidFill>
            <a:srgbClr val="0068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 userDrawn="1"/>
        </p:nvSpPr>
        <p:spPr>
          <a:xfrm>
            <a:off x="5360" y="6597351"/>
            <a:ext cx="30732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SaT5G - </a:t>
            </a:r>
            <a:r>
              <a:rPr lang="en-GB" sz="1000" b="1" kern="12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Satellite And Terrestrial network for 5G</a:t>
            </a:r>
            <a:endParaRPr lang="en-GB" sz="1000" b="1" kern="1200" dirty="0">
              <a:solidFill>
                <a:schemeClr val="bg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1" name="Slide Number Placeholder 19"/>
          <p:cNvSpPr>
            <a:spLocks noGrp="1"/>
          </p:cNvSpPr>
          <p:nvPr>
            <p:ph type="sldNum" sz="quarter" idx="17"/>
          </p:nvPr>
        </p:nvSpPr>
        <p:spPr>
          <a:xfrm>
            <a:off x="7001533" y="6586391"/>
            <a:ext cx="2133600" cy="268139"/>
          </a:xfrm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93F9493-4A29-4164-820F-3BC1382B326F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0" y="0"/>
            <a:ext cx="9144000" cy="884428"/>
          </a:xfrm>
          <a:prstGeom prst="rect">
            <a:avLst/>
          </a:prstGeom>
          <a:gradFill flip="none" rotWithShape="1">
            <a:gsLst>
              <a:gs pos="11000">
                <a:srgbClr val="0068AA"/>
              </a:gs>
              <a:gs pos="53000">
                <a:srgbClr val="0068AA"/>
              </a:gs>
              <a:gs pos="100000">
                <a:schemeClr val="bg1"/>
              </a:gs>
              <a:gs pos="7600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5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3" r="3946" b="23053"/>
          <a:stretch/>
        </p:blipFill>
        <p:spPr bwMode="auto">
          <a:xfrm>
            <a:off x="7821374" y="13119"/>
            <a:ext cx="999098" cy="82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itle 1"/>
          <p:cNvSpPr>
            <a:spLocks noGrp="1"/>
          </p:cNvSpPr>
          <p:nvPr>
            <p:ph type="title" hasCustomPrompt="1"/>
          </p:nvPr>
        </p:nvSpPr>
        <p:spPr>
          <a:xfrm>
            <a:off x="107504" y="54983"/>
            <a:ext cx="7272808" cy="763480"/>
          </a:xfrm>
        </p:spPr>
        <p:txBody>
          <a:bodyPr>
            <a:norm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&lt;Section Title&gt;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21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6597351"/>
            <a:ext cx="9144000" cy="260649"/>
          </a:xfrm>
          <a:prstGeom prst="rect">
            <a:avLst/>
          </a:prstGeom>
          <a:solidFill>
            <a:srgbClr val="0068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 userDrawn="1"/>
        </p:nvSpPr>
        <p:spPr>
          <a:xfrm>
            <a:off x="5360" y="6597351"/>
            <a:ext cx="30732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SaT5G - </a:t>
            </a:r>
            <a:r>
              <a:rPr lang="en-GB" sz="1000" b="1" kern="12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Satellite And Terrestrial network for 5G</a:t>
            </a:r>
            <a:endParaRPr lang="en-GB" sz="1000" b="1" kern="1200" dirty="0">
              <a:solidFill>
                <a:schemeClr val="bg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1" name="Slide Number Placeholder 19"/>
          <p:cNvSpPr>
            <a:spLocks noGrp="1"/>
          </p:cNvSpPr>
          <p:nvPr>
            <p:ph type="sldNum" sz="quarter" idx="17"/>
          </p:nvPr>
        </p:nvSpPr>
        <p:spPr>
          <a:xfrm>
            <a:off x="7001533" y="6586391"/>
            <a:ext cx="2133600" cy="268139"/>
          </a:xfrm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93F9493-4A29-4164-820F-3BC1382B326F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0" y="0"/>
            <a:ext cx="9144000" cy="884428"/>
          </a:xfrm>
          <a:prstGeom prst="rect">
            <a:avLst/>
          </a:prstGeom>
          <a:gradFill flip="none" rotWithShape="1">
            <a:gsLst>
              <a:gs pos="11000">
                <a:srgbClr val="0068AA"/>
              </a:gs>
              <a:gs pos="53000">
                <a:srgbClr val="0068AA"/>
              </a:gs>
              <a:gs pos="100000">
                <a:schemeClr val="bg1"/>
              </a:gs>
              <a:gs pos="7600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3" r="3946" b="23053"/>
          <a:stretch/>
        </p:blipFill>
        <p:spPr bwMode="auto">
          <a:xfrm>
            <a:off x="7821374" y="13119"/>
            <a:ext cx="999098" cy="82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107504" y="54983"/>
            <a:ext cx="7272808" cy="763480"/>
          </a:xfrm>
        </p:spPr>
        <p:txBody>
          <a:bodyPr>
            <a:norm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&lt;Section Title&gt;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77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030" y="960263"/>
            <a:ext cx="3008313" cy="10905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1880" y="960263"/>
            <a:ext cx="5111750" cy="549307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4030" y="2122314"/>
            <a:ext cx="3008313" cy="440250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0" y="6597351"/>
            <a:ext cx="9144000" cy="260649"/>
          </a:xfrm>
          <a:prstGeom prst="rect">
            <a:avLst/>
          </a:prstGeom>
          <a:solidFill>
            <a:srgbClr val="0068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60" y="6597351"/>
            <a:ext cx="30732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SaT5G - </a:t>
            </a:r>
            <a:r>
              <a:rPr lang="en-GB" sz="1000" b="1" kern="12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Satellite And Terrestrial network for 5G</a:t>
            </a:r>
            <a:endParaRPr lang="en-GB" sz="1000" b="1" kern="1200" dirty="0">
              <a:solidFill>
                <a:schemeClr val="bg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8" name="Slide Number Placeholder 19"/>
          <p:cNvSpPr>
            <a:spLocks noGrp="1"/>
          </p:cNvSpPr>
          <p:nvPr>
            <p:ph type="sldNum" sz="quarter" idx="17"/>
          </p:nvPr>
        </p:nvSpPr>
        <p:spPr>
          <a:xfrm>
            <a:off x="7001533" y="6586391"/>
            <a:ext cx="2133600" cy="268139"/>
          </a:xfrm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93F9493-4A29-4164-820F-3BC1382B326F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0" y="0"/>
            <a:ext cx="9144000" cy="884428"/>
          </a:xfrm>
          <a:prstGeom prst="rect">
            <a:avLst/>
          </a:prstGeom>
          <a:gradFill flip="none" rotWithShape="1">
            <a:gsLst>
              <a:gs pos="11000">
                <a:srgbClr val="0068AA"/>
              </a:gs>
              <a:gs pos="53000">
                <a:srgbClr val="0068AA"/>
              </a:gs>
              <a:gs pos="100000">
                <a:schemeClr val="bg1"/>
              </a:gs>
              <a:gs pos="7600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3" r="3946" b="23053"/>
          <a:stretch/>
        </p:blipFill>
        <p:spPr bwMode="auto">
          <a:xfrm>
            <a:off x="7821374" y="13119"/>
            <a:ext cx="999098" cy="82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itle 1"/>
          <p:cNvSpPr txBox="1">
            <a:spLocks/>
          </p:cNvSpPr>
          <p:nvPr userDrawn="1"/>
        </p:nvSpPr>
        <p:spPr>
          <a:xfrm>
            <a:off x="107504" y="54983"/>
            <a:ext cx="7272808" cy="763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&lt;Section Title&gt;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7137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168553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63688" y="980728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5735291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0" y="6597351"/>
            <a:ext cx="9144000" cy="260649"/>
          </a:xfrm>
          <a:prstGeom prst="rect">
            <a:avLst/>
          </a:prstGeom>
          <a:solidFill>
            <a:srgbClr val="0068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 userDrawn="1"/>
        </p:nvSpPr>
        <p:spPr>
          <a:xfrm>
            <a:off x="5360" y="6597351"/>
            <a:ext cx="30732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SaT5G - </a:t>
            </a:r>
            <a:r>
              <a:rPr lang="en-GB" sz="1000" b="1" kern="12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Satellite And Terrestrial network for 5G</a:t>
            </a:r>
            <a:endParaRPr lang="en-GB" sz="1000" b="1" kern="1200" dirty="0">
              <a:solidFill>
                <a:schemeClr val="bg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8" name="Slide Number Placeholder 19"/>
          <p:cNvSpPr>
            <a:spLocks noGrp="1"/>
          </p:cNvSpPr>
          <p:nvPr>
            <p:ph type="sldNum" sz="quarter" idx="17"/>
          </p:nvPr>
        </p:nvSpPr>
        <p:spPr>
          <a:xfrm>
            <a:off x="7001533" y="6586391"/>
            <a:ext cx="2133600" cy="268139"/>
          </a:xfrm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93F9493-4A29-4164-820F-3BC1382B326F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0" y="0"/>
            <a:ext cx="9144000" cy="884428"/>
          </a:xfrm>
          <a:prstGeom prst="rect">
            <a:avLst/>
          </a:prstGeom>
          <a:gradFill flip="none" rotWithShape="1">
            <a:gsLst>
              <a:gs pos="11000">
                <a:srgbClr val="0068AA"/>
              </a:gs>
              <a:gs pos="53000">
                <a:srgbClr val="0068AA"/>
              </a:gs>
              <a:gs pos="100000">
                <a:schemeClr val="bg1"/>
              </a:gs>
              <a:gs pos="7600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3" r="3946" b="23053"/>
          <a:stretch/>
        </p:blipFill>
        <p:spPr bwMode="auto">
          <a:xfrm>
            <a:off x="7821374" y="13119"/>
            <a:ext cx="999098" cy="82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itle 1"/>
          <p:cNvSpPr txBox="1">
            <a:spLocks/>
          </p:cNvSpPr>
          <p:nvPr userDrawn="1"/>
        </p:nvSpPr>
        <p:spPr>
          <a:xfrm>
            <a:off x="107504" y="54983"/>
            <a:ext cx="7272808" cy="763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&lt;Section Title&gt;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994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12" name="Rectangle 11"/>
          <p:cNvSpPr/>
          <p:nvPr userDrawn="1"/>
        </p:nvSpPr>
        <p:spPr>
          <a:xfrm>
            <a:off x="0" y="6597351"/>
            <a:ext cx="9144000" cy="260649"/>
          </a:xfrm>
          <a:prstGeom prst="rect">
            <a:avLst/>
          </a:prstGeom>
          <a:solidFill>
            <a:srgbClr val="0068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 userDrawn="1"/>
        </p:nvSpPr>
        <p:spPr>
          <a:xfrm>
            <a:off x="5360" y="6597351"/>
            <a:ext cx="30732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SaT5G - </a:t>
            </a:r>
            <a:r>
              <a:rPr lang="en-GB" sz="1000" b="1" kern="12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Satellite And Terrestrial network for 5G</a:t>
            </a:r>
            <a:endParaRPr lang="en-GB" sz="1000" b="1" kern="1200" dirty="0">
              <a:solidFill>
                <a:schemeClr val="bg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7" name="Slide Number Placeholder 19"/>
          <p:cNvSpPr>
            <a:spLocks noGrp="1"/>
          </p:cNvSpPr>
          <p:nvPr>
            <p:ph type="sldNum" sz="quarter" idx="17"/>
          </p:nvPr>
        </p:nvSpPr>
        <p:spPr>
          <a:xfrm>
            <a:off x="7001533" y="6586391"/>
            <a:ext cx="2133600" cy="268139"/>
          </a:xfrm>
        </p:spPr>
        <p:txBody>
          <a:bodyPr/>
          <a:lstStyle>
            <a:lvl1pPr>
              <a:defRPr sz="11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93F9493-4A29-4164-820F-3BC1382B326F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0"/>
            <a:ext cx="9144000" cy="884428"/>
          </a:xfrm>
          <a:prstGeom prst="rect">
            <a:avLst/>
          </a:prstGeom>
          <a:gradFill flip="none" rotWithShape="1">
            <a:gsLst>
              <a:gs pos="11000">
                <a:srgbClr val="0068AA"/>
              </a:gs>
              <a:gs pos="53000">
                <a:srgbClr val="0068AA"/>
              </a:gs>
              <a:gs pos="100000">
                <a:schemeClr val="bg1"/>
              </a:gs>
              <a:gs pos="7600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3" r="3946" b="23053"/>
          <a:stretch/>
        </p:blipFill>
        <p:spPr bwMode="auto">
          <a:xfrm>
            <a:off x="7821374" y="13119"/>
            <a:ext cx="999098" cy="82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107504" y="54983"/>
            <a:ext cx="7272808" cy="763480"/>
          </a:xfrm>
        </p:spPr>
        <p:txBody>
          <a:bodyPr>
            <a:norm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&lt;Section Title&gt;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404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B332879-AEC3-40E9-82C1-89B3FA55EFF1}" type="datetime1">
              <a:rPr lang="en-GB" smtClean="0"/>
              <a:pPr/>
              <a:t>19/01/2018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F9493-4A29-4164-820F-3BC1382B326F}" type="slidenum">
              <a:rPr lang="en-GB" smtClean="0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2250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60" r:id="rId10"/>
    <p:sldLayoutId id="214748366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mailto:boris.tiomela-jou@airbus.com" TargetMode="Externa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115616" y="3140968"/>
            <a:ext cx="6912768" cy="720080"/>
          </a:xfrm>
        </p:spPr>
        <p:txBody>
          <a:bodyPr/>
          <a:lstStyle/>
          <a:p>
            <a:r>
              <a:rPr lang="en-US" sz="2000" dirty="0"/>
              <a:t>Satellite Specific </a:t>
            </a:r>
            <a:r>
              <a:rPr lang="en-US" sz="2000" dirty="0" smtClean="0"/>
              <a:t>technical issues </a:t>
            </a:r>
            <a:r>
              <a:rPr lang="en-US" sz="2000" dirty="0"/>
              <a:t>to be considered in 5G </a:t>
            </a:r>
            <a:r>
              <a:rPr lang="en-US" sz="2000" smtClean="0"/>
              <a:t>Core </a:t>
            </a:r>
            <a:r>
              <a:rPr lang="en-US" sz="2000" smtClean="0"/>
              <a:t>specification</a:t>
            </a:r>
            <a:endParaRPr lang="en-GB" sz="2000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24F3A0B8-F3E2-4797-A0FD-6BEFECFA11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59632" y="3861048"/>
            <a:ext cx="6538520" cy="504056"/>
          </a:xfrm>
        </p:spPr>
        <p:txBody>
          <a:bodyPr/>
          <a:lstStyle/>
          <a:p>
            <a:r>
              <a:rPr lang="en-GB" dirty="0" smtClean="0"/>
              <a:t>Airbus Defence and Space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3"/>
          </p:nvPr>
        </p:nvSpPr>
        <p:spPr>
          <a:xfrm>
            <a:off x="1302740" y="4941168"/>
            <a:ext cx="6538520" cy="360040"/>
          </a:xfrm>
        </p:spPr>
        <p:txBody>
          <a:bodyPr/>
          <a:lstStyle/>
          <a:p>
            <a:r>
              <a:rPr lang="en-GB" dirty="0" smtClean="0"/>
              <a:t>3GPPCT4#82, </a:t>
            </a:r>
            <a:r>
              <a:rPr lang="en-US" dirty="0" smtClean="0"/>
              <a:t>Gothenburg, January 2018</a:t>
            </a:r>
            <a:endParaRPr lang="en-US" dirty="0"/>
          </a:p>
        </p:txBody>
      </p:sp>
      <p:pic>
        <p:nvPicPr>
          <p:cNvPr id="7" name="Image 6" descr="AIRBUS_RGB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7" t="30690" r="13721" b="27931"/>
          <a:stretch>
            <a:fillRect/>
          </a:stretch>
        </p:blipFill>
        <p:spPr bwMode="auto">
          <a:xfrm>
            <a:off x="3779912" y="4437112"/>
            <a:ext cx="1584176" cy="30006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ZoneTexte 4"/>
          <p:cNvSpPr txBox="1"/>
          <p:nvPr/>
        </p:nvSpPr>
        <p:spPr>
          <a:xfrm>
            <a:off x="7876347" y="44624"/>
            <a:ext cx="1260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TDOC C4-181208</a:t>
            </a:r>
          </a:p>
        </p:txBody>
      </p:sp>
    </p:spTree>
    <p:extLst>
      <p:ext uri="{BB962C8B-B14F-4D97-AF65-F5344CB8AC3E}">
        <p14:creationId xmlns:p14="http://schemas.microsoft.com/office/powerpoint/2010/main" val="2447767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38" y="4159976"/>
            <a:ext cx="2517254" cy="1819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7"/>
          </p:nvPr>
        </p:nvSpPr>
        <p:spPr>
          <a:xfrm>
            <a:off x="6925521" y="6589861"/>
            <a:ext cx="2133600" cy="268139"/>
          </a:xfrm>
        </p:spPr>
        <p:txBody>
          <a:bodyPr/>
          <a:lstStyle/>
          <a:p>
            <a:fld id="{593F9493-4A29-4164-820F-3BC1382B326F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56" name="TextBox 137"/>
          <p:cNvSpPr txBox="1"/>
          <p:nvPr/>
        </p:nvSpPr>
        <p:spPr bwMode="auto">
          <a:xfrm>
            <a:off x="3131840" y="1212404"/>
            <a:ext cx="5770455" cy="516892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>
            <a:no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5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5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5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5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5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5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5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5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5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en-GB" sz="1800" dirty="0" smtClean="0"/>
          </a:p>
          <a:p>
            <a:pPr>
              <a:defRPr/>
            </a:pPr>
            <a:r>
              <a:rPr lang="en-GB" sz="1800" dirty="0" smtClean="0"/>
              <a:t>Terrestrial and Satellite actors are working in the frame of European H2020 Project (SaT5G) on Satellite Integration into 5G, mainly for </a:t>
            </a:r>
            <a:r>
              <a:rPr lang="en-GB" sz="1800" b="1" dirty="0" smtClean="0"/>
              <a:t>backhauling</a:t>
            </a:r>
            <a:r>
              <a:rPr lang="en-GB" sz="1800" dirty="0" smtClean="0"/>
              <a:t>.</a:t>
            </a:r>
          </a:p>
          <a:p>
            <a:pPr>
              <a:defRPr/>
            </a:pPr>
            <a:endParaRPr lang="en-GB" sz="1800" dirty="0" smtClean="0"/>
          </a:p>
          <a:p>
            <a:pPr>
              <a:defRPr/>
            </a:pPr>
            <a:r>
              <a:rPr lang="en-GB" sz="1800" b="1" dirty="0" smtClean="0"/>
              <a:t>Objectives:</a:t>
            </a:r>
          </a:p>
          <a:p>
            <a:pPr>
              <a:defRPr/>
            </a:pPr>
            <a:endParaRPr lang="en-GB" sz="1800" dirty="0" smtClean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1800" dirty="0" smtClean="0"/>
              <a:t>Implementation </a:t>
            </a:r>
            <a:r>
              <a:rPr lang="en-GB" sz="1800" dirty="0"/>
              <a:t>of solutions enabling the </a:t>
            </a:r>
            <a:r>
              <a:rPr lang="en-GB" sz="1800" b="1" dirty="0"/>
              <a:t>“plug and play” </a:t>
            </a:r>
            <a:r>
              <a:rPr lang="en-GB" sz="1800" dirty="0"/>
              <a:t>integration of </a:t>
            </a:r>
            <a:r>
              <a:rPr lang="en-GB" sz="1800" dirty="0" err="1" smtClean="0"/>
              <a:t>SatCom</a:t>
            </a:r>
            <a:r>
              <a:rPr lang="en-GB" sz="1800" dirty="0" smtClean="0"/>
              <a:t> </a:t>
            </a:r>
            <a:r>
              <a:rPr lang="en-GB" sz="1800" dirty="0"/>
              <a:t>components into 5G </a:t>
            </a:r>
            <a:r>
              <a:rPr lang="en-GB" sz="1800" dirty="0" smtClean="0"/>
              <a:t>networks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IE" sz="1800" dirty="0" smtClean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IE" sz="1800" dirty="0" smtClean="0"/>
              <a:t>Developing commercial </a:t>
            </a:r>
            <a:r>
              <a:rPr lang="en-IE" sz="1800" dirty="0"/>
              <a:t>value propositions for the </a:t>
            </a:r>
            <a:r>
              <a:rPr lang="en-IE" sz="1800" dirty="0" smtClean="0"/>
              <a:t>identified SaT5G </a:t>
            </a:r>
            <a:r>
              <a:rPr lang="en-IE" sz="1800" dirty="0"/>
              <a:t>use </a:t>
            </a:r>
            <a:r>
              <a:rPr lang="en-IE" sz="1800" dirty="0" smtClean="0"/>
              <a:t>cases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IE" sz="1800" b="1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1800" dirty="0" smtClean="0"/>
              <a:t>Definition of </a:t>
            </a:r>
            <a:r>
              <a:rPr lang="en-GB" sz="1800" b="1" dirty="0" smtClean="0"/>
              <a:t>Integrated Satellite – 5G architectures</a:t>
            </a:r>
            <a:endParaRPr lang="en-GB" sz="1800" b="1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GB" sz="18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IE" sz="1800" b="1" dirty="0" smtClean="0"/>
              <a:t>Contribution to standardisation </a:t>
            </a:r>
            <a:r>
              <a:rPr lang="en-IE" sz="1800" dirty="0" smtClean="0"/>
              <a:t>with key integration enablers</a:t>
            </a:r>
            <a:endParaRPr lang="en-IE" sz="18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GB" sz="1800" dirty="0"/>
          </a:p>
          <a:p>
            <a:pPr>
              <a:defRPr/>
            </a:pP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58" name="Titre 1"/>
          <p:cNvSpPr>
            <a:spLocks noGrp="1"/>
          </p:cNvSpPr>
          <p:nvPr/>
        </p:nvSpPr>
        <p:spPr bwMode="auto">
          <a:xfrm>
            <a:off x="270778" y="118467"/>
            <a:ext cx="8797967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4298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  <a:lvl3pPr algn="l" defTabSz="104298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3pPr>
            <a:lvl4pPr algn="l" defTabSz="104298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4pPr>
            <a:lvl5pPr algn="l" defTabSz="104298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5pPr>
            <a:lvl6pPr marL="457200" algn="l" defTabSz="1042988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6pPr>
            <a:lvl7pPr marL="914400" algn="l" defTabSz="1042988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7pPr>
            <a:lvl8pPr marL="1371600" algn="l" defTabSz="1042988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8pPr>
            <a:lvl9pPr marL="1828800" algn="l" defTabSz="1042988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  <a:endParaRPr lang="en-US" altLang="fr-FR" sz="4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202664" y="2478680"/>
            <a:ext cx="2671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Ubiquity </a:t>
            </a:r>
          </a:p>
          <a:p>
            <a:pPr algn="ctr"/>
            <a:r>
              <a:rPr lang="en-US" b="1" dirty="0" smtClean="0"/>
              <a:t>Mobility </a:t>
            </a:r>
          </a:p>
          <a:p>
            <a:pPr algn="ctr"/>
            <a:r>
              <a:rPr lang="en-US" b="1" dirty="0" smtClean="0"/>
              <a:t>Broadcast</a:t>
            </a:r>
            <a:endParaRPr lang="fr-FR" b="1" dirty="0"/>
          </a:p>
        </p:txBody>
      </p:sp>
      <p:pic>
        <p:nvPicPr>
          <p:cNvPr id="60" name="Picture 4" descr="KASAT-Plan-Large-12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72454">
            <a:off x="647049" y="1295769"/>
            <a:ext cx="1783045" cy="137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Rectangle à coins arrondis 60"/>
          <p:cNvSpPr/>
          <p:nvPr/>
        </p:nvSpPr>
        <p:spPr>
          <a:xfrm>
            <a:off x="191088" y="1396382"/>
            <a:ext cx="2683392" cy="2169825"/>
          </a:xfrm>
          <a:prstGeom prst="roundRect">
            <a:avLst/>
          </a:prstGeom>
          <a:noFill/>
          <a:ln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226700" y="390846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eMBB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0182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93F9493-4A29-4164-820F-3BC1382B326F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34" name="Titre 1"/>
          <p:cNvSpPr>
            <a:spLocks noGrp="1"/>
          </p:cNvSpPr>
          <p:nvPr/>
        </p:nvSpPr>
        <p:spPr bwMode="auto">
          <a:xfrm>
            <a:off x="270778" y="118467"/>
            <a:ext cx="8797967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4298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  <a:lvl3pPr algn="l" defTabSz="104298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3pPr>
            <a:lvl4pPr algn="l" defTabSz="104298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4pPr>
            <a:lvl5pPr algn="l" defTabSz="104298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5pPr>
            <a:lvl6pPr marL="457200" algn="l" defTabSz="1042988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6pPr>
            <a:lvl7pPr marL="914400" algn="l" defTabSz="1042988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7pPr>
            <a:lvl8pPr marL="1371600" algn="l" defTabSz="1042988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8pPr>
            <a:lvl9pPr marL="1828800" algn="l" defTabSz="1042988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5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SaT5G </a:t>
            </a:r>
            <a:r>
              <a:rPr lang="en-US" altLang="en-US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Integrated Architecture </a:t>
            </a:r>
            <a:endParaRPr lang="en-US" altLang="fr-FR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Espace réservé du numéro de diapositive 3"/>
          <p:cNvSpPr txBox="1">
            <a:spLocks/>
          </p:cNvSpPr>
          <p:nvPr/>
        </p:nvSpPr>
        <p:spPr>
          <a:xfrm>
            <a:off x="7001533" y="6586391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93F9493-4A29-4164-820F-3BC1382B326F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24" name="Titre 1"/>
          <p:cNvSpPr txBox="1">
            <a:spLocks/>
          </p:cNvSpPr>
          <p:nvPr/>
        </p:nvSpPr>
        <p:spPr>
          <a:xfrm>
            <a:off x="453356" y="3718418"/>
            <a:ext cx="2869798" cy="1010543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SaT5G</a:t>
            </a:r>
            <a:endParaRPr lang="en-US" sz="2000" b="1" dirty="0">
              <a:solidFill>
                <a:sysClr val="windowText" lastClr="000000"/>
              </a:solidFill>
              <a:latin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Network functional architecture</a:t>
            </a:r>
            <a:endParaRPr kumimoji="0" lang="fr-FR" sz="20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Sous-titre 2"/>
          <p:cNvSpPr txBox="1">
            <a:spLocks/>
          </p:cNvSpPr>
          <p:nvPr/>
        </p:nvSpPr>
        <p:spPr>
          <a:xfrm>
            <a:off x="3424345" y="3718417"/>
            <a:ext cx="2772307" cy="1010544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SaT5G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Network topology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37" y="5006573"/>
            <a:ext cx="2310074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ZoneTexte 12"/>
          <p:cNvSpPr txBox="1"/>
          <p:nvPr/>
        </p:nvSpPr>
        <p:spPr>
          <a:xfrm>
            <a:off x="2773016" y="4878211"/>
            <a:ext cx="9846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i="1" dirty="0" smtClean="0"/>
              <a:t>Map 5G NF into network topology </a:t>
            </a:r>
            <a:endParaRPr lang="en-US" sz="1100" i="1" dirty="0"/>
          </a:p>
        </p:txBody>
      </p:sp>
      <p:sp>
        <p:nvSpPr>
          <p:cNvPr id="28" name="Rectangle 27"/>
          <p:cNvSpPr/>
          <p:nvPr/>
        </p:nvSpPr>
        <p:spPr>
          <a:xfrm>
            <a:off x="26243" y="2653949"/>
            <a:ext cx="9034963" cy="2215211"/>
          </a:xfrm>
          <a:prstGeom prst="rect">
            <a:avLst/>
          </a:prstGeom>
          <a:noFill/>
          <a:ln w="63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29" name="ZoneTexte 14"/>
          <p:cNvSpPr txBox="1"/>
          <p:nvPr/>
        </p:nvSpPr>
        <p:spPr>
          <a:xfrm>
            <a:off x="6203697" y="2269273"/>
            <a:ext cx="2772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 i="1" dirty="0" smtClean="0">
                <a:solidFill>
                  <a:srgbClr val="C00000"/>
                </a:solidFill>
              </a:rPr>
              <a:t>SaT5G Use case X</a:t>
            </a:r>
            <a:endParaRPr lang="en-US" b="1" i="1" dirty="0">
              <a:solidFill>
                <a:srgbClr val="C00000"/>
              </a:solidFill>
            </a:endParaRP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643" y="4974029"/>
            <a:ext cx="2232979" cy="1184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54" y="5115253"/>
            <a:ext cx="1907704" cy="86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Sous-titre 2"/>
          <p:cNvSpPr txBox="1">
            <a:spLocks/>
          </p:cNvSpPr>
          <p:nvPr/>
        </p:nvSpPr>
        <p:spPr>
          <a:xfrm>
            <a:off x="6298964" y="3718417"/>
            <a:ext cx="2720954" cy="1010544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 anchorCtr="0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SaT5G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User/control plane protocol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stacks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Double flèche horizontale 34"/>
          <p:cNvSpPr/>
          <p:nvPr/>
        </p:nvSpPr>
        <p:spPr>
          <a:xfrm>
            <a:off x="2924106" y="5582637"/>
            <a:ext cx="613072" cy="271630"/>
          </a:xfrm>
          <a:prstGeom prst="left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36" name="Double flèche horizontale 35"/>
          <p:cNvSpPr/>
          <p:nvPr/>
        </p:nvSpPr>
        <p:spPr>
          <a:xfrm>
            <a:off x="6111017" y="5483293"/>
            <a:ext cx="613072" cy="271630"/>
          </a:xfrm>
          <a:prstGeom prst="left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37" name="Sous-titre 2"/>
          <p:cNvSpPr txBox="1">
            <a:spLocks/>
          </p:cNvSpPr>
          <p:nvPr/>
        </p:nvSpPr>
        <p:spPr>
          <a:xfrm>
            <a:off x="438036" y="2740840"/>
            <a:ext cx="8590617" cy="849613"/>
          </a:xfrm>
          <a:prstGeom prst="rect">
            <a:avLst/>
          </a:prstGeom>
          <a:solidFill>
            <a:srgbClr val="FFC165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 anchorCtr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SaT5G Network Management architecture </a:t>
            </a:r>
          </a:p>
        </p:txBody>
      </p:sp>
      <p:sp>
        <p:nvSpPr>
          <p:cNvPr id="38" name="Double flèche horizontale 37"/>
          <p:cNvSpPr/>
          <p:nvPr/>
        </p:nvSpPr>
        <p:spPr>
          <a:xfrm rot="16200000">
            <a:off x="1490455" y="3501580"/>
            <a:ext cx="413357" cy="271630"/>
          </a:xfrm>
          <a:prstGeom prst="left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39" name="Double flèche horizontale 38"/>
          <p:cNvSpPr/>
          <p:nvPr/>
        </p:nvSpPr>
        <p:spPr>
          <a:xfrm rot="16200000">
            <a:off x="4546276" y="3501581"/>
            <a:ext cx="413357" cy="271630"/>
          </a:xfrm>
          <a:prstGeom prst="left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40" name="Double flèche horizontale 39"/>
          <p:cNvSpPr/>
          <p:nvPr/>
        </p:nvSpPr>
        <p:spPr>
          <a:xfrm rot="16200000">
            <a:off x="7452763" y="3501579"/>
            <a:ext cx="413357" cy="271630"/>
          </a:xfrm>
          <a:prstGeom prst="left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41" name="ZoneTexte 40"/>
          <p:cNvSpPr txBox="1"/>
          <p:nvPr/>
        </p:nvSpPr>
        <p:spPr>
          <a:xfrm>
            <a:off x="701771" y="6195744"/>
            <a:ext cx="1557927" cy="369332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3GPP SA2, </a:t>
            </a:r>
            <a:r>
              <a:rPr lang="en-US" b="1" dirty="0" err="1" smtClean="0">
                <a:solidFill>
                  <a:schemeClr val="bg1"/>
                </a:solidFill>
              </a:rPr>
              <a:t>CTx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4305741" y="6195744"/>
            <a:ext cx="1083053" cy="369332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3GPP </a:t>
            </a:r>
            <a:r>
              <a:rPr lang="en-US" b="1" dirty="0" err="1" smtClean="0">
                <a:solidFill>
                  <a:schemeClr val="bg1"/>
                </a:solidFill>
              </a:rPr>
              <a:t>CTx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7111126" y="6158701"/>
            <a:ext cx="1557927" cy="369332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3GPP SA2, </a:t>
            </a:r>
            <a:r>
              <a:rPr lang="en-US" b="1" dirty="0" err="1" smtClean="0">
                <a:solidFill>
                  <a:schemeClr val="bg1"/>
                </a:solidFill>
              </a:rPr>
              <a:t>CTx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4" name="ZoneTexte 43"/>
          <p:cNvSpPr txBox="1"/>
          <p:nvPr/>
        </p:nvSpPr>
        <p:spPr>
          <a:xfrm>
            <a:off x="7445492" y="2924944"/>
            <a:ext cx="1586460" cy="369332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3GPP SA2, SA5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45" name="Imagen 7"/>
          <p:cNvPicPr/>
          <p:nvPr/>
        </p:nvPicPr>
        <p:blipFill>
          <a:blip r:embed="rId5"/>
          <a:stretch>
            <a:fillRect/>
          </a:stretch>
        </p:blipFill>
        <p:spPr>
          <a:xfrm>
            <a:off x="2832714" y="819675"/>
            <a:ext cx="2946053" cy="1817237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 rot="16200000">
            <a:off x="-749540" y="3597108"/>
            <a:ext cx="1985578" cy="27304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3GPP Based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56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93F9493-4A29-4164-820F-3BC1382B326F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of Satellite positioning in 5G </a:t>
            </a:r>
            <a:r>
              <a:rPr lang="en-GB" dirty="0"/>
              <a:t>network </a:t>
            </a:r>
            <a:r>
              <a:rPr lang="en-GB" dirty="0" smtClean="0"/>
              <a:t>architecture</a:t>
            </a:r>
            <a:endParaRPr lang="en-US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 smtClean="0"/>
              <a:t>Satellite backhaul &amp; MEC</a:t>
            </a:r>
            <a:endParaRPr lang="en-US" dirty="0"/>
          </a:p>
        </p:txBody>
      </p:sp>
      <p:pic>
        <p:nvPicPr>
          <p:cNvPr id="2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75724" y="1917456"/>
            <a:ext cx="6114286" cy="3276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 descr="KASAT-Plan-Large-128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52320" flipH="1">
            <a:off x="977397" y="3185060"/>
            <a:ext cx="949630" cy="820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ZoneTexte 23"/>
          <p:cNvSpPr txBox="1"/>
          <p:nvPr/>
        </p:nvSpPr>
        <p:spPr>
          <a:xfrm>
            <a:off x="179512" y="1484784"/>
            <a:ext cx="8640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In this case, SAT link carries N1, N2 and N4 interfaces. </a:t>
            </a: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981" y="4938356"/>
            <a:ext cx="489238" cy="570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Freeform 1496"/>
          <p:cNvSpPr>
            <a:spLocks noEditPoints="1"/>
          </p:cNvSpPr>
          <p:nvPr/>
        </p:nvSpPr>
        <p:spPr bwMode="auto">
          <a:xfrm>
            <a:off x="1452212" y="4991152"/>
            <a:ext cx="69925" cy="232343"/>
          </a:xfrm>
          <a:custGeom>
            <a:avLst/>
            <a:gdLst>
              <a:gd name="T0" fmla="*/ 91 w 693"/>
              <a:gd name="T1" fmla="*/ 120 h 906"/>
              <a:gd name="T2" fmla="*/ 347 w 693"/>
              <a:gd name="T3" fmla="*/ 845 h 906"/>
              <a:gd name="T4" fmla="*/ 322 w 693"/>
              <a:gd name="T5" fmla="*/ 837 h 906"/>
              <a:gd name="T6" fmla="*/ 305 w 693"/>
              <a:gd name="T7" fmla="*/ 817 h 906"/>
              <a:gd name="T8" fmla="*/ 302 w 693"/>
              <a:gd name="T9" fmla="*/ 791 h 906"/>
              <a:gd name="T10" fmla="*/ 315 w 693"/>
              <a:gd name="T11" fmla="*/ 767 h 906"/>
              <a:gd name="T12" fmla="*/ 337 w 693"/>
              <a:gd name="T13" fmla="*/ 755 h 906"/>
              <a:gd name="T14" fmla="*/ 364 w 693"/>
              <a:gd name="T15" fmla="*/ 759 h 906"/>
              <a:gd name="T16" fmla="*/ 384 w 693"/>
              <a:gd name="T17" fmla="*/ 774 h 906"/>
              <a:gd name="T18" fmla="*/ 392 w 693"/>
              <a:gd name="T19" fmla="*/ 799 h 906"/>
              <a:gd name="T20" fmla="*/ 384 w 693"/>
              <a:gd name="T21" fmla="*/ 825 h 906"/>
              <a:gd name="T22" fmla="*/ 364 w 693"/>
              <a:gd name="T23" fmla="*/ 842 h 906"/>
              <a:gd name="T24" fmla="*/ 347 w 693"/>
              <a:gd name="T25" fmla="*/ 53 h 906"/>
              <a:gd name="T26" fmla="*/ 359 w 693"/>
              <a:gd name="T27" fmla="*/ 57 h 906"/>
              <a:gd name="T28" fmla="*/ 367 w 693"/>
              <a:gd name="T29" fmla="*/ 67 h 906"/>
              <a:gd name="T30" fmla="*/ 369 w 693"/>
              <a:gd name="T31" fmla="*/ 80 h 906"/>
              <a:gd name="T32" fmla="*/ 363 w 693"/>
              <a:gd name="T33" fmla="*/ 91 h 906"/>
              <a:gd name="T34" fmla="*/ 352 w 693"/>
              <a:gd name="T35" fmla="*/ 98 h 906"/>
              <a:gd name="T36" fmla="*/ 338 w 693"/>
              <a:gd name="T37" fmla="*/ 96 h 906"/>
              <a:gd name="T38" fmla="*/ 328 w 693"/>
              <a:gd name="T39" fmla="*/ 88 h 906"/>
              <a:gd name="T40" fmla="*/ 324 w 693"/>
              <a:gd name="T41" fmla="*/ 76 h 906"/>
              <a:gd name="T42" fmla="*/ 328 w 693"/>
              <a:gd name="T43" fmla="*/ 63 h 906"/>
              <a:gd name="T44" fmla="*/ 338 w 693"/>
              <a:gd name="T45" fmla="*/ 55 h 906"/>
              <a:gd name="T46" fmla="*/ 347 w 693"/>
              <a:gd name="T47" fmla="*/ 53 h 906"/>
              <a:gd name="T48" fmla="*/ 81 w 693"/>
              <a:gd name="T49" fmla="*/ 1 h 906"/>
              <a:gd name="T50" fmla="*/ 55 w 693"/>
              <a:gd name="T51" fmla="*/ 7 h 906"/>
              <a:gd name="T52" fmla="*/ 33 w 693"/>
              <a:gd name="T53" fmla="*/ 21 h 906"/>
              <a:gd name="T54" fmla="*/ 15 w 693"/>
              <a:gd name="T55" fmla="*/ 39 h 906"/>
              <a:gd name="T56" fmla="*/ 3 w 693"/>
              <a:gd name="T57" fmla="*/ 64 h 906"/>
              <a:gd name="T58" fmla="*/ 0 w 693"/>
              <a:gd name="T59" fmla="*/ 90 h 906"/>
              <a:gd name="T60" fmla="*/ 1 w 693"/>
              <a:gd name="T61" fmla="*/ 833 h 906"/>
              <a:gd name="T62" fmla="*/ 11 w 693"/>
              <a:gd name="T63" fmla="*/ 858 h 906"/>
              <a:gd name="T64" fmla="*/ 27 w 693"/>
              <a:gd name="T65" fmla="*/ 879 h 906"/>
              <a:gd name="T66" fmla="*/ 48 w 693"/>
              <a:gd name="T67" fmla="*/ 895 h 906"/>
              <a:gd name="T68" fmla="*/ 72 w 693"/>
              <a:gd name="T69" fmla="*/ 903 h 906"/>
              <a:gd name="T70" fmla="*/ 603 w 693"/>
              <a:gd name="T71" fmla="*/ 906 h 906"/>
              <a:gd name="T72" fmla="*/ 630 w 693"/>
              <a:gd name="T73" fmla="*/ 901 h 906"/>
              <a:gd name="T74" fmla="*/ 654 w 693"/>
              <a:gd name="T75" fmla="*/ 890 h 906"/>
              <a:gd name="T76" fmla="*/ 674 w 693"/>
              <a:gd name="T77" fmla="*/ 872 h 906"/>
              <a:gd name="T78" fmla="*/ 687 w 693"/>
              <a:gd name="T79" fmla="*/ 850 h 906"/>
              <a:gd name="T80" fmla="*/ 693 w 693"/>
              <a:gd name="T81" fmla="*/ 824 h 906"/>
              <a:gd name="T82" fmla="*/ 693 w 693"/>
              <a:gd name="T83" fmla="*/ 82 h 906"/>
              <a:gd name="T84" fmla="*/ 687 w 693"/>
              <a:gd name="T85" fmla="*/ 55 h 906"/>
              <a:gd name="T86" fmla="*/ 674 w 693"/>
              <a:gd name="T87" fmla="*/ 33 h 906"/>
              <a:gd name="T88" fmla="*/ 654 w 693"/>
              <a:gd name="T89" fmla="*/ 15 h 906"/>
              <a:gd name="T90" fmla="*/ 630 w 693"/>
              <a:gd name="T91" fmla="*/ 4 h 906"/>
              <a:gd name="T92" fmla="*/ 603 w 693"/>
              <a:gd name="T93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93" h="906">
                <a:moveTo>
                  <a:pt x="603" y="724"/>
                </a:moveTo>
                <a:lnTo>
                  <a:pt x="91" y="724"/>
                </a:lnTo>
                <a:lnTo>
                  <a:pt x="91" y="120"/>
                </a:lnTo>
                <a:lnTo>
                  <a:pt x="603" y="120"/>
                </a:lnTo>
                <a:lnTo>
                  <a:pt x="603" y="724"/>
                </a:lnTo>
                <a:close/>
                <a:moveTo>
                  <a:pt x="347" y="845"/>
                </a:moveTo>
                <a:lnTo>
                  <a:pt x="337" y="844"/>
                </a:lnTo>
                <a:lnTo>
                  <a:pt x="330" y="842"/>
                </a:lnTo>
                <a:lnTo>
                  <a:pt x="322" y="837"/>
                </a:lnTo>
                <a:lnTo>
                  <a:pt x="315" y="832"/>
                </a:lnTo>
                <a:lnTo>
                  <a:pt x="310" y="825"/>
                </a:lnTo>
                <a:lnTo>
                  <a:pt x="305" y="817"/>
                </a:lnTo>
                <a:lnTo>
                  <a:pt x="302" y="809"/>
                </a:lnTo>
                <a:lnTo>
                  <a:pt x="302" y="799"/>
                </a:lnTo>
                <a:lnTo>
                  <a:pt x="302" y="791"/>
                </a:lnTo>
                <a:lnTo>
                  <a:pt x="305" y="782"/>
                </a:lnTo>
                <a:lnTo>
                  <a:pt x="310" y="774"/>
                </a:lnTo>
                <a:lnTo>
                  <a:pt x="315" y="767"/>
                </a:lnTo>
                <a:lnTo>
                  <a:pt x="322" y="762"/>
                </a:lnTo>
                <a:lnTo>
                  <a:pt x="330" y="759"/>
                </a:lnTo>
                <a:lnTo>
                  <a:pt x="337" y="755"/>
                </a:lnTo>
                <a:lnTo>
                  <a:pt x="347" y="754"/>
                </a:lnTo>
                <a:lnTo>
                  <a:pt x="356" y="755"/>
                </a:lnTo>
                <a:lnTo>
                  <a:pt x="364" y="759"/>
                </a:lnTo>
                <a:lnTo>
                  <a:pt x="372" y="762"/>
                </a:lnTo>
                <a:lnTo>
                  <a:pt x="378" y="767"/>
                </a:lnTo>
                <a:lnTo>
                  <a:pt x="384" y="774"/>
                </a:lnTo>
                <a:lnTo>
                  <a:pt x="388" y="782"/>
                </a:lnTo>
                <a:lnTo>
                  <a:pt x="392" y="791"/>
                </a:lnTo>
                <a:lnTo>
                  <a:pt x="392" y="799"/>
                </a:lnTo>
                <a:lnTo>
                  <a:pt x="392" y="809"/>
                </a:lnTo>
                <a:lnTo>
                  <a:pt x="388" y="817"/>
                </a:lnTo>
                <a:lnTo>
                  <a:pt x="384" y="825"/>
                </a:lnTo>
                <a:lnTo>
                  <a:pt x="378" y="832"/>
                </a:lnTo>
                <a:lnTo>
                  <a:pt x="372" y="837"/>
                </a:lnTo>
                <a:lnTo>
                  <a:pt x="364" y="842"/>
                </a:lnTo>
                <a:lnTo>
                  <a:pt x="356" y="844"/>
                </a:lnTo>
                <a:lnTo>
                  <a:pt x="347" y="845"/>
                </a:lnTo>
                <a:close/>
                <a:moveTo>
                  <a:pt x="347" y="53"/>
                </a:moveTo>
                <a:lnTo>
                  <a:pt x="352" y="53"/>
                </a:lnTo>
                <a:lnTo>
                  <a:pt x="356" y="55"/>
                </a:lnTo>
                <a:lnTo>
                  <a:pt x="359" y="57"/>
                </a:lnTo>
                <a:lnTo>
                  <a:pt x="363" y="59"/>
                </a:lnTo>
                <a:lnTo>
                  <a:pt x="366" y="63"/>
                </a:lnTo>
                <a:lnTo>
                  <a:pt x="367" y="67"/>
                </a:lnTo>
                <a:lnTo>
                  <a:pt x="369" y="70"/>
                </a:lnTo>
                <a:lnTo>
                  <a:pt x="369" y="76"/>
                </a:lnTo>
                <a:lnTo>
                  <a:pt x="369" y="80"/>
                </a:lnTo>
                <a:lnTo>
                  <a:pt x="367" y="85"/>
                </a:lnTo>
                <a:lnTo>
                  <a:pt x="366" y="88"/>
                </a:lnTo>
                <a:lnTo>
                  <a:pt x="363" y="91"/>
                </a:lnTo>
                <a:lnTo>
                  <a:pt x="359" y="95"/>
                </a:lnTo>
                <a:lnTo>
                  <a:pt x="356" y="96"/>
                </a:lnTo>
                <a:lnTo>
                  <a:pt x="352" y="98"/>
                </a:lnTo>
                <a:lnTo>
                  <a:pt x="347" y="98"/>
                </a:lnTo>
                <a:lnTo>
                  <a:pt x="342" y="98"/>
                </a:lnTo>
                <a:lnTo>
                  <a:pt x="338" y="96"/>
                </a:lnTo>
                <a:lnTo>
                  <a:pt x="334" y="95"/>
                </a:lnTo>
                <a:lnTo>
                  <a:pt x="331" y="91"/>
                </a:lnTo>
                <a:lnTo>
                  <a:pt x="328" y="88"/>
                </a:lnTo>
                <a:lnTo>
                  <a:pt x="326" y="85"/>
                </a:lnTo>
                <a:lnTo>
                  <a:pt x="324" y="80"/>
                </a:lnTo>
                <a:lnTo>
                  <a:pt x="324" y="76"/>
                </a:lnTo>
                <a:lnTo>
                  <a:pt x="324" y="70"/>
                </a:lnTo>
                <a:lnTo>
                  <a:pt x="326" y="67"/>
                </a:lnTo>
                <a:lnTo>
                  <a:pt x="328" y="63"/>
                </a:lnTo>
                <a:lnTo>
                  <a:pt x="331" y="59"/>
                </a:lnTo>
                <a:lnTo>
                  <a:pt x="334" y="57"/>
                </a:lnTo>
                <a:lnTo>
                  <a:pt x="338" y="55"/>
                </a:lnTo>
                <a:lnTo>
                  <a:pt x="342" y="54"/>
                </a:lnTo>
                <a:lnTo>
                  <a:pt x="347" y="53"/>
                </a:lnTo>
                <a:lnTo>
                  <a:pt x="347" y="53"/>
                </a:lnTo>
                <a:close/>
                <a:moveTo>
                  <a:pt x="603" y="0"/>
                </a:moveTo>
                <a:lnTo>
                  <a:pt x="91" y="0"/>
                </a:lnTo>
                <a:lnTo>
                  <a:pt x="81" y="1"/>
                </a:lnTo>
                <a:lnTo>
                  <a:pt x="72" y="2"/>
                </a:lnTo>
                <a:lnTo>
                  <a:pt x="63" y="4"/>
                </a:lnTo>
                <a:lnTo>
                  <a:pt x="55" y="7"/>
                </a:lnTo>
                <a:lnTo>
                  <a:pt x="48" y="11"/>
                </a:lnTo>
                <a:lnTo>
                  <a:pt x="40" y="15"/>
                </a:lnTo>
                <a:lnTo>
                  <a:pt x="33" y="21"/>
                </a:lnTo>
                <a:lnTo>
                  <a:pt x="27" y="26"/>
                </a:lnTo>
                <a:lnTo>
                  <a:pt x="21" y="33"/>
                </a:lnTo>
                <a:lnTo>
                  <a:pt x="15" y="39"/>
                </a:lnTo>
                <a:lnTo>
                  <a:pt x="11" y="47"/>
                </a:lnTo>
                <a:lnTo>
                  <a:pt x="7" y="55"/>
                </a:lnTo>
                <a:lnTo>
                  <a:pt x="3" y="64"/>
                </a:lnTo>
                <a:lnTo>
                  <a:pt x="1" y="73"/>
                </a:lnTo>
                <a:lnTo>
                  <a:pt x="0" y="82"/>
                </a:lnTo>
                <a:lnTo>
                  <a:pt x="0" y="90"/>
                </a:lnTo>
                <a:lnTo>
                  <a:pt x="0" y="815"/>
                </a:lnTo>
                <a:lnTo>
                  <a:pt x="0" y="824"/>
                </a:lnTo>
                <a:lnTo>
                  <a:pt x="1" y="833"/>
                </a:lnTo>
                <a:lnTo>
                  <a:pt x="3" y="842"/>
                </a:lnTo>
                <a:lnTo>
                  <a:pt x="7" y="850"/>
                </a:lnTo>
                <a:lnTo>
                  <a:pt x="11" y="858"/>
                </a:lnTo>
                <a:lnTo>
                  <a:pt x="15" y="866"/>
                </a:lnTo>
                <a:lnTo>
                  <a:pt x="21" y="872"/>
                </a:lnTo>
                <a:lnTo>
                  <a:pt x="27" y="879"/>
                </a:lnTo>
                <a:lnTo>
                  <a:pt x="33" y="885"/>
                </a:lnTo>
                <a:lnTo>
                  <a:pt x="40" y="890"/>
                </a:lnTo>
                <a:lnTo>
                  <a:pt x="48" y="895"/>
                </a:lnTo>
                <a:lnTo>
                  <a:pt x="55" y="898"/>
                </a:lnTo>
                <a:lnTo>
                  <a:pt x="63" y="901"/>
                </a:lnTo>
                <a:lnTo>
                  <a:pt x="72" y="903"/>
                </a:lnTo>
                <a:lnTo>
                  <a:pt x="81" y="905"/>
                </a:lnTo>
                <a:lnTo>
                  <a:pt x="91" y="906"/>
                </a:lnTo>
                <a:lnTo>
                  <a:pt x="603" y="906"/>
                </a:lnTo>
                <a:lnTo>
                  <a:pt x="613" y="905"/>
                </a:lnTo>
                <a:lnTo>
                  <a:pt x="622" y="903"/>
                </a:lnTo>
                <a:lnTo>
                  <a:pt x="630" y="901"/>
                </a:lnTo>
                <a:lnTo>
                  <a:pt x="638" y="898"/>
                </a:lnTo>
                <a:lnTo>
                  <a:pt x="646" y="895"/>
                </a:lnTo>
                <a:lnTo>
                  <a:pt x="654" y="890"/>
                </a:lnTo>
                <a:lnTo>
                  <a:pt x="660" y="885"/>
                </a:lnTo>
                <a:lnTo>
                  <a:pt x="667" y="879"/>
                </a:lnTo>
                <a:lnTo>
                  <a:pt x="674" y="872"/>
                </a:lnTo>
                <a:lnTo>
                  <a:pt x="678" y="866"/>
                </a:lnTo>
                <a:lnTo>
                  <a:pt x="682" y="858"/>
                </a:lnTo>
                <a:lnTo>
                  <a:pt x="687" y="850"/>
                </a:lnTo>
                <a:lnTo>
                  <a:pt x="690" y="842"/>
                </a:lnTo>
                <a:lnTo>
                  <a:pt x="692" y="833"/>
                </a:lnTo>
                <a:lnTo>
                  <a:pt x="693" y="824"/>
                </a:lnTo>
                <a:lnTo>
                  <a:pt x="693" y="815"/>
                </a:lnTo>
                <a:lnTo>
                  <a:pt x="693" y="90"/>
                </a:lnTo>
                <a:lnTo>
                  <a:pt x="693" y="82"/>
                </a:lnTo>
                <a:lnTo>
                  <a:pt x="692" y="73"/>
                </a:lnTo>
                <a:lnTo>
                  <a:pt x="690" y="64"/>
                </a:lnTo>
                <a:lnTo>
                  <a:pt x="687" y="55"/>
                </a:lnTo>
                <a:lnTo>
                  <a:pt x="682" y="47"/>
                </a:lnTo>
                <a:lnTo>
                  <a:pt x="678" y="39"/>
                </a:lnTo>
                <a:lnTo>
                  <a:pt x="674" y="33"/>
                </a:lnTo>
                <a:lnTo>
                  <a:pt x="667" y="26"/>
                </a:lnTo>
                <a:lnTo>
                  <a:pt x="660" y="21"/>
                </a:lnTo>
                <a:lnTo>
                  <a:pt x="654" y="15"/>
                </a:lnTo>
                <a:lnTo>
                  <a:pt x="646" y="11"/>
                </a:lnTo>
                <a:lnTo>
                  <a:pt x="638" y="7"/>
                </a:lnTo>
                <a:lnTo>
                  <a:pt x="630" y="4"/>
                </a:lnTo>
                <a:lnTo>
                  <a:pt x="622" y="2"/>
                </a:lnTo>
                <a:lnTo>
                  <a:pt x="613" y="1"/>
                </a:lnTo>
                <a:lnTo>
                  <a:pt x="603" y="0"/>
                </a:lnTo>
                <a:lnTo>
                  <a:pt x="603" y="0"/>
                </a:lnTo>
                <a:close/>
              </a:path>
            </a:pathLst>
          </a:cu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496"/>
          <p:cNvSpPr>
            <a:spLocks noEditPoints="1"/>
          </p:cNvSpPr>
          <p:nvPr/>
        </p:nvSpPr>
        <p:spPr bwMode="auto">
          <a:xfrm>
            <a:off x="1604612" y="5143552"/>
            <a:ext cx="69925" cy="232343"/>
          </a:xfrm>
          <a:custGeom>
            <a:avLst/>
            <a:gdLst>
              <a:gd name="T0" fmla="*/ 91 w 693"/>
              <a:gd name="T1" fmla="*/ 120 h 906"/>
              <a:gd name="T2" fmla="*/ 347 w 693"/>
              <a:gd name="T3" fmla="*/ 845 h 906"/>
              <a:gd name="T4" fmla="*/ 322 w 693"/>
              <a:gd name="T5" fmla="*/ 837 h 906"/>
              <a:gd name="T6" fmla="*/ 305 w 693"/>
              <a:gd name="T7" fmla="*/ 817 h 906"/>
              <a:gd name="T8" fmla="*/ 302 w 693"/>
              <a:gd name="T9" fmla="*/ 791 h 906"/>
              <a:gd name="T10" fmla="*/ 315 w 693"/>
              <a:gd name="T11" fmla="*/ 767 h 906"/>
              <a:gd name="T12" fmla="*/ 337 w 693"/>
              <a:gd name="T13" fmla="*/ 755 h 906"/>
              <a:gd name="T14" fmla="*/ 364 w 693"/>
              <a:gd name="T15" fmla="*/ 759 h 906"/>
              <a:gd name="T16" fmla="*/ 384 w 693"/>
              <a:gd name="T17" fmla="*/ 774 h 906"/>
              <a:gd name="T18" fmla="*/ 392 w 693"/>
              <a:gd name="T19" fmla="*/ 799 h 906"/>
              <a:gd name="T20" fmla="*/ 384 w 693"/>
              <a:gd name="T21" fmla="*/ 825 h 906"/>
              <a:gd name="T22" fmla="*/ 364 w 693"/>
              <a:gd name="T23" fmla="*/ 842 h 906"/>
              <a:gd name="T24" fmla="*/ 347 w 693"/>
              <a:gd name="T25" fmla="*/ 53 h 906"/>
              <a:gd name="T26" fmla="*/ 359 w 693"/>
              <a:gd name="T27" fmla="*/ 57 h 906"/>
              <a:gd name="T28" fmla="*/ 367 w 693"/>
              <a:gd name="T29" fmla="*/ 67 h 906"/>
              <a:gd name="T30" fmla="*/ 369 w 693"/>
              <a:gd name="T31" fmla="*/ 80 h 906"/>
              <a:gd name="T32" fmla="*/ 363 w 693"/>
              <a:gd name="T33" fmla="*/ 91 h 906"/>
              <a:gd name="T34" fmla="*/ 352 w 693"/>
              <a:gd name="T35" fmla="*/ 98 h 906"/>
              <a:gd name="T36" fmla="*/ 338 w 693"/>
              <a:gd name="T37" fmla="*/ 96 h 906"/>
              <a:gd name="T38" fmla="*/ 328 w 693"/>
              <a:gd name="T39" fmla="*/ 88 h 906"/>
              <a:gd name="T40" fmla="*/ 324 w 693"/>
              <a:gd name="T41" fmla="*/ 76 h 906"/>
              <a:gd name="T42" fmla="*/ 328 w 693"/>
              <a:gd name="T43" fmla="*/ 63 h 906"/>
              <a:gd name="T44" fmla="*/ 338 w 693"/>
              <a:gd name="T45" fmla="*/ 55 h 906"/>
              <a:gd name="T46" fmla="*/ 347 w 693"/>
              <a:gd name="T47" fmla="*/ 53 h 906"/>
              <a:gd name="T48" fmla="*/ 81 w 693"/>
              <a:gd name="T49" fmla="*/ 1 h 906"/>
              <a:gd name="T50" fmla="*/ 55 w 693"/>
              <a:gd name="T51" fmla="*/ 7 h 906"/>
              <a:gd name="T52" fmla="*/ 33 w 693"/>
              <a:gd name="T53" fmla="*/ 21 h 906"/>
              <a:gd name="T54" fmla="*/ 15 w 693"/>
              <a:gd name="T55" fmla="*/ 39 h 906"/>
              <a:gd name="T56" fmla="*/ 3 w 693"/>
              <a:gd name="T57" fmla="*/ 64 h 906"/>
              <a:gd name="T58" fmla="*/ 0 w 693"/>
              <a:gd name="T59" fmla="*/ 90 h 906"/>
              <a:gd name="T60" fmla="*/ 1 w 693"/>
              <a:gd name="T61" fmla="*/ 833 h 906"/>
              <a:gd name="T62" fmla="*/ 11 w 693"/>
              <a:gd name="T63" fmla="*/ 858 h 906"/>
              <a:gd name="T64" fmla="*/ 27 w 693"/>
              <a:gd name="T65" fmla="*/ 879 h 906"/>
              <a:gd name="T66" fmla="*/ 48 w 693"/>
              <a:gd name="T67" fmla="*/ 895 h 906"/>
              <a:gd name="T68" fmla="*/ 72 w 693"/>
              <a:gd name="T69" fmla="*/ 903 h 906"/>
              <a:gd name="T70" fmla="*/ 603 w 693"/>
              <a:gd name="T71" fmla="*/ 906 h 906"/>
              <a:gd name="T72" fmla="*/ 630 w 693"/>
              <a:gd name="T73" fmla="*/ 901 h 906"/>
              <a:gd name="T74" fmla="*/ 654 w 693"/>
              <a:gd name="T75" fmla="*/ 890 h 906"/>
              <a:gd name="T76" fmla="*/ 674 w 693"/>
              <a:gd name="T77" fmla="*/ 872 h 906"/>
              <a:gd name="T78" fmla="*/ 687 w 693"/>
              <a:gd name="T79" fmla="*/ 850 h 906"/>
              <a:gd name="T80" fmla="*/ 693 w 693"/>
              <a:gd name="T81" fmla="*/ 824 h 906"/>
              <a:gd name="T82" fmla="*/ 693 w 693"/>
              <a:gd name="T83" fmla="*/ 82 h 906"/>
              <a:gd name="T84" fmla="*/ 687 w 693"/>
              <a:gd name="T85" fmla="*/ 55 h 906"/>
              <a:gd name="T86" fmla="*/ 674 w 693"/>
              <a:gd name="T87" fmla="*/ 33 h 906"/>
              <a:gd name="T88" fmla="*/ 654 w 693"/>
              <a:gd name="T89" fmla="*/ 15 h 906"/>
              <a:gd name="T90" fmla="*/ 630 w 693"/>
              <a:gd name="T91" fmla="*/ 4 h 906"/>
              <a:gd name="T92" fmla="*/ 603 w 693"/>
              <a:gd name="T93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93" h="906">
                <a:moveTo>
                  <a:pt x="603" y="724"/>
                </a:moveTo>
                <a:lnTo>
                  <a:pt x="91" y="724"/>
                </a:lnTo>
                <a:lnTo>
                  <a:pt x="91" y="120"/>
                </a:lnTo>
                <a:lnTo>
                  <a:pt x="603" y="120"/>
                </a:lnTo>
                <a:lnTo>
                  <a:pt x="603" y="724"/>
                </a:lnTo>
                <a:close/>
                <a:moveTo>
                  <a:pt x="347" y="845"/>
                </a:moveTo>
                <a:lnTo>
                  <a:pt x="337" y="844"/>
                </a:lnTo>
                <a:lnTo>
                  <a:pt x="330" y="842"/>
                </a:lnTo>
                <a:lnTo>
                  <a:pt x="322" y="837"/>
                </a:lnTo>
                <a:lnTo>
                  <a:pt x="315" y="832"/>
                </a:lnTo>
                <a:lnTo>
                  <a:pt x="310" y="825"/>
                </a:lnTo>
                <a:lnTo>
                  <a:pt x="305" y="817"/>
                </a:lnTo>
                <a:lnTo>
                  <a:pt x="302" y="809"/>
                </a:lnTo>
                <a:lnTo>
                  <a:pt x="302" y="799"/>
                </a:lnTo>
                <a:lnTo>
                  <a:pt x="302" y="791"/>
                </a:lnTo>
                <a:lnTo>
                  <a:pt x="305" y="782"/>
                </a:lnTo>
                <a:lnTo>
                  <a:pt x="310" y="774"/>
                </a:lnTo>
                <a:lnTo>
                  <a:pt x="315" y="767"/>
                </a:lnTo>
                <a:lnTo>
                  <a:pt x="322" y="762"/>
                </a:lnTo>
                <a:lnTo>
                  <a:pt x="330" y="759"/>
                </a:lnTo>
                <a:lnTo>
                  <a:pt x="337" y="755"/>
                </a:lnTo>
                <a:lnTo>
                  <a:pt x="347" y="754"/>
                </a:lnTo>
                <a:lnTo>
                  <a:pt x="356" y="755"/>
                </a:lnTo>
                <a:lnTo>
                  <a:pt x="364" y="759"/>
                </a:lnTo>
                <a:lnTo>
                  <a:pt x="372" y="762"/>
                </a:lnTo>
                <a:lnTo>
                  <a:pt x="378" y="767"/>
                </a:lnTo>
                <a:lnTo>
                  <a:pt x="384" y="774"/>
                </a:lnTo>
                <a:lnTo>
                  <a:pt x="388" y="782"/>
                </a:lnTo>
                <a:lnTo>
                  <a:pt x="392" y="791"/>
                </a:lnTo>
                <a:lnTo>
                  <a:pt x="392" y="799"/>
                </a:lnTo>
                <a:lnTo>
                  <a:pt x="392" y="809"/>
                </a:lnTo>
                <a:lnTo>
                  <a:pt x="388" y="817"/>
                </a:lnTo>
                <a:lnTo>
                  <a:pt x="384" y="825"/>
                </a:lnTo>
                <a:lnTo>
                  <a:pt x="378" y="832"/>
                </a:lnTo>
                <a:lnTo>
                  <a:pt x="372" y="837"/>
                </a:lnTo>
                <a:lnTo>
                  <a:pt x="364" y="842"/>
                </a:lnTo>
                <a:lnTo>
                  <a:pt x="356" y="844"/>
                </a:lnTo>
                <a:lnTo>
                  <a:pt x="347" y="845"/>
                </a:lnTo>
                <a:close/>
                <a:moveTo>
                  <a:pt x="347" y="53"/>
                </a:moveTo>
                <a:lnTo>
                  <a:pt x="352" y="53"/>
                </a:lnTo>
                <a:lnTo>
                  <a:pt x="356" y="55"/>
                </a:lnTo>
                <a:lnTo>
                  <a:pt x="359" y="57"/>
                </a:lnTo>
                <a:lnTo>
                  <a:pt x="363" y="59"/>
                </a:lnTo>
                <a:lnTo>
                  <a:pt x="366" y="63"/>
                </a:lnTo>
                <a:lnTo>
                  <a:pt x="367" y="67"/>
                </a:lnTo>
                <a:lnTo>
                  <a:pt x="369" y="70"/>
                </a:lnTo>
                <a:lnTo>
                  <a:pt x="369" y="76"/>
                </a:lnTo>
                <a:lnTo>
                  <a:pt x="369" y="80"/>
                </a:lnTo>
                <a:lnTo>
                  <a:pt x="367" y="85"/>
                </a:lnTo>
                <a:lnTo>
                  <a:pt x="366" y="88"/>
                </a:lnTo>
                <a:lnTo>
                  <a:pt x="363" y="91"/>
                </a:lnTo>
                <a:lnTo>
                  <a:pt x="359" y="95"/>
                </a:lnTo>
                <a:lnTo>
                  <a:pt x="356" y="96"/>
                </a:lnTo>
                <a:lnTo>
                  <a:pt x="352" y="98"/>
                </a:lnTo>
                <a:lnTo>
                  <a:pt x="347" y="98"/>
                </a:lnTo>
                <a:lnTo>
                  <a:pt x="342" y="98"/>
                </a:lnTo>
                <a:lnTo>
                  <a:pt x="338" y="96"/>
                </a:lnTo>
                <a:lnTo>
                  <a:pt x="334" y="95"/>
                </a:lnTo>
                <a:lnTo>
                  <a:pt x="331" y="91"/>
                </a:lnTo>
                <a:lnTo>
                  <a:pt x="328" y="88"/>
                </a:lnTo>
                <a:lnTo>
                  <a:pt x="326" y="85"/>
                </a:lnTo>
                <a:lnTo>
                  <a:pt x="324" y="80"/>
                </a:lnTo>
                <a:lnTo>
                  <a:pt x="324" y="76"/>
                </a:lnTo>
                <a:lnTo>
                  <a:pt x="324" y="70"/>
                </a:lnTo>
                <a:lnTo>
                  <a:pt x="326" y="67"/>
                </a:lnTo>
                <a:lnTo>
                  <a:pt x="328" y="63"/>
                </a:lnTo>
                <a:lnTo>
                  <a:pt x="331" y="59"/>
                </a:lnTo>
                <a:lnTo>
                  <a:pt x="334" y="57"/>
                </a:lnTo>
                <a:lnTo>
                  <a:pt x="338" y="55"/>
                </a:lnTo>
                <a:lnTo>
                  <a:pt x="342" y="54"/>
                </a:lnTo>
                <a:lnTo>
                  <a:pt x="347" y="53"/>
                </a:lnTo>
                <a:lnTo>
                  <a:pt x="347" y="53"/>
                </a:lnTo>
                <a:close/>
                <a:moveTo>
                  <a:pt x="603" y="0"/>
                </a:moveTo>
                <a:lnTo>
                  <a:pt x="91" y="0"/>
                </a:lnTo>
                <a:lnTo>
                  <a:pt x="81" y="1"/>
                </a:lnTo>
                <a:lnTo>
                  <a:pt x="72" y="2"/>
                </a:lnTo>
                <a:lnTo>
                  <a:pt x="63" y="4"/>
                </a:lnTo>
                <a:lnTo>
                  <a:pt x="55" y="7"/>
                </a:lnTo>
                <a:lnTo>
                  <a:pt x="48" y="11"/>
                </a:lnTo>
                <a:lnTo>
                  <a:pt x="40" y="15"/>
                </a:lnTo>
                <a:lnTo>
                  <a:pt x="33" y="21"/>
                </a:lnTo>
                <a:lnTo>
                  <a:pt x="27" y="26"/>
                </a:lnTo>
                <a:lnTo>
                  <a:pt x="21" y="33"/>
                </a:lnTo>
                <a:lnTo>
                  <a:pt x="15" y="39"/>
                </a:lnTo>
                <a:lnTo>
                  <a:pt x="11" y="47"/>
                </a:lnTo>
                <a:lnTo>
                  <a:pt x="7" y="55"/>
                </a:lnTo>
                <a:lnTo>
                  <a:pt x="3" y="64"/>
                </a:lnTo>
                <a:lnTo>
                  <a:pt x="1" y="73"/>
                </a:lnTo>
                <a:lnTo>
                  <a:pt x="0" y="82"/>
                </a:lnTo>
                <a:lnTo>
                  <a:pt x="0" y="90"/>
                </a:lnTo>
                <a:lnTo>
                  <a:pt x="0" y="815"/>
                </a:lnTo>
                <a:lnTo>
                  <a:pt x="0" y="824"/>
                </a:lnTo>
                <a:lnTo>
                  <a:pt x="1" y="833"/>
                </a:lnTo>
                <a:lnTo>
                  <a:pt x="3" y="842"/>
                </a:lnTo>
                <a:lnTo>
                  <a:pt x="7" y="850"/>
                </a:lnTo>
                <a:lnTo>
                  <a:pt x="11" y="858"/>
                </a:lnTo>
                <a:lnTo>
                  <a:pt x="15" y="866"/>
                </a:lnTo>
                <a:lnTo>
                  <a:pt x="21" y="872"/>
                </a:lnTo>
                <a:lnTo>
                  <a:pt x="27" y="879"/>
                </a:lnTo>
                <a:lnTo>
                  <a:pt x="33" y="885"/>
                </a:lnTo>
                <a:lnTo>
                  <a:pt x="40" y="890"/>
                </a:lnTo>
                <a:lnTo>
                  <a:pt x="48" y="895"/>
                </a:lnTo>
                <a:lnTo>
                  <a:pt x="55" y="898"/>
                </a:lnTo>
                <a:lnTo>
                  <a:pt x="63" y="901"/>
                </a:lnTo>
                <a:lnTo>
                  <a:pt x="72" y="903"/>
                </a:lnTo>
                <a:lnTo>
                  <a:pt x="81" y="905"/>
                </a:lnTo>
                <a:lnTo>
                  <a:pt x="91" y="906"/>
                </a:lnTo>
                <a:lnTo>
                  <a:pt x="603" y="906"/>
                </a:lnTo>
                <a:lnTo>
                  <a:pt x="613" y="905"/>
                </a:lnTo>
                <a:lnTo>
                  <a:pt x="622" y="903"/>
                </a:lnTo>
                <a:lnTo>
                  <a:pt x="630" y="901"/>
                </a:lnTo>
                <a:lnTo>
                  <a:pt x="638" y="898"/>
                </a:lnTo>
                <a:lnTo>
                  <a:pt x="646" y="895"/>
                </a:lnTo>
                <a:lnTo>
                  <a:pt x="654" y="890"/>
                </a:lnTo>
                <a:lnTo>
                  <a:pt x="660" y="885"/>
                </a:lnTo>
                <a:lnTo>
                  <a:pt x="667" y="879"/>
                </a:lnTo>
                <a:lnTo>
                  <a:pt x="674" y="872"/>
                </a:lnTo>
                <a:lnTo>
                  <a:pt x="678" y="866"/>
                </a:lnTo>
                <a:lnTo>
                  <a:pt x="682" y="858"/>
                </a:lnTo>
                <a:lnTo>
                  <a:pt x="687" y="850"/>
                </a:lnTo>
                <a:lnTo>
                  <a:pt x="690" y="842"/>
                </a:lnTo>
                <a:lnTo>
                  <a:pt x="692" y="833"/>
                </a:lnTo>
                <a:lnTo>
                  <a:pt x="693" y="824"/>
                </a:lnTo>
                <a:lnTo>
                  <a:pt x="693" y="815"/>
                </a:lnTo>
                <a:lnTo>
                  <a:pt x="693" y="90"/>
                </a:lnTo>
                <a:lnTo>
                  <a:pt x="693" y="82"/>
                </a:lnTo>
                <a:lnTo>
                  <a:pt x="692" y="73"/>
                </a:lnTo>
                <a:lnTo>
                  <a:pt x="690" y="64"/>
                </a:lnTo>
                <a:lnTo>
                  <a:pt x="687" y="55"/>
                </a:lnTo>
                <a:lnTo>
                  <a:pt x="682" y="47"/>
                </a:lnTo>
                <a:lnTo>
                  <a:pt x="678" y="39"/>
                </a:lnTo>
                <a:lnTo>
                  <a:pt x="674" y="33"/>
                </a:lnTo>
                <a:lnTo>
                  <a:pt x="667" y="26"/>
                </a:lnTo>
                <a:lnTo>
                  <a:pt x="660" y="21"/>
                </a:lnTo>
                <a:lnTo>
                  <a:pt x="654" y="15"/>
                </a:lnTo>
                <a:lnTo>
                  <a:pt x="646" y="11"/>
                </a:lnTo>
                <a:lnTo>
                  <a:pt x="638" y="7"/>
                </a:lnTo>
                <a:lnTo>
                  <a:pt x="630" y="4"/>
                </a:lnTo>
                <a:lnTo>
                  <a:pt x="622" y="2"/>
                </a:lnTo>
                <a:lnTo>
                  <a:pt x="613" y="1"/>
                </a:lnTo>
                <a:lnTo>
                  <a:pt x="603" y="0"/>
                </a:lnTo>
                <a:lnTo>
                  <a:pt x="603" y="0"/>
                </a:lnTo>
                <a:close/>
              </a:path>
            </a:pathLst>
          </a:cu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496"/>
          <p:cNvSpPr>
            <a:spLocks noEditPoints="1"/>
          </p:cNvSpPr>
          <p:nvPr/>
        </p:nvSpPr>
        <p:spPr bwMode="auto">
          <a:xfrm>
            <a:off x="1279396" y="5214622"/>
            <a:ext cx="69925" cy="232343"/>
          </a:xfrm>
          <a:custGeom>
            <a:avLst/>
            <a:gdLst>
              <a:gd name="T0" fmla="*/ 91 w 693"/>
              <a:gd name="T1" fmla="*/ 120 h 906"/>
              <a:gd name="T2" fmla="*/ 347 w 693"/>
              <a:gd name="T3" fmla="*/ 845 h 906"/>
              <a:gd name="T4" fmla="*/ 322 w 693"/>
              <a:gd name="T5" fmla="*/ 837 h 906"/>
              <a:gd name="T6" fmla="*/ 305 w 693"/>
              <a:gd name="T7" fmla="*/ 817 h 906"/>
              <a:gd name="T8" fmla="*/ 302 w 693"/>
              <a:gd name="T9" fmla="*/ 791 h 906"/>
              <a:gd name="T10" fmla="*/ 315 w 693"/>
              <a:gd name="T11" fmla="*/ 767 h 906"/>
              <a:gd name="T12" fmla="*/ 337 w 693"/>
              <a:gd name="T13" fmla="*/ 755 h 906"/>
              <a:gd name="T14" fmla="*/ 364 w 693"/>
              <a:gd name="T15" fmla="*/ 759 h 906"/>
              <a:gd name="T16" fmla="*/ 384 w 693"/>
              <a:gd name="T17" fmla="*/ 774 h 906"/>
              <a:gd name="T18" fmla="*/ 392 w 693"/>
              <a:gd name="T19" fmla="*/ 799 h 906"/>
              <a:gd name="T20" fmla="*/ 384 w 693"/>
              <a:gd name="T21" fmla="*/ 825 h 906"/>
              <a:gd name="T22" fmla="*/ 364 w 693"/>
              <a:gd name="T23" fmla="*/ 842 h 906"/>
              <a:gd name="T24" fmla="*/ 347 w 693"/>
              <a:gd name="T25" fmla="*/ 53 h 906"/>
              <a:gd name="T26" fmla="*/ 359 w 693"/>
              <a:gd name="T27" fmla="*/ 57 h 906"/>
              <a:gd name="T28" fmla="*/ 367 w 693"/>
              <a:gd name="T29" fmla="*/ 67 h 906"/>
              <a:gd name="T30" fmla="*/ 369 w 693"/>
              <a:gd name="T31" fmla="*/ 80 h 906"/>
              <a:gd name="T32" fmla="*/ 363 w 693"/>
              <a:gd name="T33" fmla="*/ 91 h 906"/>
              <a:gd name="T34" fmla="*/ 352 w 693"/>
              <a:gd name="T35" fmla="*/ 98 h 906"/>
              <a:gd name="T36" fmla="*/ 338 w 693"/>
              <a:gd name="T37" fmla="*/ 96 h 906"/>
              <a:gd name="T38" fmla="*/ 328 w 693"/>
              <a:gd name="T39" fmla="*/ 88 h 906"/>
              <a:gd name="T40" fmla="*/ 324 w 693"/>
              <a:gd name="T41" fmla="*/ 76 h 906"/>
              <a:gd name="T42" fmla="*/ 328 w 693"/>
              <a:gd name="T43" fmla="*/ 63 h 906"/>
              <a:gd name="T44" fmla="*/ 338 w 693"/>
              <a:gd name="T45" fmla="*/ 55 h 906"/>
              <a:gd name="T46" fmla="*/ 347 w 693"/>
              <a:gd name="T47" fmla="*/ 53 h 906"/>
              <a:gd name="T48" fmla="*/ 81 w 693"/>
              <a:gd name="T49" fmla="*/ 1 h 906"/>
              <a:gd name="T50" fmla="*/ 55 w 693"/>
              <a:gd name="T51" fmla="*/ 7 h 906"/>
              <a:gd name="T52" fmla="*/ 33 w 693"/>
              <a:gd name="T53" fmla="*/ 21 h 906"/>
              <a:gd name="T54" fmla="*/ 15 w 693"/>
              <a:gd name="T55" fmla="*/ 39 h 906"/>
              <a:gd name="T56" fmla="*/ 3 w 693"/>
              <a:gd name="T57" fmla="*/ 64 h 906"/>
              <a:gd name="T58" fmla="*/ 0 w 693"/>
              <a:gd name="T59" fmla="*/ 90 h 906"/>
              <a:gd name="T60" fmla="*/ 1 w 693"/>
              <a:gd name="T61" fmla="*/ 833 h 906"/>
              <a:gd name="T62" fmla="*/ 11 w 693"/>
              <a:gd name="T63" fmla="*/ 858 h 906"/>
              <a:gd name="T64" fmla="*/ 27 w 693"/>
              <a:gd name="T65" fmla="*/ 879 h 906"/>
              <a:gd name="T66" fmla="*/ 48 w 693"/>
              <a:gd name="T67" fmla="*/ 895 h 906"/>
              <a:gd name="T68" fmla="*/ 72 w 693"/>
              <a:gd name="T69" fmla="*/ 903 h 906"/>
              <a:gd name="T70" fmla="*/ 603 w 693"/>
              <a:gd name="T71" fmla="*/ 906 h 906"/>
              <a:gd name="T72" fmla="*/ 630 w 693"/>
              <a:gd name="T73" fmla="*/ 901 h 906"/>
              <a:gd name="T74" fmla="*/ 654 w 693"/>
              <a:gd name="T75" fmla="*/ 890 h 906"/>
              <a:gd name="T76" fmla="*/ 674 w 693"/>
              <a:gd name="T77" fmla="*/ 872 h 906"/>
              <a:gd name="T78" fmla="*/ 687 w 693"/>
              <a:gd name="T79" fmla="*/ 850 h 906"/>
              <a:gd name="T80" fmla="*/ 693 w 693"/>
              <a:gd name="T81" fmla="*/ 824 h 906"/>
              <a:gd name="T82" fmla="*/ 693 w 693"/>
              <a:gd name="T83" fmla="*/ 82 h 906"/>
              <a:gd name="T84" fmla="*/ 687 w 693"/>
              <a:gd name="T85" fmla="*/ 55 h 906"/>
              <a:gd name="T86" fmla="*/ 674 w 693"/>
              <a:gd name="T87" fmla="*/ 33 h 906"/>
              <a:gd name="T88" fmla="*/ 654 w 693"/>
              <a:gd name="T89" fmla="*/ 15 h 906"/>
              <a:gd name="T90" fmla="*/ 630 w 693"/>
              <a:gd name="T91" fmla="*/ 4 h 906"/>
              <a:gd name="T92" fmla="*/ 603 w 693"/>
              <a:gd name="T93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93" h="906">
                <a:moveTo>
                  <a:pt x="603" y="724"/>
                </a:moveTo>
                <a:lnTo>
                  <a:pt x="91" y="724"/>
                </a:lnTo>
                <a:lnTo>
                  <a:pt x="91" y="120"/>
                </a:lnTo>
                <a:lnTo>
                  <a:pt x="603" y="120"/>
                </a:lnTo>
                <a:lnTo>
                  <a:pt x="603" y="724"/>
                </a:lnTo>
                <a:close/>
                <a:moveTo>
                  <a:pt x="347" y="845"/>
                </a:moveTo>
                <a:lnTo>
                  <a:pt x="337" y="844"/>
                </a:lnTo>
                <a:lnTo>
                  <a:pt x="330" y="842"/>
                </a:lnTo>
                <a:lnTo>
                  <a:pt x="322" y="837"/>
                </a:lnTo>
                <a:lnTo>
                  <a:pt x="315" y="832"/>
                </a:lnTo>
                <a:lnTo>
                  <a:pt x="310" y="825"/>
                </a:lnTo>
                <a:lnTo>
                  <a:pt x="305" y="817"/>
                </a:lnTo>
                <a:lnTo>
                  <a:pt x="302" y="809"/>
                </a:lnTo>
                <a:lnTo>
                  <a:pt x="302" y="799"/>
                </a:lnTo>
                <a:lnTo>
                  <a:pt x="302" y="791"/>
                </a:lnTo>
                <a:lnTo>
                  <a:pt x="305" y="782"/>
                </a:lnTo>
                <a:lnTo>
                  <a:pt x="310" y="774"/>
                </a:lnTo>
                <a:lnTo>
                  <a:pt x="315" y="767"/>
                </a:lnTo>
                <a:lnTo>
                  <a:pt x="322" y="762"/>
                </a:lnTo>
                <a:lnTo>
                  <a:pt x="330" y="759"/>
                </a:lnTo>
                <a:lnTo>
                  <a:pt x="337" y="755"/>
                </a:lnTo>
                <a:lnTo>
                  <a:pt x="347" y="754"/>
                </a:lnTo>
                <a:lnTo>
                  <a:pt x="356" y="755"/>
                </a:lnTo>
                <a:lnTo>
                  <a:pt x="364" y="759"/>
                </a:lnTo>
                <a:lnTo>
                  <a:pt x="372" y="762"/>
                </a:lnTo>
                <a:lnTo>
                  <a:pt x="378" y="767"/>
                </a:lnTo>
                <a:lnTo>
                  <a:pt x="384" y="774"/>
                </a:lnTo>
                <a:lnTo>
                  <a:pt x="388" y="782"/>
                </a:lnTo>
                <a:lnTo>
                  <a:pt x="392" y="791"/>
                </a:lnTo>
                <a:lnTo>
                  <a:pt x="392" y="799"/>
                </a:lnTo>
                <a:lnTo>
                  <a:pt x="392" y="809"/>
                </a:lnTo>
                <a:lnTo>
                  <a:pt x="388" y="817"/>
                </a:lnTo>
                <a:lnTo>
                  <a:pt x="384" y="825"/>
                </a:lnTo>
                <a:lnTo>
                  <a:pt x="378" y="832"/>
                </a:lnTo>
                <a:lnTo>
                  <a:pt x="372" y="837"/>
                </a:lnTo>
                <a:lnTo>
                  <a:pt x="364" y="842"/>
                </a:lnTo>
                <a:lnTo>
                  <a:pt x="356" y="844"/>
                </a:lnTo>
                <a:lnTo>
                  <a:pt x="347" y="845"/>
                </a:lnTo>
                <a:close/>
                <a:moveTo>
                  <a:pt x="347" y="53"/>
                </a:moveTo>
                <a:lnTo>
                  <a:pt x="352" y="53"/>
                </a:lnTo>
                <a:lnTo>
                  <a:pt x="356" y="55"/>
                </a:lnTo>
                <a:lnTo>
                  <a:pt x="359" y="57"/>
                </a:lnTo>
                <a:lnTo>
                  <a:pt x="363" y="59"/>
                </a:lnTo>
                <a:lnTo>
                  <a:pt x="366" y="63"/>
                </a:lnTo>
                <a:lnTo>
                  <a:pt x="367" y="67"/>
                </a:lnTo>
                <a:lnTo>
                  <a:pt x="369" y="70"/>
                </a:lnTo>
                <a:lnTo>
                  <a:pt x="369" y="76"/>
                </a:lnTo>
                <a:lnTo>
                  <a:pt x="369" y="80"/>
                </a:lnTo>
                <a:lnTo>
                  <a:pt x="367" y="85"/>
                </a:lnTo>
                <a:lnTo>
                  <a:pt x="366" y="88"/>
                </a:lnTo>
                <a:lnTo>
                  <a:pt x="363" y="91"/>
                </a:lnTo>
                <a:lnTo>
                  <a:pt x="359" y="95"/>
                </a:lnTo>
                <a:lnTo>
                  <a:pt x="356" y="96"/>
                </a:lnTo>
                <a:lnTo>
                  <a:pt x="352" y="98"/>
                </a:lnTo>
                <a:lnTo>
                  <a:pt x="347" y="98"/>
                </a:lnTo>
                <a:lnTo>
                  <a:pt x="342" y="98"/>
                </a:lnTo>
                <a:lnTo>
                  <a:pt x="338" y="96"/>
                </a:lnTo>
                <a:lnTo>
                  <a:pt x="334" y="95"/>
                </a:lnTo>
                <a:lnTo>
                  <a:pt x="331" y="91"/>
                </a:lnTo>
                <a:lnTo>
                  <a:pt x="328" y="88"/>
                </a:lnTo>
                <a:lnTo>
                  <a:pt x="326" y="85"/>
                </a:lnTo>
                <a:lnTo>
                  <a:pt x="324" y="80"/>
                </a:lnTo>
                <a:lnTo>
                  <a:pt x="324" y="76"/>
                </a:lnTo>
                <a:lnTo>
                  <a:pt x="324" y="70"/>
                </a:lnTo>
                <a:lnTo>
                  <a:pt x="326" y="67"/>
                </a:lnTo>
                <a:lnTo>
                  <a:pt x="328" y="63"/>
                </a:lnTo>
                <a:lnTo>
                  <a:pt x="331" y="59"/>
                </a:lnTo>
                <a:lnTo>
                  <a:pt x="334" y="57"/>
                </a:lnTo>
                <a:lnTo>
                  <a:pt x="338" y="55"/>
                </a:lnTo>
                <a:lnTo>
                  <a:pt x="342" y="54"/>
                </a:lnTo>
                <a:lnTo>
                  <a:pt x="347" y="53"/>
                </a:lnTo>
                <a:lnTo>
                  <a:pt x="347" y="53"/>
                </a:lnTo>
                <a:close/>
                <a:moveTo>
                  <a:pt x="603" y="0"/>
                </a:moveTo>
                <a:lnTo>
                  <a:pt x="91" y="0"/>
                </a:lnTo>
                <a:lnTo>
                  <a:pt x="81" y="1"/>
                </a:lnTo>
                <a:lnTo>
                  <a:pt x="72" y="2"/>
                </a:lnTo>
                <a:lnTo>
                  <a:pt x="63" y="4"/>
                </a:lnTo>
                <a:lnTo>
                  <a:pt x="55" y="7"/>
                </a:lnTo>
                <a:lnTo>
                  <a:pt x="48" y="11"/>
                </a:lnTo>
                <a:lnTo>
                  <a:pt x="40" y="15"/>
                </a:lnTo>
                <a:lnTo>
                  <a:pt x="33" y="21"/>
                </a:lnTo>
                <a:lnTo>
                  <a:pt x="27" y="26"/>
                </a:lnTo>
                <a:lnTo>
                  <a:pt x="21" y="33"/>
                </a:lnTo>
                <a:lnTo>
                  <a:pt x="15" y="39"/>
                </a:lnTo>
                <a:lnTo>
                  <a:pt x="11" y="47"/>
                </a:lnTo>
                <a:lnTo>
                  <a:pt x="7" y="55"/>
                </a:lnTo>
                <a:lnTo>
                  <a:pt x="3" y="64"/>
                </a:lnTo>
                <a:lnTo>
                  <a:pt x="1" y="73"/>
                </a:lnTo>
                <a:lnTo>
                  <a:pt x="0" y="82"/>
                </a:lnTo>
                <a:lnTo>
                  <a:pt x="0" y="90"/>
                </a:lnTo>
                <a:lnTo>
                  <a:pt x="0" y="815"/>
                </a:lnTo>
                <a:lnTo>
                  <a:pt x="0" y="824"/>
                </a:lnTo>
                <a:lnTo>
                  <a:pt x="1" y="833"/>
                </a:lnTo>
                <a:lnTo>
                  <a:pt x="3" y="842"/>
                </a:lnTo>
                <a:lnTo>
                  <a:pt x="7" y="850"/>
                </a:lnTo>
                <a:lnTo>
                  <a:pt x="11" y="858"/>
                </a:lnTo>
                <a:lnTo>
                  <a:pt x="15" y="866"/>
                </a:lnTo>
                <a:lnTo>
                  <a:pt x="21" y="872"/>
                </a:lnTo>
                <a:lnTo>
                  <a:pt x="27" y="879"/>
                </a:lnTo>
                <a:lnTo>
                  <a:pt x="33" y="885"/>
                </a:lnTo>
                <a:lnTo>
                  <a:pt x="40" y="890"/>
                </a:lnTo>
                <a:lnTo>
                  <a:pt x="48" y="895"/>
                </a:lnTo>
                <a:lnTo>
                  <a:pt x="55" y="898"/>
                </a:lnTo>
                <a:lnTo>
                  <a:pt x="63" y="901"/>
                </a:lnTo>
                <a:lnTo>
                  <a:pt x="72" y="903"/>
                </a:lnTo>
                <a:lnTo>
                  <a:pt x="81" y="905"/>
                </a:lnTo>
                <a:lnTo>
                  <a:pt x="91" y="906"/>
                </a:lnTo>
                <a:lnTo>
                  <a:pt x="603" y="906"/>
                </a:lnTo>
                <a:lnTo>
                  <a:pt x="613" y="905"/>
                </a:lnTo>
                <a:lnTo>
                  <a:pt x="622" y="903"/>
                </a:lnTo>
                <a:lnTo>
                  <a:pt x="630" y="901"/>
                </a:lnTo>
                <a:lnTo>
                  <a:pt x="638" y="898"/>
                </a:lnTo>
                <a:lnTo>
                  <a:pt x="646" y="895"/>
                </a:lnTo>
                <a:lnTo>
                  <a:pt x="654" y="890"/>
                </a:lnTo>
                <a:lnTo>
                  <a:pt x="660" y="885"/>
                </a:lnTo>
                <a:lnTo>
                  <a:pt x="667" y="879"/>
                </a:lnTo>
                <a:lnTo>
                  <a:pt x="674" y="872"/>
                </a:lnTo>
                <a:lnTo>
                  <a:pt x="678" y="866"/>
                </a:lnTo>
                <a:lnTo>
                  <a:pt x="682" y="858"/>
                </a:lnTo>
                <a:lnTo>
                  <a:pt x="687" y="850"/>
                </a:lnTo>
                <a:lnTo>
                  <a:pt x="690" y="842"/>
                </a:lnTo>
                <a:lnTo>
                  <a:pt x="692" y="833"/>
                </a:lnTo>
                <a:lnTo>
                  <a:pt x="693" y="824"/>
                </a:lnTo>
                <a:lnTo>
                  <a:pt x="693" y="815"/>
                </a:lnTo>
                <a:lnTo>
                  <a:pt x="693" y="90"/>
                </a:lnTo>
                <a:lnTo>
                  <a:pt x="693" y="82"/>
                </a:lnTo>
                <a:lnTo>
                  <a:pt x="692" y="73"/>
                </a:lnTo>
                <a:lnTo>
                  <a:pt x="690" y="64"/>
                </a:lnTo>
                <a:lnTo>
                  <a:pt x="687" y="55"/>
                </a:lnTo>
                <a:lnTo>
                  <a:pt x="682" y="47"/>
                </a:lnTo>
                <a:lnTo>
                  <a:pt x="678" y="39"/>
                </a:lnTo>
                <a:lnTo>
                  <a:pt x="674" y="33"/>
                </a:lnTo>
                <a:lnTo>
                  <a:pt x="667" y="26"/>
                </a:lnTo>
                <a:lnTo>
                  <a:pt x="660" y="21"/>
                </a:lnTo>
                <a:lnTo>
                  <a:pt x="654" y="15"/>
                </a:lnTo>
                <a:lnTo>
                  <a:pt x="646" y="11"/>
                </a:lnTo>
                <a:lnTo>
                  <a:pt x="638" y="7"/>
                </a:lnTo>
                <a:lnTo>
                  <a:pt x="630" y="4"/>
                </a:lnTo>
                <a:lnTo>
                  <a:pt x="622" y="2"/>
                </a:lnTo>
                <a:lnTo>
                  <a:pt x="613" y="1"/>
                </a:lnTo>
                <a:lnTo>
                  <a:pt x="603" y="0"/>
                </a:lnTo>
                <a:lnTo>
                  <a:pt x="603" y="0"/>
                </a:lnTo>
                <a:close/>
              </a:path>
            </a:pathLst>
          </a:cu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orme libre 28"/>
          <p:cNvSpPr/>
          <p:nvPr/>
        </p:nvSpPr>
        <p:spPr>
          <a:xfrm>
            <a:off x="971600" y="3942637"/>
            <a:ext cx="6045200" cy="1473200"/>
          </a:xfrm>
          <a:custGeom>
            <a:avLst/>
            <a:gdLst>
              <a:gd name="connsiteX0" fmla="*/ 0 w 6045200"/>
              <a:gd name="connsiteY0" fmla="*/ 0 h 1473200"/>
              <a:gd name="connsiteX1" fmla="*/ 3107267 w 6045200"/>
              <a:gd name="connsiteY1" fmla="*/ 270933 h 1473200"/>
              <a:gd name="connsiteX2" fmla="*/ 5300134 w 6045200"/>
              <a:gd name="connsiteY2" fmla="*/ 406400 h 1473200"/>
              <a:gd name="connsiteX3" fmla="*/ 6045200 w 6045200"/>
              <a:gd name="connsiteY3" fmla="*/ 147320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5200" h="1473200">
                <a:moveTo>
                  <a:pt x="0" y="0"/>
                </a:moveTo>
                <a:lnTo>
                  <a:pt x="3107267" y="270933"/>
                </a:lnTo>
                <a:cubicBezTo>
                  <a:pt x="3990623" y="338666"/>
                  <a:pt x="4810479" y="206022"/>
                  <a:pt x="5300134" y="406400"/>
                </a:cubicBezTo>
                <a:cubicBezTo>
                  <a:pt x="5789789" y="606778"/>
                  <a:pt x="5917494" y="1039989"/>
                  <a:pt x="6045200" y="1473200"/>
                </a:cubicBezTo>
              </a:path>
            </a:pathLst>
          </a:cu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ccolade fermante 29"/>
          <p:cNvSpPr/>
          <p:nvPr/>
        </p:nvSpPr>
        <p:spPr>
          <a:xfrm rot="5400000">
            <a:off x="4512887" y="4135215"/>
            <a:ext cx="288032" cy="2232248"/>
          </a:xfrm>
          <a:prstGeom prst="rightBrace">
            <a:avLst>
              <a:gd name="adj1" fmla="val 4654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ZoneTexte 30"/>
          <p:cNvSpPr txBox="1"/>
          <p:nvPr/>
        </p:nvSpPr>
        <p:spPr>
          <a:xfrm>
            <a:off x="3494666" y="5429597"/>
            <a:ext cx="23876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Edge delivery case (MEC)</a:t>
            </a:r>
            <a:endParaRPr lang="en-US" sz="1600" dirty="0"/>
          </a:p>
        </p:txBody>
      </p:sp>
      <p:sp>
        <p:nvSpPr>
          <p:cNvPr id="33" name="ZoneTexte 32"/>
          <p:cNvSpPr txBox="1"/>
          <p:nvPr/>
        </p:nvSpPr>
        <p:spPr>
          <a:xfrm>
            <a:off x="6715142" y="1628800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Satellite link </a:t>
            </a:r>
            <a:endParaRPr lang="en-US" sz="1200" dirty="0"/>
          </a:p>
        </p:txBody>
      </p:sp>
      <p:cxnSp>
        <p:nvCxnSpPr>
          <p:cNvPr id="34" name="Connecteur droit 33"/>
          <p:cNvCxnSpPr/>
          <p:nvPr/>
        </p:nvCxnSpPr>
        <p:spPr>
          <a:xfrm>
            <a:off x="6098208" y="2170089"/>
            <a:ext cx="503726" cy="0"/>
          </a:xfrm>
          <a:prstGeom prst="lin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ZoneTexte 34"/>
          <p:cNvSpPr txBox="1"/>
          <p:nvPr/>
        </p:nvSpPr>
        <p:spPr>
          <a:xfrm>
            <a:off x="6709131" y="193657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Network functions localization w.r.t. Sat link </a:t>
            </a:r>
            <a:endParaRPr lang="en-US" sz="1200" dirty="0"/>
          </a:p>
        </p:txBody>
      </p:sp>
      <p:sp>
        <p:nvSpPr>
          <p:cNvPr id="2" name="ZoneTexte 1"/>
          <p:cNvSpPr txBox="1"/>
          <p:nvPr/>
        </p:nvSpPr>
        <p:spPr>
          <a:xfrm>
            <a:off x="6841958" y="3550057"/>
            <a:ext cx="555143" cy="3813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000" dirty="0" smtClean="0"/>
              <a:t>UPF</a:t>
            </a:r>
            <a:endParaRPr lang="en-US" sz="1000" dirty="0"/>
          </a:p>
        </p:txBody>
      </p:sp>
      <p:cxnSp>
        <p:nvCxnSpPr>
          <p:cNvPr id="10" name="Connecteur droit 9"/>
          <p:cNvCxnSpPr>
            <a:endCxn id="2" idx="1"/>
          </p:cNvCxnSpPr>
          <p:nvPr/>
        </p:nvCxnSpPr>
        <p:spPr>
          <a:xfrm>
            <a:off x="4716016" y="3501008"/>
            <a:ext cx="2125942" cy="2397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5940152" y="3501008"/>
            <a:ext cx="316112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900" dirty="0" smtClean="0"/>
              <a:t>N4</a:t>
            </a:r>
            <a:endParaRPr lang="en-US" sz="900" dirty="0"/>
          </a:p>
        </p:txBody>
      </p:sp>
      <p:cxnSp>
        <p:nvCxnSpPr>
          <p:cNvPr id="39" name="Connecteur droit 38"/>
          <p:cNvCxnSpPr>
            <a:stCxn id="2" idx="3"/>
          </p:cNvCxnSpPr>
          <p:nvPr/>
        </p:nvCxnSpPr>
        <p:spPr>
          <a:xfrm>
            <a:off x="7397101" y="3740712"/>
            <a:ext cx="533992" cy="4818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ZoneTexte 40"/>
          <p:cNvSpPr txBox="1"/>
          <p:nvPr/>
        </p:nvSpPr>
        <p:spPr>
          <a:xfrm>
            <a:off x="7506041" y="3846240"/>
            <a:ext cx="316112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900" dirty="0" smtClean="0"/>
              <a:t>N6</a:t>
            </a:r>
            <a:endParaRPr lang="en-US" sz="900" dirty="0"/>
          </a:p>
        </p:txBody>
      </p:sp>
      <p:sp>
        <p:nvSpPr>
          <p:cNvPr id="54" name="Rectangle à coins arrondis 53"/>
          <p:cNvSpPr/>
          <p:nvPr/>
        </p:nvSpPr>
        <p:spPr>
          <a:xfrm>
            <a:off x="7932821" y="4014299"/>
            <a:ext cx="710287" cy="447382"/>
          </a:xfrm>
          <a:prstGeom prst="roundRect">
            <a:avLst>
              <a:gd name="adj" fmla="val 39975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DN (CDN)</a:t>
            </a:r>
          </a:p>
        </p:txBody>
      </p:sp>
      <p:sp>
        <p:nvSpPr>
          <p:cNvPr id="3" name="Rectangle 2"/>
          <p:cNvSpPr/>
          <p:nvPr/>
        </p:nvSpPr>
        <p:spPr>
          <a:xfrm>
            <a:off x="6079705" y="1677336"/>
            <a:ext cx="629426" cy="2394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1647338" y="3846240"/>
            <a:ext cx="3041479" cy="4233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530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76063"/>
          </a:xfrm>
        </p:spPr>
        <p:txBody>
          <a:bodyPr/>
          <a:lstStyle/>
          <a:p>
            <a:r>
              <a:rPr lang="en-US" dirty="0" smtClean="0"/>
              <a:t>Latency (cf. 3GPP S2-164314)</a:t>
            </a:r>
          </a:p>
          <a:p>
            <a:endParaRPr lang="en-US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93F9493-4A29-4164-820F-3BC1382B326F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Satellite Specific constraints</a:t>
            </a:r>
            <a:endParaRPr lang="en-US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69625"/>
              </p:ext>
            </p:extLst>
          </p:nvPr>
        </p:nvGraphicFramePr>
        <p:xfrm>
          <a:off x="395536" y="1599495"/>
          <a:ext cx="8064897" cy="19493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97571"/>
                <a:gridCol w="1213304"/>
                <a:gridCol w="2212276"/>
                <a:gridCol w="1641746"/>
              </a:tblGrid>
              <a:tr h="49096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Space borne / airborne platforms</a:t>
                      </a:r>
                      <a:endParaRPr lang="en-GB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Max altitude</a:t>
                      </a:r>
                      <a:endParaRPr lang="en-GB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Max distance between earth station and platform assuming 10° elevation</a:t>
                      </a:r>
                      <a:endParaRPr lang="en-GB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Round-trip</a:t>
                      </a:r>
                      <a:r>
                        <a:rPr lang="en-GB" sz="1400" baseline="0" dirty="0" smtClean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propagation </a:t>
                      </a:r>
                      <a:r>
                        <a:rPr lang="en-GB" sz="1400" dirty="0">
                          <a:effectLst/>
                        </a:rPr>
                        <a:t>delay</a:t>
                      </a:r>
                      <a:endParaRPr lang="en-GB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73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Geostationary orbit Satellite (GEO)</a:t>
                      </a:r>
                      <a:endParaRPr lang="en-GB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35 786 km</a:t>
                      </a:r>
                      <a:endParaRPr lang="en-GB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40 588 km</a:t>
                      </a:r>
                      <a:endParaRPr lang="en-GB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400" dirty="0" smtClean="0">
                          <a:effectLst/>
                        </a:rPr>
                        <a:t>541,2 </a:t>
                      </a:r>
                      <a:r>
                        <a:rPr lang="it-IT" sz="1400" dirty="0" err="1" smtClean="0">
                          <a:effectLst/>
                        </a:rPr>
                        <a:t>ms</a:t>
                      </a:r>
                      <a:endParaRPr lang="it-IT" sz="1400" dirty="0" smtClean="0">
                        <a:effectLst/>
                      </a:endParaRPr>
                    </a:p>
                  </a:txBody>
                  <a:tcPr marL="68580" marR="68580" marT="0" marB="0" anchor="ctr"/>
                </a:tc>
              </a:tr>
              <a:tr h="3273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Highly elliptical orbit  Satellite (HEO)</a:t>
                      </a:r>
                      <a:endParaRPr lang="en-GB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400" dirty="0">
                          <a:effectLst/>
                        </a:rPr>
                        <a:t>42 708 km</a:t>
                      </a:r>
                      <a:endParaRPr lang="en-GB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400" dirty="0">
                          <a:effectLst/>
                        </a:rPr>
                        <a:t>47 575 km</a:t>
                      </a:r>
                      <a:endParaRPr lang="en-GB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634,4</a:t>
                      </a:r>
                      <a:r>
                        <a:rPr lang="it-IT" sz="14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it-IT" sz="1400" baseline="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ms</a:t>
                      </a:r>
                      <a:endParaRPr lang="en-GB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73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Medium earth orbit Satellite (MEO)</a:t>
                      </a:r>
                      <a:endParaRPr lang="en-GB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400">
                          <a:effectLst/>
                        </a:rPr>
                        <a:t>8 500 km</a:t>
                      </a:r>
                      <a:endParaRPr lang="en-GB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400" dirty="0">
                          <a:effectLst/>
                        </a:rPr>
                        <a:t>12 380 km</a:t>
                      </a:r>
                      <a:endParaRPr lang="en-GB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165 </a:t>
                      </a:r>
                      <a:r>
                        <a:rPr lang="it-IT" sz="14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ms</a:t>
                      </a:r>
                      <a:endParaRPr lang="en-GB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73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Low earth orbit Satellite (LEO)</a:t>
                      </a:r>
                      <a:endParaRPr lang="en-GB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400" dirty="0">
                          <a:effectLst/>
                        </a:rPr>
                        <a:t>1 400 km</a:t>
                      </a:r>
                      <a:endParaRPr lang="en-GB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it-IT" sz="1400">
                          <a:effectLst/>
                        </a:rPr>
                        <a:t>3 480 km</a:t>
                      </a:r>
                      <a:endParaRPr lang="en-GB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46,4 </a:t>
                      </a:r>
                      <a:r>
                        <a:rPr lang="en-GB" sz="14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ms</a:t>
                      </a:r>
                      <a:endParaRPr lang="en-GB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0" name="Espace réservé du contenu 1"/>
          <p:cNvSpPr>
            <a:spLocks noGrp="1"/>
          </p:cNvSpPr>
          <p:nvPr>
            <p:ph idx="1"/>
          </p:nvPr>
        </p:nvSpPr>
        <p:spPr>
          <a:xfrm>
            <a:off x="395536" y="3975759"/>
            <a:ext cx="8229600" cy="1368152"/>
          </a:xfrm>
        </p:spPr>
        <p:txBody>
          <a:bodyPr/>
          <a:lstStyle/>
          <a:p>
            <a:r>
              <a:rPr lang="en-US" dirty="0" smtClean="0"/>
              <a:t>Satellite has specific transport network protocols, different from terrestrial transport networks</a:t>
            </a:r>
          </a:p>
          <a:p>
            <a:endParaRPr lang="en-US" dirty="0"/>
          </a:p>
          <a:p>
            <a:r>
              <a:rPr lang="en-US" dirty="0" smtClean="0"/>
              <a:t>Satellite has specific class of service and associated resources management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95772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2088231"/>
          </a:xfrm>
        </p:spPr>
        <p:txBody>
          <a:bodyPr/>
          <a:lstStyle/>
          <a:p>
            <a:r>
              <a:rPr lang="en-US" dirty="0" smtClean="0"/>
              <a:t>Identify protocols and parameters impacted by satellite specific constraints</a:t>
            </a:r>
          </a:p>
          <a:p>
            <a:r>
              <a:rPr lang="en-US" dirty="0" smtClean="0"/>
              <a:t>Define appropriate setting values when using the satellite link</a:t>
            </a:r>
          </a:p>
          <a:p>
            <a:r>
              <a:rPr lang="en-US" dirty="0" smtClean="0"/>
              <a:t>Review network functional architecture and envisage NF delocalization /instantiation to the edge</a:t>
            </a:r>
          </a:p>
          <a:p>
            <a:r>
              <a:rPr lang="en-US" dirty="0" smtClean="0"/>
              <a:t>Satellite </a:t>
            </a:r>
            <a:r>
              <a:rPr lang="en-US" dirty="0"/>
              <a:t>resources need to be taken into account for UPF Resources allocation according to </a:t>
            </a:r>
            <a:r>
              <a:rPr lang="en-US" dirty="0" smtClean="0"/>
              <a:t>5GQI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93F9493-4A29-4164-820F-3BC1382B326F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CT4</a:t>
            </a:r>
            <a:endParaRPr lang="en-US" dirty="0"/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8" name="Espace réservé du contenu 1"/>
          <p:cNvSpPr txBox="1">
            <a:spLocks/>
          </p:cNvSpPr>
          <p:nvPr/>
        </p:nvSpPr>
        <p:spPr>
          <a:xfrm>
            <a:off x="475021" y="4293096"/>
            <a:ext cx="8229600" cy="100811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85750" indent="-28575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q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Ø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v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Propose Study Item(s) to tackle the objectives</a:t>
            </a:r>
          </a:p>
          <a:p>
            <a:r>
              <a:rPr lang="en-US" dirty="0" smtClean="0"/>
              <a:t>Define expected output </a:t>
            </a:r>
            <a:r>
              <a:rPr lang="en-US" dirty="0"/>
              <a:t>and Time scale</a:t>
            </a:r>
            <a:endParaRPr lang="en-US" dirty="0" smtClean="0"/>
          </a:p>
          <a:p>
            <a:r>
              <a:rPr lang="en-US" dirty="0" smtClean="0"/>
              <a:t>Contribute to TS or TR</a:t>
            </a:r>
          </a:p>
          <a:p>
            <a:endParaRPr lang="en-US" dirty="0" smtClean="0"/>
          </a:p>
        </p:txBody>
      </p:sp>
      <p:sp>
        <p:nvSpPr>
          <p:cNvPr id="9" name="Espace réservé du contenu 6"/>
          <p:cNvSpPr txBox="1">
            <a:spLocks/>
          </p:cNvSpPr>
          <p:nvPr/>
        </p:nvSpPr>
        <p:spPr>
          <a:xfrm>
            <a:off x="445078" y="3864696"/>
            <a:ext cx="8208912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 baseline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12" name="Espace réservé du contenu 1"/>
          <p:cNvSpPr txBox="1">
            <a:spLocks/>
          </p:cNvSpPr>
          <p:nvPr/>
        </p:nvSpPr>
        <p:spPr>
          <a:xfrm>
            <a:off x="420216" y="5805264"/>
            <a:ext cx="8229600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85750" indent="-28575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q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Ø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v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Contact point: Boris Tiomela Jou, Airbus Defence and Space: </a:t>
            </a:r>
            <a:r>
              <a:rPr lang="en-US" dirty="0" smtClean="0">
                <a:hlinkClick r:id="rId2"/>
              </a:rPr>
              <a:t>boris.tiomela-jou@airbus.com</a:t>
            </a:r>
            <a:r>
              <a:rPr lang="en-US" dirty="0" smtClean="0"/>
              <a:t> </a:t>
            </a:r>
          </a:p>
          <a:p>
            <a:endParaRPr lang="en-US" dirty="0" smtClean="0"/>
          </a:p>
        </p:txBody>
      </p:sp>
      <p:pic>
        <p:nvPicPr>
          <p:cNvPr id="14" name="Image 13" descr="AIRBUS_RGB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7" t="30690" r="13721" b="27931"/>
          <a:stretch>
            <a:fillRect/>
          </a:stretch>
        </p:blipFill>
        <p:spPr bwMode="auto">
          <a:xfrm>
            <a:off x="6660232" y="6111921"/>
            <a:ext cx="1296144" cy="2694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1759042"/>
      </p:ext>
    </p:extLst>
  </p:cSld>
  <p:clrMapOvr>
    <a:masterClrMapping/>
  </p:clrMapOvr>
</p:sld>
</file>

<file path=ppt/theme/theme1.xml><?xml version="1.0" encoding="utf-8"?>
<a:theme xmlns:a="http://schemas.openxmlformats.org/drawingml/2006/main" name="SaT5G Presentation Template v2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SaT5G Presentation Template v2</Template>
  <TotalTime>0</TotalTime>
  <Words>378</Words>
  <Application>Microsoft Office PowerPoint</Application>
  <PresentationFormat>Affichage à l'écran (4:3)</PresentationFormat>
  <Paragraphs>88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SaT5G Presentation Template v2</vt:lpstr>
      <vt:lpstr>Présentation PowerPoint</vt:lpstr>
      <vt:lpstr>Présentation PowerPoint</vt:lpstr>
      <vt:lpstr>Présentation PowerPoint</vt:lpstr>
      <vt:lpstr>Example of Satellite positioning in 5G network architecture</vt:lpstr>
      <vt:lpstr>Satellite Specific constraints</vt:lpstr>
      <vt:lpstr>CT4</vt:lpstr>
    </vt:vector>
  </TitlesOfParts>
  <Company>Airbus D&amp;S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TDoc C4-181208</dc:title>
  <dc:creator>VIDAL, Oriol;TIOMELA JOU, Boris</dc:creator>
  <cp:lastModifiedBy>Boris TIOMELA JOU</cp:lastModifiedBy>
  <cp:revision>303</cp:revision>
  <cp:lastPrinted>2017-06-06T15:34:50Z</cp:lastPrinted>
  <dcterms:created xsi:type="dcterms:W3CDTF">2017-06-08T10:16:25Z</dcterms:created>
  <dcterms:modified xsi:type="dcterms:W3CDTF">2018-01-19T17:58:59Z</dcterms:modified>
</cp:coreProperties>
</file>