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0" r:id="rId1"/>
  </p:sldMasterIdLst>
  <p:notesMasterIdLst>
    <p:notesMasterId r:id="rId6"/>
  </p:notesMasterIdLst>
  <p:handoutMasterIdLst>
    <p:handoutMasterId r:id="rId7"/>
  </p:handoutMasterIdLst>
  <p:sldIdLst>
    <p:sldId id="256" r:id="rId2"/>
    <p:sldId id="275" r:id="rId3"/>
    <p:sldId id="276" r:id="rId4"/>
    <p:sldId id="277" r:id="rId5"/>
  </p:sldIdLst>
  <p:sldSz cx="9906000" cy="6858000" type="A4"/>
  <p:notesSz cx="6724650" cy="987425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rome FRARESSO" initials="JF" lastIdx="317" clrIdx="0"/>
  <p:cmAuthor id="1" name="Philippe" initials="PR" lastIdx="9" clrIdx="1"/>
  <p:cmAuthor id="2" name="Elodie KOBY" initials="EK" lastIdx="2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3366"/>
    <a:srgbClr val="E1E9FF"/>
    <a:srgbClr val="FFCC99"/>
    <a:srgbClr val="FF0000"/>
    <a:srgbClr val="172A6F"/>
    <a:srgbClr val="0095C2"/>
    <a:srgbClr val="CCCCFF"/>
    <a:srgbClr val="CCFFCC"/>
    <a:srgbClr val="FFFF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19" autoAdjust="0"/>
    <p:restoredTop sz="83514" autoAdjust="0"/>
  </p:normalViewPr>
  <p:slideViewPr>
    <p:cSldViewPr snapToObjects="1">
      <p:cViewPr>
        <p:scale>
          <a:sx n="70" d="100"/>
          <a:sy n="70" d="100"/>
        </p:scale>
        <p:origin x="-1842" y="-180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31853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4" d="100"/>
          <a:sy n="54" d="100"/>
        </p:scale>
        <p:origin x="-1818" y="-78"/>
      </p:cViewPr>
      <p:guideLst>
        <p:guide orient="horz" pos="3110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0165" y="2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80617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0165" y="9380617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11F9E68-B132-4D02-A65B-13BD8BDADE1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39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8597" y="2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0563" y="741363"/>
            <a:ext cx="5346700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2936" y="4690308"/>
            <a:ext cx="5378778" cy="444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379041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8597" y="9379041"/>
            <a:ext cx="2914485" cy="493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27" tIns="45315" rIns="90627" bIns="45315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0F1A44B-4562-4996-819F-20ED16782BC8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6103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36350" indent="-283212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32846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585984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39122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492261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45399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398538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51676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5D4B7267-1C5C-4129-A67C-1305292256CC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0563" y="741363"/>
            <a:ext cx="5346700" cy="3702050"/>
          </a:xfrm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1pPr>
            <a:lvl2pPr marL="736350" indent="-283212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2pPr>
            <a:lvl3pPr marL="1132846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3pPr>
            <a:lvl4pPr marL="1585984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4pPr>
            <a:lvl5pPr marL="2039122" indent="-226569" eaLnBrk="0" hangingPunct="0">
              <a:defRPr sz="2100">
                <a:solidFill>
                  <a:schemeClr val="tx1"/>
                </a:solidFill>
                <a:latin typeface="Times New Roman" pitchFamily="18" charset="0"/>
              </a:defRPr>
            </a:lvl5pPr>
            <a:lvl6pPr marL="2492261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6pPr>
            <a:lvl7pPr marL="2945399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7pPr>
            <a:lvl8pPr marL="3398538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8pPr>
            <a:lvl9pPr marL="3851676" indent="-226569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85E44C7-E091-49B0-BF8F-C7D940A3F344}" type="slidenum">
              <a:rPr lang="en-US" sz="1200"/>
              <a:pPr eaLnBrk="1" hangingPunct="1"/>
              <a:t>2</a:t>
            </a:fld>
            <a:endParaRPr lang="en-US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0563" y="741363"/>
            <a:ext cx="5346700" cy="3702050"/>
          </a:xfrm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Corporate-Intern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2979" name="Rectangle 34"/>
          <p:cNvSpPr>
            <a:spLocks noGrp="1" noChangeArrowheads="1"/>
          </p:cNvSpPr>
          <p:nvPr>
            <p:ph type="ctrTitle"/>
          </p:nvPr>
        </p:nvSpPr>
        <p:spPr>
          <a:xfrm>
            <a:off x="4591845" y="3109913"/>
            <a:ext cx="4731147" cy="1174750"/>
          </a:xfrm>
        </p:spPr>
        <p:txBody>
          <a:bodyPr/>
          <a:lstStyle>
            <a:lvl1pPr>
              <a:defRPr sz="390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noProof="0" smtClean="0"/>
              <a:t>Title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3157200" y="5373216"/>
            <a:ext cx="2118783" cy="504056"/>
          </a:xfrm>
        </p:spPr>
        <p:txBody>
          <a:bodyPr/>
          <a:lstStyle>
            <a:lvl1pPr>
              <a:defRPr sz="20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7631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6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RFI Eutelsat Quantum Baseband - Gate1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8636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7398" y="1104900"/>
            <a:ext cx="4555729" cy="48704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068227" y="1104900"/>
            <a:ext cx="4557448" cy="48704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Rectangle 3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7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RFI Eutelsat Quantum Baseband - Gate1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8793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Rectangle 3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5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RFI Eutelsat Quantum Baseband - Gate1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7873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4470" y="163514"/>
            <a:ext cx="8420100" cy="48418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347398" y="1104900"/>
            <a:ext cx="9278277" cy="487045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6" name="Espace réservé du pied de page 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RFI Eutelsat Quantum Baseband - Gate1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3706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nd-TEMPLATE-interna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3" name="Text Box 39"/>
          <p:cNvSpPr txBox="1">
            <a:spLocks noChangeArrowheads="1"/>
          </p:cNvSpPr>
          <p:nvPr/>
        </p:nvSpPr>
        <p:spPr bwMode="auto">
          <a:xfrm>
            <a:off x="2614084" y="6442076"/>
            <a:ext cx="4660635" cy="23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168" tIns="40083" rIns="80168" bIns="40083">
            <a:spAutoFit/>
          </a:bodyPr>
          <a:lstStyle>
            <a:lvl1pPr defTabSz="8016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650875" indent="-249238" defTabSz="8016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01713" indent="-200025" defTabSz="8016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403350" indent="-200025" defTabSz="8016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1801813" indent="-198438" defTabSz="8016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259013" indent="-198438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716213" indent="-198438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173413" indent="-198438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630613" indent="-198438" defTabSz="8016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defRPr/>
            </a:pPr>
            <a:r>
              <a:rPr lang="en-US" sz="500" dirty="0" smtClean="0">
                <a:latin typeface="Arial" charset="0"/>
                <a:cs typeface="Arial" charset="0"/>
              </a:rPr>
              <a:t>This document is not to be reproduced, modified, adapted, published, translated in any material form in whole or in part nor disclosed </a:t>
            </a:r>
          </a:p>
          <a:p>
            <a:pPr algn="ctr">
              <a:defRPr/>
            </a:pPr>
            <a:r>
              <a:rPr lang="en-US" sz="500" dirty="0" smtClean="0">
                <a:latin typeface="Arial" charset="0"/>
                <a:cs typeface="Arial" charset="0"/>
              </a:rPr>
              <a:t>to any third party without the prior written permission of Thales </a:t>
            </a:r>
            <a:r>
              <a:rPr lang="en-US" sz="500" dirty="0" err="1" smtClean="0">
                <a:latin typeface="Arial" charset="0"/>
                <a:cs typeface="Arial" charset="0"/>
              </a:rPr>
              <a:t>Alenia</a:t>
            </a:r>
            <a:r>
              <a:rPr lang="en-US" sz="500" dirty="0" smtClean="0">
                <a:latin typeface="Arial" charset="0"/>
                <a:cs typeface="Arial" charset="0"/>
              </a:rPr>
              <a:t> Space - </a:t>
            </a:r>
            <a:r>
              <a:rPr lang="fr-FR" sz="500" dirty="0" smtClean="0">
                <a:latin typeface="Arial" charset="0"/>
                <a:cs typeface="Arial" charset="0"/>
                <a:sym typeface="Symbol" pitchFamily="18" charset="2"/>
              </a:rPr>
              <a:t></a:t>
            </a:r>
            <a:r>
              <a:rPr lang="fr-FR" sz="500" dirty="0" smtClean="0">
                <a:latin typeface="Arial" charset="0"/>
                <a:cs typeface="Arial" charset="0"/>
              </a:rPr>
              <a:t> </a:t>
            </a:r>
            <a:r>
              <a:rPr lang="en-US" sz="500" dirty="0" smtClean="0">
                <a:latin typeface="Arial" charset="0"/>
                <a:cs typeface="Arial" charset="0"/>
              </a:rPr>
              <a:t>2016, Thales Alenia Space</a:t>
            </a:r>
            <a:endParaRPr lang="fr-FR" sz="500" dirty="0" smtClean="0">
              <a:latin typeface="Arial" charset="0"/>
              <a:cs typeface="Arial" charset="0"/>
            </a:endParaRPr>
          </a:p>
        </p:txBody>
      </p:sp>
      <p:sp>
        <p:nvSpPr>
          <p:cNvPr id="381956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414470" y="163514"/>
            <a:ext cx="9232960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0" rIns="91422" bIns="4571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dirty="0" smtClean="0"/>
          </a:p>
        </p:txBody>
      </p:sp>
      <p:sp>
        <p:nvSpPr>
          <p:cNvPr id="10" name="Rectangle 3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589" y="6584951"/>
            <a:ext cx="2118783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 defTabSz="801688">
              <a:defRPr sz="700">
                <a:solidFill>
                  <a:srgbClr val="32326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1031" name="Rectangle 3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7398" y="1104900"/>
            <a:ext cx="9278277" cy="487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Xxxxx</a:t>
            </a:r>
          </a:p>
          <a:p>
            <a:pPr lvl="1"/>
            <a:r>
              <a:rPr lang="fr-FR" smtClean="0"/>
              <a:t>Xxxxx</a:t>
            </a:r>
          </a:p>
          <a:p>
            <a:pPr lvl="2"/>
            <a:r>
              <a:rPr lang="fr-FR" smtClean="0"/>
              <a:t>Xxxxxx</a:t>
            </a:r>
          </a:p>
          <a:p>
            <a:pPr lvl="3"/>
            <a:r>
              <a:rPr lang="fr-FR" smtClean="0"/>
              <a:t>xxxxxx</a:t>
            </a:r>
          </a:p>
          <a:p>
            <a:pPr lvl="4"/>
            <a:r>
              <a:rPr lang="fr-FR" smtClean="0"/>
              <a:t>xxxxxxx</a:t>
            </a: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3"/>
          </p:nvPr>
        </p:nvSpPr>
        <p:spPr>
          <a:xfrm>
            <a:off x="99748" y="6308725"/>
            <a:ext cx="2113625" cy="222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2" tIns="45710" rIns="91422" bIns="45710" numCol="1" anchor="t" anchorCtr="0" compatLnSpc="1">
            <a:prstTxWarp prst="textNoShape">
              <a:avLst/>
            </a:prstTxWarp>
          </a:bodyPr>
          <a:lstStyle>
            <a:lvl1pPr defTabSz="801688">
              <a:defRPr lang="en-US" sz="700">
                <a:solidFill>
                  <a:srgbClr val="323265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RFI Eutelsat Quantum Baseband - Gate1</a:t>
            </a:r>
            <a:endParaRPr/>
          </a:p>
        </p:txBody>
      </p:sp>
      <p:sp>
        <p:nvSpPr>
          <p:cNvPr id="9" name="Espace réservé du numéro de diapositive 5"/>
          <p:cNvSpPr txBox="1">
            <a:spLocks/>
          </p:cNvSpPr>
          <p:nvPr userDrawn="1"/>
        </p:nvSpPr>
        <p:spPr>
          <a:xfrm>
            <a:off x="9417496" y="836712"/>
            <a:ext cx="45986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44350D62-B6BB-E847-B7AB-6B0C5C66D2F8}" type="slidenum">
              <a:rPr lang="fr-FR" sz="1400" smtClean="0">
                <a:solidFill>
                  <a:srgbClr val="333366"/>
                </a:solidFill>
              </a:rPr>
              <a:pPr algn="l"/>
              <a:t>‹N°›</a:t>
            </a:fld>
            <a:endParaRPr lang="fr-FR" dirty="0">
              <a:solidFill>
                <a:srgbClr val="333366"/>
              </a:solidFill>
            </a:endParaRPr>
          </a:p>
        </p:txBody>
      </p:sp>
      <p:sp>
        <p:nvSpPr>
          <p:cNvPr id="12" name="Freeform 22"/>
          <p:cNvSpPr>
            <a:spLocks/>
          </p:cNvSpPr>
          <p:nvPr userDrawn="1"/>
        </p:nvSpPr>
        <p:spPr bwMode="auto">
          <a:xfrm rot="10800000" flipH="1">
            <a:off x="9443956" y="876457"/>
            <a:ext cx="276506" cy="218336"/>
          </a:xfrm>
          <a:custGeom>
            <a:avLst/>
            <a:gdLst>
              <a:gd name="T0" fmla="*/ 39 w 412"/>
              <a:gd name="T1" fmla="*/ 411 h 411"/>
              <a:gd name="T2" fmla="*/ 0 w 412"/>
              <a:gd name="T3" fmla="*/ 411 h 411"/>
              <a:gd name="T4" fmla="*/ 0 w 412"/>
              <a:gd name="T5" fmla="*/ 0 h 411"/>
              <a:gd name="T6" fmla="*/ 412 w 412"/>
              <a:gd name="T7" fmla="*/ 0 h 411"/>
              <a:gd name="T8" fmla="*/ 412 w 412"/>
              <a:gd name="T9" fmla="*/ 39 h 411"/>
              <a:gd name="T10" fmla="*/ 39 w 412"/>
              <a:gd name="T11" fmla="*/ 39 h 411"/>
              <a:gd name="T12" fmla="*/ 39 w 412"/>
              <a:gd name="T13" fmla="*/ 411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11">
                <a:moveTo>
                  <a:pt x="39" y="411"/>
                </a:moveTo>
                <a:lnTo>
                  <a:pt x="0" y="411"/>
                </a:lnTo>
                <a:lnTo>
                  <a:pt x="0" y="0"/>
                </a:lnTo>
                <a:lnTo>
                  <a:pt x="412" y="0"/>
                </a:lnTo>
                <a:lnTo>
                  <a:pt x="412" y="39"/>
                </a:lnTo>
                <a:lnTo>
                  <a:pt x="39" y="39"/>
                </a:lnTo>
                <a:lnTo>
                  <a:pt x="39" y="411"/>
                </a:lnTo>
                <a:close/>
              </a:path>
            </a:pathLst>
          </a:custGeom>
          <a:solidFill>
            <a:srgbClr val="0095C2"/>
          </a:solidFill>
          <a:ln w="19050">
            <a:solidFill>
              <a:srgbClr val="0095C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4" r:id="rId3"/>
    <p:sldLayoutId id="2147483765" r:id="rId4"/>
    <p:sldLayoutId id="2147483767" r:id="rId5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100" b="1">
          <a:solidFill>
            <a:srgbClr val="003366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b="1">
          <a:solidFill>
            <a:srgbClr val="003366"/>
          </a:solidFill>
          <a:latin typeface="+mn-lt"/>
          <a:ea typeface="+mn-ea"/>
          <a:cs typeface="+mn-cs"/>
        </a:defRPr>
      </a:lvl1pPr>
      <a:lvl2pPr marL="679450" indent="-33496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1600">
          <a:solidFill>
            <a:srgbClr val="003366"/>
          </a:solidFill>
          <a:latin typeface="+mn-lt"/>
        </a:defRPr>
      </a:lvl2pPr>
      <a:lvl3pPr marL="1033463" indent="-323850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1600">
          <a:solidFill>
            <a:srgbClr val="04819E"/>
          </a:solidFill>
          <a:latin typeface="+mn-lt"/>
        </a:defRPr>
      </a:lvl3pPr>
      <a:lvl4pPr marL="1225550" indent="-19208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1400">
          <a:solidFill>
            <a:srgbClr val="04819E"/>
          </a:solidFill>
          <a:latin typeface="+mn-lt"/>
        </a:defRPr>
      </a:lvl4pPr>
      <a:lvl5pPr marL="1481138" indent="-1889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-"/>
        <a:defRPr sz="1400">
          <a:solidFill>
            <a:srgbClr val="04819E"/>
          </a:solidFill>
          <a:latin typeface="+mn-lt"/>
        </a:defRPr>
      </a:lvl5pPr>
      <a:lvl6pPr marL="1938338" indent="-1889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-"/>
        <a:defRPr sz="1400">
          <a:solidFill>
            <a:srgbClr val="04819E"/>
          </a:solidFill>
          <a:latin typeface="+mn-lt"/>
        </a:defRPr>
      </a:lvl6pPr>
      <a:lvl7pPr marL="2395538" indent="-1889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-"/>
        <a:defRPr sz="1400">
          <a:solidFill>
            <a:srgbClr val="04819E"/>
          </a:solidFill>
          <a:latin typeface="+mn-lt"/>
        </a:defRPr>
      </a:lvl7pPr>
      <a:lvl8pPr marL="2852738" indent="-1889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-"/>
        <a:defRPr sz="1400">
          <a:solidFill>
            <a:srgbClr val="04819E"/>
          </a:solidFill>
          <a:latin typeface="+mn-lt"/>
        </a:defRPr>
      </a:lvl8pPr>
      <a:lvl9pPr marL="3309938" indent="-188913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-"/>
        <a:defRPr sz="1400">
          <a:solidFill>
            <a:srgbClr val="04819E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cyril.michel@thalesaleniaspace.com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157940" y="3140968"/>
            <a:ext cx="6748060" cy="57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0" rIns="91422" bIns="4571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9pPr>
          </a:lstStyle>
          <a:p>
            <a:r>
              <a:rPr lang="en-US" altLang="it-IT" sz="2800" dirty="0" smtClean="0">
                <a:latin typeface="Arial" pitchFamily="34" charset="0"/>
                <a:cs typeface="Arial" pitchFamily="34" charset="0"/>
              </a:rPr>
              <a:t>3GPP, CT4 82# </a:t>
            </a:r>
          </a:p>
          <a:p>
            <a:r>
              <a:rPr lang="en-US" altLang="it-IT" sz="2800" dirty="0" smtClean="0">
                <a:latin typeface="Arial" pitchFamily="34" charset="0"/>
                <a:cs typeface="Arial" pitchFamily="34" charset="0"/>
              </a:rPr>
              <a:t>Gothenburg, January 2017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3157939" y="4437112"/>
            <a:ext cx="67480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Transport of encrypted flows</a:t>
            </a:r>
          </a:p>
          <a:p>
            <a:pPr>
              <a:defRPr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over a 5G system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Introduction</a:t>
            </a:r>
            <a:endParaRPr lang="en-US" noProof="0" dirty="0" smtClean="0"/>
          </a:p>
        </p:txBody>
      </p:sp>
      <p:sp>
        <p:nvSpPr>
          <p:cNvPr id="45" name="Espace réservé du contenu 2"/>
          <p:cNvSpPr>
            <a:spLocks noGrp="1"/>
          </p:cNvSpPr>
          <p:nvPr>
            <p:ph sz="half" idx="1"/>
          </p:nvPr>
        </p:nvSpPr>
        <p:spPr>
          <a:xfrm>
            <a:off x="347398" y="1104900"/>
            <a:ext cx="8782066" cy="4870450"/>
          </a:xfrm>
        </p:spPr>
        <p:txBody>
          <a:bodyPr/>
          <a:lstStyle/>
          <a:p>
            <a:r>
              <a:rPr lang="en-US" dirty="0"/>
              <a:t>Reference [1]:  3GPP TR 36.933 version 14.0.0, 2017-03, Study on Context Aware Service Delivery in RAN for LTE </a:t>
            </a:r>
          </a:p>
          <a:p>
            <a:endParaRPr lang="en-US" dirty="0" smtClean="0"/>
          </a:p>
          <a:p>
            <a:r>
              <a:rPr lang="en-US" dirty="0" smtClean="0"/>
              <a:t>Issue: TCP </a:t>
            </a:r>
            <a:r>
              <a:rPr lang="en-US" dirty="0"/>
              <a:t>end-to-end delay with throughput decreasing </a:t>
            </a:r>
            <a:endParaRPr lang="en-US" dirty="0" smtClean="0"/>
          </a:p>
          <a:p>
            <a:pPr lvl="1"/>
            <a:r>
              <a:rPr lang="en-US" dirty="0"/>
              <a:t>N</a:t>
            </a:r>
            <a:r>
              <a:rPr lang="en-US" dirty="0" smtClean="0"/>
              <a:t>etwork primary </a:t>
            </a:r>
            <a:r>
              <a:rPr lang="en-US" dirty="0"/>
              <a:t>cause for </a:t>
            </a:r>
            <a:r>
              <a:rPr lang="en-US" u="sng" dirty="0"/>
              <a:t>packet loss </a:t>
            </a:r>
            <a:r>
              <a:rPr lang="en-US" dirty="0"/>
              <a:t>and </a:t>
            </a:r>
            <a:r>
              <a:rPr lang="en-US" u="sng" dirty="0"/>
              <a:t>high </a:t>
            </a:r>
            <a:r>
              <a:rPr lang="en-US" u="sng" dirty="0" smtClean="0"/>
              <a:t>delay</a:t>
            </a:r>
            <a:r>
              <a:rPr lang="en-US" dirty="0" smtClean="0"/>
              <a:t>. </a:t>
            </a:r>
          </a:p>
          <a:p>
            <a:endParaRPr lang="en-US" dirty="0"/>
          </a:p>
          <a:p>
            <a:r>
              <a:rPr lang="en-US" dirty="0" smtClean="0"/>
              <a:t>Identified solutions in [1]:</a:t>
            </a:r>
          </a:p>
          <a:p>
            <a:pPr lvl="1"/>
            <a:r>
              <a:rPr lang="en-US" b="1" dirty="0" smtClean="0"/>
              <a:t>TCP </a:t>
            </a:r>
            <a:r>
              <a:rPr lang="en-US" b="1" dirty="0"/>
              <a:t>Performance Enhancing Proxy (TCP PEP</a:t>
            </a:r>
            <a:r>
              <a:rPr lang="en-US" b="1" dirty="0" smtClean="0"/>
              <a:t>)</a:t>
            </a:r>
            <a:endParaRPr lang="en-US" b="1" dirty="0"/>
          </a:p>
          <a:p>
            <a:pPr lvl="2"/>
            <a:r>
              <a:rPr lang="en-US" dirty="0" smtClean="0"/>
              <a:t>TCP </a:t>
            </a:r>
            <a:r>
              <a:rPr lang="en-US" dirty="0"/>
              <a:t>PEP deployed before the server</a:t>
            </a:r>
          </a:p>
          <a:p>
            <a:pPr lvl="2"/>
            <a:r>
              <a:rPr lang="en-US" dirty="0" smtClean="0"/>
              <a:t>TCP </a:t>
            </a:r>
            <a:r>
              <a:rPr lang="en-US" dirty="0"/>
              <a:t>PEP deployed before the e(g)NB.</a:t>
            </a:r>
          </a:p>
          <a:p>
            <a:pPr marL="344487" lvl="1" indent="0">
              <a:buNone/>
            </a:pPr>
            <a:endParaRPr lang="en-US" dirty="0"/>
          </a:p>
          <a:p>
            <a:pPr lvl="1"/>
            <a:r>
              <a:rPr lang="en-US" b="1" dirty="0" smtClean="0"/>
              <a:t>Network </a:t>
            </a:r>
            <a:r>
              <a:rPr lang="en-US" b="1" dirty="0"/>
              <a:t>based </a:t>
            </a:r>
            <a:r>
              <a:rPr lang="en-US" b="1" dirty="0" smtClean="0"/>
              <a:t>Radio-Aware </a:t>
            </a:r>
            <a:r>
              <a:rPr lang="en-US" b="1" dirty="0"/>
              <a:t>TCP</a:t>
            </a:r>
            <a:r>
              <a:rPr lang="en-US" dirty="0"/>
              <a:t>, to address the </a:t>
            </a:r>
            <a:r>
              <a:rPr lang="en-US" b="1" dirty="0"/>
              <a:t>congestion </a:t>
            </a:r>
            <a:r>
              <a:rPr lang="en-US" b="1" dirty="0" smtClean="0"/>
              <a:t>control</a:t>
            </a:r>
          </a:p>
          <a:p>
            <a:endParaRPr lang="en-US" dirty="0"/>
          </a:p>
          <a:p>
            <a:r>
              <a:rPr lang="en-US" u="sng" dirty="0"/>
              <a:t>Conclusion of [1]: </a:t>
            </a:r>
            <a:r>
              <a:rPr lang="en-US" u="sng" dirty="0" smtClean="0"/>
              <a:t>No </a:t>
            </a:r>
            <a:r>
              <a:rPr lang="en-US" u="sng" dirty="0"/>
              <a:t>consensus on whether TCP PEP is enough for LTE, or possibility if the TCP behavior needs to be changed</a:t>
            </a:r>
            <a:r>
              <a:rPr lang="en-US" dirty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Further topic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7398" y="620688"/>
            <a:ext cx="8998090" cy="4870450"/>
          </a:xfrm>
        </p:spPr>
        <p:txBody>
          <a:bodyPr/>
          <a:lstStyle/>
          <a:p>
            <a:r>
              <a:rPr lang="en-US" dirty="0"/>
              <a:t>When considering solutions associated with TCP end-to-end delay with throughput decreasing, Reference [1] </a:t>
            </a:r>
            <a:r>
              <a:rPr lang="en-US" dirty="0" smtClean="0"/>
              <a:t>assumed </a:t>
            </a:r>
            <a:r>
              <a:rPr lang="en-US" dirty="0"/>
              <a:t>that the network was aware of the transport of a TCP data flow. </a:t>
            </a:r>
          </a:p>
          <a:p>
            <a:endParaRPr lang="en-US" dirty="0"/>
          </a:p>
          <a:p>
            <a:r>
              <a:rPr lang="en-US" dirty="0"/>
              <a:t>However, when considering VPN’s, encryption of data flows would compromise access to the nature of the protocols. </a:t>
            </a:r>
            <a:endParaRPr lang="en-US" dirty="0" smtClean="0"/>
          </a:p>
          <a:p>
            <a:endParaRPr lang="en-US" dirty="0"/>
          </a:p>
          <a:p>
            <a:r>
              <a:rPr lang="en-GB" dirty="0"/>
              <a:t>W</a:t>
            </a:r>
            <a:r>
              <a:rPr lang="en-GB" dirty="0" smtClean="0"/>
              <a:t>hatever </a:t>
            </a:r>
            <a:r>
              <a:rPr lang="en-GB" dirty="0" smtClean="0"/>
              <a:t>the proposed optimisation solution for TCP over a 5G network, the 5G network has to be per flow </a:t>
            </a:r>
            <a:r>
              <a:rPr lang="en-GB" dirty="0" smtClean="0"/>
              <a:t>TCP-aware</a:t>
            </a:r>
            <a:r>
              <a:rPr lang="en-GB" u="sng" dirty="0"/>
              <a:t>/</a:t>
            </a:r>
            <a:endParaRPr lang="en-GB" u="sng" dirty="0" smtClean="0"/>
          </a:p>
          <a:p>
            <a:endParaRPr lang="en-GB" u="sng" dirty="0"/>
          </a:p>
          <a:p>
            <a:r>
              <a:rPr lang="en-GB" dirty="0" smtClean="0"/>
              <a:t>Issue: the encryption </a:t>
            </a:r>
            <a:r>
              <a:rPr lang="en-GB" dirty="0"/>
              <a:t>at </a:t>
            </a:r>
            <a:r>
              <a:rPr lang="en-GB" dirty="0" smtClean="0"/>
              <a:t>IP or transport level of user data flows over 5G a network may prevent the optimal delivery of these flows</a:t>
            </a:r>
            <a:r>
              <a:rPr lang="en-GB" b="0" dirty="0" smtClean="0"/>
              <a:t>. </a:t>
            </a:r>
            <a:endParaRPr lang="en-GB" b="0" dirty="0" smtClean="0"/>
          </a:p>
          <a:p>
            <a:endParaRPr lang="en-GB" u="sng" dirty="0"/>
          </a:p>
          <a:p>
            <a:r>
              <a:rPr lang="en-US" dirty="0"/>
              <a:t>At least two use cases </a:t>
            </a:r>
            <a:r>
              <a:rPr lang="en-US" dirty="0" smtClean="0"/>
              <a:t>would fall </a:t>
            </a:r>
            <a:r>
              <a:rPr lang="en-US" dirty="0"/>
              <a:t>in this situation</a:t>
            </a:r>
            <a:r>
              <a:rPr lang="en-US" b="0" dirty="0"/>
              <a:t>: </a:t>
            </a:r>
            <a:endParaRPr lang="en-US" b="0" dirty="0" smtClean="0"/>
          </a:p>
          <a:p>
            <a:pPr lvl="1"/>
            <a:r>
              <a:rPr lang="en-US" b="0" dirty="0" smtClean="0"/>
              <a:t>a </a:t>
            </a:r>
            <a:r>
              <a:rPr lang="en-US" b="0" dirty="0"/>
              <a:t>VPN (e.g. </a:t>
            </a:r>
            <a:r>
              <a:rPr lang="en-US" b="0" dirty="0" err="1"/>
              <a:t>IPSec</a:t>
            </a:r>
            <a:r>
              <a:rPr lang="en-US" b="0" dirty="0"/>
              <a:t> VPN or L2 VPN) is setup from an external 3GPP </a:t>
            </a:r>
            <a:r>
              <a:rPr lang="en-US" b="0" dirty="0" smtClean="0"/>
              <a:t>entity.</a:t>
            </a:r>
          </a:p>
          <a:p>
            <a:pPr lvl="1"/>
            <a:r>
              <a:rPr lang="en-US" b="0" dirty="0" smtClean="0"/>
              <a:t>an </a:t>
            </a:r>
            <a:r>
              <a:rPr lang="en-US" b="0" dirty="0" err="1"/>
              <a:t>IPSec</a:t>
            </a:r>
            <a:r>
              <a:rPr lang="en-US" b="0" dirty="0"/>
              <a:t> tunnel is required, from the UE or from the e(g)NB, to the 3GPP Core Network  (according to the requirements from the untrusted non-3GPP access model)</a:t>
            </a:r>
          </a:p>
          <a:p>
            <a:endParaRPr lang="en-GB" u="sng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RFI Eutelsat Quantum Baseband - Gate1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680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 progress further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7398" y="1104900"/>
            <a:ext cx="8998090" cy="4870450"/>
          </a:xfrm>
        </p:spPr>
        <p:txBody>
          <a:bodyPr/>
          <a:lstStyle/>
          <a:p>
            <a:r>
              <a:rPr lang="en-US" dirty="0"/>
              <a:t>It is proposed that the </a:t>
            </a:r>
            <a:r>
              <a:rPr lang="en-US" dirty="0" smtClean="0"/>
              <a:t>previous </a:t>
            </a:r>
            <a:r>
              <a:rPr lang="en-US" dirty="0"/>
              <a:t>elements are discussed and consolidated informally among CT4 interested parties for the next CT4 83 meeting to be held in </a:t>
            </a:r>
            <a:r>
              <a:rPr lang="en-US" dirty="0" smtClean="0"/>
              <a:t>Montreal.</a:t>
            </a:r>
          </a:p>
          <a:p>
            <a:endParaRPr lang="en-US" dirty="0"/>
          </a:p>
          <a:p>
            <a:r>
              <a:rPr lang="en-US" dirty="0" smtClean="0"/>
              <a:t>Proposal: a SID or a WID could possibly be generated.</a:t>
            </a:r>
          </a:p>
          <a:p>
            <a:endParaRPr lang="en-US" dirty="0"/>
          </a:p>
          <a:p>
            <a:r>
              <a:rPr lang="en-US" dirty="0" smtClean="0"/>
              <a:t>Contact point: </a:t>
            </a:r>
            <a:r>
              <a:rPr lang="en-US" dirty="0" smtClean="0">
                <a:hlinkClick r:id="rId2"/>
              </a:rPr>
              <a:t>cyril.michel@thalesaleniaspace.com</a:t>
            </a:r>
            <a:endParaRPr lang="en-US" dirty="0" smtClean="0"/>
          </a:p>
          <a:p>
            <a:endParaRPr lang="en-GB" dirty="0" smtClean="0"/>
          </a:p>
          <a:p>
            <a:r>
              <a:rPr lang="en-GB" dirty="0" smtClean="0"/>
              <a:t>See associated TDOC C4-181174 </a:t>
            </a:r>
            <a:endParaRPr lang="en-GB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2017 June 27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RFI Eutelsat Quantum Baseband - Gate1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326686"/>
      </p:ext>
    </p:extLst>
  </p:cSld>
  <p:clrMapOvr>
    <a:masterClrMapping/>
  </p:clrMapOvr>
</p:sld>
</file>

<file path=ppt/theme/theme1.xml><?xml version="1.0" encoding="utf-8"?>
<a:theme xmlns:a="http://schemas.openxmlformats.org/drawingml/2006/main" name="2_Modèle par défaut">
  <a:themeElements>
    <a:clrScheme name="2_Modèle par défaut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20121129 RFP AMU1-36C Gate-1 - MoM</Template>
  <TotalTime>0</TotalTime>
  <Words>355</Words>
  <Application>Microsoft Office PowerPoint</Application>
  <PresentationFormat>Format A4 (210 x 297 mm)</PresentationFormat>
  <Paragraphs>44</Paragraphs>
  <Slides>4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2_Modèle par défaut</vt:lpstr>
      <vt:lpstr>Présentation PowerPoint</vt:lpstr>
      <vt:lpstr>Introduction</vt:lpstr>
      <vt:lpstr>Further topic</vt:lpstr>
      <vt:lpstr>To progress further</vt:lpstr>
    </vt:vector>
  </TitlesOfParts>
  <Company>Thales Alenia Space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EXECUTIVE SUMMARY GATE 1</dc:title>
  <dc:subject>87202586-BID-GRP-EN-002-TAS-001</dc:subject>
  <dc:creator>Jerome FRARESSO</dc:creator>
  <cp:keywords>1/.</cp:keywords>
  <cp:lastModifiedBy>Cyril Michel</cp:lastModifiedBy>
  <cp:revision>1468</cp:revision>
  <cp:lastPrinted>2016-05-25T10:32:43Z</cp:lastPrinted>
  <dcterms:created xsi:type="dcterms:W3CDTF">2007-04-10T07:59:41Z</dcterms:created>
  <dcterms:modified xsi:type="dcterms:W3CDTF">2018-01-12T15:52:20Z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edReference">
    <vt:lpwstr>87202586-BID-GRP-EN-002-TAS-001</vt:lpwstr>
  </property>
  <property fmtid="{D5CDD505-2E9C-101B-9397-08002B2CF9AE}" pid="3" name="GedActiviteId">
    <vt:lpwstr>QMS</vt:lpwstr>
  </property>
  <property fmtid="{D5CDD505-2E9C-101B-9397-08002B2CF9AE}" pid="4" name="GedActivite">
    <vt:lpwstr>QUALITY MANAGEMENT SYSTEM</vt:lpwstr>
  </property>
  <property fmtid="{D5CDD505-2E9C-101B-9397-08002B2CF9AE}" pid="5" name="GedCodeProduit">
    <vt:lpwstr/>
  </property>
  <property fmtid="{D5CDD505-2E9C-101B-9397-08002B2CF9AE}" pid="6" name="GedDocTypeId">
    <vt:lpwstr>MD</vt:lpwstr>
  </property>
  <property fmtid="{D5CDD505-2E9C-101B-9397-08002B2CF9AE}" pid="7" name="GedDocType">
    <vt:lpwstr>MODELE DE DOCUMENT</vt:lpwstr>
  </property>
  <property fmtid="{D5CDD505-2E9C-101B-9397-08002B2CF9AE}" pid="8" name="GedResume">
    <vt:lpwstr/>
  </property>
  <property fmtid="{D5CDD505-2E9C-101B-9397-08002B2CF9AE}" pid="9" name="GedEntiteId">
    <vt:lpwstr>TAS</vt:lpwstr>
  </property>
  <property fmtid="{D5CDD505-2E9C-101B-9397-08002B2CF9AE}" pid="10" name="GedEntite">
    <vt:lpwstr>THALES ALENIA SPACE</vt:lpwstr>
  </property>
  <property fmtid="{D5CDD505-2E9C-101B-9397-08002B2CF9AE}" pid="11" name="GedProcessus">
    <vt:lpwstr>MARKETING &amp; SALES</vt:lpwstr>
  </property>
  <property fmtid="{D5CDD505-2E9C-101B-9397-08002B2CF9AE}" pid="12" name="GedProcessusId">
    <vt:lpwstr>MS</vt:lpwstr>
  </property>
  <property fmtid="{D5CDD505-2E9C-101B-9397-08002B2CF9AE}" pid="13" name="GedProduit">
    <vt:lpwstr/>
  </property>
  <property fmtid="{D5CDD505-2E9C-101B-9397-08002B2CF9AE}" pid="14" name="GedProduitId">
    <vt:lpwstr/>
  </property>
  <property fmtid="{D5CDD505-2E9C-101B-9397-08002B2CF9AE}" pid="15" name="GedAutreAuteurs">
    <vt:lpwstr/>
  </property>
  <property fmtid="{D5CDD505-2E9C-101B-9397-08002B2CF9AE}" pid="16" name="GedDestEntite">
    <vt:lpwstr>GEN</vt:lpwstr>
  </property>
  <property fmtid="{D5CDD505-2E9C-101B-9397-08002B2CF9AE}" pid="17" name="GedDestNom">
    <vt:lpwstr/>
  </property>
  <property fmtid="{D5CDD505-2E9C-101B-9397-08002B2CF9AE}" pid="18" name="GedFamId">
    <vt:lpwstr/>
  </property>
  <property fmtid="{D5CDD505-2E9C-101B-9397-08002B2CF9AE}" pid="19" name="GedFam">
    <vt:lpwstr/>
  </property>
  <property fmtid="{D5CDD505-2E9C-101B-9397-08002B2CF9AE}" pid="20" name="GedClass1">
    <vt:lpwstr/>
  </property>
  <property fmtid="{D5CDD505-2E9C-101B-9397-08002B2CF9AE}" pid="21" name="GedClass2">
    <vt:lpwstr/>
  </property>
  <property fmtid="{D5CDD505-2E9C-101B-9397-08002B2CF9AE}" pid="22" name="GedDateCree">
    <vt:lpwstr>25/08/2011</vt:lpwstr>
  </property>
  <property fmtid="{D5CDD505-2E9C-101B-9397-08002B2CF9AE}" pid="23" name="GedEspace">
    <vt:lpwstr>QMS</vt:lpwstr>
  </property>
  <property fmtid="{D5CDD505-2E9C-101B-9397-08002B2CF9AE}" pid="24" name="GedClassification">
    <vt:lpwstr>INTERNAL TAS / TAS</vt:lpwstr>
  </property>
  <property fmtid="{D5CDD505-2E9C-101B-9397-08002B2CF9AE}" pid="25" name="GedDateAppro">
    <vt:lpwstr>//</vt:lpwstr>
  </property>
  <property fmtid="{D5CDD505-2E9C-101B-9397-08002B2CF9AE}" pid="26" name="GedEtatAppro">
    <vt:lpwstr>0</vt:lpwstr>
  </property>
  <property fmtid="{D5CDD505-2E9C-101B-9397-08002B2CF9AE}" pid="27" name="GedLastEtatVers">
    <vt:lpwstr>0</vt:lpwstr>
  </property>
  <property fmtid="{D5CDD505-2E9C-101B-9397-08002B2CF9AE}" pid="28" name="GedLastDateVers">
    <vt:lpwstr>04/10/2011</vt:lpwstr>
  </property>
  <property fmtid="{D5CDD505-2E9C-101B-9397-08002B2CF9AE}" pid="29" name="GedCreation">
    <vt:lpwstr>25/08/2011</vt:lpwstr>
  </property>
  <property fmtid="{D5CDD505-2E9C-101B-9397-08002B2CF9AE}" pid="30" name="GedTypist">
    <vt:lpwstr>JAURESF</vt:lpwstr>
  </property>
  <property fmtid="{D5CDD505-2E9C-101B-9397-08002B2CF9AE}" pid="31" name="GedSsActiviteId">
    <vt:lpwstr/>
  </property>
  <property fmtid="{D5CDD505-2E9C-101B-9397-08002B2CF9AE}" pid="32" name="GedSsActivite">
    <vt:lpwstr/>
  </property>
  <property fmtid="{D5CDD505-2E9C-101B-9397-08002B2CF9AE}" pid="33" name="GedTitre">
    <vt:lpwstr>EXECUTIVE SUMMARY GATE 1</vt:lpwstr>
  </property>
  <property fmtid="{D5CDD505-2E9C-101B-9397-08002B2CF9AE}" pid="34" name="GedAuteurId">
    <vt:lpwstr>SAUVAGNR</vt:lpwstr>
  </property>
  <property fmtid="{D5CDD505-2E9C-101B-9397-08002B2CF9AE}" pid="35" name="GedAuteur">
    <vt:lpwstr>SAUVAGNAC ROLAND FRANCIS</vt:lpwstr>
  </property>
  <property fmtid="{D5CDD505-2E9C-101B-9397-08002B2CF9AE}" pid="36" name="GedDateModifie">
    <vt:lpwstr>04/10/2011</vt:lpwstr>
  </property>
  <property fmtid="{D5CDD505-2E9C-101B-9397-08002B2CF9AE}" pid="37" name="GedHeureModifie">
    <vt:lpwstr>2011-10-04 11:19:25</vt:lpwstr>
  </property>
  <property fmtid="{D5CDD505-2E9C-101B-9397-08002B2CF9AE}" pid="38" name="GedDocnum">
    <vt:lpwstr>3135330</vt:lpwstr>
  </property>
  <property fmtid="{D5CDD505-2E9C-101B-9397-08002B2CF9AE}" pid="39" name="GedTypeVersion">
    <vt:lpwstr>S</vt:lpwstr>
  </property>
  <property fmtid="{D5CDD505-2E9C-101B-9397-08002B2CF9AE}" pid="40" name="GedIdentifiant">
    <vt:lpwstr>0</vt:lpwstr>
  </property>
  <property fmtid="{D5CDD505-2E9C-101B-9397-08002B2CF9AE}" pid="41" name="GedModifieId">
    <vt:lpwstr>JAURESF</vt:lpwstr>
  </property>
  <property fmtid="{D5CDD505-2E9C-101B-9397-08002B2CF9AE}" pid="42" name="GedAppId">
    <vt:lpwstr>MS POWERPOINT</vt:lpwstr>
  </property>
  <property fmtid="{D5CDD505-2E9C-101B-9397-08002B2CF9AE}" pid="43" name="GedApp">
    <vt:lpwstr>MICROSOFT POWERPOINT</vt:lpwstr>
  </property>
  <property fmtid="{D5CDD505-2E9C-101B-9397-08002B2CF9AE}" pid="44" name="GedRteValidation">
    <vt:lpwstr>//</vt:lpwstr>
  </property>
  <property fmtid="{D5CDD505-2E9C-101B-9397-08002B2CF9AE}" pid="45" name="GedRteOutilMaitre">
    <vt:lpwstr/>
  </property>
  <property fmtid="{D5CDD505-2E9C-101B-9397-08002B2CF9AE}" pid="46" name="GedRteMetier">
    <vt:lpwstr/>
  </property>
  <property fmtid="{D5CDD505-2E9C-101B-9397-08002B2CF9AE}" pid="47" name="GedRteMetier1">
    <vt:lpwstr/>
  </property>
  <property fmtid="{D5CDD505-2E9C-101B-9397-08002B2CF9AE}" pid="48" name="GedRteMetier2">
    <vt:lpwstr/>
  </property>
  <property fmtid="{D5CDD505-2E9C-101B-9397-08002B2CF9AE}" pid="49" name="GedRteMetier3">
    <vt:lpwstr/>
  </property>
  <property fmtid="{D5CDD505-2E9C-101B-9397-08002B2CF9AE}" pid="50" name="GedRteMetier4">
    <vt:lpwstr/>
  </property>
  <property fmtid="{D5CDD505-2E9C-101B-9397-08002B2CF9AE}" pid="51" name="GedRteMetier5">
    <vt:lpwstr/>
  </property>
  <property fmtid="{D5CDD505-2E9C-101B-9397-08002B2CF9AE}" pid="52" name="GedRteMetierNom">
    <vt:lpwstr/>
  </property>
  <property fmtid="{D5CDD505-2E9C-101B-9397-08002B2CF9AE}" pid="53" name="GedRteMetier1Nom">
    <vt:lpwstr/>
  </property>
  <property fmtid="{D5CDD505-2E9C-101B-9397-08002B2CF9AE}" pid="54" name="GedRteMetier2Nom">
    <vt:lpwstr/>
  </property>
  <property fmtid="{D5CDD505-2E9C-101B-9397-08002B2CF9AE}" pid="55" name="GedRteMetier3Nom">
    <vt:lpwstr/>
  </property>
  <property fmtid="{D5CDD505-2E9C-101B-9397-08002B2CF9AE}" pid="56" name="GedRteMetier4Nom">
    <vt:lpwstr/>
  </property>
  <property fmtid="{D5CDD505-2E9C-101B-9397-08002B2CF9AE}" pid="57" name="GedRteMetier5Nom">
    <vt:lpwstr/>
  </property>
  <property fmtid="{D5CDD505-2E9C-101B-9397-08002B2CF9AE}" pid="58" name="GedRteProduit">
    <vt:lpwstr/>
  </property>
  <property fmtid="{D5CDD505-2E9C-101B-9397-08002B2CF9AE}" pid="59" name="GedRteOutilDocumenté">
    <vt:lpwstr/>
  </property>
  <property fmtid="{D5CDD505-2E9C-101B-9397-08002B2CF9AE}" pid="60" name="GedRteSites">
    <vt:lpwstr>CANNES;CHARLEROI;FIRENZE;L'AQUILA;MADRID;MILANO;ROMA;TOULOUSE;TURINO</vt:lpwstr>
  </property>
  <property fmtid="{D5CDD505-2E9C-101B-9397-08002B2CF9AE}" pid="61" name="GedIssue">
    <vt:lpwstr>2</vt:lpwstr>
  </property>
  <property fmtid="{D5CDD505-2E9C-101B-9397-08002B2CF9AE}" pid="62" name="GedEdition">
    <vt:lpwstr>1</vt:lpwstr>
  </property>
  <property fmtid="{D5CDD505-2E9C-101B-9397-08002B2CF9AE}" pid="63" name="GedRevision">
    <vt:lpwstr>.</vt:lpwstr>
  </property>
  <property fmtid="{D5CDD505-2E9C-101B-9397-08002B2CF9AE}" pid="64" name="GedEtatVersion">
    <vt:lpwstr>Travail</vt:lpwstr>
  </property>
  <property fmtid="{D5CDD505-2E9C-101B-9397-08002B2CF9AE}" pid="65" name="GedLangue">
    <vt:lpwstr>English</vt:lpwstr>
  </property>
  <property fmtid="{D5CDD505-2E9C-101B-9397-08002B2CF9AE}" pid="66" name="NXTAG2">
    <vt:lpwstr>0008009e13000000000001023720</vt:lpwstr>
  </property>
</Properties>
</file>