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25"/>
  </p:notesMasterIdLst>
  <p:sldIdLst>
    <p:sldId id="268" r:id="rId2"/>
    <p:sldId id="274" r:id="rId3"/>
    <p:sldId id="284" r:id="rId4"/>
    <p:sldId id="279" r:id="rId5"/>
    <p:sldId id="275" r:id="rId6"/>
    <p:sldId id="300" r:id="rId7"/>
    <p:sldId id="293" r:id="rId8"/>
    <p:sldId id="294" r:id="rId9"/>
    <p:sldId id="292" r:id="rId10"/>
    <p:sldId id="302" r:id="rId11"/>
    <p:sldId id="303" r:id="rId12"/>
    <p:sldId id="304" r:id="rId13"/>
    <p:sldId id="285" r:id="rId14"/>
    <p:sldId id="273" r:id="rId15"/>
    <p:sldId id="286" r:id="rId16"/>
    <p:sldId id="276" r:id="rId17"/>
    <p:sldId id="271" r:id="rId18"/>
    <p:sldId id="287" r:id="rId19"/>
    <p:sldId id="280" r:id="rId20"/>
    <p:sldId id="281" r:id="rId21"/>
    <p:sldId id="270" r:id="rId22"/>
    <p:sldId id="288" r:id="rId23"/>
    <p:sldId id="289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2" autoAdjust="0"/>
    <p:restoredTop sz="94228" autoAdjust="0"/>
  </p:normalViewPr>
  <p:slideViewPr>
    <p:cSldViewPr showGuides="1">
      <p:cViewPr>
        <p:scale>
          <a:sx n="90" d="100"/>
          <a:sy n="90" d="100"/>
        </p:scale>
        <p:origin x="-744" y="-132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32"/>
    </p:cViewPr>
  </p:sorter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08/01/2018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8002090" cy="2301874"/>
          </a:xfrm>
        </p:spPr>
        <p:txBody>
          <a:bodyPr/>
          <a:lstStyle/>
          <a:p>
            <a:r>
              <a:rPr lang="fr-FR" dirty="0" smtClean="0"/>
              <a:t>AUSF </a:t>
            </a:r>
            <a:r>
              <a:rPr lang="fr-FR" dirty="0" smtClean="0"/>
              <a:t>Service </a:t>
            </a:r>
            <a:r>
              <a:rPr lang="fr-FR" dirty="0" err="1" smtClean="0"/>
              <a:t>definition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2</a:t>
            </a:r>
            <a:r>
              <a:rPr lang="fr-FR" baseline="30000" dirty="0" smtClean="0"/>
              <a:t>nd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3GPP TS 29.509</a:t>
            </a:r>
          </a:p>
          <a:p>
            <a:r>
              <a:rPr lang="fr-FR" dirty="0" smtClean="0"/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err="1" smtClean="0"/>
              <a:t>After</a:t>
            </a:r>
            <a:r>
              <a:rPr lang="fr-FR" dirty="0" smtClean="0"/>
              <a:t> </a:t>
            </a:r>
            <a:r>
              <a:rPr lang="fr-FR" dirty="0" err="1" smtClean="0"/>
              <a:t>authentication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1403648" y="699542"/>
            <a:ext cx="5346340" cy="384720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If (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need_to_maintain_Kausf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== YES ) // e.g. </a:t>
            </a:r>
            <a:r>
              <a:rPr lang="en-U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reauthentication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TS 33.501 §6.1.1.1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is FFS if AUSF maintains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ressource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-authentications/{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 </a:t>
            </a:r>
            <a:endParaRPr lang="en-US" sz="1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creates a new one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v1/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reauthenticate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en-US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reauthenticate_id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defTabSz="360000"/>
            <a:endParaRPr lang="fr-FR" sz="1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It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seems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simpler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360000">
              <a:buFont typeface="Arial" panose="020B0604020202020204" pitchFamily="34" charset="0"/>
              <a:buChar char="•"/>
            </a:pP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deletes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related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authentication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transitions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360000">
              <a:buFont typeface="Arial" panose="020B0604020202020204" pitchFamily="34" charset="0"/>
              <a:buChar char="•"/>
            </a:pP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indicates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that the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Kausf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is maintained in the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?</a:t>
            </a: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Kausf_available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= YES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</a:p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The resource could indicate the state of the authentication</a:t>
            </a: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UE_state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 = 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authenticated</a:t>
            </a:r>
            <a:endParaRPr lang="en-US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ELSE:</a:t>
            </a:r>
          </a:p>
          <a:p>
            <a:pPr defTabSz="360000"/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delete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0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smtClean="0"/>
              <a:t>Open issues: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95235" y="662369"/>
            <a:ext cx="86106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lvl="2" indent="-193675" defTabSz="914400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../v1/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-..-id}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</a:t>
            </a:r>
            <a:r>
              <a:rPr lang="fr-F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(EAP-AKA' or 5G-AKA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confirmation), 2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possibilities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../v1/confirmations/{confirmation-id}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Sub-resource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../v1/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-..-id}/confirmation/{id}</a:t>
            </a: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propose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-ressource as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coupled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top-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FFS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sub-resource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identifier as the top-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one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of POST or PUT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not idempotent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AUSF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Use of POST</a:t>
            </a: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56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95486"/>
            <a:ext cx="8515350" cy="742950"/>
          </a:xfrm>
        </p:spPr>
        <p:txBody>
          <a:bodyPr/>
          <a:lstStyle/>
          <a:p>
            <a:r>
              <a:rPr lang="fr-FR" dirty="0" smtClean="0"/>
              <a:t>Open issues: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95235" y="662369"/>
            <a:ext cx="86106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Concerning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transition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HATEOAS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 format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65275" lvl="4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of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attribute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AMF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to do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links + information in the body + 3GPP TS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seems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somewhat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equivalent</a:t>
            </a: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HATEAOS, the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attribute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do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AMF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have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authentication_method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+ "confirmation"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parameter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50875" lvl="2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propose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 and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corresponding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attribute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in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time to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necessary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parameters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fr-FR" sz="16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r>
              <a:rPr lang="fr-FR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body.</a:t>
            </a: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08075" lvl="3" indent="-193675">
              <a:spcAft>
                <a:spcPct val="50000"/>
              </a:spcAft>
              <a:buClr>
                <a:srgbClr val="FF6600"/>
              </a:buClr>
              <a:buSzPct val="70000"/>
              <a:buFont typeface="Wingdings" pitchFamily="2" charset="2"/>
              <a:buChar char="§"/>
              <a:defRPr/>
            </a:pPr>
            <a:endParaRPr lang="fr-FR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4">
              <a:spcAft>
                <a:spcPct val="50000"/>
              </a:spcAft>
              <a:buClr>
                <a:srgbClr val="FF6600"/>
              </a:buClr>
              <a:buSzPct val="70000"/>
              <a:defRPr/>
            </a:pP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62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5G-AKA </a:t>
            </a:r>
            <a:r>
              <a:rPr lang="fr-FR" dirty="0" err="1" smtClean="0"/>
              <a:t>without</a:t>
            </a:r>
            <a:r>
              <a:rPr lang="fr-FR" dirty="0" smtClean="0"/>
              <a:t> confirmation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14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1: 5G AKA </a:t>
            </a:r>
            <a:r>
              <a:rPr lang="fr-FR" dirty="0" err="1" smtClean="0"/>
              <a:t>without</a:t>
            </a:r>
            <a:r>
              <a:rPr lang="fr-FR" dirty="0" smtClean="0"/>
              <a:t> confirmation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797679"/>
            <a:ext cx="2902718" cy="206210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"xx", // SUPI or SUCI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	: " "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 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requested_number_AV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 err="1" smtClean="0"/>
          </a:p>
        </p:txBody>
      </p:sp>
      <p:sp>
        <p:nvSpPr>
          <p:cNvPr id="5" name="ZoneTexte 4"/>
          <p:cNvSpPr txBox="1"/>
          <p:nvPr/>
        </p:nvSpPr>
        <p:spPr>
          <a:xfrm>
            <a:off x="4680520" y="1880121"/>
            <a:ext cx="4067944" cy="276998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200 OK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"5g_aka"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“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no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uri_to_confirm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{}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AV*" : [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{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vector_number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1“,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"RAND"  : 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NzA5Mzg0MDI5ODA4NDMyMQ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==",</a:t>
            </a:r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XRES*" :  " ", //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derived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XRES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"AUTN"   :  "  ",</a:t>
            </a: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"KASME*" :  "   ",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}</a:t>
            </a: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]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0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7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5G-AKA </a:t>
            </a:r>
            <a:r>
              <a:rPr lang="fr-FR" dirty="0" err="1" smtClean="0"/>
              <a:t>with</a:t>
            </a:r>
            <a:r>
              <a:rPr lang="fr-FR" dirty="0" smtClean="0"/>
              <a:t> confirmation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79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797679"/>
            <a:ext cx="2832186" cy="221599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ue_authentications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"xx", // SUPI or SUCI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	: " "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 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requested_number_AV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defTabSz="360000"/>
            <a:endParaRPr lang="en-US" sz="14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35896" y="1419622"/>
            <a:ext cx="5256584" cy="369331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201 Created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Fri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, 12 Jan 2018 17:43:30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GMT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application/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Location: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-..-id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: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"5g_aka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// may not be needed if HATEOAS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yes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    // not needed if HATEOAS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: “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Xs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</a:t>
            </a: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// URI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AMF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shall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PUT the confirmation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link_to_confirm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confirmation",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": "../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v1/confirmation/{confirmation-id}",</a:t>
            </a: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"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"../v1/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-..-id}/confirmation/{id}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}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//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only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1 AV*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since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 confirmation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requested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AV*" : [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{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vector_number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: "1"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	...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	}</a:t>
            </a: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		]</a:t>
            </a: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/>
          </a:p>
        </p:txBody>
      </p:sp>
      <p:sp>
        <p:nvSpPr>
          <p:cNvPr id="3" name="ZoneTexte 2"/>
          <p:cNvSpPr txBox="1"/>
          <p:nvPr/>
        </p:nvSpPr>
        <p:spPr>
          <a:xfrm>
            <a:off x="3563888" y="666754"/>
            <a:ext cx="963405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/>
              <a:t>Same</a:t>
            </a:r>
            <a:r>
              <a:rPr lang="fr-FR" sz="1400" dirty="0" smtClean="0"/>
              <a:t> input</a:t>
            </a:r>
            <a:endParaRPr lang="en-US" sz="1400" dirty="0" err="1" smtClean="0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2699792" y="882198"/>
            <a:ext cx="864096" cy="68144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50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2: 5G AKA </a:t>
            </a:r>
            <a:r>
              <a:rPr lang="fr-FR" dirty="0" err="1" smtClean="0"/>
              <a:t>with</a:t>
            </a:r>
            <a:r>
              <a:rPr lang="fr-FR" dirty="0" smtClean="0"/>
              <a:t> confirmation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1059289"/>
            <a:ext cx="3888432" cy="138499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9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(?) ..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/v1/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9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-..-id}/confirmation/{id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Host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 ausf.example.org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	//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result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received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UE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"RES*" : "…"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endParaRPr lang="en-US" sz="900" dirty="0" err="1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04048" y="2837423"/>
            <a:ext cx="3816424" cy="16619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defTabSz="360000">
              <a:defRPr sz="900" b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fr-FR" dirty="0">
                <a:solidFill>
                  <a:schemeClr val="tx1"/>
                </a:solidFill>
              </a:rPr>
              <a:t>HTTP/2.0 200 OK</a:t>
            </a:r>
          </a:p>
          <a:p>
            <a:r>
              <a:rPr lang="fr-FR" dirty="0">
                <a:solidFill>
                  <a:schemeClr val="tx1"/>
                </a:solidFill>
              </a:rPr>
              <a:t>Date: </a:t>
            </a:r>
            <a:r>
              <a:rPr lang="en-US" dirty="0">
                <a:solidFill>
                  <a:schemeClr val="tx1"/>
                </a:solidFill>
              </a:rPr>
              <a:t>Mon, 06 Nov 2017 20:56:30 GMT</a:t>
            </a:r>
          </a:p>
          <a:p>
            <a:r>
              <a:rPr lang="fr-FR" dirty="0">
                <a:solidFill>
                  <a:schemeClr val="tx1"/>
                </a:solidFill>
              </a:rPr>
              <a:t>Content-Type= application/</a:t>
            </a:r>
            <a:r>
              <a:rPr lang="fr-FR" dirty="0" err="1">
                <a:solidFill>
                  <a:schemeClr val="tx1"/>
                </a:solidFill>
              </a:rPr>
              <a:t>json</a:t>
            </a:r>
            <a:endParaRPr lang="fr-FR" dirty="0">
              <a:solidFill>
                <a:schemeClr val="tx1"/>
              </a:solidFill>
            </a:endParaRPr>
          </a:p>
          <a:p>
            <a:r>
              <a:rPr lang="fr-FR" dirty="0">
                <a:solidFill>
                  <a:schemeClr val="tx1"/>
                </a:solidFill>
              </a:rPr>
              <a:t>Content-</a:t>
            </a:r>
            <a:r>
              <a:rPr lang="fr-FR" dirty="0" err="1">
                <a:solidFill>
                  <a:schemeClr val="tx1"/>
                </a:solidFill>
              </a:rPr>
              <a:t>Length</a:t>
            </a:r>
            <a:r>
              <a:rPr lang="fr-FR" dirty="0">
                <a:solidFill>
                  <a:schemeClr val="tx1"/>
                </a:solidFill>
              </a:rPr>
              <a:t>: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{</a:t>
            </a:r>
          </a:p>
          <a:p>
            <a:r>
              <a:rPr lang="fr-FR" dirty="0">
                <a:solidFill>
                  <a:schemeClr val="tx1"/>
                </a:solidFill>
              </a:rPr>
              <a:t>	</a:t>
            </a:r>
            <a:r>
              <a:rPr lang="fr-FR" dirty="0" smtClean="0">
                <a:solidFill>
                  <a:schemeClr val="tx1"/>
                </a:solidFill>
              </a:rPr>
              <a:t>// FFS:</a:t>
            </a:r>
          </a:p>
          <a:p>
            <a:r>
              <a:rPr lang="fr-FR" dirty="0">
                <a:solidFill>
                  <a:schemeClr val="tx1"/>
                </a:solidFill>
              </a:rPr>
              <a:t>	</a:t>
            </a:r>
            <a:r>
              <a:rPr lang="fr-FR" dirty="0" smtClean="0">
                <a:solidFill>
                  <a:schemeClr val="tx1"/>
                </a:solidFill>
              </a:rPr>
              <a:t>// </a:t>
            </a:r>
            <a:r>
              <a:rPr lang="fr-FR" dirty="0" err="1" smtClean="0">
                <a:solidFill>
                  <a:schemeClr val="tx1"/>
                </a:solidFill>
              </a:rPr>
              <a:t>Kausf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availability</a:t>
            </a:r>
            <a:r>
              <a:rPr lang="fr-FR" dirty="0">
                <a:solidFill>
                  <a:schemeClr val="tx1"/>
                </a:solidFill>
              </a:rPr>
              <a:t>	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	// UE </a:t>
            </a:r>
            <a:r>
              <a:rPr lang="fr-FR" dirty="0" err="1" smtClean="0">
                <a:solidFill>
                  <a:schemeClr val="tx1"/>
                </a:solidFill>
              </a:rPr>
              <a:t>authentication</a:t>
            </a:r>
            <a:r>
              <a:rPr lang="fr-FR" dirty="0" smtClean="0">
                <a:solidFill>
                  <a:schemeClr val="tx1"/>
                </a:solidFill>
              </a:rPr>
              <a:t> state + </a:t>
            </a:r>
            <a:r>
              <a:rPr lang="fr-FR" dirty="0" err="1" smtClean="0">
                <a:solidFill>
                  <a:schemeClr val="tx1"/>
                </a:solidFill>
              </a:rPr>
              <a:t>lifetime</a:t>
            </a:r>
            <a:endParaRPr lang="fr-FR" dirty="0">
              <a:solidFill>
                <a:schemeClr val="tx1"/>
              </a:solidFill>
            </a:endParaRPr>
          </a:p>
          <a:p>
            <a:r>
              <a:rPr lang="fr-FR" dirty="0">
                <a:solidFill>
                  <a:schemeClr val="tx1"/>
                </a:solidFill>
              </a:rPr>
              <a:t>}</a:t>
            </a:r>
          </a:p>
          <a:p>
            <a:r>
              <a:rPr lang="fr-FR" dirty="0"/>
              <a:t>		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794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EAP-AKA'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47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3: EAP-AKA' – </a:t>
            </a:r>
            <a:r>
              <a:rPr lang="fr-FR" dirty="0" err="1" smtClean="0"/>
              <a:t>with</a:t>
            </a:r>
            <a:r>
              <a:rPr lang="fr-FR" dirty="0" smtClean="0"/>
              <a:t> URI – </a:t>
            </a:r>
            <a:r>
              <a:rPr lang="fr-FR" dirty="0" err="1" smtClean="0"/>
              <a:t>step</a:t>
            </a:r>
            <a:r>
              <a:rPr lang="fr-FR" dirty="0" smtClean="0"/>
              <a:t> 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570725"/>
            <a:ext cx="2832186" cy="206210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POST /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"xx", // SUPI or SUCI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ue_id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	: " "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serving_network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access_type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 ",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requested_number_AV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" : "",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 err="1" smtClean="0"/>
          </a:p>
        </p:txBody>
      </p:sp>
      <p:sp>
        <p:nvSpPr>
          <p:cNvPr id="6" name="ZoneTexte 5"/>
          <p:cNvSpPr txBox="1"/>
          <p:nvPr/>
        </p:nvSpPr>
        <p:spPr>
          <a:xfrm>
            <a:off x="3491880" y="1889993"/>
            <a:ext cx="6552728" cy="30777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201 Created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Fri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, 12 Jan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2017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17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:56:30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GMT</a:t>
            </a:r>
          </a:p>
          <a:p>
            <a:pPr defTabSz="180000"/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application/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Location: 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}/../v1/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-id}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authentication_method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: 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eap_aka_prime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", // may not needed if HATEOAS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confirmation_requested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: "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“,				 // not needed if HATEOAS</a:t>
            </a:r>
            <a:endParaRPr lang="en-US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confirmation_timer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     : “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N/A</a:t>
            </a:r>
            <a:r>
              <a:rPr lang="en-US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“,</a:t>
            </a:r>
          </a:p>
          <a:p>
            <a:pPr defTabSz="180000"/>
            <a:endParaRPr lang="fr-FR" sz="1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eap_packet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(EAP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req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/AKA'-Challenge) //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// URI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AMF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shall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PUT EAP-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Resp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/AKA'-challenge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link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-session",</a:t>
            </a:r>
            <a:endParaRPr lang="en-US" sz="10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//"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"{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/../v1/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-sessions/{</a:t>
            </a:r>
            <a:r>
              <a:rPr lang="en-US" sz="1000" dirty="0" err="1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-session-id</a:t>
            </a:r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}",</a:t>
            </a:r>
          </a:p>
          <a:p>
            <a:pPr defTabSz="180000"/>
            <a:r>
              <a:rPr lang="fr-FR" sz="1000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"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: 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fr-FR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apiRoot</a:t>
            </a:r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}/../v1/</a:t>
            </a:r>
            <a:r>
              <a:rPr lang="fr-FR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ue-authentications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/{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-..-id}/</a:t>
            </a:r>
            <a:r>
              <a:rPr lang="fr-FR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—session/{id}</a:t>
            </a:r>
            <a:endParaRPr lang="en-US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-FR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-FR" sz="10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180000"/>
            <a:r>
              <a:rPr lang="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000" dirty="0" err="1" smtClean="0"/>
          </a:p>
        </p:txBody>
      </p:sp>
    </p:spTree>
    <p:extLst>
      <p:ext uri="{BB962C8B-B14F-4D97-AF65-F5344CB8AC3E}">
        <p14:creationId xmlns:p14="http://schemas.microsoft.com/office/powerpoint/2010/main" val="237886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AUSF Architecture</a:t>
            </a:r>
            <a:endParaRPr lang="fr-FR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05056"/>
            <a:ext cx="39719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962" y="2283718"/>
            <a:ext cx="3605386" cy="197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01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Case 3: EAP-AKA' – </a:t>
            </a:r>
            <a:r>
              <a:rPr lang="fr-FR" dirty="0" err="1" smtClean="0"/>
              <a:t>with</a:t>
            </a:r>
            <a:r>
              <a:rPr lang="fr-FR" dirty="0" smtClean="0"/>
              <a:t> URI - </a:t>
            </a:r>
            <a:r>
              <a:rPr lang="fr-FR" dirty="0" err="1" smtClean="0"/>
              <a:t>step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915566"/>
            <a:ext cx="5904656" cy="15234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10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POST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(?) </a:t>
            </a:r>
            <a:r>
              <a:rPr lang="fr-FR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v1/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-authentications/{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ue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-..-id}/</a:t>
            </a:r>
            <a:r>
              <a:rPr lang="en-US" sz="10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eap</a:t>
            </a:r>
            <a:r>
              <a:rPr lang="en-US" sz="10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-session/{id} 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Host: ausf.example.org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Content-Type: application/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: …</a:t>
            </a:r>
          </a:p>
          <a:p>
            <a:pPr defTabSz="360000"/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	…</a:t>
            </a:r>
          </a:p>
          <a:p>
            <a:pPr defTabSz="360000"/>
            <a:r>
              <a:rPr lang="fr-FR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eap_resp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/AKA'-challenge // </a:t>
            </a:r>
            <a:r>
              <a:rPr lang="fr-FR" sz="1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</a:p>
          <a:p>
            <a:pPr defTabSz="360000"/>
            <a:r>
              <a:rPr lang="fr-FR" sz="1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900" dirty="0" err="1" smtClean="0">
              <a:latin typeface="Helvetica 75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211960" y="2427734"/>
            <a:ext cx="4176464" cy="221599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HTTP/2.0 200 OK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Date : </a:t>
            </a:r>
            <a:r>
              <a:rPr lang="en-US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Fri</a:t>
            </a:r>
            <a:r>
              <a:rPr lang="en-US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, 12 Jan 2018 17:56:30 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GMT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Content-Type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= application/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json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Content-</a:t>
            </a:r>
            <a:r>
              <a:rPr lang="fr-FR" sz="900" dirty="0" err="1">
                <a:latin typeface="Consolas" panose="020B0609020204030204" pitchFamily="49" charset="0"/>
                <a:cs typeface="Consolas" panose="020B0609020204030204" pitchFamily="49" charset="0"/>
              </a:rPr>
              <a:t>Length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eap_success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;//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binary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format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fr-FR" sz="9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seaf_key</a:t>
            </a:r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: "</a:t>
            </a:r>
            <a:r>
              <a:rPr lang="en-US" sz="900" dirty="0">
                <a:latin typeface="Consolas" panose="020B0609020204030204" pitchFamily="49" charset="0"/>
                <a:cs typeface="Consolas" panose="020B0609020204030204" pitchFamily="49" charset="0"/>
              </a:rPr>
              <a:t>NzA5Mzg0MDI5ODA4NDMyMQ</a:t>
            </a:r>
            <a:r>
              <a:rPr lang="en-US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==";</a:t>
            </a: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	</a:t>
            </a:r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 smtClean="0"/>
              <a:t>// </a:t>
            </a:r>
            <a:r>
              <a:rPr lang="fr-FR" sz="900" dirty="0"/>
              <a:t>FFS:</a:t>
            </a:r>
          </a:p>
          <a:p>
            <a:pPr defTabSz="360000"/>
            <a:r>
              <a:rPr lang="fr-FR" sz="900" dirty="0"/>
              <a:t>	// </a:t>
            </a:r>
            <a:r>
              <a:rPr lang="fr-FR" sz="900" dirty="0" err="1"/>
              <a:t>Kausf</a:t>
            </a:r>
            <a:r>
              <a:rPr lang="fr-FR" sz="900" dirty="0"/>
              <a:t> </a:t>
            </a:r>
            <a:r>
              <a:rPr lang="fr-FR" sz="900" dirty="0" err="1"/>
              <a:t>availability</a:t>
            </a:r>
            <a:r>
              <a:rPr lang="fr-FR" sz="900" dirty="0"/>
              <a:t>	</a:t>
            </a:r>
          </a:p>
          <a:p>
            <a:pPr defTabSz="360000"/>
            <a:r>
              <a:rPr lang="fr-FR" sz="900" dirty="0"/>
              <a:t>	// UE </a:t>
            </a:r>
            <a:r>
              <a:rPr lang="fr-FR" sz="900" dirty="0" err="1"/>
              <a:t>authentication</a:t>
            </a:r>
            <a:r>
              <a:rPr lang="fr-FR" sz="900" dirty="0"/>
              <a:t> state + </a:t>
            </a:r>
            <a:r>
              <a:rPr lang="fr-FR" sz="900" dirty="0" err="1"/>
              <a:t>lifetime</a:t>
            </a:r>
            <a:endParaRPr lang="en-US" sz="900" dirty="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endParaRPr lang="fr-FR" sz="9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fr-FR" sz="9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360000"/>
            <a:r>
              <a:rPr lang="fr-FR" sz="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900" dirty="0">
                <a:latin typeface="Helvetica 75"/>
              </a:rPr>
              <a:t>	</a:t>
            </a:r>
          </a:p>
          <a:p>
            <a:pPr defTabSz="360000"/>
            <a:endParaRPr lang="fr-FR" sz="900" dirty="0">
              <a:latin typeface="Helvetica 75"/>
            </a:endParaRPr>
          </a:p>
          <a:p>
            <a:pPr defTabSz="360000"/>
            <a:endParaRPr lang="fr-FR" sz="900" dirty="0">
              <a:latin typeface="Helvetica 75"/>
            </a:endParaRPr>
          </a:p>
        </p:txBody>
      </p:sp>
    </p:spTree>
    <p:extLst>
      <p:ext uri="{BB962C8B-B14F-4D97-AF65-F5344CB8AC3E}">
        <p14:creationId xmlns:p14="http://schemas.microsoft.com/office/powerpoint/2010/main" val="357077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Merci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AKA – </a:t>
            </a:r>
            <a:r>
              <a:rPr lang="fr-FR" dirty="0" err="1" smtClean="0"/>
              <a:t>Keying</a:t>
            </a:r>
            <a:r>
              <a:rPr lang="fr-FR" dirty="0" smtClean="0"/>
              <a:t> </a:t>
            </a:r>
            <a:r>
              <a:rPr lang="fr-FR" dirty="0" err="1" smtClean="0"/>
              <a:t>framework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4520"/>
            <a:ext cx="7789117" cy="408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0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EAP-AKA' – </a:t>
            </a:r>
            <a:r>
              <a:rPr lang="fr-FR" dirty="0" err="1" smtClean="0"/>
              <a:t>Keying</a:t>
            </a:r>
            <a:r>
              <a:rPr lang="fr-FR" dirty="0" smtClean="0"/>
              <a:t> </a:t>
            </a:r>
            <a:r>
              <a:rPr lang="fr-FR" dirty="0" err="1" smtClean="0"/>
              <a:t>framework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781" y="771550"/>
            <a:ext cx="7841869" cy="414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33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8290122" cy="2301874"/>
          </a:xfrm>
        </p:spPr>
        <p:txBody>
          <a:bodyPr/>
          <a:lstStyle/>
          <a:p>
            <a:r>
              <a:rPr lang="fr-FR" dirty="0" err="1" smtClean="0"/>
              <a:t>Nausf-auth</a:t>
            </a:r>
            <a:r>
              <a:rPr lang="fr-FR" dirty="0" smtClean="0"/>
              <a:t>: </a:t>
            </a:r>
            <a:r>
              <a:rPr lang="fr-FR" dirty="0" smtClean="0"/>
              <a:t>Call-</a:t>
            </a:r>
            <a:r>
              <a:rPr lang="fr-FR" dirty="0" err="1" smtClean="0"/>
              <a:t>flows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6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5G AKA (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smtClean="0"/>
              <a:t>confirmation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7534"/>
            <a:ext cx="6192688" cy="451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74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EAP-AKA’</a:t>
            </a:r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9502"/>
            <a:ext cx="5688632" cy="457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67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7498034" cy="2301874"/>
          </a:xfrm>
        </p:spPr>
        <p:txBody>
          <a:bodyPr/>
          <a:lstStyle/>
          <a:p>
            <a:r>
              <a:rPr lang="fr-FR" dirty="0" err="1" smtClean="0"/>
              <a:t>Applying</a:t>
            </a:r>
            <a:r>
              <a:rPr lang="fr-FR" dirty="0" smtClean="0"/>
              <a:t> REST-</a:t>
            </a:r>
            <a:r>
              <a:rPr lang="fr-FR" dirty="0" err="1" smtClean="0"/>
              <a:t>like</a:t>
            </a:r>
            <a:r>
              <a:rPr lang="fr-FR" dirty="0" smtClean="0"/>
              <a:t> </a:t>
            </a:r>
            <a:r>
              <a:rPr lang="fr-FR" dirty="0" err="1" smtClean="0"/>
              <a:t>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65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8515350" cy="742950"/>
          </a:xfrm>
        </p:spPr>
        <p:txBody>
          <a:bodyPr/>
          <a:lstStyle/>
          <a:p>
            <a:r>
              <a:rPr lang="fr-FR" dirty="0" smtClean="0"/>
              <a:t>1st </a:t>
            </a:r>
            <a:r>
              <a:rPr lang="fr-FR" dirty="0" err="1" smtClean="0"/>
              <a:t>step</a:t>
            </a:r>
            <a:r>
              <a:rPr lang="fr-FR" dirty="0" smtClean="0"/>
              <a:t>: AMF -&gt; AUSF 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3419872" y="807264"/>
            <a:ext cx="5724128" cy="461664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creates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</a:t>
            </a:r>
            <a:r>
              <a:rPr lang="en-US" sz="1000" b="1" dirty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</a:t>
            </a:r>
            <a:r>
              <a:rPr lang="en-US" sz="1000" b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v1/</a:t>
            </a:r>
            <a:r>
              <a:rPr lang="en-US" sz="1000" b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ue_authentications</a:t>
            </a:r>
            <a:r>
              <a:rPr lang="en-US" sz="1000" b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en-US" sz="1000" b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en-US" sz="1000" b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-authentications-id</a:t>
            </a:r>
            <a:r>
              <a:rPr lang="en-US" sz="1000" b="1" dirty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}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that will be returned to the AMF with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UE id</a:t>
            </a: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SN id</a:t>
            </a:r>
          </a:p>
          <a:p>
            <a:pPr defTabSz="360000"/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Access 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Type</a:t>
            </a:r>
          </a:p>
          <a:p>
            <a:pPr defTabSz="360000"/>
            <a:r>
              <a:rPr lang="fr-FR" sz="1000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UE_Authentication_status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'OK/NOK/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Pending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'</a:t>
            </a:r>
            <a:endParaRPr lang="fr-FR" sz="1000" dirty="0" smtClean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authentication_method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== 5G-AKA)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if 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confirmation_requested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== YES)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5G-AV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//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derived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5G-HE-AV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Confirmation 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Requested</a:t>
            </a:r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	</a:t>
            </a:r>
            <a:r>
              <a:rPr lang="fr-FR" sz="1000" dirty="0" err="1">
                <a:latin typeface="Courier" pitchFamily="49" charset="0"/>
                <a:cs typeface="Arial" panose="020B0604020202020204" pitchFamily="34" charset="0"/>
              </a:rPr>
              <a:t>Lifetime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 of confirmation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// link to PUT the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RES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*: (use of HATEOAS or behavior described in 3GPP spec)</a:t>
            </a:r>
            <a:endParaRPr lang="en-US" sz="1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US" sz="1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v1/confirmations/{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confirmation-id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}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or</a:t>
            </a:r>
          </a:p>
          <a:p>
            <a:pPr defTabSz="360000"/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     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]/v1/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ue-authenticatons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-…-id}/confirmation/{id2}</a:t>
            </a:r>
            <a:endParaRPr lang="en-US" sz="1000" b="1" i="1" dirty="0">
              <a:solidFill>
                <a:srgbClr val="00B05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5G-AV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//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derived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5G-HE-AV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No confirmation</a:t>
            </a:r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// EAP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dirty="0" err="1"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dirty="0">
                <a:latin typeface="Courier" pitchFamily="49" charset="0"/>
                <a:cs typeface="Arial" panose="020B0604020202020204" pitchFamily="34" charset="0"/>
              </a:rPr>
              <a:t>-aka-request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// AKA-challenge packet in binary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format</a:t>
            </a:r>
          </a:p>
          <a:p>
            <a:pPr defTabSz="360000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link to put the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EAP_RESP: </a:t>
            </a:r>
            <a:endParaRPr lang="en-US" sz="1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US" sz="1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v1/</a:t>
            </a:r>
            <a:r>
              <a:rPr lang="en-US" sz="1000" i="1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-session/{</a:t>
            </a:r>
            <a:r>
              <a:rPr lang="en-US" sz="1000" i="1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-session-id}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or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}/v1/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ue_authentications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-..-id}/</a:t>
            </a:r>
            <a:r>
              <a:rPr lang="fr-FR" sz="1000" b="1" i="1" dirty="0" err="1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fr-FR" sz="1000" b="1" i="1" dirty="0" smtClean="0">
                <a:solidFill>
                  <a:srgbClr val="00B050"/>
                </a:solidFill>
                <a:latin typeface="Courier" pitchFamily="49" charset="0"/>
                <a:cs typeface="Arial" panose="020B0604020202020204" pitchFamily="34" charset="0"/>
              </a:rPr>
              <a:t>-session/{id2}</a:t>
            </a:r>
            <a:endParaRPr lang="en-US" sz="1000" b="1" i="1" dirty="0">
              <a:solidFill>
                <a:srgbClr val="00B050"/>
              </a:solidFill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endParaRPr lang="fr-FR" sz="1000" dirty="0"/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77973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6" name="ZoneTexte 5"/>
          <p:cNvSpPr txBox="1"/>
          <p:nvPr/>
        </p:nvSpPr>
        <p:spPr>
          <a:xfrm>
            <a:off x="2698253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826045" y="1347614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588384" y="1059582"/>
            <a:ext cx="251985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POST </a:t>
            </a:r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r>
              <a:rPr lang="fr-FR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fr-FR" sz="1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endParaRPr lang="en-US" sz="1400" b="1" dirty="0" err="1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042069" y="1419622"/>
            <a:ext cx="1022716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UE Id</a:t>
            </a:r>
          </a:p>
          <a:p>
            <a:r>
              <a:rPr lang="fr-FR" sz="1200" dirty="0" smtClean="0">
                <a:latin typeface="Courier" pitchFamily="49" charset="0"/>
              </a:rPr>
              <a:t>SN Id</a:t>
            </a:r>
          </a:p>
          <a:p>
            <a:r>
              <a:rPr lang="fr-FR" sz="1200" dirty="0" smtClean="0">
                <a:latin typeface="Courier" pitchFamily="49" charset="0"/>
              </a:rPr>
              <a:t>Access Type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826045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71829" y="3723878"/>
            <a:ext cx="300402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201 OK (or 200 OK if no confirmation)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Connecteur droit 15"/>
          <p:cNvCxnSpPr/>
          <p:nvPr/>
        </p:nvCxnSpPr>
        <p:spPr>
          <a:xfrm>
            <a:off x="610021" y="914986"/>
            <a:ext cx="0" cy="36729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>
            <a:stCxn id="6" idx="2"/>
          </p:cNvCxnSpPr>
          <p:nvPr/>
        </p:nvCxnSpPr>
        <p:spPr>
          <a:xfrm>
            <a:off x="3022289" y="912913"/>
            <a:ext cx="0" cy="367506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44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24" y="281061"/>
            <a:ext cx="8515350" cy="742950"/>
          </a:xfrm>
        </p:spPr>
        <p:txBody>
          <a:bodyPr/>
          <a:lstStyle/>
          <a:p>
            <a:r>
              <a:rPr lang="fr-FR" dirty="0" smtClean="0"/>
              <a:t>2nd </a:t>
            </a:r>
            <a:r>
              <a:rPr lang="fr-FR" dirty="0" err="1" smtClean="0"/>
              <a:t>step</a:t>
            </a:r>
            <a:r>
              <a:rPr lang="fr-FR" dirty="0" smtClean="0"/>
              <a:t>: (5G AKA </a:t>
            </a:r>
            <a:r>
              <a:rPr lang="fr-FR" dirty="0" err="1" smtClean="0"/>
              <a:t>with</a:t>
            </a:r>
            <a:r>
              <a:rPr lang="fr-FR" dirty="0" smtClean="0"/>
              <a:t> confirmation)  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536504" y="1851670"/>
            <a:ext cx="4067944" cy="138499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RES*= XRES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200 OK.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FFS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returned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the AMF 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delete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the AMF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259632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16" name="ZoneTexte 15"/>
          <p:cNvSpPr txBox="1"/>
          <p:nvPr/>
        </p:nvSpPr>
        <p:spPr>
          <a:xfrm>
            <a:off x="3779912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2051720" y="1563638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904516" y="989768"/>
            <a:ext cx="4819612" cy="33855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(?) .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./v1/confirmation/{confirmation-id} or .</a:t>
            </a:r>
          </a:p>
          <a:p>
            <a:r>
              <a:rPr lang="fr-FR" sz="1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v1/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{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-..-id}/confirmation/ {id2}</a:t>
            </a:r>
            <a:endParaRPr lang="en-US" sz="1000" b="1" dirty="0" err="1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471911" y="1635646"/>
            <a:ext cx="371897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smtClean="0">
                <a:latin typeface="Courier" pitchFamily="49" charset="0"/>
              </a:rPr>
              <a:t>RES*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20" name="Connecteur droit avec flèche 19"/>
          <p:cNvCxnSpPr/>
          <p:nvPr/>
        </p:nvCxnSpPr>
        <p:spPr>
          <a:xfrm flipH="1">
            <a:off x="1907704" y="3257450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2339823" y="2931790"/>
            <a:ext cx="60753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200 OK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02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7019"/>
            <a:ext cx="8515350" cy="742950"/>
          </a:xfrm>
        </p:spPr>
        <p:txBody>
          <a:bodyPr/>
          <a:lstStyle/>
          <a:p>
            <a:r>
              <a:rPr lang="fr-FR" dirty="0" smtClean="0"/>
              <a:t>Second </a:t>
            </a:r>
            <a:r>
              <a:rPr lang="fr-FR" dirty="0" err="1" smtClean="0"/>
              <a:t>step</a:t>
            </a:r>
            <a:r>
              <a:rPr lang="fr-FR" dirty="0" smtClean="0"/>
              <a:t> – EAP-AKA'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139952" y="1275606"/>
            <a:ext cx="5122545" cy="384720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360000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if (verification == OK) &amp;&amp; (no AKA-Notification)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derives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Kausf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Kseaf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if (UE-id == SUCI)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200 OK + EAP-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Success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Kseaf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+ SUPI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200 OK + EAP-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Success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Kseaf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if (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verification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== OK) &amp;&amp; (AKA-notification)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// indication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 AKA-notification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	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EAP-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Req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/AKA'-Notification</a:t>
            </a: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	// 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link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to PUT the </a:t>
            </a:r>
            <a:r>
              <a:rPr lang="fr-FR" sz="1000" dirty="0" err="1" smtClean="0">
                <a:latin typeface="Courier" pitchFamily="49" charset="0"/>
                <a:cs typeface="Arial" panose="020B0604020202020204" pitchFamily="34" charset="0"/>
              </a:rPr>
              <a:t>response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 </a:t>
            </a: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// link to put the EAP_RESP: </a:t>
            </a:r>
          </a:p>
          <a:p>
            <a:pPr defTabSz="360000"/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US" sz="1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apiRoot</a:t>
            </a:r>
            <a:r>
              <a:rPr lang="en-US" sz="1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n-US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/v1/</a:t>
            </a:r>
            <a:r>
              <a:rPr lang="en-US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-session/{</a:t>
            </a:r>
            <a:r>
              <a:rPr lang="en-US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en-US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-session-id}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or</a:t>
            </a:r>
          </a:p>
          <a:p>
            <a:pPr defTabSz="360000"/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	{</a:t>
            </a:r>
            <a:r>
              <a:rPr lang="fr-FR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apiRoot</a:t>
            </a:r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}/v1/</a:t>
            </a:r>
            <a:r>
              <a:rPr lang="fr-FR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ue_authentications</a:t>
            </a:r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/{</a:t>
            </a:r>
            <a:r>
              <a:rPr lang="fr-FR" sz="1000" i="1" dirty="0" err="1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ue</a:t>
            </a:r>
            <a:r>
              <a:rPr lang="fr-FR" sz="1000" i="1" dirty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-..-id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}/</a:t>
            </a:r>
            <a:r>
              <a:rPr lang="fr-FR" sz="1000" i="1" dirty="0" err="1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eap</a:t>
            </a:r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-session/{id2}</a:t>
            </a:r>
          </a:p>
          <a:p>
            <a:pPr defTabSz="360000"/>
            <a:r>
              <a:rPr lang="fr-FR" sz="1000" i="1" dirty="0" smtClean="0">
                <a:solidFill>
                  <a:srgbClr val="FF0000"/>
                </a:solidFill>
                <a:latin typeface="Courier" pitchFamily="49" charset="0"/>
                <a:cs typeface="Arial" panose="020B0604020202020204" pitchFamily="34" charset="0"/>
              </a:rPr>
              <a:t> </a:t>
            </a:r>
            <a:endParaRPr lang="fr-FR" sz="1000" dirty="0" smtClean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Courier" pitchFamily="49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Courier" pitchFamily="49" charset="0"/>
                <a:cs typeface="Arial" panose="020B0604020202020204" pitchFamily="34" charset="0"/>
              </a:rPr>
              <a:t>	</a:t>
            </a:r>
            <a:endParaRPr lang="fr-FR" sz="1000" dirty="0">
              <a:latin typeface="Courier" pitchFamily="49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defTabSz="360000"/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//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verification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NOK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60000"/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AUSF replies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FR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the AMF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259632" y="699542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AMF</a:t>
            </a:r>
            <a:endParaRPr lang="en-US" sz="1400" dirty="0" err="1" smtClean="0"/>
          </a:p>
        </p:txBody>
      </p:sp>
      <p:sp>
        <p:nvSpPr>
          <p:cNvPr id="5" name="ZoneTexte 4"/>
          <p:cNvSpPr txBox="1"/>
          <p:nvPr/>
        </p:nvSpPr>
        <p:spPr>
          <a:xfrm>
            <a:off x="3779912" y="697469"/>
            <a:ext cx="6480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smtClean="0"/>
              <a:t>AUSF</a:t>
            </a:r>
            <a:endParaRPr lang="en-US" sz="1400" dirty="0" err="1" smtClean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2051720" y="1419622"/>
            <a:ext cx="172819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904516" y="989768"/>
            <a:ext cx="3478154" cy="33855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POST(?)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.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./v1/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-sessions/{</a:t>
            </a:r>
            <a:r>
              <a:rPr lang="fr-FR" sz="1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-sessions</a:t>
            </a:r>
            <a:r>
              <a:rPr lang="fr-FR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-id} or ..</a:t>
            </a:r>
          </a:p>
          <a:p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/v1/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ue-authentications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/{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-...-id}/</a:t>
            </a:r>
            <a:r>
              <a:rPr lang="fr-FR" sz="10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eap</a:t>
            </a:r>
            <a:r>
              <a:rPr lang="fr-FR" sz="1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-sessions/{id}</a:t>
            </a:r>
            <a:endParaRPr lang="en-US" sz="1000" b="1" dirty="0" err="1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691680" y="1491630"/>
            <a:ext cx="2510303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200" dirty="0" err="1" smtClean="0">
                <a:latin typeface="Courier" pitchFamily="49" charset="0"/>
              </a:rPr>
              <a:t>Eap-response</a:t>
            </a:r>
            <a:r>
              <a:rPr lang="fr-FR" sz="1200" dirty="0" smtClean="0">
                <a:latin typeface="Courier" pitchFamily="49" charset="0"/>
              </a:rPr>
              <a:t>/AKA'-Challenge</a:t>
            </a:r>
            <a:endParaRPr lang="en-US" sz="1200" dirty="0" err="1" smtClean="0">
              <a:latin typeface="Courier" pitchFamily="49" charset="0"/>
            </a:endParaRPr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1907704" y="4083918"/>
            <a:ext cx="1656184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2339823" y="3758258"/>
            <a:ext cx="607539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200 OK</a:t>
            </a:r>
            <a:endParaRPr lang="en-US" sz="14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6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28262</TotalTime>
  <Words>724</Words>
  <Application>Microsoft Office PowerPoint</Application>
  <PresentationFormat>Affichage à l'écran (16:9)</PresentationFormat>
  <Paragraphs>284</Paragraphs>
  <Slides>23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4" baseType="lpstr">
      <vt:lpstr>blank</vt:lpstr>
      <vt:lpstr>AUSF Service definition 2nd step</vt:lpstr>
      <vt:lpstr>5G AUSF Architecture</vt:lpstr>
      <vt:lpstr>Nausf-auth: Call-flows</vt:lpstr>
      <vt:lpstr>5G AKA (with confirmation)</vt:lpstr>
      <vt:lpstr>EAP-AKA’</vt:lpstr>
      <vt:lpstr>Applying REST-like approach</vt:lpstr>
      <vt:lpstr>1st step: AMF -&gt; AUSF </vt:lpstr>
      <vt:lpstr>2nd step: (5G AKA with confirmation)  </vt:lpstr>
      <vt:lpstr>Second step – EAP-AKA'</vt:lpstr>
      <vt:lpstr>After authentication</vt:lpstr>
      <vt:lpstr>Open issues:</vt:lpstr>
      <vt:lpstr>Open issues:</vt:lpstr>
      <vt:lpstr>5G-AKA without confirmation</vt:lpstr>
      <vt:lpstr>Case 1: 5G AKA without confirmation</vt:lpstr>
      <vt:lpstr>5G-AKA with confirmation</vt:lpstr>
      <vt:lpstr>Case 2: 5G AKA with confirmation – with URI - step 1</vt:lpstr>
      <vt:lpstr>Case 2: 5G AKA with confirmation – with URI - step 2</vt:lpstr>
      <vt:lpstr>EAP-AKA'</vt:lpstr>
      <vt:lpstr>Case 3: EAP-AKA' – with URI – step 1</vt:lpstr>
      <vt:lpstr>Case 3: EAP-AKA' – with URI - step 2</vt:lpstr>
      <vt:lpstr>Merci</vt:lpstr>
      <vt:lpstr>5G AKA – Keying framework</vt:lpstr>
      <vt:lpstr>EAP-AKA' – Keying framework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Orange/JB</dc:creator>
  <cp:lastModifiedBy>Orange/JB</cp:lastModifiedBy>
  <cp:revision>75</cp:revision>
  <dcterms:created xsi:type="dcterms:W3CDTF">2017-11-02T13:38:28Z</dcterms:created>
  <dcterms:modified xsi:type="dcterms:W3CDTF">2018-01-12T16:55:09Z</dcterms:modified>
</cp:coreProperties>
</file>