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28"/>
  </p:notesMasterIdLst>
  <p:sldIdLst>
    <p:sldId id="268" r:id="rId2"/>
    <p:sldId id="274" r:id="rId3"/>
    <p:sldId id="284" r:id="rId4"/>
    <p:sldId id="279" r:id="rId5"/>
    <p:sldId id="275" r:id="rId6"/>
    <p:sldId id="295" r:id="rId7"/>
    <p:sldId id="277" r:id="rId8"/>
    <p:sldId id="278" r:id="rId9"/>
    <p:sldId id="302" r:id="rId10"/>
    <p:sldId id="300" r:id="rId11"/>
    <p:sldId id="293" r:id="rId12"/>
    <p:sldId id="294" r:id="rId13"/>
    <p:sldId id="292" r:id="rId14"/>
    <p:sldId id="285" r:id="rId15"/>
    <p:sldId id="273" r:id="rId16"/>
    <p:sldId id="286" r:id="rId17"/>
    <p:sldId id="276" r:id="rId18"/>
    <p:sldId id="271" r:id="rId19"/>
    <p:sldId id="287" r:id="rId20"/>
    <p:sldId id="280" r:id="rId21"/>
    <p:sldId id="281" r:id="rId22"/>
    <p:sldId id="299" r:id="rId23"/>
    <p:sldId id="301" r:id="rId24"/>
    <p:sldId id="270" r:id="rId25"/>
    <p:sldId id="288" r:id="rId26"/>
    <p:sldId id="289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62" autoAdjust="0"/>
    <p:restoredTop sz="94228" autoAdjust="0"/>
  </p:normalViewPr>
  <p:slideViewPr>
    <p:cSldViewPr showGuides="1">
      <p:cViewPr varScale="1">
        <p:scale>
          <a:sx n="92" d="100"/>
          <a:sy n="92" d="100"/>
        </p:scale>
        <p:origin x="-684" y="-96"/>
      </p:cViewPr>
      <p:guideLst>
        <p:guide orient="horz" pos="169"/>
        <p:guide orient="horz" pos="637"/>
        <p:guide orient="horz" pos="746"/>
        <p:guide orient="horz" pos="1619"/>
        <p:guide orient="horz" pos="2866"/>
        <p:guide pos="2880"/>
        <p:guide pos="198"/>
        <p:guide pos="5562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32"/>
    </p:cViewPr>
  </p:sorterViewPr>
  <p:notesViewPr>
    <p:cSldViewPr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14/11/2017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39113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 </a:t>
            </a:r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AUSF Service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687" y="2139702"/>
            <a:ext cx="4831185" cy="966156"/>
          </a:xfrm>
        </p:spPr>
        <p:txBody>
          <a:bodyPr/>
          <a:lstStyle/>
          <a:p>
            <a:r>
              <a:rPr lang="fr-FR" sz="4000" dirty="0" smtClean="0"/>
              <a:t>3GPP TS </a:t>
            </a:r>
            <a:r>
              <a:rPr lang="fr-FR" sz="4000" dirty="0" smtClean="0"/>
              <a:t>29.509</a:t>
            </a:r>
            <a:endParaRPr lang="fr-FR" sz="4000" dirty="0" smtClean="0"/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7498034" cy="2301874"/>
          </a:xfrm>
        </p:spPr>
        <p:txBody>
          <a:bodyPr/>
          <a:lstStyle/>
          <a:p>
            <a:r>
              <a:rPr lang="fr-FR" dirty="0" err="1" smtClean="0"/>
              <a:t>Applying</a:t>
            </a:r>
            <a:r>
              <a:rPr lang="fr-FR" dirty="0" smtClean="0"/>
              <a:t> REST-</a:t>
            </a:r>
            <a:r>
              <a:rPr lang="fr-FR" dirty="0" err="1" smtClean="0"/>
              <a:t>like</a:t>
            </a:r>
            <a:r>
              <a:rPr lang="fr-FR" dirty="0" smtClean="0"/>
              <a:t> </a:t>
            </a:r>
            <a:r>
              <a:rPr lang="fr-FR" dirty="0" err="1" smtClean="0"/>
              <a:t>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65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72036"/>
            <a:ext cx="8515350" cy="742950"/>
          </a:xfrm>
        </p:spPr>
        <p:txBody>
          <a:bodyPr/>
          <a:lstStyle/>
          <a:p>
            <a:r>
              <a:rPr lang="fr-FR" dirty="0" smtClean="0"/>
              <a:t>1st </a:t>
            </a:r>
            <a:r>
              <a:rPr lang="fr-FR" dirty="0" err="1" smtClean="0"/>
              <a:t>step</a:t>
            </a:r>
            <a:r>
              <a:rPr lang="fr-FR" dirty="0" smtClean="0"/>
              <a:t>: AMF -&gt; AUSF 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211960" y="1143198"/>
            <a:ext cx="4752528" cy="41549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generates the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 </a:t>
            </a:r>
            <a:r>
              <a:rPr lang="en-US" sz="1000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/v1/authenticate/{authenticate-id}</a:t>
            </a: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that will be returned to the AMF with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UE id</a:t>
            </a: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SN id</a:t>
            </a:r>
          </a:p>
          <a:p>
            <a:pPr defTabSz="360000"/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Access Type</a:t>
            </a:r>
          </a:p>
          <a:p>
            <a:pPr defTabSz="360000"/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authentication_method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== 5G-AKA)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if 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confirmation_requested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== YES)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5G-AV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//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derived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5G-HE-AV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Lifetime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 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of confirmation</a:t>
            </a: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// '"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link "to PUT the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RES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*: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relations: 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}/v1/5G-AKA-confirmation</a:t>
            </a:r>
            <a:endParaRPr lang="en-US" sz="1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URL: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{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n-US" sz="1000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/v1/confirm</a:t>
            </a:r>
            <a:r>
              <a:rPr lang="en-US" sz="1000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/{confirm-id}</a:t>
            </a:r>
          </a:p>
          <a:p>
            <a:pPr defTabSz="360000"/>
            <a:endParaRPr lang="en-US" sz="1000" dirty="0">
              <a:solidFill>
                <a:srgbClr val="FF0000"/>
              </a:solidFill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5G-AV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//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derived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5G-HE-AV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No confirmation</a:t>
            </a:r>
          </a:p>
          <a:p>
            <a:pPr defTabSz="360000"/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EAP-AKA'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dirty="0" err="1"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dirty="0">
                <a:latin typeface="Courier" pitchFamily="49" charset="0"/>
                <a:cs typeface="Arial" panose="020B0604020202020204" pitchFamily="34" charset="0"/>
              </a:rPr>
              <a:t>-aka-request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// AKA-challenge packet in binary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format</a:t>
            </a: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link to put the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EAP_RESP: </a:t>
            </a:r>
            <a:endParaRPr 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relation: 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}/v1/EAP-session</a:t>
            </a:r>
            <a:endParaRPr lang="en-US" sz="1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URL: 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n-US" sz="1000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/v1/</a:t>
            </a:r>
            <a:r>
              <a:rPr lang="en-US" sz="1000" dirty="0" err="1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-session/{</a:t>
            </a:r>
            <a:r>
              <a:rPr lang="en-US" sz="1000" dirty="0" err="1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-session-id</a:t>
            </a:r>
            <a:r>
              <a:rPr lang="en-US" sz="1000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}</a:t>
            </a:r>
          </a:p>
          <a:p>
            <a:pPr defTabSz="360000"/>
            <a:endParaRPr lang="fr-FR" sz="1000" dirty="0"/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259632" y="699542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AMF</a:t>
            </a:r>
            <a:endParaRPr lang="en-US" sz="1400" dirty="0" err="1" smtClean="0"/>
          </a:p>
        </p:txBody>
      </p:sp>
      <p:sp>
        <p:nvSpPr>
          <p:cNvPr id="6" name="ZoneTexte 5"/>
          <p:cNvSpPr txBox="1"/>
          <p:nvPr/>
        </p:nvSpPr>
        <p:spPr>
          <a:xfrm>
            <a:off x="3779912" y="697469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AUSF</a:t>
            </a:r>
            <a:endParaRPr lang="en-US" sz="1400" dirty="0" err="1" smtClean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1907704" y="1347614"/>
            <a:ext cx="172819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1832697" y="1059582"/>
            <a:ext cx="1798506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POST /v1/</a:t>
            </a:r>
            <a:r>
              <a:rPr lang="fr-F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authenticate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123728" y="1419622"/>
            <a:ext cx="1022716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smtClean="0">
                <a:latin typeface="Courier" pitchFamily="49" charset="0"/>
              </a:rPr>
              <a:t>UE Id</a:t>
            </a:r>
          </a:p>
          <a:p>
            <a:r>
              <a:rPr lang="fr-FR" sz="1200" dirty="0" smtClean="0">
                <a:latin typeface="Courier" pitchFamily="49" charset="0"/>
              </a:rPr>
              <a:t>SN Id</a:t>
            </a:r>
          </a:p>
          <a:p>
            <a:r>
              <a:rPr lang="fr-FR" sz="1200" dirty="0" smtClean="0">
                <a:latin typeface="Courier" pitchFamily="49" charset="0"/>
              </a:rPr>
              <a:t>Access Type</a:t>
            </a:r>
            <a:endParaRPr lang="en-US" sz="1200" dirty="0" err="1" smtClean="0">
              <a:latin typeface="Courier" pitchFamily="49" charset="0"/>
            </a:endParaRPr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1907704" y="4083918"/>
            <a:ext cx="16561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757115" y="3723878"/>
            <a:ext cx="300402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201 OK (or 200 OK if no confirmation)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Connecteur droit 15"/>
          <p:cNvCxnSpPr/>
          <p:nvPr/>
        </p:nvCxnSpPr>
        <p:spPr>
          <a:xfrm>
            <a:off x="1691680" y="914986"/>
            <a:ext cx="0" cy="36729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>
            <a:stCxn id="6" idx="2"/>
          </p:cNvCxnSpPr>
          <p:nvPr/>
        </p:nvCxnSpPr>
        <p:spPr>
          <a:xfrm>
            <a:off x="4103948" y="912913"/>
            <a:ext cx="0" cy="367506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344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24" y="281061"/>
            <a:ext cx="8515350" cy="742950"/>
          </a:xfrm>
        </p:spPr>
        <p:txBody>
          <a:bodyPr/>
          <a:lstStyle/>
          <a:p>
            <a:r>
              <a:rPr lang="fr-FR" dirty="0" smtClean="0"/>
              <a:t>2nd </a:t>
            </a:r>
            <a:r>
              <a:rPr lang="fr-FR" dirty="0" err="1" smtClean="0"/>
              <a:t>step</a:t>
            </a:r>
            <a:r>
              <a:rPr lang="fr-FR" dirty="0" smtClean="0"/>
              <a:t>: (5G AKA </a:t>
            </a:r>
            <a:r>
              <a:rPr lang="fr-FR" dirty="0" err="1" smtClean="0"/>
              <a:t>with</a:t>
            </a:r>
            <a:r>
              <a:rPr lang="fr-FR" dirty="0" smtClean="0"/>
              <a:t> confirmation)  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499992" y="1779662"/>
            <a:ext cx="4067944" cy="138499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AUSF checks if RES*= XRES*</a:t>
            </a: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Depending on SA2/SA3 output, we may need to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consider to maintain a resource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deletes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259632" y="699542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AMF</a:t>
            </a:r>
            <a:endParaRPr lang="en-US" sz="1400" dirty="0" err="1" smtClean="0"/>
          </a:p>
        </p:txBody>
      </p:sp>
      <p:sp>
        <p:nvSpPr>
          <p:cNvPr id="16" name="ZoneTexte 15"/>
          <p:cNvSpPr txBox="1"/>
          <p:nvPr/>
        </p:nvSpPr>
        <p:spPr>
          <a:xfrm>
            <a:off x="3779912" y="697469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AUSF</a:t>
            </a:r>
            <a:endParaRPr lang="en-US" sz="1400" dirty="0" err="1" smtClean="0"/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2051720" y="1347614"/>
            <a:ext cx="172819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904516" y="989768"/>
            <a:ext cx="3478154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PUT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confirm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confirm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-id}</a:t>
            </a:r>
            <a:endParaRPr lang="en-US" sz="1000" dirty="0" err="1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2123728" y="1419622"/>
            <a:ext cx="3718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smtClean="0">
                <a:latin typeface="Courier" pitchFamily="49" charset="0"/>
              </a:rPr>
              <a:t>RES*</a:t>
            </a:r>
            <a:endParaRPr lang="en-US" sz="1200" dirty="0" err="1" smtClean="0">
              <a:latin typeface="Courier" pitchFamily="49" charset="0"/>
            </a:endParaRPr>
          </a:p>
        </p:txBody>
      </p:sp>
      <p:cxnSp>
        <p:nvCxnSpPr>
          <p:cNvPr id="20" name="Connecteur droit avec flèche 19"/>
          <p:cNvCxnSpPr/>
          <p:nvPr/>
        </p:nvCxnSpPr>
        <p:spPr>
          <a:xfrm flipH="1">
            <a:off x="1907704" y="4083918"/>
            <a:ext cx="16561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2339823" y="3758258"/>
            <a:ext cx="607539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200 OK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02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95486"/>
            <a:ext cx="8515350" cy="742950"/>
          </a:xfrm>
        </p:spPr>
        <p:txBody>
          <a:bodyPr/>
          <a:lstStyle/>
          <a:p>
            <a:r>
              <a:rPr lang="fr-FR" dirty="0" smtClean="0"/>
              <a:t>Second </a:t>
            </a:r>
            <a:r>
              <a:rPr lang="fr-FR" dirty="0" err="1" smtClean="0"/>
              <a:t>step</a:t>
            </a:r>
            <a:r>
              <a:rPr lang="fr-FR" dirty="0" smtClean="0"/>
              <a:t> – EAP-AKA'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4499992" y="1772692"/>
            <a:ext cx="4067944" cy="123110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AUSF checks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EAP Response</a:t>
            </a: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Same considerations as for 5G AKA with confirmation: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derives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Kseaf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Kausf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derived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EMSK)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259632" y="699542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AMF</a:t>
            </a:r>
            <a:endParaRPr lang="en-US" sz="1400" dirty="0" err="1" smtClean="0"/>
          </a:p>
        </p:txBody>
      </p:sp>
      <p:sp>
        <p:nvSpPr>
          <p:cNvPr id="6" name="ZoneTexte 5"/>
          <p:cNvSpPr txBox="1"/>
          <p:nvPr/>
        </p:nvSpPr>
        <p:spPr>
          <a:xfrm>
            <a:off x="3779912" y="697469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AUSF</a:t>
            </a:r>
            <a:endParaRPr lang="en-US" sz="1400" dirty="0" err="1" smtClean="0"/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2051720" y="1347614"/>
            <a:ext cx="172819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904516" y="989768"/>
            <a:ext cx="3478154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PUT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Eap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-session/{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eap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-session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-id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sz="1000" dirty="0" err="1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123728" y="1419622"/>
            <a:ext cx="1115690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smtClean="0">
                <a:latin typeface="Courier" pitchFamily="49" charset="0"/>
              </a:rPr>
              <a:t>EAP-</a:t>
            </a:r>
            <a:r>
              <a:rPr lang="fr-FR" sz="1200" dirty="0" err="1" smtClean="0">
                <a:latin typeface="Courier" pitchFamily="49" charset="0"/>
              </a:rPr>
              <a:t>Response</a:t>
            </a:r>
            <a:endParaRPr lang="en-US" sz="1200" dirty="0" err="1" smtClean="0">
              <a:latin typeface="Courier" pitchFamily="49" charset="0"/>
            </a:endParaRPr>
          </a:p>
        </p:txBody>
      </p:sp>
      <p:cxnSp>
        <p:nvCxnSpPr>
          <p:cNvPr id="10" name="Connecteur droit avec flèche 9"/>
          <p:cNvCxnSpPr/>
          <p:nvPr/>
        </p:nvCxnSpPr>
        <p:spPr>
          <a:xfrm flipH="1">
            <a:off x="1907704" y="4083918"/>
            <a:ext cx="16561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2339823" y="3758258"/>
            <a:ext cx="607539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200 OK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907704" y="4299942"/>
            <a:ext cx="167353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smtClean="0">
                <a:latin typeface="Courier" pitchFamily="49" charset="0"/>
              </a:rPr>
              <a:t>EAP-</a:t>
            </a:r>
            <a:r>
              <a:rPr lang="fr-FR" sz="1200" dirty="0" err="1" smtClean="0">
                <a:latin typeface="Courier" pitchFamily="49" charset="0"/>
              </a:rPr>
              <a:t>Success</a:t>
            </a:r>
            <a:r>
              <a:rPr lang="fr-FR" sz="1200" dirty="0" smtClean="0">
                <a:latin typeface="Courier" pitchFamily="49" charset="0"/>
              </a:rPr>
              <a:t>, </a:t>
            </a:r>
            <a:r>
              <a:rPr lang="fr-FR" sz="1200" dirty="0" err="1" smtClean="0">
                <a:latin typeface="Courier" pitchFamily="49" charset="0"/>
              </a:rPr>
              <a:t>Kseaf</a:t>
            </a:r>
            <a:endParaRPr lang="en-US" sz="1200" dirty="0" err="1" smtClean="0">
              <a:latin typeface="Courier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64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5G-AKA </a:t>
            </a:r>
            <a:r>
              <a:rPr lang="fr-FR" dirty="0" err="1" smtClean="0"/>
              <a:t>without</a:t>
            </a:r>
            <a:r>
              <a:rPr lang="fr-FR" dirty="0" smtClean="0"/>
              <a:t> confirmation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14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1: 5G AKA </a:t>
            </a:r>
            <a:r>
              <a:rPr lang="fr-FR" dirty="0" err="1" smtClean="0"/>
              <a:t>without</a:t>
            </a:r>
            <a:r>
              <a:rPr lang="fr-FR" dirty="0" smtClean="0"/>
              <a:t> confirmation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797679"/>
            <a:ext cx="2115964" cy="175432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/v1/</a:t>
            </a:r>
            <a:r>
              <a:rPr lang="fr-FR" sz="1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supi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« xx »,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access_type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 "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 err="1" smtClean="0"/>
          </a:p>
        </p:txBody>
      </p:sp>
      <p:sp>
        <p:nvSpPr>
          <p:cNvPr id="5" name="ZoneTexte 4"/>
          <p:cNvSpPr txBox="1"/>
          <p:nvPr/>
        </p:nvSpPr>
        <p:spPr>
          <a:xfrm>
            <a:off x="4680520" y="1880121"/>
            <a:ext cx="4067944" cy="276998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 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200 OK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"5g_aka"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“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no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link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_to_confirm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{}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AV*" : [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{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vector_number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1“,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"RAND"  : 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NzA5Mzg0MDI5ODA4NDMyMQ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==",</a:t>
            </a:r>
            <a:endParaRPr lang="fr-FR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XRES*" :  " ", //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derived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XRES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*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"AUTN"   :  "  ",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"KASME*" :  "   ",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}</a:t>
            </a: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]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0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 flipV="1">
            <a:off x="3275856" y="2787774"/>
            <a:ext cx="1404664" cy="576064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395536" y="3436426"/>
            <a:ext cx="3965829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/>
              <a:t>No </a:t>
            </a:r>
            <a:r>
              <a:rPr lang="fr-FR" sz="1400" dirty="0" err="1" smtClean="0"/>
              <a:t>link</a:t>
            </a:r>
            <a:r>
              <a:rPr lang="fr-FR" sz="1400" dirty="0" smtClean="0"/>
              <a:t> </a:t>
            </a:r>
            <a:r>
              <a:rPr lang="fr-FR" sz="1400" dirty="0" err="1" smtClean="0"/>
              <a:t>indicates</a:t>
            </a:r>
            <a:r>
              <a:rPr lang="fr-FR" sz="1400" dirty="0" smtClean="0"/>
              <a:t> </a:t>
            </a:r>
            <a:r>
              <a:rPr lang="fr-FR" sz="1400" dirty="0" err="1" smtClean="0"/>
              <a:t>that</a:t>
            </a:r>
            <a:r>
              <a:rPr lang="fr-FR" sz="1400" dirty="0" smtClean="0"/>
              <a:t> the </a:t>
            </a:r>
            <a:r>
              <a:rPr lang="fr-FR" sz="1400" dirty="0" err="1" smtClean="0"/>
              <a:t>procedure</a:t>
            </a:r>
            <a:r>
              <a:rPr lang="fr-FR" sz="1400" dirty="0" smtClean="0"/>
              <a:t> </a:t>
            </a:r>
            <a:r>
              <a:rPr lang="fr-FR" sz="1400" dirty="0" err="1" smtClean="0"/>
              <a:t>is</a:t>
            </a:r>
            <a:r>
              <a:rPr lang="fr-FR" sz="1400" dirty="0" smtClean="0"/>
              <a:t> </a:t>
            </a:r>
            <a:r>
              <a:rPr lang="fr-FR" sz="1400" dirty="0" err="1" smtClean="0"/>
              <a:t>finished</a:t>
            </a:r>
            <a:endParaRPr lang="en-US" sz="1400" dirty="0" err="1" smtClean="0"/>
          </a:p>
        </p:txBody>
      </p:sp>
    </p:spTree>
    <p:extLst>
      <p:ext uri="{BB962C8B-B14F-4D97-AF65-F5344CB8AC3E}">
        <p14:creationId xmlns:p14="http://schemas.microsoft.com/office/powerpoint/2010/main" val="46467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5G-AKA </a:t>
            </a:r>
            <a:r>
              <a:rPr lang="fr-FR" dirty="0" err="1" smtClean="0"/>
              <a:t>with</a:t>
            </a:r>
            <a:r>
              <a:rPr lang="fr-FR" dirty="0" smtClean="0"/>
              <a:t> confirmation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79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2: 5G AKA </a:t>
            </a:r>
            <a:r>
              <a:rPr lang="fr-FR" dirty="0" err="1" smtClean="0"/>
              <a:t>with</a:t>
            </a:r>
            <a:r>
              <a:rPr lang="fr-FR" dirty="0" smtClean="0"/>
              <a:t> confirmation – </a:t>
            </a:r>
            <a:r>
              <a:rPr lang="fr-FR" dirty="0" err="1" smtClean="0"/>
              <a:t>with</a:t>
            </a:r>
            <a:r>
              <a:rPr lang="fr-FR" dirty="0" smtClean="0"/>
              <a:t> URI - </a:t>
            </a:r>
            <a:r>
              <a:rPr lang="fr-FR" dirty="0" err="1" smtClean="0"/>
              <a:t>step</a:t>
            </a:r>
            <a:r>
              <a:rPr lang="fr-FR" dirty="0" smtClean="0"/>
              <a:t> 1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797679"/>
            <a:ext cx="2115964" cy="1908215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/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supi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"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xx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access_type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defTabSz="360000"/>
            <a:endParaRPr lang="en-US" sz="14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35896" y="1419622"/>
            <a:ext cx="4536504" cy="353943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201 Created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Date: Mon, 06 Nov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2017 20:56:30 GMT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application/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Location: 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/v1/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-id}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: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"5g_aka"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yes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</a:t>
            </a: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confirmation_timer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    : “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Xs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</a:t>
            </a:r>
          </a:p>
          <a:p>
            <a:pPr defTabSz="180000"/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//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link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AMF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shall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PUT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the confirmation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link"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"../v1/confirm",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": "../v1/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onfirm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/{confirm-id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}",</a:t>
            </a:r>
          </a:p>
          <a:p>
            <a:pPr defTabSz="180000"/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}</a:t>
            </a:r>
            <a:endParaRPr lang="en-US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only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1 AV*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since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a confirmation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requested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AV*" : [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{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vector_number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"1"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	...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}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	]</a:t>
            </a: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000" dirty="0" err="1" smtClean="0"/>
          </a:p>
        </p:txBody>
      </p:sp>
      <p:sp>
        <p:nvSpPr>
          <p:cNvPr id="3" name="ZoneTexte 2"/>
          <p:cNvSpPr txBox="1"/>
          <p:nvPr/>
        </p:nvSpPr>
        <p:spPr>
          <a:xfrm>
            <a:off x="3563888" y="666754"/>
            <a:ext cx="963405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/>
              <a:t>Same</a:t>
            </a:r>
            <a:r>
              <a:rPr lang="fr-FR" sz="1400" dirty="0" smtClean="0"/>
              <a:t> input</a:t>
            </a:r>
            <a:endParaRPr lang="en-US" sz="1400" dirty="0" err="1" smtClean="0"/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2699792" y="882198"/>
            <a:ext cx="864096" cy="68144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 flipV="1">
            <a:off x="2699792" y="3189337"/>
            <a:ext cx="1152128" cy="246509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396150" y="3579862"/>
            <a:ext cx="2330766" cy="43088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/>
              <a:t>Hypermedia</a:t>
            </a:r>
            <a:r>
              <a:rPr lang="fr-FR" sz="1400" dirty="0" smtClean="0"/>
              <a:t> </a:t>
            </a:r>
            <a:r>
              <a:rPr lang="fr-FR" sz="1400" dirty="0" err="1" smtClean="0"/>
              <a:t>link</a:t>
            </a:r>
            <a:r>
              <a:rPr lang="fr-FR" sz="1400" dirty="0" smtClean="0"/>
              <a:t> to </a:t>
            </a:r>
            <a:r>
              <a:rPr lang="fr-FR" sz="1400" dirty="0" err="1" smtClean="0"/>
              <a:t>indicate</a:t>
            </a:r>
            <a:endParaRPr lang="fr-FR" sz="1400" dirty="0" smtClean="0"/>
          </a:p>
          <a:p>
            <a:r>
              <a:rPr lang="fr-FR" sz="1400" dirty="0" smtClean="0"/>
              <a:t> the </a:t>
            </a:r>
            <a:r>
              <a:rPr lang="fr-FR" sz="1400" dirty="0" err="1" smtClean="0"/>
              <a:t>next</a:t>
            </a:r>
            <a:r>
              <a:rPr lang="fr-FR" sz="1400" dirty="0" smtClean="0"/>
              <a:t> transition</a:t>
            </a:r>
            <a:endParaRPr lang="en-US" sz="1400" dirty="0" err="1" smtClean="0"/>
          </a:p>
        </p:txBody>
      </p:sp>
    </p:spTree>
    <p:extLst>
      <p:ext uri="{BB962C8B-B14F-4D97-AF65-F5344CB8AC3E}">
        <p14:creationId xmlns:p14="http://schemas.microsoft.com/office/powerpoint/2010/main" val="220250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2: 5G AKA </a:t>
            </a:r>
            <a:r>
              <a:rPr lang="fr-FR" dirty="0" err="1" smtClean="0"/>
              <a:t>with</a:t>
            </a:r>
            <a:r>
              <a:rPr lang="fr-FR" dirty="0" smtClean="0"/>
              <a:t> confirmation – </a:t>
            </a:r>
            <a:r>
              <a:rPr lang="fr-FR" dirty="0" err="1" smtClean="0"/>
              <a:t>with</a:t>
            </a:r>
            <a:r>
              <a:rPr lang="fr-FR" dirty="0" smtClean="0"/>
              <a:t> URI - </a:t>
            </a:r>
            <a:r>
              <a:rPr lang="fr-FR" dirty="0" err="1" smtClean="0"/>
              <a:t>step</a:t>
            </a:r>
            <a:r>
              <a:rPr lang="fr-FR" dirty="0" smtClean="0"/>
              <a:t> 2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1059289"/>
            <a:ext cx="2500685" cy="1246495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9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PUT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..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/v1/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confirm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confirm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-id} 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	//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result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received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UE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"RES*" : "…"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endParaRPr lang="en-US" sz="9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283968" y="2355726"/>
            <a:ext cx="4104456" cy="193899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HTTP/2.0 200 OK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Date: </a:t>
            </a:r>
            <a:r>
              <a:rPr lang="en-US" sz="900" dirty="0">
                <a:latin typeface="Consolas" panose="020B0609020204030204" pitchFamily="49" charset="0"/>
                <a:cs typeface="Consolas" panose="020B0609020204030204" pitchFamily="49" charset="0"/>
              </a:rPr>
              <a:t>Mon, 06 Nov 2017 20:56:30 GMT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Content-Type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= application/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endParaRPr lang="fr-FR" sz="9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//if (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stateful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==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true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//"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link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{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	"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rel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"self"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	"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": "../v1/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-id"}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</a:p>
          <a:p>
            <a:pPr defTabSz="360000"/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 flipH="1">
            <a:off x="2987824" y="1131590"/>
            <a:ext cx="1512168" cy="550946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4644008" y="987574"/>
            <a:ext cx="297196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/>
              <a:t>Provides</a:t>
            </a:r>
            <a:r>
              <a:rPr lang="fr-FR" sz="1400" dirty="0" smtClean="0"/>
              <a:t> the UE </a:t>
            </a:r>
            <a:r>
              <a:rPr lang="fr-FR" sz="1400" dirty="0" err="1" smtClean="0"/>
              <a:t>result</a:t>
            </a:r>
            <a:r>
              <a:rPr lang="fr-FR" sz="1400" dirty="0" smtClean="0"/>
              <a:t> to the AUSF</a:t>
            </a:r>
            <a:endParaRPr lang="en-US" sz="1400" dirty="0" err="1" smtClean="0"/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3347864" y="3435846"/>
            <a:ext cx="936104" cy="18002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323528" y="3723878"/>
            <a:ext cx="3629199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/>
              <a:t>If the </a:t>
            </a:r>
            <a:r>
              <a:rPr lang="fr-FR" sz="1400" dirty="0" err="1" smtClean="0"/>
              <a:t>resource</a:t>
            </a:r>
            <a:r>
              <a:rPr lang="fr-FR" sz="1400" dirty="0" smtClean="0"/>
              <a:t> </a:t>
            </a:r>
            <a:r>
              <a:rPr lang="fr-FR" sz="1400" dirty="0" err="1" smtClean="0"/>
              <a:t>is</a:t>
            </a:r>
            <a:r>
              <a:rPr lang="fr-FR" sz="1400" dirty="0" smtClean="0"/>
              <a:t> </a:t>
            </a:r>
            <a:r>
              <a:rPr lang="fr-FR" sz="1400" dirty="0" err="1" smtClean="0"/>
              <a:t>maintained</a:t>
            </a:r>
            <a:r>
              <a:rPr lang="fr-FR" sz="1400" dirty="0" smtClean="0"/>
              <a:t> for future use</a:t>
            </a:r>
            <a:endParaRPr lang="en-US" sz="1400" dirty="0" err="1" smtClean="0"/>
          </a:p>
        </p:txBody>
      </p:sp>
    </p:spTree>
    <p:extLst>
      <p:ext uri="{BB962C8B-B14F-4D97-AF65-F5344CB8AC3E}">
        <p14:creationId xmlns:p14="http://schemas.microsoft.com/office/powerpoint/2010/main" val="186794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EAP-AKA'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47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5G AUSF Architecture</a:t>
            </a:r>
            <a:endParaRPr lang="fr-FR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05056"/>
            <a:ext cx="39719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962" y="2283718"/>
            <a:ext cx="3605386" cy="197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01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3: EAP-AKA' – </a:t>
            </a:r>
            <a:r>
              <a:rPr lang="fr-FR" dirty="0" err="1" smtClean="0"/>
              <a:t>with</a:t>
            </a:r>
            <a:r>
              <a:rPr lang="fr-FR" dirty="0" smtClean="0"/>
              <a:t> URI – </a:t>
            </a:r>
            <a:r>
              <a:rPr lang="fr-FR" dirty="0" err="1" smtClean="0"/>
              <a:t>step</a:t>
            </a:r>
            <a:r>
              <a:rPr lang="fr-FR" dirty="0" smtClean="0"/>
              <a:t> 1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570725"/>
            <a:ext cx="2115964" cy="1908215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/v1/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 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supi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« xx »,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access_type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": " ",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…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fr-FR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 err="1" smtClean="0"/>
          </a:p>
        </p:txBody>
      </p:sp>
      <p:sp>
        <p:nvSpPr>
          <p:cNvPr id="6" name="ZoneTexte 5"/>
          <p:cNvSpPr txBox="1"/>
          <p:nvPr/>
        </p:nvSpPr>
        <p:spPr>
          <a:xfrm>
            <a:off x="3851920" y="1889993"/>
            <a:ext cx="4896544" cy="276998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201 Created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Date: Mon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, 06 Nov 2017 20:56:30 GMT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Content-Type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application/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Location: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}/../v1/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-id}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: 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eap_aka_prime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: 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N/A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“,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confirmation_timer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    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N/A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“,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endParaRPr lang="fr-FR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eap_request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:"</a:t>
            </a:r>
            <a:r>
              <a:rPr lang="fr-FR" sz="1000" dirty="0" smtClean="0">
                <a:latin typeface="Courier" pitchFamily="49" charset="0"/>
                <a:cs typeface="Consolas" panose="020B0609020204030204" pitchFamily="49" charset="0"/>
              </a:rPr>
              <a:t>EAP </a:t>
            </a:r>
            <a:r>
              <a:rPr lang="fr-FR" sz="1000" dirty="0" err="1" smtClean="0">
                <a:latin typeface="Courier" pitchFamily="49" charset="0"/>
                <a:cs typeface="Consolas" panose="020B0609020204030204" pitchFamily="49" charset="0"/>
              </a:rPr>
              <a:t>req</a:t>
            </a:r>
            <a:r>
              <a:rPr lang="fr-FR" sz="1000" dirty="0" smtClean="0">
                <a:latin typeface="Courier" pitchFamily="49" charset="0"/>
                <a:cs typeface="Consolas" panose="020B0609020204030204" pitchFamily="49" charset="0"/>
              </a:rPr>
              <a:t>/AKA'-</a:t>
            </a:r>
            <a:r>
              <a:rPr lang="fr-FR" sz="1000" dirty="0" smtClean="0">
                <a:latin typeface="Courier" pitchFamily="49" charset="0"/>
                <a:cs typeface="Consolas" panose="020B0609020204030204" pitchFamily="49" charset="0"/>
              </a:rPr>
              <a:t>Challenge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binary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format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link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to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indicat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the AMF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shall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continue the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process</a:t>
            </a:r>
            <a:endParaRPr lang="fr-FR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link" : 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"../v1/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-session",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"{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/..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/v1/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-session-id/{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-id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}",</a:t>
            </a:r>
            <a:endParaRPr lang="en-US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000" dirty="0" err="1" smtClean="0"/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2699792" y="1059582"/>
            <a:ext cx="1512168" cy="46525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4572000" y="915566"/>
            <a:ext cx="963405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/>
              <a:t>Same</a:t>
            </a:r>
            <a:r>
              <a:rPr lang="fr-FR" sz="1400" dirty="0" smtClean="0"/>
              <a:t> input</a:t>
            </a:r>
            <a:endParaRPr lang="en-US" sz="1400" dirty="0" err="1" smtClean="0"/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2511500" y="2478940"/>
            <a:ext cx="1196404" cy="380842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395536" y="3003798"/>
            <a:ext cx="2042226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/>
              <a:t>A </a:t>
            </a:r>
            <a:r>
              <a:rPr lang="fr-FR" sz="1400" dirty="0" err="1" smtClean="0"/>
              <a:t>resource</a:t>
            </a:r>
            <a:r>
              <a:rPr lang="fr-FR" sz="1400" dirty="0" smtClean="0"/>
              <a:t> </a:t>
            </a:r>
            <a:r>
              <a:rPr lang="fr-FR" sz="1400" dirty="0" err="1" smtClean="0"/>
              <a:t>is</a:t>
            </a:r>
            <a:r>
              <a:rPr lang="fr-FR" sz="1400" dirty="0" smtClean="0"/>
              <a:t> </a:t>
            </a:r>
            <a:r>
              <a:rPr lang="fr-FR" sz="1400" dirty="0" err="1" smtClean="0"/>
              <a:t>generated</a:t>
            </a:r>
            <a:endParaRPr lang="en-US" sz="1400" dirty="0" err="1" smtClean="0"/>
          </a:p>
        </p:txBody>
      </p:sp>
      <p:cxnSp>
        <p:nvCxnSpPr>
          <p:cNvPr id="12" name="Connecteur droit avec flèche 11"/>
          <p:cNvCxnSpPr/>
          <p:nvPr/>
        </p:nvCxnSpPr>
        <p:spPr>
          <a:xfrm flipV="1">
            <a:off x="3109702" y="3939902"/>
            <a:ext cx="742218" cy="144016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107504" y="4156506"/>
            <a:ext cx="3449662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/>
              <a:t>Hypermedia</a:t>
            </a:r>
            <a:r>
              <a:rPr lang="fr-FR" sz="1400" dirty="0" smtClean="0"/>
              <a:t> </a:t>
            </a:r>
            <a:r>
              <a:rPr lang="fr-FR" sz="1400" dirty="0" err="1" smtClean="0"/>
              <a:t>link</a:t>
            </a:r>
            <a:r>
              <a:rPr lang="fr-FR" sz="1400" dirty="0" smtClean="0"/>
              <a:t> to continue the </a:t>
            </a:r>
            <a:r>
              <a:rPr lang="fr-FR" sz="1400" dirty="0" err="1" smtClean="0"/>
              <a:t>process</a:t>
            </a:r>
            <a:endParaRPr lang="en-US" sz="1400" dirty="0" err="1" smtClean="0"/>
          </a:p>
        </p:txBody>
      </p:sp>
    </p:spTree>
    <p:extLst>
      <p:ext uri="{BB962C8B-B14F-4D97-AF65-F5344CB8AC3E}">
        <p14:creationId xmlns:p14="http://schemas.microsoft.com/office/powerpoint/2010/main" val="237886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3: EAP-AKA' – </a:t>
            </a:r>
            <a:r>
              <a:rPr lang="fr-FR" dirty="0" err="1" smtClean="0"/>
              <a:t>with</a:t>
            </a:r>
            <a:r>
              <a:rPr lang="fr-FR" dirty="0" smtClean="0"/>
              <a:t> URI - </a:t>
            </a:r>
            <a:r>
              <a:rPr lang="fr-FR" dirty="0" err="1" smtClean="0"/>
              <a:t>step</a:t>
            </a:r>
            <a:r>
              <a:rPr lang="fr-FR" dirty="0" smtClean="0"/>
              <a:t> 2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915566"/>
            <a:ext cx="4104456" cy="167738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10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PUT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-session/{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-session-id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	…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eap-resp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": "</a:t>
            </a:r>
            <a:r>
              <a:rPr lang="fr-FR" sz="1000" dirty="0" err="1" smtClean="0">
                <a:latin typeface="Courier" pitchFamily="49" charset="0"/>
                <a:cs typeface="Consolas" panose="020B0609020204030204" pitchFamily="49" charset="0"/>
              </a:rPr>
              <a:t>eap_resp</a:t>
            </a:r>
            <a:r>
              <a:rPr lang="fr-FR" sz="1000" dirty="0" smtClean="0">
                <a:latin typeface="Courier" pitchFamily="49" charset="0"/>
                <a:cs typeface="Consolas" panose="020B0609020204030204" pitchFamily="49" charset="0"/>
              </a:rPr>
              <a:t>/AKA</a:t>
            </a:r>
            <a:r>
              <a:rPr lang="fr-FR" sz="1000" dirty="0" smtClean="0">
                <a:latin typeface="Courier" pitchFamily="49" charset="0"/>
                <a:cs typeface="Consolas" panose="020B0609020204030204" pitchFamily="49" charset="0"/>
              </a:rPr>
              <a:t>'-</a:t>
            </a:r>
            <a:r>
              <a:rPr lang="fr-FR" sz="1000" dirty="0" smtClean="0">
                <a:latin typeface="Courier" pitchFamily="49" charset="0"/>
                <a:cs typeface="Consolas" panose="020B0609020204030204" pitchFamily="49" charset="0"/>
              </a:rPr>
              <a:t>challenge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binary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format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900" dirty="0" err="1" smtClean="0">
              <a:latin typeface="Helvetica 75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076056" y="2067694"/>
            <a:ext cx="4176464" cy="276998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HTTP/2.0 200 OK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 : </a:t>
            </a:r>
            <a:r>
              <a:rPr lang="en-US" sz="900" dirty="0">
                <a:latin typeface="Consolas" panose="020B0609020204030204" pitchFamily="49" charset="0"/>
                <a:cs typeface="Consolas" panose="020B0609020204030204" pitchFamily="49" charset="0"/>
              </a:rPr>
              <a:t>Mon, 06 Nov 2017 20:56:30 GMT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Content-Type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= application/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eap_result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eap_success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;//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binary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format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seaf_key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900" dirty="0">
                <a:latin typeface="Consolas" panose="020B0609020204030204" pitchFamily="49" charset="0"/>
                <a:cs typeface="Consolas" panose="020B0609020204030204" pitchFamily="49" charset="0"/>
              </a:rPr>
              <a:t>NzA5Mzg0MDI5ODA4NDMyMQ</a:t>
            </a:r>
            <a:r>
              <a:rPr lang="en-US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==";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	//final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resource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</a:p>
          <a:p>
            <a:pPr defTabSz="360000"/>
            <a:endParaRPr lang="fr-FR" sz="9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 "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link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{</a:t>
            </a:r>
          </a:p>
          <a:p>
            <a:pPr defTabSz="360000"/>
            <a:r>
              <a:rPr lang="fr-FR" sz="9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	"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"self</a:t>
            </a:r>
          </a:p>
          <a:p>
            <a:pPr defTabSz="360000"/>
            <a:r>
              <a:rPr lang="fr-FR" sz="9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	"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"../v1/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-id}</a:t>
            </a:r>
          </a:p>
          <a:p>
            <a:pPr defTabSz="360000"/>
            <a:r>
              <a:rPr lang="fr-FR" sz="9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//}</a:t>
            </a:r>
          </a:p>
          <a:p>
            <a:pPr defTabSz="360000"/>
            <a:endParaRPr lang="en-US" sz="9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>
                <a:latin typeface="Helvetica 75"/>
              </a:rPr>
              <a:t>	</a:t>
            </a:r>
          </a:p>
          <a:p>
            <a:pPr defTabSz="360000"/>
            <a:endParaRPr lang="fr-FR" sz="900" dirty="0">
              <a:latin typeface="Helvetica 75"/>
            </a:endParaRPr>
          </a:p>
          <a:p>
            <a:pPr defTabSz="360000"/>
            <a:endParaRPr lang="fr-FR" sz="900" dirty="0">
              <a:latin typeface="Helvetica 75"/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 flipH="1">
            <a:off x="3635896" y="1131590"/>
            <a:ext cx="1224136" cy="288032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5148064" y="843558"/>
            <a:ext cx="2965555" cy="43088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/>
              <a:t>AMF uses the </a:t>
            </a:r>
            <a:r>
              <a:rPr lang="fr-FR" sz="1400" dirty="0" err="1" smtClean="0"/>
              <a:t>hypermedia</a:t>
            </a:r>
            <a:r>
              <a:rPr lang="fr-FR" sz="1400" dirty="0" smtClean="0"/>
              <a:t>  </a:t>
            </a:r>
            <a:r>
              <a:rPr lang="fr-FR" sz="1400" dirty="0" err="1" smtClean="0"/>
              <a:t>link</a:t>
            </a:r>
            <a:r>
              <a:rPr lang="fr-FR" sz="1400" dirty="0" smtClean="0"/>
              <a:t> </a:t>
            </a:r>
          </a:p>
          <a:p>
            <a:r>
              <a:rPr lang="fr-FR" sz="1400" dirty="0" smtClean="0"/>
              <a:t>to continue the EAP </a:t>
            </a:r>
            <a:r>
              <a:rPr lang="fr-FR" sz="1400" dirty="0" err="1" smtClean="0"/>
              <a:t>authentication</a:t>
            </a:r>
            <a:endParaRPr lang="en-US" sz="1400" dirty="0" err="1" smtClean="0"/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3851920" y="3291830"/>
            <a:ext cx="1008112" cy="216024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179512" y="3581023"/>
            <a:ext cx="3932167" cy="43088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/>
              <a:t>AUSF </a:t>
            </a:r>
            <a:r>
              <a:rPr lang="fr-FR" sz="1400" dirty="0" err="1" smtClean="0"/>
              <a:t>provides</a:t>
            </a:r>
            <a:r>
              <a:rPr lang="fr-FR" sz="1400" dirty="0" smtClean="0"/>
              <a:t> the </a:t>
            </a:r>
            <a:r>
              <a:rPr lang="fr-FR" sz="1400" dirty="0" err="1" smtClean="0"/>
              <a:t>latest</a:t>
            </a:r>
            <a:r>
              <a:rPr lang="fr-FR" sz="1400" dirty="0" smtClean="0"/>
              <a:t> state of the </a:t>
            </a:r>
            <a:r>
              <a:rPr lang="fr-FR" sz="1400" dirty="0" err="1" smtClean="0"/>
              <a:t>resource</a:t>
            </a:r>
            <a:endParaRPr lang="fr-FR" sz="1400" dirty="0" smtClean="0"/>
          </a:p>
          <a:p>
            <a:r>
              <a:rPr lang="fr-FR" sz="1400" dirty="0" smtClean="0"/>
              <a:t>If state </a:t>
            </a:r>
            <a:r>
              <a:rPr lang="fr-FR" sz="1400" dirty="0" err="1" smtClean="0"/>
              <a:t>is</a:t>
            </a:r>
            <a:r>
              <a:rPr lang="fr-FR" sz="1400" dirty="0" smtClean="0"/>
              <a:t> </a:t>
            </a:r>
            <a:r>
              <a:rPr lang="fr-FR" sz="1400" dirty="0" err="1" smtClean="0"/>
              <a:t>maintained</a:t>
            </a:r>
            <a:r>
              <a:rPr lang="fr-FR" sz="1400" dirty="0" smtClean="0"/>
              <a:t>, a "self" </a:t>
            </a:r>
            <a:r>
              <a:rPr lang="fr-FR" sz="1400" dirty="0" err="1" smtClean="0"/>
              <a:t>link</a:t>
            </a:r>
            <a:r>
              <a:rPr lang="fr-FR" sz="1400" dirty="0" smtClean="0"/>
              <a:t> </a:t>
            </a:r>
            <a:r>
              <a:rPr lang="fr-FR" sz="1400" dirty="0" err="1" smtClean="0"/>
              <a:t>is</a:t>
            </a:r>
            <a:r>
              <a:rPr lang="fr-FR" sz="1400" dirty="0" smtClean="0"/>
              <a:t> </a:t>
            </a:r>
            <a:r>
              <a:rPr lang="fr-FR" sz="1400" dirty="0" err="1" smtClean="0"/>
              <a:t>provided</a:t>
            </a:r>
            <a:endParaRPr lang="en-US" sz="1400" dirty="0" err="1" smtClean="0"/>
          </a:p>
        </p:txBody>
      </p:sp>
    </p:spTree>
    <p:extLst>
      <p:ext uri="{BB962C8B-B14F-4D97-AF65-F5344CB8AC3E}">
        <p14:creationId xmlns:p14="http://schemas.microsoft.com/office/powerpoint/2010/main" val="357077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A </a:t>
            </a:r>
            <a:r>
              <a:rPr lang="fr-FR" dirty="0" err="1" smtClean="0"/>
              <a:t>resource</a:t>
            </a:r>
            <a:r>
              <a:rPr lang="fr-FR" dirty="0" smtClean="0"/>
              <a:t> </a:t>
            </a:r>
            <a:r>
              <a:rPr lang="fr-FR" dirty="0" err="1" smtClean="0"/>
              <a:t>may</a:t>
            </a:r>
            <a:r>
              <a:rPr lang="fr-FR" dirty="0" smtClean="0"/>
              <a:t> </a:t>
            </a:r>
            <a:r>
              <a:rPr lang="fr-FR" dirty="0" err="1" smtClean="0"/>
              <a:t>stay</a:t>
            </a:r>
            <a:r>
              <a:rPr lang="fr-FR" dirty="0" smtClean="0"/>
              <a:t> at the AUSF </a:t>
            </a:r>
            <a:r>
              <a:rPr lang="fr-FR" dirty="0" err="1" smtClean="0"/>
              <a:t>after</a:t>
            </a:r>
            <a:r>
              <a:rPr lang="fr-FR" dirty="0" smtClean="0"/>
              <a:t> </a:t>
            </a:r>
            <a:r>
              <a:rPr lang="fr-FR" dirty="0" err="1" smtClean="0"/>
              <a:t>authentication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755576" y="646112"/>
            <a:ext cx="8208912" cy="29238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Location: 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/v1/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-id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(or /v1/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reauthenticate_keyderivation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/{id})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UE_id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supi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".."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current_access_type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": ".."</a:t>
            </a:r>
          </a:p>
          <a:p>
            <a:pPr defTabSz="180000"/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: 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eap_aka_prime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N/A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	         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confirmation_timer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         : “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N/A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</a:t>
            </a:r>
          </a:p>
          <a:p>
            <a:pPr defTabSz="180000"/>
            <a:endParaRPr lang="fr-FR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//possible values:</a:t>
            </a: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Kausf_available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yes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UE_status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authenticated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"Session-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Lifetime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".." </a:t>
            </a: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000" dirty="0" err="1" smtClean="0"/>
          </a:p>
        </p:txBody>
      </p:sp>
      <p:sp>
        <p:nvSpPr>
          <p:cNvPr id="5" name="Rectangle 4"/>
          <p:cNvSpPr/>
          <p:nvPr/>
        </p:nvSpPr>
        <p:spPr>
          <a:xfrm>
            <a:off x="195235" y="3435846"/>
            <a:ext cx="86106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0875" lvl="2" indent="-193675" defTabSz="914400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cases: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reauthentication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Kausf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derivation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NF (GET ///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search?supi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=xxx)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4">
              <a:spcAft>
                <a:spcPct val="50000"/>
              </a:spcAft>
              <a:buClr>
                <a:srgbClr val="FF6600"/>
              </a:buClr>
              <a:buSzPct val="70000"/>
              <a:defRPr/>
            </a:pP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41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Proposal</a:t>
            </a:r>
            <a:r>
              <a:rPr lang="fr-FR" dirty="0" smtClean="0"/>
              <a:t> for AUSF service: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395536" y="699542"/>
            <a:ext cx="86106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3675" lvl="1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#1:</a:t>
            </a: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of REST-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endParaRPr lang="fr-FR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3675" lvl="1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#2:</a:t>
            </a: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URI entry point: 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{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apiRoot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}/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Nausf_UEAuthentication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/v1/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Authenticate</a:t>
            </a:r>
            <a:endParaRPr lang="fr-FR" sz="1400" dirty="0" smtClean="0">
              <a:solidFill>
                <a:srgbClr val="000000"/>
              </a:solidFill>
              <a:latin typeface="Courier" pitchFamily="49" charset="0"/>
              <a:cs typeface="Arial" panose="020B0604020202020204" pitchFamily="34" charset="0"/>
            </a:endParaRPr>
          </a:p>
          <a:p>
            <a:pPr marL="193675" lvl="1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#3:</a:t>
            </a: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generated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identified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the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URI: 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../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Authenticate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/{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authenticate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-id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marL="193675" lvl="1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#4: Use of HATEOAS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state transition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necessary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{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apiRoot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}/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Nausf_UEAuthentication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/v1/</a:t>
            </a:r>
            <a:r>
              <a:rPr lang="fr-FR" sz="1400" dirty="0" err="1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C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onfirm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/{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confirm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-id}</a:t>
            </a: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{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apiRoot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}/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Nausf_UEAuthentication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/v1/</a:t>
            </a:r>
            <a:r>
              <a:rPr lang="fr-FR" sz="1400" dirty="0" err="1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E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ap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-session/{</a:t>
            </a:r>
            <a:r>
              <a:rPr lang="fr-FR" sz="1400" dirty="0" err="1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fr-FR" sz="1400" dirty="0" smtClean="0">
                <a:solidFill>
                  <a:srgbClr val="000000"/>
                </a:solidFill>
                <a:latin typeface="Courier" pitchFamily="49" charset="0"/>
                <a:cs typeface="Arial" panose="020B0604020202020204" pitchFamily="34" charset="0"/>
              </a:rPr>
              <a:t>-session-id}</a:t>
            </a:r>
          </a:p>
          <a:p>
            <a:pPr marL="193675" lvl="1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#5:</a:t>
            </a: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AUSF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maintains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state (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maintains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Kausf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FFS if a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if a new service must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independant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Authenticate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service </a:t>
            </a:r>
            <a:r>
              <a:rPr lang="fr-FR" sz="1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</a:t>
            </a:r>
            <a:r>
              <a:rPr lang="fr-F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93675" lvl="1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1400" dirty="0" smtClean="0">
              <a:solidFill>
                <a:srgbClr val="000000"/>
              </a:solidFill>
              <a:latin typeface="Courier" pitchFamily="49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4">
              <a:spcAft>
                <a:spcPct val="50000"/>
              </a:spcAft>
              <a:buClr>
                <a:srgbClr val="FF6600"/>
              </a:buClr>
              <a:buSzPct val="70000"/>
              <a:defRPr/>
            </a:pP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37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Merci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5G AKA – </a:t>
            </a:r>
            <a:r>
              <a:rPr lang="fr-FR" dirty="0" err="1" smtClean="0"/>
              <a:t>Keying</a:t>
            </a:r>
            <a:r>
              <a:rPr lang="fr-FR" dirty="0" smtClean="0"/>
              <a:t> </a:t>
            </a:r>
            <a:r>
              <a:rPr lang="fr-FR" dirty="0" err="1" smtClean="0"/>
              <a:t>framework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4520"/>
            <a:ext cx="7789117" cy="408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0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EAP-AKA' – </a:t>
            </a:r>
            <a:r>
              <a:rPr lang="fr-FR" dirty="0" err="1" smtClean="0"/>
              <a:t>Keying</a:t>
            </a:r>
            <a:r>
              <a:rPr lang="fr-FR" dirty="0" smtClean="0"/>
              <a:t> </a:t>
            </a:r>
            <a:r>
              <a:rPr lang="fr-FR" dirty="0" err="1" smtClean="0"/>
              <a:t>framework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781" y="771550"/>
            <a:ext cx="7841869" cy="414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33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8290122" cy="2301874"/>
          </a:xfrm>
        </p:spPr>
        <p:txBody>
          <a:bodyPr/>
          <a:lstStyle/>
          <a:p>
            <a:r>
              <a:rPr lang="fr-FR" dirty="0" err="1" smtClean="0"/>
              <a:t>Nausf_UEAuthentication</a:t>
            </a:r>
            <a:r>
              <a:rPr lang="fr-FR" dirty="0" smtClean="0"/>
              <a:t>: Call-</a:t>
            </a:r>
            <a:r>
              <a:rPr lang="fr-FR" dirty="0" err="1" smtClean="0"/>
              <a:t>flows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6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5G </a:t>
            </a:r>
            <a:r>
              <a:rPr lang="fr-FR" dirty="0" smtClean="0"/>
              <a:t>AKA (</a:t>
            </a:r>
            <a:r>
              <a:rPr lang="fr-FR" dirty="0" err="1" smtClean="0"/>
              <a:t>with</a:t>
            </a:r>
            <a:r>
              <a:rPr lang="fr-FR" dirty="0" smtClean="0"/>
              <a:t> confirmation)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27534"/>
            <a:ext cx="6192688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74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EAP-AKA’</a:t>
            </a:r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9502"/>
            <a:ext cx="5688632" cy="457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967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Using</a:t>
            </a:r>
            <a:r>
              <a:rPr lang="fr-FR" dirty="0" smtClean="0"/>
              <a:t> RPC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36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2: 5G AKA </a:t>
            </a:r>
            <a:r>
              <a:rPr lang="fr-FR" dirty="0" err="1" smtClean="0"/>
              <a:t>with</a:t>
            </a:r>
            <a:r>
              <a:rPr lang="fr-FR" dirty="0" smtClean="0"/>
              <a:t> confirmation – RPC - </a:t>
            </a:r>
            <a:r>
              <a:rPr lang="fr-FR" dirty="0" err="1" smtClean="0"/>
              <a:t>step</a:t>
            </a:r>
            <a:r>
              <a:rPr lang="fr-FR" dirty="0" smtClean="0"/>
              <a:t> 1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869687"/>
            <a:ext cx="2398092" cy="206210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rpc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ausf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-input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supi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« xx »,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": ,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 		…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	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defTabSz="360000"/>
            <a:endParaRPr lang="en-US" sz="14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427984" y="1131590"/>
            <a:ext cx="3240360" cy="276998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HTTP/2.0 200 OK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Date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Mon, 06 Nov 2017 20:56:30 GMT</a:t>
            </a:r>
          </a:p>
          <a:p>
            <a:pPr defTabSz="180000"/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Set-Cookie: 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session_id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=1234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ausf_output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: {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: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"5g_aka"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yes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</a:t>
            </a: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confirmation_timer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         : “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Xs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</a:t>
            </a:r>
          </a:p>
          <a:p>
            <a:pPr defTabSz="180000"/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AV*" : [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{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vector_number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"1"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	...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}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	]</a:t>
            </a: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0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 flipV="1">
            <a:off x="3275856" y="1635646"/>
            <a:ext cx="1080120" cy="88093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467544" y="2716346"/>
            <a:ext cx="3351880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/>
              <a:t>Use of a cookie to </a:t>
            </a:r>
            <a:r>
              <a:rPr lang="fr-FR" sz="1400" dirty="0" err="1" smtClean="0"/>
              <a:t>maintain</a:t>
            </a:r>
            <a:r>
              <a:rPr lang="fr-FR" sz="1400" dirty="0" smtClean="0"/>
              <a:t> the session</a:t>
            </a:r>
            <a:endParaRPr lang="en-US" sz="1400" dirty="0" err="1" smtClean="0"/>
          </a:p>
        </p:txBody>
      </p:sp>
      <p:cxnSp>
        <p:nvCxnSpPr>
          <p:cNvPr id="11" name="Connecteur droit avec flèche 10"/>
          <p:cNvCxnSpPr/>
          <p:nvPr/>
        </p:nvCxnSpPr>
        <p:spPr>
          <a:xfrm flipV="1">
            <a:off x="3563888" y="2516584"/>
            <a:ext cx="1152128" cy="106327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395536" y="3723878"/>
            <a:ext cx="4813818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/>
              <a:t>Indicates</a:t>
            </a:r>
            <a:r>
              <a:rPr lang="fr-FR" sz="1400" dirty="0" smtClean="0"/>
              <a:t> to the AMF </a:t>
            </a:r>
            <a:r>
              <a:rPr lang="fr-FR" sz="1400" dirty="0" err="1" smtClean="0"/>
              <a:t>explcitly</a:t>
            </a:r>
            <a:r>
              <a:rPr lang="fr-FR" sz="1400" dirty="0" smtClean="0"/>
              <a:t> the </a:t>
            </a:r>
            <a:r>
              <a:rPr lang="fr-FR" sz="1400" dirty="0" err="1" smtClean="0"/>
              <a:t>authentication</a:t>
            </a:r>
            <a:r>
              <a:rPr lang="fr-FR" sz="1400" dirty="0" smtClean="0"/>
              <a:t> </a:t>
            </a:r>
            <a:r>
              <a:rPr lang="fr-FR" sz="1400" dirty="0" err="1" smtClean="0"/>
              <a:t>method</a:t>
            </a:r>
            <a:endParaRPr lang="en-US" sz="1400" dirty="0" err="1" smtClean="0"/>
          </a:p>
        </p:txBody>
      </p:sp>
    </p:spTree>
    <p:extLst>
      <p:ext uri="{BB962C8B-B14F-4D97-AF65-F5344CB8AC3E}">
        <p14:creationId xmlns:p14="http://schemas.microsoft.com/office/powerpoint/2010/main" val="214437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2: 5G AKA </a:t>
            </a:r>
            <a:r>
              <a:rPr lang="fr-FR" dirty="0" err="1" smtClean="0"/>
              <a:t>with</a:t>
            </a:r>
            <a:r>
              <a:rPr lang="fr-FR" dirty="0" smtClean="0"/>
              <a:t> confirmation – RPC - </a:t>
            </a:r>
            <a:r>
              <a:rPr lang="fr-FR" dirty="0" err="1" smtClean="0"/>
              <a:t>step</a:t>
            </a:r>
            <a:r>
              <a:rPr lang="fr-FR" dirty="0" smtClean="0"/>
              <a:t> 2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843265"/>
            <a:ext cx="2394245" cy="193899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POST </a:t>
            </a:r>
            <a:r>
              <a:rPr lang="fr-FR" sz="9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rpc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authenticate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Host: 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ausf.example.org</a:t>
            </a:r>
          </a:p>
          <a:p>
            <a:pPr defTabSz="360000"/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Cookie: 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session_id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=1234</a:t>
            </a:r>
            <a:endParaRPr lang="fr-FR" sz="9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	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ausf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-input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 » : {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…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//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result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received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UE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RES*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endParaRPr lang="en-US" sz="9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076056" y="2571750"/>
            <a:ext cx="3312368" cy="124649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HTTP/2.0 200 OK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Date:</a:t>
            </a:r>
            <a:r>
              <a:rPr lang="en-US" sz="900" dirty="0">
                <a:latin typeface="Consolas" panose="020B0609020204030204" pitchFamily="49" charset="0"/>
                <a:cs typeface="Consolas" panose="020B0609020204030204" pitchFamily="49" charset="0"/>
              </a:rPr>
              <a:t>Mon, 06 Nov 2017 20:56:30 GMT</a:t>
            </a:r>
          </a:p>
          <a:p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Content-Type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= application/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</a:p>
          <a:p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</a:p>
          <a:p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3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RPC: short </a:t>
            </a:r>
            <a:r>
              <a:rPr lang="fr-FR" dirty="0" err="1" smtClean="0"/>
              <a:t>analysis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95235" y="915566"/>
            <a:ext cx="86106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0875" lvl="2" indent="-193675" defTabSz="914400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a tunneling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protocol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0875" lvl="2" indent="-193675" defTabSz="914400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4">
              <a:spcAft>
                <a:spcPct val="50000"/>
              </a:spcAft>
              <a:buClr>
                <a:srgbClr val="FF6600"/>
              </a:buClr>
              <a:buSzPct val="70000"/>
              <a:defRPr/>
            </a:pP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29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20573</TotalTime>
  <Words>765</Words>
  <Application>Microsoft Office PowerPoint</Application>
  <PresentationFormat>Affichage à l'écran (16:9)</PresentationFormat>
  <Paragraphs>317</Paragraphs>
  <Slides>26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blank</vt:lpstr>
      <vt:lpstr>AUSF Service</vt:lpstr>
      <vt:lpstr>5G AUSF Architecture</vt:lpstr>
      <vt:lpstr>Nausf_UEAuthentication: Call-flows</vt:lpstr>
      <vt:lpstr>5G AKA (with confirmation)</vt:lpstr>
      <vt:lpstr>EAP-AKA’</vt:lpstr>
      <vt:lpstr>Using RPC model</vt:lpstr>
      <vt:lpstr>Case 2: 5G AKA with confirmation – RPC - step 1</vt:lpstr>
      <vt:lpstr>Case 2: 5G AKA with confirmation – RPC - step 2</vt:lpstr>
      <vt:lpstr>RPC: short analysis</vt:lpstr>
      <vt:lpstr>Applying REST-like approach</vt:lpstr>
      <vt:lpstr>1st step: AMF -&gt; AUSF </vt:lpstr>
      <vt:lpstr>2nd step: (5G AKA with confirmation)  </vt:lpstr>
      <vt:lpstr>Second step – EAP-AKA'</vt:lpstr>
      <vt:lpstr>5G-AKA without confirmation</vt:lpstr>
      <vt:lpstr>Case 1: 5G AKA without confirmation</vt:lpstr>
      <vt:lpstr>5G-AKA with confirmation</vt:lpstr>
      <vt:lpstr>Case 2: 5G AKA with confirmation – with URI - step 1</vt:lpstr>
      <vt:lpstr>Case 2: 5G AKA with confirmation – with URI - step 2</vt:lpstr>
      <vt:lpstr>EAP-AKA'</vt:lpstr>
      <vt:lpstr>Case 3: EAP-AKA' – with URI – step 1</vt:lpstr>
      <vt:lpstr>Case 3: EAP-AKA' – with URI - step 2</vt:lpstr>
      <vt:lpstr>A resource may stay at the AUSF after authentication</vt:lpstr>
      <vt:lpstr>Proposal for AUSF service:</vt:lpstr>
      <vt:lpstr>Merci</vt:lpstr>
      <vt:lpstr>5G AKA – Keying framework</vt:lpstr>
      <vt:lpstr>EAP-AKA' – Keying framework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Orange/JB</dc:creator>
  <cp:lastModifiedBy>Orange/JB</cp:lastModifiedBy>
  <cp:revision>62</cp:revision>
  <dcterms:created xsi:type="dcterms:W3CDTF">2017-11-02T13:38:28Z</dcterms:created>
  <dcterms:modified xsi:type="dcterms:W3CDTF">2017-11-17T13:42:36Z</dcterms:modified>
</cp:coreProperties>
</file>