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50" r:id="rId4"/>
    <p:sldMasterId id="2147483660" r:id="rId5"/>
    <p:sldMasterId id="2147483662" r:id="rId6"/>
    <p:sldMasterId id="2147483667" r:id="rId7"/>
    <p:sldMasterId id="2147483669" r:id="rId8"/>
    <p:sldMasterId id="2147483675" r:id="rId9"/>
  </p:sldMasterIdLst>
  <p:notesMasterIdLst>
    <p:notesMasterId r:id="rId52"/>
  </p:notesMasterIdLst>
  <p:handoutMasterIdLst>
    <p:handoutMasterId r:id="rId53"/>
  </p:handoutMasterIdLst>
  <p:sldIdLst>
    <p:sldId id="256" r:id="rId10"/>
    <p:sldId id="285" r:id="rId11"/>
    <p:sldId id="347" r:id="rId12"/>
    <p:sldId id="348" r:id="rId13"/>
    <p:sldId id="301" r:id="rId14"/>
    <p:sldId id="302" r:id="rId15"/>
    <p:sldId id="303" r:id="rId16"/>
    <p:sldId id="304" r:id="rId17"/>
    <p:sldId id="324" r:id="rId18"/>
    <p:sldId id="306" r:id="rId19"/>
    <p:sldId id="307" r:id="rId20"/>
    <p:sldId id="308" r:id="rId21"/>
    <p:sldId id="309" r:id="rId22"/>
    <p:sldId id="331" r:id="rId23"/>
    <p:sldId id="341" r:id="rId24"/>
    <p:sldId id="349" r:id="rId25"/>
    <p:sldId id="310" r:id="rId26"/>
    <p:sldId id="332" r:id="rId27"/>
    <p:sldId id="311" r:id="rId28"/>
    <p:sldId id="312" r:id="rId29"/>
    <p:sldId id="325" r:id="rId30"/>
    <p:sldId id="313" r:id="rId31"/>
    <p:sldId id="326" r:id="rId32"/>
    <p:sldId id="339" r:id="rId33"/>
    <p:sldId id="329" r:id="rId34"/>
    <p:sldId id="330" r:id="rId35"/>
    <p:sldId id="327" r:id="rId36"/>
    <p:sldId id="317" r:id="rId37"/>
    <p:sldId id="343" r:id="rId38"/>
    <p:sldId id="318" r:id="rId39"/>
    <p:sldId id="333" r:id="rId40"/>
    <p:sldId id="344" r:id="rId41"/>
    <p:sldId id="351" r:id="rId42"/>
    <p:sldId id="352" r:id="rId43"/>
    <p:sldId id="350" r:id="rId44"/>
    <p:sldId id="346" r:id="rId45"/>
    <p:sldId id="336" r:id="rId46"/>
    <p:sldId id="337" r:id="rId47"/>
    <p:sldId id="340" r:id="rId48"/>
    <p:sldId id="322" r:id="rId49"/>
    <p:sldId id="335" r:id="rId50"/>
    <p:sldId id="257" r:id="rId5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6" orient="horz" pos="2935" userDrawn="1">
          <p15:clr>
            <a:srgbClr val="A4A3A4"/>
          </p15:clr>
        </p15:guide>
        <p15:guide id="7" orient="horz" pos="577" userDrawn="1">
          <p15:clr>
            <a:srgbClr val="A4A3A4"/>
          </p15:clr>
        </p15:guide>
        <p15:guide id="8" orient="horz" pos="169" userDrawn="1">
          <p15:clr>
            <a:srgbClr val="A4A3A4"/>
          </p15:clr>
        </p15:guide>
        <p15:guide id="9" orient="horz" pos="667" userDrawn="1">
          <p15:clr>
            <a:srgbClr val="A4A3A4"/>
          </p15:clr>
        </p15:guide>
        <p15:guide id="10" pos="249" userDrawn="1">
          <p15:clr>
            <a:srgbClr val="A4A3A4"/>
          </p15:clr>
        </p15:guide>
        <p15:guide id="11" pos="551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1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142"/>
    <a:srgbClr val="4D5766"/>
    <a:srgbClr val="CCFF99"/>
    <a:srgbClr val="FFFFCC"/>
    <a:srgbClr val="CCFFCC"/>
    <a:srgbClr val="EDF2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BC89EF96-8CEA-46FF-86C4-4CE0E760980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4660"/>
  </p:normalViewPr>
  <p:slideViewPr>
    <p:cSldViewPr snapToGrid="0">
      <p:cViewPr varScale="1">
        <p:scale>
          <a:sx n="141" d="100"/>
          <a:sy n="141" d="100"/>
        </p:scale>
        <p:origin x="144" y="144"/>
      </p:cViewPr>
      <p:guideLst>
        <p:guide orient="horz" pos="1620"/>
        <p:guide pos="2880"/>
        <p:guide orient="horz" pos="2935"/>
        <p:guide orient="horz" pos="577"/>
        <p:guide orient="horz" pos="169"/>
        <p:guide orient="horz" pos="667"/>
        <p:guide pos="249"/>
        <p:guide pos="5511"/>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8" d="100"/>
          <a:sy n="68" d="100"/>
        </p:scale>
        <p:origin x="2352"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8A89465-CE0D-4B39-B8B5-5B40FD41020B}" type="datetimeFigureOut">
              <a:rPr lang="en-US" smtClean="0"/>
              <a:t>11/15/2017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6E67820-9C07-4A23-A314-1D46E1045ABB}" type="slidenum">
              <a:rPr lang="en-US" smtClean="0"/>
              <a:t>‹#›</a:t>
            </a:fld>
            <a:endParaRPr lang="en-US"/>
          </a:p>
        </p:txBody>
      </p:sp>
    </p:spTree>
    <p:extLst>
      <p:ext uri="{BB962C8B-B14F-4D97-AF65-F5344CB8AC3E}">
        <p14:creationId xmlns:p14="http://schemas.microsoft.com/office/powerpoint/2010/main" val="3992695906"/>
      </p:ext>
    </p:extLst>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E606B7A-D931-4D98-BBAC-7D170C3BA55E}" type="datetimeFigureOut">
              <a:rPr lang="en-US" smtClean="0"/>
              <a:t>11/15/2017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FE8580-4ED0-43D7-A417-589F97953605}" type="slidenum">
              <a:rPr lang="en-US" smtClean="0"/>
              <a:t>‹#›</a:t>
            </a:fld>
            <a:endParaRPr lang="en-US"/>
          </a:p>
        </p:txBody>
      </p:sp>
    </p:spTree>
    <p:extLst>
      <p:ext uri="{BB962C8B-B14F-4D97-AF65-F5344CB8AC3E}">
        <p14:creationId xmlns:p14="http://schemas.microsoft.com/office/powerpoint/2010/main" val="18336021"/>
      </p:ext>
    </p:extLst>
  </p:cSld>
  <p:clrMap bg1="lt1" tx1="dk1" bg2="lt2" tx2="dk2" accent1="accent1" accent2="accent2" accent3="accent3" accent4="accent4" accent5="accent5" accent6="accent6" hlink="hlink" folHlink="folHlink"/>
  <p:hf sldNum="0"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4078829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68"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Tree>
    <p:extLst>
      <p:ext uri="{BB962C8B-B14F-4D97-AF65-F5344CB8AC3E}">
        <p14:creationId xmlns:p14="http://schemas.microsoft.com/office/powerpoint/2010/main" val="3750967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1 White - INTERNAL title slide">
    <p:spTree>
      <p:nvGrpSpPr>
        <p:cNvPr id="1" name=""/>
        <p:cNvGrpSpPr/>
        <p:nvPr/>
      </p:nvGrpSpPr>
      <p:grpSpPr>
        <a:xfrm>
          <a:off x="0" y="0"/>
          <a:ext cx="0" cy="0"/>
          <a:chOff x="0" y="0"/>
          <a:chExt cx="0" cy="0"/>
        </a:xfrm>
      </p:grpSpPr>
      <p:sp>
        <p:nvSpPr>
          <p:cNvPr id="68" name="Text Placeholder 42"/>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tx2"/>
                </a:solidFill>
                <a:latin typeface="Nokia Pure Headline Ultra Light" panose="020B0204020202020204" pitchFamily="34" charset="0"/>
              </a:defRPr>
            </a:lvl1pPr>
          </a:lstStyle>
          <a:p>
            <a:pPr lvl="0"/>
            <a:r>
              <a:rPr lang="en-US" dirty="0"/>
              <a:t>Main headline in sentence case here</a:t>
            </a:r>
          </a:p>
        </p:txBody>
      </p:sp>
      <p:sp>
        <p:nvSpPr>
          <p:cNvPr id="6" name="Text Placeholder 3"/>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Font typeface="Arial" panose="020B0604020202020204" pitchFamily="34" charset="0"/>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900">
                <a:solidFill>
                  <a:schemeClr val="tx2"/>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Tree>
    <p:extLst>
      <p:ext uri="{BB962C8B-B14F-4D97-AF65-F5344CB8AC3E}">
        <p14:creationId xmlns:p14="http://schemas.microsoft.com/office/powerpoint/2010/main" val="2579158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1 Blue - EXTERNAL title slide">
    <p:spTree>
      <p:nvGrpSpPr>
        <p:cNvPr id="1" name=""/>
        <p:cNvGrpSpPr/>
        <p:nvPr/>
      </p:nvGrpSpPr>
      <p:grpSpPr>
        <a:xfrm>
          <a:off x="0" y="0"/>
          <a:ext cx="0" cy="0"/>
          <a:chOff x="0" y="0"/>
          <a:chExt cx="0" cy="0"/>
        </a:xfrm>
      </p:grpSpPr>
      <p:sp>
        <p:nvSpPr>
          <p:cNvPr id="6" name="Text Placeholder 42"/>
          <p:cNvSpPr>
            <a:spLocks noGrp="1"/>
          </p:cNvSpPr>
          <p:nvPr>
            <p:ph type="body" sz="quarter" idx="11" hasCustomPrompt="1"/>
          </p:nvPr>
        </p:nvSpPr>
        <p:spPr>
          <a:xfrm>
            <a:off x="367200" y="900000"/>
            <a:ext cx="8359200" cy="1980000"/>
          </a:xfrm>
          <a:prstGeom prst="rect">
            <a:avLst/>
          </a:prstGeom>
        </p:spPr>
        <p:txBody>
          <a:bodyPr lIns="0" tIns="0" rIns="0" bIns="0"/>
          <a:lstStyle>
            <a:lvl1pPr marL="0" indent="0">
              <a:spcBef>
                <a:spcPts val="0"/>
              </a:spcBef>
              <a:spcAft>
                <a:spcPts val="600"/>
              </a:spcAft>
              <a:buNone/>
              <a:defRPr sz="6600" baseline="0">
                <a:solidFill>
                  <a:schemeClr val="bg1"/>
                </a:solidFill>
                <a:latin typeface="Nokia Pure Headline Ultra Light" panose="020B0204020202020204" pitchFamily="34" charset="0"/>
              </a:defRPr>
            </a:lvl1pPr>
          </a:lstStyle>
          <a:p>
            <a:pPr lvl="0"/>
            <a:r>
              <a:rPr lang="en-US" dirty="0"/>
              <a:t>Main headline in sentence case here</a:t>
            </a:r>
          </a:p>
        </p:txBody>
      </p:sp>
      <p:sp>
        <p:nvSpPr>
          <p:cNvPr id="8" name="Text Placeholder 3"/>
          <p:cNvSpPr>
            <a:spLocks noGrp="1"/>
          </p:cNvSpPr>
          <p:nvPr>
            <p:ph type="body" sz="quarter" idx="12"/>
          </p:nvPr>
        </p:nvSpPr>
        <p:spPr>
          <a:xfrm>
            <a:off x="417600" y="3060000"/>
            <a:ext cx="8308800" cy="15768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bg1"/>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bg1"/>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bg1"/>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Public</a:t>
            </a:r>
            <a:endParaRPr lang="en-US" dirty="0"/>
          </a:p>
        </p:txBody>
      </p:sp>
    </p:spTree>
    <p:extLst>
      <p:ext uri="{BB962C8B-B14F-4D97-AF65-F5344CB8AC3E}">
        <p14:creationId xmlns:p14="http://schemas.microsoft.com/office/powerpoint/2010/main" val="11066193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2 Blue - one tier text with headlines">
    <p:spTree>
      <p:nvGrpSpPr>
        <p:cNvPr id="1" name=""/>
        <p:cNvGrpSpPr/>
        <p:nvPr/>
      </p:nvGrpSpPr>
      <p:grpSpPr>
        <a:xfrm>
          <a:off x="0" y="0"/>
          <a:ext cx="0" cy="0"/>
          <a:chOff x="0" y="0"/>
          <a:chExt cx="0" cy="0"/>
        </a:xfrm>
      </p:grpSpPr>
      <p:sp>
        <p:nvSpPr>
          <p:cNvPr id="6"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1"/>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dirty="0"/>
              <a:t>Click to edit secondary headline</a:t>
            </a:r>
          </a:p>
        </p:txBody>
      </p:sp>
      <p:sp>
        <p:nvSpPr>
          <p:cNvPr id="7"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bg1"/>
                </a:solidFill>
                <a:latin typeface="+mj-lt"/>
              </a:defRPr>
            </a:lvl1pPr>
          </a:lstStyle>
          <a:p>
            <a:pPr lvl="0"/>
            <a:r>
              <a:rPr lang="en-US" dirty="0"/>
              <a:t>Click to edit headline</a:t>
            </a:r>
          </a:p>
        </p:txBody>
      </p:sp>
      <p:sp>
        <p:nvSpPr>
          <p:cNvPr id="9"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Public</a:t>
            </a:r>
            <a:endParaRPr lang="en-US" dirty="0"/>
          </a:p>
        </p:txBody>
      </p:sp>
    </p:spTree>
    <p:extLst>
      <p:ext uri="{BB962C8B-B14F-4D97-AF65-F5344CB8AC3E}">
        <p14:creationId xmlns:p14="http://schemas.microsoft.com/office/powerpoint/2010/main" val="3578836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1 Nokia Blue EXTERNAL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87215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1 Nokia White INTERNAL Master end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581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417600" y="280800"/>
            <a:ext cx="8308800" cy="634766"/>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dirty="0"/>
              <a:t>Click to edit headline</a:t>
            </a:r>
          </a:p>
        </p:txBody>
      </p:sp>
      <p:sp>
        <p:nvSpPr>
          <p:cNvPr id="6"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bg1"/>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bg1"/>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bg1"/>
                </a:solidFill>
                <a:latin typeface="Nokia Pure Text Light" panose="020B0403020202020204" pitchFamily="34" charset="0"/>
                <a:ea typeface="Nokia Pure Text Light" panose="020B0403020202020204" pitchFamily="34" charset="0"/>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
        <p:nvSpPr>
          <p:cNvPr id="10"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Public</a:t>
            </a:r>
            <a:endParaRPr lang="en-US" dirty="0"/>
          </a:p>
        </p:txBody>
      </p:sp>
    </p:spTree>
    <p:extLst>
      <p:ext uri="{BB962C8B-B14F-4D97-AF65-F5344CB8AC3E}">
        <p14:creationId xmlns:p14="http://schemas.microsoft.com/office/powerpoint/2010/main" val="42818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4" name="Text Placeholder 3"/>
          <p:cNvSpPr>
            <a:spLocks noGrp="1"/>
          </p:cNvSpPr>
          <p:nvPr>
            <p:ph type="body" sz="quarter" idx="12"/>
          </p:nvPr>
        </p:nvSpPr>
        <p:spPr>
          <a:xfrm>
            <a:off x="417600" y="1080000"/>
            <a:ext cx="83088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Nokia Pure Text Light" panose="020B0403020202020204" pitchFamily="34" charset="0"/>
                <a:ea typeface="Nokia Pure Text Light" panose="020B0403020202020204" pitchFamily="34" charset="0"/>
              </a:defRPr>
            </a:lvl1pPr>
            <a:lvl2pPr marL="230400" indent="0">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2pPr>
            <a:lvl3pPr marL="462600" indent="0">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3pPr>
            <a:lvl4pPr marL="693000" indent="0">
              <a:spcBef>
                <a:spcPts val="0"/>
              </a:spcBef>
              <a:spcAft>
                <a:spcPts val="600"/>
              </a:spcAft>
              <a:buNone/>
              <a:defRPr sz="1000">
                <a:solidFill>
                  <a:schemeClr val="tx2"/>
                </a:solidFill>
                <a:latin typeface="Nokia Pure Text Light" panose="020B0403020202020204" pitchFamily="34" charset="0"/>
                <a:ea typeface="Nokia Pure Text Light" panose="020B0403020202020204" pitchFamily="34" charset="0"/>
              </a:defRPr>
            </a:lvl4pPr>
            <a:lvl5pPr marL="923400" indent="0">
              <a:spcBef>
                <a:spcPts val="0"/>
              </a:spcBef>
              <a:spcAft>
                <a:spcPts val="600"/>
              </a:spcAft>
              <a:buFont typeface="Arial" panose="020B0604020202020204" pitchFamily="34" charset="0"/>
              <a:buNone/>
              <a:defRPr sz="800">
                <a:solidFill>
                  <a:schemeClr val="tx2"/>
                </a:solidFill>
                <a:latin typeface="Nokia Pure Text Light" panose="020B0403020202020204" pitchFamily="34" charset="0"/>
                <a:ea typeface="Nokia Pure Text Light" panose="020B0403020202020204" pitchFamily="34" charset="0"/>
              </a:defRPr>
            </a:lvl5pPr>
            <a:lvl6pPr marL="1382400" indent="-228600">
              <a:spcBef>
                <a:spcPts val="0"/>
              </a:spcBef>
              <a:spcAft>
                <a:spcPts val="600"/>
              </a:spcAft>
              <a:buFont typeface="Nokia Pure Text" panose="020B0503020202020204" pitchFamily="34" charset="0"/>
              <a:buChar char="‒"/>
              <a:defRPr sz="800" baseline="0">
                <a:solidFill>
                  <a:schemeClr val="tx2"/>
                </a:solidFill>
                <a:latin typeface="Nokia Pure Text Light" panose="020B0403020202020204" pitchFamily="34" charset="0"/>
                <a:ea typeface="Nokia Pure Text Light" panose="020B0403020202020204" pitchFamily="34" charset="0"/>
              </a:defRPr>
            </a:lvl6pPr>
            <a:lvl7pPr marL="1612800">
              <a:spcBef>
                <a:spcPts val="0"/>
              </a:spcBef>
              <a:spcAft>
                <a:spcPts val="600"/>
              </a:spcAft>
              <a:defRPr sz="700">
                <a:solidFill>
                  <a:schemeClr val="tx2"/>
                </a:solidFill>
                <a:latin typeface="Nokia Pure Text Light" panose="020B0403020202020204" pitchFamily="34" charset="0"/>
                <a:ea typeface="Nokia Pure Text Light" panose="020B0403020202020204" pitchFamily="34" charset="0"/>
              </a:defRPr>
            </a:lvl7pPr>
            <a:lvl8pPr marL="1843200">
              <a:spcBef>
                <a:spcPts val="0"/>
              </a:spcBef>
              <a:spcAft>
                <a:spcPts val="600"/>
              </a:spcAft>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Tree>
    <p:extLst>
      <p:ext uri="{BB962C8B-B14F-4D97-AF65-F5344CB8AC3E}">
        <p14:creationId xmlns:p14="http://schemas.microsoft.com/office/powerpoint/2010/main" val="4278766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able Placeholder 2"/>
          <p:cNvSpPr>
            <a:spLocks noGrp="1"/>
          </p:cNvSpPr>
          <p:nvPr>
            <p:ph type="tbl" sz="quarter" idx="13"/>
          </p:nvPr>
        </p:nvSpPr>
        <p:spPr>
          <a:xfrm>
            <a:off x="417600" y="1076400"/>
            <a:ext cx="8308800" cy="3564000"/>
          </a:xfrm>
          <a:prstGeom prst="rect">
            <a:avLst/>
          </a:prstGeom>
        </p:spPr>
        <p:txBody>
          <a:bodyPr/>
          <a:lstStyle>
            <a:lvl1pPr marL="0" indent="0">
              <a:buNone/>
              <a:defRPr sz="1600">
                <a:solidFill>
                  <a:schemeClr val="tx2"/>
                </a:solidFill>
                <a:latin typeface="+mn-lt"/>
              </a:defRPr>
            </a:lvl1pPr>
          </a:lstStyle>
          <a:p>
            <a:r>
              <a:rPr lang="en-US"/>
              <a:t>Click icon to add table</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Tree>
    <p:extLst>
      <p:ext uri="{BB962C8B-B14F-4D97-AF65-F5344CB8AC3E}">
        <p14:creationId xmlns:p14="http://schemas.microsoft.com/office/powerpoint/2010/main" val="1746924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10" name="SmartArt Placeholder 2"/>
          <p:cNvSpPr>
            <a:spLocks noGrp="1"/>
          </p:cNvSpPr>
          <p:nvPr>
            <p:ph type="dgm" sz="quarter" idx="14"/>
          </p:nvPr>
        </p:nvSpPr>
        <p:spPr>
          <a:xfrm>
            <a:off x="417600" y="1076400"/>
            <a:ext cx="8308800" cy="3564000"/>
          </a:xfrm>
          <a:prstGeom prst="rect">
            <a:avLst/>
          </a:prstGeom>
        </p:spPr>
        <p:txBody>
          <a:bodyPr/>
          <a:lstStyle>
            <a:lvl1pPr marL="0" indent="0">
              <a:buNone/>
              <a:defRPr sz="1000">
                <a:solidFill>
                  <a:schemeClr val="tx2"/>
                </a:solidFill>
              </a:defRPr>
            </a:lvl1pPr>
          </a:lstStyle>
          <a:p>
            <a:r>
              <a:rPr lang="en-US"/>
              <a:t>Click icon to add SmartArt graphic</a:t>
            </a:r>
          </a:p>
        </p:txBody>
      </p:sp>
      <p:sp>
        <p:nvSpPr>
          <p:cNvPr id="6"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Tree>
    <p:extLst>
      <p:ext uri="{BB962C8B-B14F-4D97-AF65-F5344CB8AC3E}">
        <p14:creationId xmlns:p14="http://schemas.microsoft.com/office/powerpoint/2010/main" val="4171320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Tree>
    <p:extLst>
      <p:ext uri="{BB962C8B-B14F-4D97-AF65-F5344CB8AC3E}">
        <p14:creationId xmlns:p14="http://schemas.microsoft.com/office/powerpoint/2010/main" val="521701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9" name="Text Placeholder 3"/>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5" name="Table Placeholder 4"/>
          <p:cNvSpPr>
            <a:spLocks noGrp="1"/>
          </p:cNvSpPr>
          <p:nvPr>
            <p:ph type="tbl" sz="quarter" idx="14"/>
          </p:nvPr>
        </p:nvSpPr>
        <p:spPr>
          <a:xfrm>
            <a:off x="417600" y="1080000"/>
            <a:ext cx="4010400" cy="3560400"/>
          </a:xfrm>
          <a:prstGeom prst="rect">
            <a:avLst/>
          </a:prstGeom>
        </p:spPr>
        <p:txBody>
          <a:bodyPr>
            <a:normAutofit/>
          </a:bodyPr>
          <a:lstStyle>
            <a:lvl1pPr marL="0" indent="0">
              <a:buNone/>
              <a:defRPr sz="1600">
                <a:solidFill>
                  <a:schemeClr val="tx2"/>
                </a:solidFill>
                <a:latin typeface="+mn-lt"/>
              </a:defRPr>
            </a:lvl1pPr>
          </a:lstStyle>
          <a:p>
            <a:r>
              <a:rPr lang="en-US" noProof="0"/>
              <a:t>Click icon to add table</a:t>
            </a:r>
            <a:endParaRPr lang="en-US" noProof="0" dirty="0"/>
          </a:p>
        </p:txBody>
      </p:sp>
      <p:sp>
        <p:nvSpPr>
          <p:cNvPr id="7"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Tree>
    <p:extLst>
      <p:ext uri="{BB962C8B-B14F-4D97-AF65-F5344CB8AC3E}">
        <p14:creationId xmlns:p14="http://schemas.microsoft.com/office/powerpoint/2010/main" val="240204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3275856"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6134400" y="1080000"/>
            <a:ext cx="25920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Tree>
    <p:extLst>
      <p:ext uri="{BB962C8B-B14F-4D97-AF65-F5344CB8AC3E}">
        <p14:creationId xmlns:p14="http://schemas.microsoft.com/office/powerpoint/2010/main" val="563217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3" name="Table Placeholder 2"/>
          <p:cNvSpPr>
            <a:spLocks noGrp="1"/>
          </p:cNvSpPr>
          <p:nvPr>
            <p:ph type="tbl" sz="quarter" idx="15"/>
          </p:nvPr>
        </p:nvSpPr>
        <p:spPr>
          <a:xfrm>
            <a:off x="417312"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4" name="Table Placeholder 2"/>
          <p:cNvSpPr>
            <a:spLocks noGrp="1"/>
          </p:cNvSpPr>
          <p:nvPr>
            <p:ph type="tbl" sz="quarter" idx="16"/>
          </p:nvPr>
        </p:nvSpPr>
        <p:spPr>
          <a:xfrm>
            <a:off x="6132423"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15" name="Table Placeholder 2"/>
          <p:cNvSpPr>
            <a:spLocks noGrp="1"/>
          </p:cNvSpPr>
          <p:nvPr>
            <p:ph type="tbl" sz="quarter" idx="17"/>
          </p:nvPr>
        </p:nvSpPr>
        <p:spPr>
          <a:xfrm>
            <a:off x="3273879" y="1080000"/>
            <a:ext cx="2592000" cy="3560400"/>
          </a:xfrm>
          <a:prstGeom prst="rect">
            <a:avLst/>
          </a:prstGeom>
        </p:spPr>
        <p:txBody>
          <a:bodyPr>
            <a:normAutofit/>
          </a:bodyPr>
          <a:lstStyle>
            <a:lvl1pPr marL="0" indent="0">
              <a:buNone/>
              <a:defRPr sz="1600">
                <a:solidFill>
                  <a:schemeClr val="tx2"/>
                </a:solidFill>
              </a:defRPr>
            </a:lvl1pPr>
          </a:lstStyle>
          <a:p>
            <a:r>
              <a:rPr lang="en-US"/>
              <a:t>Click icon to add table</a:t>
            </a:r>
            <a:endParaRPr lang="en-US" dirty="0"/>
          </a:p>
        </p:txBody>
      </p:sp>
      <p:sp>
        <p:nvSpPr>
          <p:cNvPr id="8"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Tree>
    <p:extLst>
      <p:ext uri="{BB962C8B-B14F-4D97-AF65-F5344CB8AC3E}">
        <p14:creationId xmlns:p14="http://schemas.microsoft.com/office/powerpoint/2010/main" val="516186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dirty="0"/>
              <a:t>Click to edit secondary headline</a:t>
            </a:r>
          </a:p>
        </p:txBody>
      </p:sp>
      <p:sp>
        <p:nvSpPr>
          <p:cNvPr id="43" name="Text Placeholder 42"/>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dirty="0"/>
              <a:t>Click to edit headline</a:t>
            </a:r>
          </a:p>
        </p:txBody>
      </p:sp>
      <p:sp>
        <p:nvSpPr>
          <p:cNvPr id="7" name="Text Placeholder 3"/>
          <p:cNvSpPr>
            <a:spLocks noGrp="1"/>
          </p:cNvSpPr>
          <p:nvPr>
            <p:ph type="body" sz="quarter" idx="12"/>
          </p:nvPr>
        </p:nvSpPr>
        <p:spPr>
          <a:xfrm>
            <a:off x="4176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0" name="Text Placeholder 3"/>
          <p:cNvSpPr>
            <a:spLocks noGrp="1"/>
          </p:cNvSpPr>
          <p:nvPr>
            <p:ph type="body" sz="quarter" idx="13"/>
          </p:nvPr>
        </p:nvSpPr>
        <p:spPr>
          <a:xfrm>
            <a:off x="25560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1" name="Text Placeholder 3"/>
          <p:cNvSpPr>
            <a:spLocks noGrp="1"/>
          </p:cNvSpPr>
          <p:nvPr>
            <p:ph type="body" sz="quarter" idx="14"/>
          </p:nvPr>
        </p:nvSpPr>
        <p:spPr>
          <a:xfrm>
            <a:off x="46944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2" name="Text Placeholder 3"/>
          <p:cNvSpPr>
            <a:spLocks noGrp="1"/>
          </p:cNvSpPr>
          <p:nvPr>
            <p:ph type="body" sz="quarter" idx="15"/>
          </p:nvPr>
        </p:nvSpPr>
        <p:spPr>
          <a:xfrm>
            <a:off x="6832800" y="1080000"/>
            <a:ext cx="18936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400" indent="0">
              <a:spcBef>
                <a:spcPts val="0"/>
              </a:spcBef>
              <a:spcAft>
                <a:spcPts val="600"/>
              </a:spcAft>
              <a:buNone/>
              <a:defRPr sz="1400">
                <a:solidFill>
                  <a:schemeClr val="tx2"/>
                </a:solidFill>
                <a:latin typeface="+mn-lt"/>
              </a:defRPr>
            </a:lvl2pPr>
            <a:lvl3pPr marL="462600" indent="0">
              <a:spcBef>
                <a:spcPts val="0"/>
              </a:spcBef>
              <a:spcAft>
                <a:spcPts val="600"/>
              </a:spcAft>
              <a:buNone/>
              <a:defRPr sz="1200">
                <a:solidFill>
                  <a:schemeClr val="tx2"/>
                </a:solidFill>
                <a:latin typeface="+mn-lt"/>
              </a:defRPr>
            </a:lvl3pPr>
            <a:lvl4pPr marL="693000" indent="0">
              <a:spcBef>
                <a:spcPts val="0"/>
              </a:spcBef>
              <a:spcAft>
                <a:spcPts val="600"/>
              </a:spcAft>
              <a:buNone/>
              <a:defRPr sz="1000">
                <a:solidFill>
                  <a:schemeClr val="tx2"/>
                </a:solidFill>
                <a:latin typeface="+mn-lt"/>
              </a:defRPr>
            </a:lvl4pPr>
            <a:lvl5pPr marL="923400" indent="0">
              <a:spcBef>
                <a:spcPts val="0"/>
              </a:spcBef>
              <a:spcAft>
                <a:spcPts val="600"/>
              </a:spcAft>
              <a:buFont typeface="Arial" panose="020B0604020202020204" pitchFamily="34" charset="0"/>
              <a:buNone/>
              <a:defRPr sz="8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Tree>
    <p:extLst>
      <p:ext uri="{BB962C8B-B14F-4D97-AF65-F5344CB8AC3E}">
        <p14:creationId xmlns:p14="http://schemas.microsoft.com/office/powerpoint/2010/main" val="29525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0"/>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6800"/>
            <a:ext cx="1800000" cy="122237"/>
          </a:xfrm>
          <a:prstGeom prst="rect">
            <a:avLst/>
          </a:prstGeom>
          <a:noFill/>
        </p:spPr>
        <p:txBody>
          <a:bodyPr wrap="square" lIns="0" tIns="0" rIns="0" bIns="0" anchor="b">
            <a:spAutoFit/>
          </a:bodyPr>
          <a:lstStyle/>
          <a:p>
            <a:r>
              <a:rPr lang="en-US" sz="80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21"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pic>
        <p:nvPicPr>
          <p:cNvPr id="8" name="Picture 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332726448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80" r:id="rId3"/>
    <p:sldLayoutId id="2147483681" r:id="rId4"/>
    <p:sldLayoutId id="2147483654" r:id="rId5"/>
    <p:sldLayoutId id="2147483678" r:id="rId6"/>
    <p:sldLayoutId id="2147483673" r:id="rId7"/>
    <p:sldLayoutId id="2147483679" r:id="rId8"/>
    <p:sldLayoutId id="2147483674" r:id="rId9"/>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userDrawn="1"/>
        </p:nvSpPr>
        <p:spPr>
          <a:xfrm>
            <a:off x="755776" y="4816800"/>
            <a:ext cx="1800000" cy="122237"/>
          </a:xfrm>
          <a:prstGeom prst="rect">
            <a:avLst/>
          </a:prstGeom>
          <a:noFill/>
        </p:spPr>
        <p:txBody>
          <a:bodyPr wrap="square" lIns="0" tIns="0" rIns="0" bIns="0" anchor="b">
            <a:sp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4"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Public</a:t>
            </a:r>
            <a:endParaRPr lang="en-US" dirty="0"/>
          </a:p>
        </p:txBody>
      </p:sp>
    </p:spTree>
    <p:extLst>
      <p:ext uri="{BB962C8B-B14F-4D97-AF65-F5344CB8AC3E}">
        <p14:creationId xmlns:p14="http://schemas.microsoft.com/office/powerpoint/2010/main" val="519627140"/>
      </p:ext>
    </p:extLst>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l" defTabSz="914400" rtl="0" eaLnBrk="1" latinLnBrk="0" hangingPunct="1">
        <a:spcBef>
          <a:spcPct val="0"/>
        </a:spcBef>
        <a:buNone/>
        <a:defRPr sz="20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7" name="TextBox 16"/>
          <p:cNvSpPr txBox="1"/>
          <p:nvPr userDrawn="1"/>
        </p:nvSpPr>
        <p:spPr>
          <a:xfrm>
            <a:off x="755776" y="4816800"/>
            <a:ext cx="1800000" cy="122237"/>
          </a:xfrm>
          <a:prstGeom prst="rect">
            <a:avLst/>
          </a:prstGeom>
          <a:noFill/>
        </p:spPr>
        <p:txBody>
          <a:bodyPr wrap="square" lIns="0" tIns="0" rIns="0" bIns="0" anchor="b">
            <a:spAutoFit/>
          </a:bodyPr>
          <a:lstStyle/>
          <a:p>
            <a:r>
              <a:rPr lang="en-GB" sz="80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8"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GB"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9"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Public</a:t>
            </a:r>
            <a:endParaRPr lang="en-US" dirty="0"/>
          </a:p>
        </p:txBody>
      </p:sp>
    </p:spTree>
    <p:extLst>
      <p:ext uri="{BB962C8B-B14F-4D97-AF65-F5344CB8AC3E}">
        <p14:creationId xmlns:p14="http://schemas.microsoft.com/office/powerpoint/2010/main" val="2345520759"/>
      </p:ext>
    </p:extLst>
  </p:cSld>
  <p:clrMap bg1="lt1" tx1="dk1" bg2="lt2" tx2="dk2" accent1="accent1" accent2="accent2" accent3="accent3" accent4="accent4" accent5="accent5" accent6="accent6" hlink="hlink" folHlink="folHlink"/>
  <p:sldLayoutIdLst>
    <p:sldLayoutId id="2147483663" r:id="rId1"/>
    <p:sldLayoutId id="2147483664" r:id="rId2"/>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9815361"/>
      </p:ext>
    </p:extLst>
  </p:cSld>
  <p:clrMap bg1="lt1" tx1="dk1" bg2="lt2" tx2="dk2" accent1="accent1" accent2="accent2" accent3="accent3" accent4="accent4" accent5="accent5" accent6="accent6" hlink="hlink" folHlink="folHlink"/>
  <p:sldLayoutIdLst>
    <p:sldLayoutId id="2147483668"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117151274"/>
      </p:ext>
    </p:extLst>
  </p:cSld>
  <p:clrMap bg1="lt1" tx1="dk1" bg2="lt2" tx2="dk2" accent1="accent1" accent2="accent2" accent3="accent3" accent4="accent4" accent5="accent5" accent6="accent6" hlink="hlink" folHlink="folHlink"/>
  <p:sldLayoutIdLst>
    <p:sldLayoutId id="2147483670"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13" name="TextBox 12"/>
          <p:cNvSpPr txBox="1"/>
          <p:nvPr userDrawn="1"/>
        </p:nvSpPr>
        <p:spPr>
          <a:xfrm>
            <a:off x="755776" y="4816800"/>
            <a:ext cx="1800000" cy="122237"/>
          </a:xfrm>
          <a:prstGeom prst="rect">
            <a:avLst/>
          </a:prstGeom>
          <a:noFill/>
        </p:spPr>
        <p:txBody>
          <a:bodyPr wrap="square" lIns="0" tIns="0" rIns="0" bIns="0" anchor="b">
            <a:spAutoFit/>
          </a:bodyPr>
          <a:lstStyle/>
          <a:p>
            <a:r>
              <a:rPr lang="en-GB" sz="800"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2017 Nokia</a:t>
            </a:r>
          </a:p>
        </p:txBody>
      </p:sp>
      <p:sp>
        <p:nvSpPr>
          <p:cNvPr id="14" name="Slide Number Placeholder 5"/>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GB" dirty="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Public</a:t>
            </a:r>
            <a:endParaRPr lang="en-US" dirty="0"/>
          </a:p>
        </p:txBody>
      </p:sp>
    </p:spTree>
    <p:extLst>
      <p:ext uri="{BB962C8B-B14F-4D97-AF65-F5344CB8AC3E}">
        <p14:creationId xmlns:p14="http://schemas.microsoft.com/office/powerpoint/2010/main" val="3098006623"/>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spcBef>
          <a:spcPct val="0"/>
        </a:spcBef>
        <a:buNone/>
        <a:defRPr sz="2000" kern="1200" baseline="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8" Type="http://schemas.openxmlformats.org/officeDocument/2006/relationships/hyperlink" Target="https://github.com/OAI/OpenAPI-Specification/blob/master/versions/3.0.0.md#requestBodyObject" TargetMode="External"/><Relationship Id="rId3" Type="http://schemas.openxmlformats.org/officeDocument/2006/relationships/hyperlink" Target="https://swagger.io/docs/specification/describing-request-body/" TargetMode="External"/><Relationship Id="rId7" Type="http://schemas.openxmlformats.org/officeDocument/2006/relationships/image" Target="../media/image7.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hyperlink" Target="https://github.com/OAI/OpenAPI-Specification/blob/master/versions/3.0.0.md#operationObject" TargetMode="External"/><Relationship Id="rId10" Type="http://schemas.openxmlformats.org/officeDocument/2006/relationships/hyperlink" Target="https://tools.ietf.org/html/rfc7231#section-4.3.1" TargetMode="External"/><Relationship Id="rId4" Type="http://schemas.openxmlformats.org/officeDocument/2006/relationships/hyperlink" Target="https://tools.ietf.org/html/rfc7231#section-4.3" TargetMode="External"/><Relationship Id="rId9" Type="http://schemas.openxmlformats.org/officeDocument/2006/relationships/hyperlink" Target="https://github.com/OAI/OpenAPI-Specification/blob/master/versions/3.0.0.md#referenceObject" TargetMode="Externa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9.emf"/><Relationship Id="rId5" Type="http://schemas.openxmlformats.org/officeDocument/2006/relationships/oleObject" Target="../embeddings/oleObject5.bin"/><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10.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1.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2.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3.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15.e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image" Target="../media/image16.emf"/></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18.emf"/><Relationship Id="rId5" Type="http://schemas.openxmlformats.org/officeDocument/2006/relationships/oleObject" Target="../embeddings/oleObject14.bin"/><Relationship Id="rId4" Type="http://schemas.openxmlformats.org/officeDocument/2006/relationships/image" Target="../media/image17.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19.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20.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image" Target="../media/image21.e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image" Target="../media/image22.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23.e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25.emf"/><Relationship Id="rId5" Type="http://schemas.openxmlformats.org/officeDocument/2006/relationships/oleObject" Target="../embeddings/oleObject21.bin"/><Relationship Id="rId4" Type="http://schemas.openxmlformats.org/officeDocument/2006/relationships/image" Target="../media/image24.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 Placeholder 48"/>
          <p:cNvSpPr>
            <a:spLocks noGrp="1"/>
          </p:cNvSpPr>
          <p:nvPr>
            <p:ph type="body" sz="quarter" idx="11"/>
          </p:nvPr>
        </p:nvSpPr>
        <p:spPr/>
        <p:txBody>
          <a:bodyPr/>
          <a:lstStyle/>
          <a:p>
            <a:r>
              <a:rPr lang="en-US" dirty="0"/>
              <a:t>SMF APIs Design</a:t>
            </a:r>
          </a:p>
        </p:txBody>
      </p:sp>
      <p:sp>
        <p:nvSpPr>
          <p:cNvPr id="48" name="Text Placeholder 47"/>
          <p:cNvSpPr>
            <a:spLocks noGrp="1"/>
          </p:cNvSpPr>
          <p:nvPr>
            <p:ph type="body" sz="quarter" idx="12"/>
          </p:nvPr>
        </p:nvSpPr>
        <p:spPr>
          <a:prstGeom prst="rect">
            <a:avLst/>
          </a:prstGeom>
        </p:spPr>
        <p:txBody>
          <a:bodyPr/>
          <a:lstStyle/>
          <a:p>
            <a:r>
              <a:rPr lang="en-GB" dirty="0">
                <a:latin typeface="+mn-lt"/>
              </a:rPr>
              <a:t>3GPP TSG CT4 Meeting #81</a:t>
            </a:r>
            <a:br>
              <a:rPr lang="en-GB" dirty="0">
                <a:latin typeface="+mn-lt"/>
              </a:rPr>
            </a:br>
            <a:r>
              <a:rPr lang="en-GB" dirty="0">
                <a:latin typeface="+mn-lt"/>
              </a:rPr>
              <a:t>Reno, USA; 27</a:t>
            </a:r>
            <a:r>
              <a:rPr lang="en-GB" baseline="30000" dirty="0">
                <a:latin typeface="+mn-lt"/>
              </a:rPr>
              <a:t>th</a:t>
            </a:r>
            <a:r>
              <a:rPr lang="en-GB" dirty="0">
                <a:latin typeface="+mn-lt"/>
              </a:rPr>
              <a:t> November – 1</a:t>
            </a:r>
            <a:r>
              <a:rPr lang="en-GB" baseline="30000" dirty="0">
                <a:latin typeface="+mn-lt"/>
              </a:rPr>
              <a:t>st</a:t>
            </a:r>
            <a:r>
              <a:rPr lang="en-GB" dirty="0">
                <a:latin typeface="+mn-lt"/>
              </a:rPr>
              <a:t> December 2017</a:t>
            </a:r>
            <a:endParaRPr lang="fr-FR" dirty="0">
              <a:latin typeface="+mn-lt"/>
            </a:endParaRPr>
          </a:p>
          <a:p>
            <a:endParaRPr lang="en-US" dirty="0">
              <a:latin typeface="+mn-lt"/>
            </a:endParaRPr>
          </a:p>
          <a:p>
            <a:r>
              <a:rPr lang="en-US" dirty="0">
                <a:latin typeface="+mn-lt"/>
              </a:rPr>
              <a:t>Source: Nokia, Nokia Shanghai Bell</a:t>
            </a:r>
          </a:p>
          <a:p>
            <a:pPr marL="230400" indent="-230400">
              <a:buFont typeface="Arial" panose="020B0604020202020204" pitchFamily="34" charset="0"/>
              <a:buChar char="•"/>
            </a:pPr>
            <a:endParaRPr lang="en-US" dirty="0">
              <a:latin typeface="+mn-lt"/>
            </a:endParaRPr>
          </a:p>
        </p:txBody>
      </p:sp>
      <p:sp>
        <p:nvSpPr>
          <p:cNvPr id="2" name="Footer Placeholder 1"/>
          <p:cNvSpPr>
            <a:spLocks noGrp="1"/>
          </p:cNvSpPr>
          <p:nvPr>
            <p:ph type="ftr" sz="quarter" idx="3"/>
          </p:nvPr>
        </p:nvSpPr>
        <p:spPr>
          <a:xfrm>
            <a:off x="2304000" y="4816800"/>
            <a:ext cx="4536000" cy="122400"/>
          </a:xfrm>
        </p:spPr>
        <p:txBody>
          <a:bodyPr/>
          <a:lstStyle/>
          <a:p>
            <a:r>
              <a:rPr lang="en-GB">
                <a:cs typeface="Arial" panose="020B0604020202020204" pitchFamily="34" charset="0"/>
              </a:rPr>
              <a:t>Public</a:t>
            </a:r>
            <a:endParaRPr lang="en-US" dirty="0">
              <a:cs typeface="Arial" panose="020B0604020202020204" pitchFamily="34" charset="0"/>
            </a:endParaRPr>
          </a:p>
        </p:txBody>
      </p:sp>
      <p:sp>
        <p:nvSpPr>
          <p:cNvPr id="5" name="Text Placeholder 47">
            <a:extLst>
              <a:ext uri="{FF2B5EF4-FFF2-40B4-BE49-F238E27FC236}">
                <a16:creationId xmlns:a16="http://schemas.microsoft.com/office/drawing/2014/main" id="{24AFD460-2CDA-4F06-9D57-9C7882E741B4}"/>
              </a:ext>
            </a:extLst>
          </p:cNvPr>
          <p:cNvSpPr txBox="1">
            <a:spLocks/>
          </p:cNvSpPr>
          <p:nvPr/>
        </p:nvSpPr>
        <p:spPr>
          <a:xfrm>
            <a:off x="7663324" y="316003"/>
            <a:ext cx="3477565" cy="620612"/>
          </a:xfrm>
          <a:prstGeom prst="rect">
            <a:avLst/>
          </a:prstGeom>
        </p:spPr>
        <p:txBody>
          <a:bodyPr lIns="0" tIns="0" rIns="0" bIns="0">
            <a:normAutofit/>
          </a:bodyPr>
          <a:lstStyle>
            <a:lvl1pPr marL="0" indent="0" algn="l" defTabSz="914400" rtl="0" eaLnBrk="1" latinLnBrk="0" hangingPunct="1">
              <a:spcBef>
                <a:spcPts val="0"/>
              </a:spcBef>
              <a:spcAft>
                <a:spcPts val="600"/>
              </a:spcAft>
              <a:buFont typeface="Arial" panose="020B0604020202020204" pitchFamily="34" charset="0"/>
              <a:buNone/>
              <a:defRPr sz="1600" kern="1200">
                <a:solidFill>
                  <a:schemeClr val="bg1"/>
                </a:solidFill>
                <a:latin typeface="Nokia Pure Text Light" panose="020B0403020202020204" pitchFamily="34" charset="0"/>
                <a:ea typeface="Nokia Pure Text Light" panose="020B0403020202020204" pitchFamily="34" charset="0"/>
                <a:cs typeface="+mn-cs"/>
              </a:defRPr>
            </a:lvl1pPr>
            <a:lvl2pPr marL="230400" indent="0" algn="l" defTabSz="914400" rtl="0" eaLnBrk="1" latinLnBrk="0" hangingPunct="1">
              <a:spcBef>
                <a:spcPts val="0"/>
              </a:spcBef>
              <a:spcAft>
                <a:spcPts val="600"/>
              </a:spcAft>
              <a:buFont typeface="Arial" panose="020B0604020202020204" pitchFamily="34" charset="0"/>
              <a:buNone/>
              <a:defRPr sz="1400" kern="1200">
                <a:solidFill>
                  <a:schemeClr val="bg1"/>
                </a:solidFill>
                <a:latin typeface="Nokia Pure Text Light" panose="020B0403020202020204" pitchFamily="34" charset="0"/>
                <a:ea typeface="Nokia Pure Text Light" panose="020B0403020202020204" pitchFamily="34" charset="0"/>
                <a:cs typeface="+mn-cs"/>
              </a:defRPr>
            </a:lvl2pPr>
            <a:lvl3pPr marL="462600" indent="0" algn="l" defTabSz="914400" rtl="0" eaLnBrk="1" latinLnBrk="0" hangingPunct="1">
              <a:spcBef>
                <a:spcPts val="0"/>
              </a:spcBef>
              <a:spcAft>
                <a:spcPts val="600"/>
              </a:spcAft>
              <a:buFont typeface="Arial" panose="020B0604020202020204" pitchFamily="34" charset="0"/>
              <a:buNone/>
              <a:defRPr sz="1200" kern="1200">
                <a:solidFill>
                  <a:schemeClr val="bg1"/>
                </a:solidFill>
                <a:latin typeface="Nokia Pure Text Light" panose="020B0403020202020204" pitchFamily="34" charset="0"/>
                <a:ea typeface="Nokia Pure Text Light" panose="020B0403020202020204" pitchFamily="34" charset="0"/>
                <a:cs typeface="+mn-cs"/>
              </a:defRPr>
            </a:lvl3pPr>
            <a:lvl4pPr marL="693000" indent="0" algn="l" defTabSz="914400" rtl="0" eaLnBrk="1" latinLnBrk="0" hangingPunct="1">
              <a:spcBef>
                <a:spcPts val="0"/>
              </a:spcBef>
              <a:spcAft>
                <a:spcPts val="600"/>
              </a:spcAft>
              <a:buFont typeface="Arial" panose="020B0604020202020204" pitchFamily="34" charset="0"/>
              <a:buNone/>
              <a:defRPr sz="1000" kern="1200">
                <a:solidFill>
                  <a:schemeClr val="bg1"/>
                </a:solidFill>
                <a:latin typeface="Nokia Pure Text Light" panose="020B0403020202020204" pitchFamily="34" charset="0"/>
                <a:ea typeface="Nokia Pure Text Light" panose="020B0403020202020204" pitchFamily="34" charset="0"/>
                <a:cs typeface="+mn-cs"/>
              </a:defRPr>
            </a:lvl4pPr>
            <a:lvl5pPr marL="923400" indent="0" algn="l" defTabSz="914400" rtl="0" eaLnBrk="1" latinLnBrk="0" hangingPunct="1">
              <a:spcBef>
                <a:spcPts val="0"/>
              </a:spcBef>
              <a:spcAft>
                <a:spcPts val="600"/>
              </a:spcAft>
              <a:buFont typeface="Arial" panose="020B0604020202020204" pitchFamily="34" charset="0"/>
              <a:buNone/>
              <a:defRPr sz="800" kern="1200">
                <a:solidFill>
                  <a:schemeClr val="bg1"/>
                </a:solidFill>
                <a:latin typeface="Nokia Pure Text Light" panose="020B0403020202020204" pitchFamily="34" charset="0"/>
                <a:ea typeface="Nokia Pure Text Light" panose="020B0403020202020204" pitchFamily="34" charset="0"/>
                <a:cs typeface="+mn-cs"/>
              </a:defRPr>
            </a:lvl5pPr>
            <a:lvl6pPr marL="1153800" indent="0" algn="l" defTabSz="914400" rtl="0" eaLnBrk="1" latinLnBrk="0" hangingPunct="1">
              <a:spcBef>
                <a:spcPts val="0"/>
              </a:spcBef>
              <a:spcAft>
                <a:spcPts val="600"/>
              </a:spcAft>
              <a:buFont typeface="Nokia Pure Text" panose="020B0503020202020204" pitchFamily="34" charset="0"/>
              <a:buNone/>
              <a:defRPr sz="800" kern="1200" baseline="0">
                <a:solidFill>
                  <a:schemeClr val="bg1"/>
                </a:solidFill>
                <a:latin typeface="Nokia Pure Text Light" panose="020B0403020202020204" pitchFamily="34" charset="0"/>
                <a:ea typeface="Nokia Pure Text Light" panose="020B0403020202020204" pitchFamily="34" charset="0"/>
                <a:cs typeface="+mn-cs"/>
              </a:defRPr>
            </a:lvl6pPr>
            <a:lvl7pPr marL="1384200" indent="0" algn="l" defTabSz="914400" rtl="0" eaLnBrk="1" latinLnBrk="0" hangingPunct="1">
              <a:spcBef>
                <a:spcPts val="0"/>
              </a:spcBef>
              <a:spcAft>
                <a:spcPts val="600"/>
              </a:spcAft>
              <a:buFont typeface="Arial" panose="020B0604020202020204" pitchFamily="34" charset="0"/>
              <a:buNone/>
              <a:defRPr sz="700" kern="1200">
                <a:solidFill>
                  <a:schemeClr val="bg1"/>
                </a:solidFill>
                <a:latin typeface="Nokia Pure Text Light" panose="020B0403020202020204" pitchFamily="34" charset="0"/>
                <a:ea typeface="Nokia Pure Text Light" panose="020B0403020202020204" pitchFamily="34" charset="0"/>
                <a:cs typeface="+mn-cs"/>
              </a:defRPr>
            </a:lvl7pPr>
            <a:lvl8pPr marL="1614600" indent="0" algn="l" defTabSz="914400" rtl="0" eaLnBrk="1" latinLnBrk="0" hangingPunct="1">
              <a:spcBef>
                <a:spcPts val="0"/>
              </a:spcBef>
              <a:spcAft>
                <a:spcPts val="600"/>
              </a:spcAft>
              <a:buFont typeface="Arial" panose="020B0604020202020204" pitchFamily="34" charset="0"/>
              <a:buNone/>
              <a:defRPr sz="600" kern="1200">
                <a:solidFill>
                  <a:schemeClr val="bg1"/>
                </a:solidFill>
                <a:latin typeface="Nokia Pure Text Light" panose="020B0403020202020204" pitchFamily="34" charset="0"/>
                <a:ea typeface="Nokia Pure Text Light" panose="020B0403020202020204" pitchFamily="34" charset="0"/>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a:latin typeface="+mn-lt"/>
              </a:rPr>
              <a:t>C4-176050</a:t>
            </a:r>
            <a:endParaRPr lang="fr-FR" dirty="0">
              <a:latin typeface="+mn-lt"/>
            </a:endParaRPr>
          </a:p>
          <a:p>
            <a:r>
              <a:rPr lang="fr-FR" sz="1000" dirty="0"/>
              <a:t>Revision of C4-175051</a:t>
            </a:r>
          </a:p>
          <a:p>
            <a:endParaRPr lang="fr-FR" dirty="0">
              <a:latin typeface="+mn-lt"/>
            </a:endParaRPr>
          </a:p>
          <a:p>
            <a:pPr marL="230400" indent="-230400">
              <a:buFont typeface="Arial" panose="020B0604020202020204" pitchFamily="34" charset="0"/>
              <a:buChar char="•"/>
            </a:pPr>
            <a:endParaRPr lang="en-US" dirty="0">
              <a:latin typeface="+mn-lt"/>
            </a:endParaRPr>
          </a:p>
        </p:txBody>
      </p:sp>
    </p:spTree>
    <p:extLst>
      <p:ext uri="{BB962C8B-B14F-4D97-AF65-F5344CB8AC3E}">
        <p14:creationId xmlns:p14="http://schemas.microsoft.com/office/powerpoint/2010/main" val="2957414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Resource modeling for service operations for use over N11 </a:t>
            </a:r>
            <a:r>
              <a:rPr lang="en-US" i="1" dirty="0"/>
              <a:t>– REST approach</a:t>
            </a:r>
          </a:p>
        </p:txBody>
      </p:sp>
      <p:sp>
        <p:nvSpPr>
          <p:cNvPr id="5" name="Text Placeholder 4"/>
          <p:cNvSpPr>
            <a:spLocks noGrp="1"/>
          </p:cNvSpPr>
          <p:nvPr>
            <p:ph type="body" sz="quarter" idx="12"/>
          </p:nvPr>
        </p:nvSpPr>
        <p:spPr>
          <a:xfrm>
            <a:off x="417600" y="578742"/>
            <a:ext cx="5738576" cy="4225256"/>
          </a:xfrm>
        </p:spPr>
        <p:txBody>
          <a:bodyPr/>
          <a:lstStyle/>
          <a:p>
            <a:endParaRPr lang="en-US" sz="1400" dirty="0"/>
          </a:p>
          <a:p>
            <a:r>
              <a:rPr lang="en-US" sz="1400" dirty="0"/>
              <a:t>Resources handled by V-SMF (from AMF’s perspective)</a:t>
            </a:r>
          </a:p>
          <a:p>
            <a:pPr lvl="1"/>
            <a:r>
              <a:rPr lang="en-US" sz="1200" b="1" dirty="0" err="1">
                <a:solidFill>
                  <a:srgbClr val="273142"/>
                </a:solidFill>
              </a:rPr>
              <a:t>sm_contexts</a:t>
            </a:r>
            <a:r>
              <a:rPr lang="en-US" sz="1200" b="1" dirty="0"/>
              <a:t>		</a:t>
            </a:r>
            <a:r>
              <a:rPr lang="en-US" sz="1200" dirty="0"/>
              <a:t>- </a:t>
            </a:r>
            <a:r>
              <a:rPr lang="en-US" sz="1200" dirty="0">
                <a:solidFill>
                  <a:srgbClr val="273142"/>
                </a:solidFill>
              </a:rPr>
              <a:t>collection of </a:t>
            </a:r>
            <a:r>
              <a:rPr lang="en-US" sz="1200" dirty="0" err="1">
                <a:solidFill>
                  <a:srgbClr val="273142"/>
                </a:solidFill>
              </a:rPr>
              <a:t>pdu</a:t>
            </a:r>
            <a:r>
              <a:rPr lang="en-US" sz="1200" dirty="0">
                <a:solidFill>
                  <a:srgbClr val="273142"/>
                </a:solidFill>
              </a:rPr>
              <a:t> </a:t>
            </a:r>
            <a:r>
              <a:rPr lang="en-US" sz="1200" dirty="0" err="1">
                <a:solidFill>
                  <a:srgbClr val="273142"/>
                </a:solidFill>
              </a:rPr>
              <a:t>sm</a:t>
            </a:r>
            <a:r>
              <a:rPr lang="en-US" sz="1200" dirty="0">
                <a:solidFill>
                  <a:srgbClr val="273142"/>
                </a:solidFill>
              </a:rPr>
              <a:t> contexts</a:t>
            </a:r>
          </a:p>
          <a:p>
            <a:pPr lvl="1"/>
            <a:r>
              <a:rPr lang="en-US" sz="1200" b="1" dirty="0" err="1">
                <a:solidFill>
                  <a:srgbClr val="273142"/>
                </a:solidFill>
              </a:rPr>
              <a:t>sm_contexts</a:t>
            </a:r>
            <a:r>
              <a:rPr lang="en-US" sz="1200" b="1" dirty="0">
                <a:solidFill>
                  <a:srgbClr val="273142"/>
                </a:solidFill>
              </a:rPr>
              <a:t>/{</a:t>
            </a:r>
            <a:r>
              <a:rPr lang="en-US" sz="1200" b="1" dirty="0" err="1">
                <a:solidFill>
                  <a:srgbClr val="273142"/>
                </a:solidFill>
              </a:rPr>
              <a:t>smContextId</a:t>
            </a:r>
            <a:r>
              <a:rPr lang="en-US" sz="1200" b="1" dirty="0">
                <a:solidFill>
                  <a:srgbClr val="273142"/>
                </a:solidFill>
              </a:rPr>
              <a:t>}             </a:t>
            </a:r>
            <a:r>
              <a:rPr lang="en-US" sz="1200" dirty="0">
                <a:solidFill>
                  <a:srgbClr val="273142"/>
                </a:solidFill>
              </a:rPr>
              <a:t>- an individual </a:t>
            </a:r>
            <a:r>
              <a:rPr lang="en-US" sz="1200" dirty="0" err="1">
                <a:solidFill>
                  <a:srgbClr val="273142"/>
                </a:solidFill>
              </a:rPr>
              <a:t>pdu</a:t>
            </a:r>
            <a:r>
              <a:rPr lang="en-US" sz="1200" dirty="0">
                <a:solidFill>
                  <a:srgbClr val="273142"/>
                </a:solidFill>
              </a:rPr>
              <a:t> </a:t>
            </a:r>
            <a:r>
              <a:rPr lang="en-US" sz="1200" dirty="0" err="1">
                <a:solidFill>
                  <a:srgbClr val="273142"/>
                </a:solidFill>
              </a:rPr>
              <a:t>sm</a:t>
            </a:r>
            <a:r>
              <a:rPr lang="en-US" sz="1200" dirty="0">
                <a:solidFill>
                  <a:srgbClr val="273142"/>
                </a:solidFill>
              </a:rPr>
              <a:t> context</a:t>
            </a:r>
          </a:p>
          <a:p>
            <a:pPr lvl="2">
              <a:spcAft>
                <a:spcPts val="0"/>
              </a:spcAft>
            </a:pPr>
            <a:r>
              <a:rPr lang="en-US" sz="1000" b="1" i="1" dirty="0">
                <a:solidFill>
                  <a:schemeClr val="bg2">
                    <a:lumMod val="60000"/>
                    <a:lumOff val="40000"/>
                  </a:schemeClr>
                </a:solidFill>
              </a:rPr>
              <a:t>UE related attributes</a:t>
            </a:r>
          </a:p>
          <a:p>
            <a:pPr lvl="3">
              <a:spcAft>
                <a:spcPts val="0"/>
              </a:spcAft>
            </a:pPr>
            <a:r>
              <a:rPr lang="en-US" sz="800" b="1" dirty="0" err="1"/>
              <a:t>supi</a:t>
            </a:r>
            <a:r>
              <a:rPr lang="en-US" sz="800" b="1" dirty="0"/>
              <a:t>		</a:t>
            </a:r>
            <a:r>
              <a:rPr lang="en-US" sz="800" dirty="0"/>
              <a:t>- not modifiable</a:t>
            </a:r>
          </a:p>
          <a:p>
            <a:pPr lvl="3">
              <a:spcAft>
                <a:spcPts val="0"/>
              </a:spcAft>
            </a:pPr>
            <a:r>
              <a:rPr lang="en-US" sz="800" b="1" dirty="0" err="1">
                <a:solidFill>
                  <a:srgbClr val="0070C0"/>
                </a:solidFill>
              </a:rPr>
              <a:t>pei</a:t>
            </a:r>
            <a:r>
              <a:rPr lang="en-US" sz="800" b="1" dirty="0"/>
              <a:t>		</a:t>
            </a:r>
            <a:r>
              <a:rPr lang="en-US" sz="800" dirty="0"/>
              <a:t>- modifiable (i.e. may be provided after the PDU session establishment)</a:t>
            </a:r>
            <a:r>
              <a:rPr lang="en-US" sz="800" b="1" dirty="0"/>
              <a:t>	</a:t>
            </a:r>
          </a:p>
          <a:p>
            <a:pPr lvl="3">
              <a:spcAft>
                <a:spcPts val="0"/>
              </a:spcAft>
            </a:pPr>
            <a:r>
              <a:rPr lang="en-US" sz="800" b="1" dirty="0" err="1">
                <a:solidFill>
                  <a:srgbClr val="0070C0"/>
                </a:solidFill>
              </a:rPr>
              <a:t>uli</a:t>
            </a:r>
            <a:r>
              <a:rPr lang="en-US" sz="800" b="1" dirty="0"/>
              <a:t>		</a:t>
            </a:r>
            <a:r>
              <a:rPr lang="en-US" sz="800" dirty="0"/>
              <a:t>- modifiable (Cell-ID or UE local IP@ + optional UDP/TCP port </a:t>
            </a:r>
            <a:r>
              <a:rPr lang="en-US" sz="800" dirty="0" err="1"/>
              <a:t>nb</a:t>
            </a:r>
            <a:r>
              <a:rPr lang="en-US" sz="800" dirty="0"/>
              <a:t>)</a:t>
            </a:r>
            <a:endParaRPr lang="en-US" sz="800" b="1" dirty="0"/>
          </a:p>
          <a:p>
            <a:pPr lvl="3">
              <a:spcAft>
                <a:spcPts val="0"/>
              </a:spcAft>
            </a:pPr>
            <a:r>
              <a:rPr lang="en-US" sz="800" b="1" dirty="0" err="1">
                <a:solidFill>
                  <a:srgbClr val="0070C0"/>
                </a:solidFill>
              </a:rPr>
              <a:t>ueTimeZone</a:t>
            </a:r>
            <a:r>
              <a:rPr lang="en-US" sz="800" b="1" dirty="0"/>
              <a:t>	</a:t>
            </a:r>
            <a:r>
              <a:rPr lang="en-US" sz="800" dirty="0"/>
              <a:t>- modifiable</a:t>
            </a:r>
          </a:p>
          <a:p>
            <a:pPr lvl="2">
              <a:spcAft>
                <a:spcPts val="0"/>
              </a:spcAft>
            </a:pPr>
            <a:endParaRPr lang="en-US" sz="1000" b="1" i="1" dirty="0"/>
          </a:p>
          <a:p>
            <a:pPr lvl="2">
              <a:spcAft>
                <a:spcPts val="0"/>
              </a:spcAft>
            </a:pPr>
            <a:r>
              <a:rPr lang="en-US" sz="1000" b="1" i="1" dirty="0" err="1">
                <a:solidFill>
                  <a:schemeClr val="bg2">
                    <a:lumMod val="60000"/>
                    <a:lumOff val="40000"/>
                  </a:schemeClr>
                </a:solidFill>
              </a:rPr>
              <a:t>pdu</a:t>
            </a:r>
            <a:r>
              <a:rPr lang="en-US" sz="1000" b="1" i="1" dirty="0">
                <a:solidFill>
                  <a:schemeClr val="bg2">
                    <a:lumMod val="60000"/>
                    <a:lumOff val="40000"/>
                  </a:schemeClr>
                </a:solidFill>
              </a:rPr>
              <a:t> session attributes</a:t>
            </a:r>
          </a:p>
          <a:p>
            <a:pPr lvl="3">
              <a:spcAft>
                <a:spcPts val="0"/>
              </a:spcAft>
            </a:pPr>
            <a:r>
              <a:rPr lang="en-US" sz="800" b="1" dirty="0" err="1"/>
              <a:t>pduSessionId</a:t>
            </a:r>
            <a:r>
              <a:rPr lang="en-US" sz="800" b="1" dirty="0"/>
              <a:t>		</a:t>
            </a:r>
            <a:r>
              <a:rPr lang="en-US" sz="800" dirty="0"/>
              <a:t>- not modifiable</a:t>
            </a:r>
          </a:p>
          <a:p>
            <a:pPr lvl="3">
              <a:spcAft>
                <a:spcPts val="0"/>
              </a:spcAft>
            </a:pPr>
            <a:r>
              <a:rPr lang="en-US" sz="800" b="1" dirty="0" err="1"/>
              <a:t>dnn</a:t>
            </a:r>
            <a:r>
              <a:rPr lang="en-US" sz="800" b="1" dirty="0"/>
              <a:t>			</a:t>
            </a:r>
            <a:r>
              <a:rPr lang="en-US" sz="800" dirty="0"/>
              <a:t>- not modifiable</a:t>
            </a:r>
            <a:endParaRPr lang="en-US" sz="800" b="1" dirty="0"/>
          </a:p>
          <a:p>
            <a:pPr lvl="3">
              <a:spcAft>
                <a:spcPts val="0"/>
              </a:spcAft>
            </a:pPr>
            <a:r>
              <a:rPr lang="en-US" sz="800" b="1" dirty="0" err="1"/>
              <a:t>sNssai</a:t>
            </a:r>
            <a:r>
              <a:rPr lang="en-US" sz="800" b="1" dirty="0"/>
              <a:t>		</a:t>
            </a:r>
            <a:r>
              <a:rPr lang="en-US" sz="800" dirty="0"/>
              <a:t>- not modifiable</a:t>
            </a:r>
            <a:endParaRPr lang="en-US" sz="800" b="1" dirty="0"/>
          </a:p>
          <a:p>
            <a:pPr lvl="3">
              <a:spcAft>
                <a:spcPts val="0"/>
              </a:spcAft>
            </a:pPr>
            <a:r>
              <a:rPr lang="en-US" sz="800" b="1" dirty="0" err="1"/>
              <a:t>hSmfID</a:t>
            </a:r>
            <a:r>
              <a:rPr lang="en-US" sz="800" b="1" dirty="0"/>
              <a:t>		</a:t>
            </a:r>
            <a:r>
              <a:rPr lang="en-US" sz="800" dirty="0"/>
              <a:t>- not modifiable</a:t>
            </a:r>
          </a:p>
          <a:p>
            <a:pPr lvl="3">
              <a:spcAft>
                <a:spcPts val="0"/>
              </a:spcAft>
            </a:pPr>
            <a:r>
              <a:rPr lang="en-US" sz="800" b="1" dirty="0" err="1"/>
              <a:t>pcfUriForMobility</a:t>
            </a:r>
            <a:r>
              <a:rPr lang="en-US" sz="800" b="1" dirty="0"/>
              <a:t>		</a:t>
            </a:r>
            <a:r>
              <a:rPr lang="en-US" sz="800" dirty="0"/>
              <a:t>- not modifiable</a:t>
            </a:r>
          </a:p>
          <a:p>
            <a:pPr lvl="3">
              <a:spcAft>
                <a:spcPts val="0"/>
              </a:spcAft>
            </a:pPr>
            <a:r>
              <a:rPr lang="en-US" sz="800" b="1" dirty="0" err="1">
                <a:solidFill>
                  <a:srgbClr val="0070C0"/>
                </a:solidFill>
              </a:rPr>
              <a:t>anType</a:t>
            </a:r>
            <a:r>
              <a:rPr lang="en-US" sz="800" b="1" dirty="0"/>
              <a:t>		</a:t>
            </a:r>
            <a:r>
              <a:rPr lang="en-US" sz="800" dirty="0"/>
              <a:t>- modifiable (3GA or N3GA)</a:t>
            </a:r>
            <a:endParaRPr lang="en-US" sz="800" b="1" dirty="0"/>
          </a:p>
          <a:p>
            <a:pPr lvl="3">
              <a:spcAft>
                <a:spcPts val="0"/>
              </a:spcAft>
            </a:pPr>
            <a:r>
              <a:rPr lang="en-US" sz="800" b="1" dirty="0" err="1">
                <a:solidFill>
                  <a:srgbClr val="0070C0"/>
                </a:solidFill>
              </a:rPr>
              <a:t>ratType</a:t>
            </a:r>
            <a:r>
              <a:rPr lang="en-US" sz="800" b="1" dirty="0"/>
              <a:t>		</a:t>
            </a:r>
            <a:r>
              <a:rPr lang="en-US" sz="800" dirty="0"/>
              <a:t>- modifiable (NR, E-UTRAN, …)</a:t>
            </a:r>
            <a:endParaRPr lang="en-US" sz="800" b="1" dirty="0"/>
          </a:p>
          <a:p>
            <a:pPr lvl="3">
              <a:spcAft>
                <a:spcPts val="0"/>
              </a:spcAft>
            </a:pPr>
            <a:r>
              <a:rPr lang="en-US" sz="800" b="1" dirty="0" err="1">
                <a:solidFill>
                  <a:srgbClr val="0070C0"/>
                </a:solidFill>
              </a:rPr>
              <a:t>amfId</a:t>
            </a:r>
            <a:r>
              <a:rPr lang="en-US" sz="800" b="1" dirty="0">
                <a:solidFill>
                  <a:srgbClr val="0070C0"/>
                </a:solidFill>
              </a:rPr>
              <a:t>		</a:t>
            </a:r>
            <a:r>
              <a:rPr lang="en-US" sz="800" dirty="0"/>
              <a:t>- modifiable</a:t>
            </a:r>
          </a:p>
          <a:p>
            <a:pPr lvl="3">
              <a:spcAft>
                <a:spcPts val="0"/>
              </a:spcAft>
            </a:pPr>
            <a:r>
              <a:rPr lang="en-US" sz="800" b="1" dirty="0" err="1">
                <a:solidFill>
                  <a:srgbClr val="0070C0"/>
                </a:solidFill>
              </a:rPr>
              <a:t>upConnectionState</a:t>
            </a:r>
            <a:r>
              <a:rPr lang="en-US" sz="800" b="1" dirty="0">
                <a:solidFill>
                  <a:srgbClr val="0070C0"/>
                </a:solidFill>
              </a:rPr>
              <a:t> (N3 tunnel)</a:t>
            </a:r>
            <a:r>
              <a:rPr lang="en-US" sz="800" b="1" dirty="0"/>
              <a:t>	</a:t>
            </a:r>
            <a:r>
              <a:rPr lang="en-US" sz="800" dirty="0"/>
              <a:t>- modifiable</a:t>
            </a:r>
          </a:p>
          <a:p>
            <a:pPr lvl="3">
              <a:spcAft>
                <a:spcPts val="0"/>
              </a:spcAft>
            </a:pPr>
            <a:r>
              <a:rPr lang="en-US" sz="800" b="1" dirty="0" err="1">
                <a:solidFill>
                  <a:srgbClr val="0070C0"/>
                </a:solidFill>
              </a:rPr>
              <a:t>hoState</a:t>
            </a:r>
            <a:r>
              <a:rPr lang="en-US" sz="800" b="1" dirty="0">
                <a:solidFill>
                  <a:srgbClr val="0070C0"/>
                </a:solidFill>
              </a:rPr>
              <a:t>	</a:t>
            </a:r>
            <a:r>
              <a:rPr lang="en-US" sz="800" b="1" dirty="0"/>
              <a:t>	</a:t>
            </a:r>
            <a:r>
              <a:rPr lang="en-US" sz="800" dirty="0"/>
              <a:t>- modifiable</a:t>
            </a:r>
          </a:p>
          <a:p>
            <a:pPr lvl="3">
              <a:spcAft>
                <a:spcPts val="0"/>
              </a:spcAft>
            </a:pPr>
            <a:endParaRPr lang="en-US" sz="800" dirty="0"/>
          </a:p>
          <a:p>
            <a:pPr lvl="3"/>
            <a:endParaRPr lang="en-US" sz="800" dirty="0"/>
          </a:p>
          <a:p>
            <a:pPr marL="693000" lvl="3" indent="0">
              <a:buNone/>
            </a:pPr>
            <a:endParaRPr lang="en-US" sz="800" b="1" dirty="0"/>
          </a:p>
          <a:p>
            <a:pPr marL="693000" lvl="3" indent="0">
              <a:buNone/>
            </a:pPr>
            <a:endParaRPr lang="en-US" sz="800" b="1" dirty="0"/>
          </a:p>
          <a:p>
            <a:pPr lvl="3"/>
            <a:endParaRPr lang="en-US" sz="800" b="1" dirty="0"/>
          </a:p>
          <a:p>
            <a:pPr lvl="3"/>
            <a:endParaRPr lang="en-US" sz="800" b="1" dirty="0"/>
          </a:p>
        </p:txBody>
      </p:sp>
      <p:sp>
        <p:nvSpPr>
          <p:cNvPr id="7" name="Text Placeholder 4">
            <a:extLst>
              <a:ext uri="{FF2B5EF4-FFF2-40B4-BE49-F238E27FC236}">
                <a16:creationId xmlns:a16="http://schemas.microsoft.com/office/drawing/2014/main" id="{54414B20-1589-4918-9187-E75A7E67AE68}"/>
              </a:ext>
            </a:extLst>
          </p:cNvPr>
          <p:cNvSpPr>
            <a:spLocks noGrp="1"/>
          </p:cNvSpPr>
          <p:nvPr>
            <p:ph type="body" sz="quarter" idx="12"/>
          </p:nvPr>
        </p:nvSpPr>
        <p:spPr>
          <a:xfrm>
            <a:off x="5357364" y="767648"/>
            <a:ext cx="3672408" cy="2520280"/>
          </a:xfrm>
        </p:spPr>
        <p:txBody>
          <a:bodyPr/>
          <a:lstStyle/>
          <a:p>
            <a:pPr lvl="2"/>
            <a:r>
              <a:rPr lang="en-US" sz="1000" b="1" i="1" dirty="0">
                <a:solidFill>
                  <a:schemeClr val="bg2">
                    <a:lumMod val="60000"/>
                    <a:lumOff val="40000"/>
                  </a:schemeClr>
                </a:solidFill>
              </a:rPr>
              <a:t>Other parameters over N11</a:t>
            </a:r>
            <a:br>
              <a:rPr lang="en-US" sz="1000" b="1" i="1" dirty="0"/>
            </a:br>
            <a:r>
              <a:rPr lang="en-US" sz="1000" i="1" dirty="0"/>
              <a:t>AMF -&gt; SMF</a:t>
            </a:r>
          </a:p>
          <a:p>
            <a:pPr lvl="3">
              <a:spcAft>
                <a:spcPts val="0"/>
              </a:spcAft>
            </a:pPr>
            <a:r>
              <a:rPr lang="en-US" sz="800" dirty="0">
                <a:solidFill>
                  <a:srgbClr val="273142"/>
                </a:solidFill>
              </a:rPr>
              <a:t>Request Type	- new or existing </a:t>
            </a:r>
            <a:r>
              <a:rPr lang="en-US" sz="800" dirty="0" err="1">
                <a:solidFill>
                  <a:srgbClr val="273142"/>
                </a:solidFill>
              </a:rPr>
              <a:t>pdu</a:t>
            </a:r>
            <a:r>
              <a:rPr lang="en-US" sz="800" dirty="0">
                <a:solidFill>
                  <a:srgbClr val="273142"/>
                </a:solidFill>
              </a:rPr>
              <a:t> session</a:t>
            </a:r>
          </a:p>
          <a:p>
            <a:pPr lvl="3">
              <a:spcAft>
                <a:spcPts val="0"/>
              </a:spcAft>
            </a:pPr>
            <a:r>
              <a:rPr lang="en-US" sz="800" dirty="0">
                <a:solidFill>
                  <a:srgbClr val="273142"/>
                </a:solidFill>
              </a:rPr>
              <a:t>N1 SM Container	- in binary body part	</a:t>
            </a:r>
          </a:p>
          <a:p>
            <a:pPr lvl="3">
              <a:spcAft>
                <a:spcPts val="0"/>
              </a:spcAft>
            </a:pPr>
            <a:r>
              <a:rPr lang="en-US" sz="800" dirty="0">
                <a:solidFill>
                  <a:srgbClr val="273142"/>
                </a:solidFill>
              </a:rPr>
              <a:t>N2 SM Container	- in binary body part </a:t>
            </a:r>
            <a:r>
              <a:rPr lang="en-US" sz="800" dirty="0"/>
              <a:t>	</a:t>
            </a:r>
            <a:br>
              <a:rPr lang="en-US" sz="800" dirty="0"/>
            </a:br>
            <a:r>
              <a:rPr lang="en-US" sz="800" dirty="0"/>
              <a:t>Operation Type 	- e.g. activate - FFS</a:t>
            </a:r>
          </a:p>
          <a:p>
            <a:pPr marL="462600" lvl="2" indent="0">
              <a:buNone/>
            </a:pPr>
            <a:br>
              <a:rPr lang="en-US" sz="1000" i="1" dirty="0"/>
            </a:br>
            <a:r>
              <a:rPr lang="en-US" sz="1000" i="1" dirty="0"/>
              <a:t>  SMF -&gt; AMF</a:t>
            </a:r>
          </a:p>
          <a:p>
            <a:pPr lvl="3">
              <a:spcAft>
                <a:spcPts val="0"/>
              </a:spcAft>
            </a:pPr>
            <a:r>
              <a:rPr lang="en-US" sz="800" dirty="0">
                <a:solidFill>
                  <a:srgbClr val="273142"/>
                </a:solidFill>
              </a:rPr>
              <a:t>N1 SM Container	- in binary body part	</a:t>
            </a:r>
          </a:p>
          <a:p>
            <a:pPr lvl="3">
              <a:spcAft>
                <a:spcPts val="0"/>
              </a:spcAft>
            </a:pPr>
            <a:r>
              <a:rPr lang="en-US" sz="800" dirty="0">
                <a:solidFill>
                  <a:srgbClr val="273142"/>
                </a:solidFill>
              </a:rPr>
              <a:t>N2 SM Container	- in binary body part</a:t>
            </a:r>
          </a:p>
        </p:txBody>
      </p:sp>
      <p:sp>
        <p:nvSpPr>
          <p:cNvPr id="8" name="TextBox 7">
            <a:extLst>
              <a:ext uri="{FF2B5EF4-FFF2-40B4-BE49-F238E27FC236}">
                <a16:creationId xmlns:a16="http://schemas.microsoft.com/office/drawing/2014/main" id="{A48051C2-6513-4965-A0BF-3A46CEA38B46}"/>
              </a:ext>
            </a:extLst>
          </p:cNvPr>
          <p:cNvSpPr txBox="1"/>
          <p:nvPr/>
        </p:nvSpPr>
        <p:spPr>
          <a:xfrm>
            <a:off x="4625788" y="2340743"/>
            <a:ext cx="4410707" cy="2339102"/>
          </a:xfrm>
          <a:prstGeom prst="rect">
            <a:avLst/>
          </a:prstGeom>
          <a:solidFill>
            <a:schemeClr val="tx2">
              <a:lumMod val="10000"/>
              <a:lumOff val="90000"/>
            </a:schemeClr>
          </a:solidFill>
        </p:spPr>
        <p:txBody>
          <a:bodyPr wrap="square" lIns="0" tIns="0" rIns="0" bIns="0" rtlCol="0">
            <a:spAutoFit/>
          </a:bodyPr>
          <a:lstStyle/>
          <a:p>
            <a:pPr defTabSz="360000">
              <a:spcAft>
                <a:spcPts val="600"/>
              </a:spcAft>
              <a:tabLst>
                <a:tab pos="360000" algn="l"/>
              </a:tabLst>
            </a:pPr>
            <a:r>
              <a:rPr lang="en-US" sz="900" u="sng" dirty="0">
                <a:solidFill>
                  <a:schemeClr val="tx2"/>
                </a:solidFill>
                <a:latin typeface="Nokia Pure Text Light" panose="020B0403020202020204" pitchFamily="34" charset="0"/>
                <a:ea typeface="Nokia Pure Text Light" panose="020B0403020202020204" pitchFamily="34" charset="0"/>
              </a:rPr>
              <a:t>NOTES</a:t>
            </a:r>
            <a:r>
              <a:rPr lang="en-US" sz="900" dirty="0">
                <a:solidFill>
                  <a:schemeClr val="tx2"/>
                </a:solidFill>
                <a:latin typeface="Nokia Pure Text Light" panose="020B0403020202020204" pitchFamily="34" charset="0"/>
                <a:ea typeface="Nokia Pure Text Light" panose="020B0403020202020204" pitchFamily="34" charset="0"/>
              </a:rPr>
              <a:t>:</a:t>
            </a:r>
          </a:p>
          <a:p>
            <a:pPr defTabSz="360000">
              <a:spcAft>
                <a:spcPts val="600"/>
              </a:spcAft>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1) N11 modeling is per PDU SM context, not per UE (per stage 2)</a:t>
            </a:r>
          </a:p>
          <a:p>
            <a:pPr defTabSz="360000">
              <a:spcAft>
                <a:spcPts val="600"/>
              </a:spcAft>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2) The modifiable attributes are NOT defined as resources because:</a:t>
            </a:r>
          </a:p>
          <a:p>
            <a:pPr marL="628650" lvl="1" indent="-171450" defTabSz="360000">
              <a:buFont typeface="Courier New" panose="02070309020205020404" pitchFamily="49" charset="0"/>
              <a:buChar char="o"/>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multiple attributes typically need to be modified at the same time. </a:t>
            </a:r>
          </a:p>
          <a:p>
            <a:pPr marL="628650" lvl="1" indent="-171450" defTabSz="360000">
              <a:spcAft>
                <a:spcPts val="600"/>
              </a:spcAft>
              <a:buFont typeface="Courier New" panose="02070309020205020404" pitchFamily="49" charset="0"/>
              <a:buChar char="o"/>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this would greatly multiply the </a:t>
            </a:r>
            <a:r>
              <a:rPr lang="en-US" sz="900" dirty="0" err="1">
                <a:solidFill>
                  <a:schemeClr val="tx2"/>
                </a:solidFill>
                <a:latin typeface="Nokia Pure Text Light" panose="020B0403020202020204" pitchFamily="34" charset="0"/>
                <a:ea typeface="Nokia Pure Text Light" panose="020B0403020202020204" pitchFamily="34" charset="0"/>
              </a:rPr>
              <a:t>nb</a:t>
            </a:r>
            <a:r>
              <a:rPr lang="en-US" sz="900" dirty="0">
                <a:solidFill>
                  <a:schemeClr val="tx2"/>
                </a:solidFill>
                <a:latin typeface="Nokia Pure Text Light" panose="020B0403020202020204" pitchFamily="34" charset="0"/>
                <a:ea typeface="Nokia Pure Text Light" panose="020B0403020202020204" pitchFamily="34" charset="0"/>
              </a:rPr>
              <a:t> of resources/methods to specify, implement and test.</a:t>
            </a:r>
          </a:p>
          <a:p>
            <a:pPr marL="628650" lvl="1" indent="-171450" defTabSz="360000">
              <a:spcAft>
                <a:spcPts val="600"/>
              </a:spcAft>
              <a:buFont typeface="Courier New" panose="02070309020205020404" pitchFamily="49" charset="0"/>
              <a:buChar char="o"/>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PATCH on sm_context123 allows to modify the attributes</a:t>
            </a:r>
          </a:p>
          <a:p>
            <a:pPr marL="628650" lvl="1" indent="-171450" defTabSz="360000">
              <a:spcAft>
                <a:spcPts val="600"/>
              </a:spcAft>
              <a:buFont typeface="Courier New" panose="02070309020205020404" pitchFamily="49" charset="0"/>
              <a:buChar char="o"/>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GET on sm_context123 (with query component) allows to read any </a:t>
            </a:r>
            <a:r>
              <a:rPr lang="en-US" sz="900" dirty="0" err="1">
                <a:solidFill>
                  <a:schemeClr val="tx2"/>
                </a:solidFill>
                <a:latin typeface="Nokia Pure Text Light" panose="020B0403020202020204" pitchFamily="34" charset="0"/>
                <a:ea typeface="Nokia Pure Text Light" panose="020B0403020202020204" pitchFamily="34" charset="0"/>
              </a:rPr>
              <a:t>sm_context’s</a:t>
            </a:r>
            <a:r>
              <a:rPr lang="en-US" sz="900" dirty="0">
                <a:solidFill>
                  <a:schemeClr val="tx2"/>
                </a:solidFill>
                <a:latin typeface="Nokia Pure Text Light" panose="020B0403020202020204" pitchFamily="34" charset="0"/>
                <a:ea typeface="Nokia Pure Text Light" panose="020B0403020202020204" pitchFamily="34" charset="0"/>
              </a:rPr>
              <a:t> attribute (e.g. testing, debugging).</a:t>
            </a:r>
          </a:p>
          <a:p>
            <a:pPr defTabSz="360000">
              <a:spcAft>
                <a:spcPts val="600"/>
              </a:spcAft>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3) Certain PDU session attributes are not visible by AMF, e.g. PDU session type, SSC mode. Thus they are not defined with the </a:t>
            </a:r>
            <a:r>
              <a:rPr lang="en-US" sz="900" dirty="0" err="1">
                <a:solidFill>
                  <a:schemeClr val="tx2"/>
                </a:solidFill>
                <a:latin typeface="Nokia Pure Text Light" panose="020B0403020202020204" pitchFamily="34" charset="0"/>
                <a:ea typeface="Nokia Pure Text Light" panose="020B0403020202020204" pitchFamily="34" charset="0"/>
              </a:rPr>
              <a:t>sm_context</a:t>
            </a:r>
            <a:r>
              <a:rPr lang="en-US" sz="900" dirty="0">
                <a:solidFill>
                  <a:schemeClr val="tx2"/>
                </a:solidFill>
                <a:latin typeface="Nokia Pure Text Light" panose="020B0403020202020204" pitchFamily="34" charset="0"/>
                <a:ea typeface="Nokia Pure Text Light" panose="020B0403020202020204" pitchFamily="34" charset="0"/>
              </a:rPr>
              <a:t> representation. </a:t>
            </a:r>
          </a:p>
          <a:p>
            <a:pPr defTabSz="360000">
              <a:spcAft>
                <a:spcPts val="600"/>
              </a:spcAft>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4) RAN  &amp; CN Transport Layer Info are sent within N2 SM Container (possible with latest version of TS 38.413)</a:t>
            </a:r>
          </a:p>
        </p:txBody>
      </p:sp>
    </p:spTree>
    <p:extLst>
      <p:ext uri="{BB962C8B-B14F-4D97-AF65-F5344CB8AC3E}">
        <p14:creationId xmlns:p14="http://schemas.microsoft.com/office/powerpoint/2010/main" val="15678573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Create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fontScale="92500" lnSpcReduction="10000"/>
          </a:bodyPr>
          <a:lstStyle/>
          <a:p>
            <a:r>
              <a:rPr lang="en-US" b="1" dirty="0"/>
              <a:t>PDU Session Establishment</a:t>
            </a:r>
          </a:p>
          <a:p>
            <a:endParaRPr lang="en-US" dirty="0"/>
          </a:p>
          <a:p>
            <a:endParaRPr lang="en-US" dirty="0"/>
          </a:p>
          <a:p>
            <a:endParaRPr lang="en-US" dirty="0"/>
          </a:p>
          <a:p>
            <a:endParaRPr lang="en-US" dirty="0"/>
          </a:p>
          <a:p>
            <a:endParaRPr lang="en-US" dirty="0"/>
          </a:p>
          <a:p>
            <a:pPr marL="285750" indent="-285750">
              <a:buFont typeface="Wingdings" panose="05000000000000000000" pitchFamily="2" charset="2"/>
              <a:buChar char="§"/>
            </a:pPr>
            <a:r>
              <a:rPr lang="en-US" b="1" dirty="0"/>
              <a:t>POST</a:t>
            </a:r>
            <a:r>
              <a:rPr lang="en-US" dirty="0"/>
              <a:t> method </a:t>
            </a:r>
            <a:r>
              <a:rPr lang="en-US" b="1" dirty="0"/>
              <a:t>on </a:t>
            </a:r>
            <a:r>
              <a:rPr lang="en-US" b="1" dirty="0" err="1"/>
              <a:t>sm_contexts</a:t>
            </a:r>
            <a:r>
              <a:rPr lang="en-US" dirty="0"/>
              <a:t> collection</a:t>
            </a:r>
          </a:p>
          <a:p>
            <a:pPr marL="516150" lvl="1" indent="-285750">
              <a:buFont typeface="Wingdings" panose="05000000000000000000" pitchFamily="2" charset="2"/>
              <a:buChar char="§"/>
            </a:pPr>
            <a:r>
              <a:rPr lang="en-US" dirty="0"/>
              <a:t>with multipart message (N1 SM Container in binary body part)</a:t>
            </a:r>
          </a:p>
          <a:p>
            <a:pPr marL="516150" lvl="1" indent="-285750">
              <a:buFont typeface="Wingdings" panose="05000000000000000000" pitchFamily="2" charset="2"/>
              <a:buChar char="§"/>
            </a:pPr>
            <a:r>
              <a:rPr lang="en-US" dirty="0">
                <a:solidFill>
                  <a:srgbClr val="C00000"/>
                </a:solidFill>
              </a:rPr>
              <a:t>AMF subscribes to SM Context Status Notification during this service operation</a:t>
            </a:r>
          </a:p>
          <a:p>
            <a:pPr marL="516150" lvl="1" indent="-285750">
              <a:buFont typeface="Wingdings" panose="05000000000000000000" pitchFamily="2" charset="2"/>
              <a:buChar char="§"/>
            </a:pPr>
            <a:r>
              <a:rPr lang="en-US" dirty="0"/>
              <a:t>201 (Created) response contains a HTTP Location header field which provides an identifier of the </a:t>
            </a:r>
            <a:r>
              <a:rPr lang="en-US" dirty="0" err="1"/>
              <a:t>pdu</a:t>
            </a:r>
            <a:r>
              <a:rPr lang="en-US" dirty="0"/>
              <a:t> </a:t>
            </a:r>
            <a:r>
              <a:rPr lang="en-US" dirty="0" err="1"/>
              <a:t>sm</a:t>
            </a:r>
            <a:r>
              <a:rPr lang="en-US" dirty="0"/>
              <a:t> context that has been created, e.g. …/</a:t>
            </a:r>
            <a:r>
              <a:rPr lang="fr-FR" dirty="0" err="1"/>
              <a:t>sm_contexts</a:t>
            </a:r>
            <a:r>
              <a:rPr lang="en-US" dirty="0"/>
              <a:t>/sm_context123</a:t>
            </a:r>
          </a:p>
          <a:p>
            <a:pPr marL="285750" indent="-285750">
              <a:buFont typeface="Wingdings" panose="05000000000000000000" pitchFamily="2" charset="2"/>
              <a:buChar char="§"/>
            </a:pPr>
            <a:r>
              <a:rPr lang="en-US" dirty="0"/>
              <a:t>The AMF stores the association between the PDU Session ID and the URI of the </a:t>
            </a:r>
            <a:r>
              <a:rPr lang="en-US" dirty="0" err="1"/>
              <a:t>pdu</a:t>
            </a:r>
            <a:r>
              <a:rPr lang="en-US" dirty="0"/>
              <a:t> </a:t>
            </a:r>
            <a:r>
              <a:rPr lang="en-US" dirty="0" err="1"/>
              <a:t>sm</a:t>
            </a:r>
            <a:r>
              <a:rPr lang="en-US" dirty="0"/>
              <a:t> context resource that has been created. </a:t>
            </a:r>
          </a:p>
          <a:p>
            <a:endParaRPr lang="en-US" dirty="0"/>
          </a:p>
          <a:p>
            <a:endParaRPr lang="en-US" dirty="0"/>
          </a:p>
        </p:txBody>
      </p:sp>
      <p:graphicFrame>
        <p:nvGraphicFramePr>
          <p:cNvPr id="22" name="Object 21">
            <a:extLst>
              <a:ext uri="{FF2B5EF4-FFF2-40B4-BE49-F238E27FC236}">
                <a16:creationId xmlns:a16="http://schemas.microsoft.com/office/drawing/2014/main" id="{1645DD58-6F40-4D48-9A87-B42BBE2A3291}"/>
              </a:ext>
            </a:extLst>
          </p:cNvPr>
          <p:cNvGraphicFramePr>
            <a:graphicFrameLocks noChangeAspect="1"/>
          </p:cNvGraphicFramePr>
          <p:nvPr>
            <p:extLst>
              <p:ext uri="{D42A27DB-BD31-4B8C-83A1-F6EECF244321}">
                <p14:modId xmlns:p14="http://schemas.microsoft.com/office/powerpoint/2010/main" val="814197867"/>
              </p:ext>
            </p:extLst>
          </p:nvPr>
        </p:nvGraphicFramePr>
        <p:xfrm>
          <a:off x="1665288" y="144521"/>
          <a:ext cx="6124575" cy="4092575"/>
        </p:xfrm>
        <a:graphic>
          <a:graphicData uri="http://schemas.openxmlformats.org/presentationml/2006/ole">
            <mc:AlternateContent xmlns:mc="http://schemas.openxmlformats.org/markup-compatibility/2006">
              <mc:Choice xmlns:v="urn:schemas-microsoft-com:vml" Requires="v">
                <p:oleObj spid="_x0000_s1100" name="Visio" r:id="rId3" imgW="6124475" imgH="4092674" progId="Visio.Drawing.11">
                  <p:embed/>
                </p:oleObj>
              </mc:Choice>
              <mc:Fallback>
                <p:oleObj name="Visio" r:id="rId3" imgW="6124475" imgH="4092674" progId="Visio.Drawing.11">
                  <p:embed/>
                  <p:pic>
                    <p:nvPicPr>
                      <p:cNvPr id="22" name="Object 21">
                        <a:extLst>
                          <a:ext uri="{FF2B5EF4-FFF2-40B4-BE49-F238E27FC236}">
                            <a16:creationId xmlns:a16="http://schemas.microsoft.com/office/drawing/2014/main" id="{1645DD58-6F40-4D48-9A87-B42BBE2A3291}"/>
                          </a:ext>
                        </a:extLst>
                      </p:cNvPr>
                      <p:cNvPicPr/>
                      <p:nvPr/>
                    </p:nvPicPr>
                    <p:blipFill>
                      <a:blip r:embed="rId4"/>
                      <a:stretch>
                        <a:fillRect/>
                      </a:stretch>
                    </p:blipFill>
                    <p:spPr>
                      <a:xfrm>
                        <a:off x="1665288" y="144521"/>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20219710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Update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a:bodyPr>
          <a:lstStyle/>
          <a:p>
            <a:r>
              <a:rPr lang="en-US" b="1" dirty="0"/>
              <a:t>PDU Session Modification</a:t>
            </a:r>
          </a:p>
          <a:p>
            <a:endParaRPr lang="en-US" dirty="0"/>
          </a:p>
          <a:p>
            <a:endParaRPr lang="en-US" dirty="0"/>
          </a:p>
          <a:p>
            <a:endParaRPr lang="en-US" dirty="0"/>
          </a:p>
          <a:p>
            <a:endParaRPr lang="en-US" dirty="0"/>
          </a:p>
          <a:p>
            <a:endParaRPr lang="en-US" dirty="0"/>
          </a:p>
          <a:p>
            <a:pPr marL="285750" indent="-285750">
              <a:buFont typeface="Wingdings" panose="05000000000000000000" pitchFamily="2" charset="2"/>
              <a:buChar char="§"/>
            </a:pPr>
            <a:r>
              <a:rPr lang="en-US" b="1" dirty="0"/>
              <a:t>PATCH</a:t>
            </a:r>
            <a:r>
              <a:rPr lang="en-US" dirty="0"/>
              <a:t> method </a:t>
            </a:r>
            <a:r>
              <a:rPr lang="en-US" b="1" dirty="0"/>
              <a:t>on sm_context123</a:t>
            </a:r>
            <a:r>
              <a:rPr lang="en-US" dirty="0"/>
              <a:t> resource</a:t>
            </a:r>
          </a:p>
          <a:p>
            <a:pPr marL="516150" lvl="1" indent="-285750">
              <a:buFont typeface="Wingdings" panose="05000000000000000000" pitchFamily="2" charset="2"/>
              <a:buChar char="§"/>
            </a:pPr>
            <a:r>
              <a:rPr lang="en-US" dirty="0"/>
              <a:t>with multipart message (N1 and/or N2 SM Container in binary body part)</a:t>
            </a:r>
          </a:p>
          <a:p>
            <a:pPr marL="516150" lvl="1" indent="-285750">
              <a:buFont typeface="Wingdings" panose="05000000000000000000" pitchFamily="2" charset="2"/>
              <a:buChar char="§"/>
            </a:pPr>
            <a:r>
              <a:rPr lang="en-US" dirty="0"/>
              <a:t>FFS how to define the patch deltas (e.g. </a:t>
            </a:r>
            <a:r>
              <a:rPr lang="en-US" dirty="0" err="1"/>
              <a:t>json</a:t>
            </a:r>
            <a:r>
              <a:rPr lang="en-US" dirty="0"/>
              <a:t> patch, </a:t>
            </a:r>
            <a:r>
              <a:rPr lang="en-US" dirty="0" err="1"/>
              <a:t>json</a:t>
            </a:r>
            <a:r>
              <a:rPr lang="en-US" dirty="0"/>
              <a:t> merge patch, others). </a:t>
            </a:r>
          </a:p>
          <a:p>
            <a:endParaRPr lang="en-US" dirty="0"/>
          </a:p>
        </p:txBody>
      </p:sp>
      <p:graphicFrame>
        <p:nvGraphicFramePr>
          <p:cNvPr id="22" name="Object 21">
            <a:extLst>
              <a:ext uri="{FF2B5EF4-FFF2-40B4-BE49-F238E27FC236}">
                <a16:creationId xmlns:a16="http://schemas.microsoft.com/office/drawing/2014/main" id="{1645DD58-6F40-4D48-9A87-B42BBE2A3291}"/>
              </a:ext>
            </a:extLst>
          </p:cNvPr>
          <p:cNvGraphicFramePr>
            <a:graphicFrameLocks noChangeAspect="1"/>
          </p:cNvGraphicFramePr>
          <p:nvPr>
            <p:extLst>
              <p:ext uri="{D42A27DB-BD31-4B8C-83A1-F6EECF244321}">
                <p14:modId xmlns:p14="http://schemas.microsoft.com/office/powerpoint/2010/main" val="4285671254"/>
              </p:ext>
            </p:extLst>
          </p:nvPr>
        </p:nvGraphicFramePr>
        <p:xfrm>
          <a:off x="1665288" y="220423"/>
          <a:ext cx="6124575" cy="4092575"/>
        </p:xfrm>
        <a:graphic>
          <a:graphicData uri="http://schemas.openxmlformats.org/presentationml/2006/ole">
            <mc:AlternateContent xmlns:mc="http://schemas.openxmlformats.org/markup-compatibility/2006">
              <mc:Choice xmlns:v="urn:schemas-microsoft-com:vml" Requires="v">
                <p:oleObj spid="_x0000_s2123" name="Visio" r:id="rId3" imgW="6124475" imgH="4092674" progId="Visio.Drawing.11">
                  <p:embed/>
                </p:oleObj>
              </mc:Choice>
              <mc:Fallback>
                <p:oleObj name="Visio" r:id="rId3" imgW="6124475" imgH="4092674" progId="Visio.Drawing.11">
                  <p:embed/>
                  <p:pic>
                    <p:nvPicPr>
                      <p:cNvPr id="22" name="Object 21">
                        <a:extLst>
                          <a:ext uri="{FF2B5EF4-FFF2-40B4-BE49-F238E27FC236}">
                            <a16:creationId xmlns:a16="http://schemas.microsoft.com/office/drawing/2014/main" id="{1645DD58-6F40-4D48-9A87-B42BBE2A3291}"/>
                          </a:ext>
                        </a:extLst>
                      </p:cNvPr>
                      <p:cNvPicPr/>
                      <p:nvPr/>
                    </p:nvPicPr>
                    <p:blipFill>
                      <a:blip r:embed="rId4"/>
                      <a:stretch>
                        <a:fillRect/>
                      </a:stretch>
                    </p:blipFill>
                    <p:spPr>
                      <a:xfrm>
                        <a:off x="1665288" y="220423"/>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1036887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Release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fontScale="92500" lnSpcReduction="10000"/>
          </a:bodyPr>
          <a:lstStyle/>
          <a:p>
            <a:r>
              <a:rPr lang="en-US" b="1" dirty="0"/>
              <a:t>UE or Network-initiated Deregistration, </a:t>
            </a:r>
            <a:r>
              <a:rPr lang="en-US" b="1" dirty="0">
                <a:solidFill>
                  <a:srgbClr val="C00000"/>
                </a:solidFill>
              </a:rPr>
              <a:t>Network (AMF) requested PDU Session release</a:t>
            </a:r>
          </a:p>
          <a:p>
            <a:pPr marL="285750" indent="-285750">
              <a:buFont typeface="Wingdings" panose="05000000000000000000" pitchFamily="2" charset="2"/>
              <a:buChar char="§"/>
            </a:pPr>
            <a:r>
              <a:rPr lang="en-US" dirty="0"/>
              <a:t>Need to pass parameters in Request (e.g. cause, ULI, UE Time zone, ULI timestamp, …) </a:t>
            </a:r>
          </a:p>
          <a:p>
            <a:pPr marL="285750" indent="-285750">
              <a:buFont typeface="Wingdings" panose="05000000000000000000" pitchFamily="2" charset="2"/>
              <a:buChar char="§"/>
            </a:pPr>
            <a:r>
              <a:rPr lang="en-US" dirty="0">
                <a:highlight>
                  <a:srgbClr val="C0C0C0"/>
                </a:highlight>
              </a:rPr>
              <a:t>Sol.1</a:t>
            </a:r>
            <a:r>
              <a:rPr lang="en-US" dirty="0"/>
              <a:t>:</a:t>
            </a:r>
            <a:r>
              <a:rPr lang="en-US" b="1" dirty="0"/>
              <a:t> </a:t>
            </a:r>
            <a:r>
              <a:rPr lang="en-US" dirty="0"/>
              <a:t>DELETE method on sm_context123 resource</a:t>
            </a:r>
          </a:p>
          <a:p>
            <a:pPr lvl="1"/>
            <a:r>
              <a:rPr lang="en-US" sz="1100" dirty="0"/>
              <a:t>Body in DELETE not precluded </a:t>
            </a:r>
            <a:br>
              <a:rPr lang="en-US" sz="1100" dirty="0"/>
            </a:br>
            <a:r>
              <a:rPr lang="en-US" sz="1100" dirty="0"/>
              <a:t>by HTTP, but has no semantics:</a:t>
            </a:r>
            <a:br>
              <a:rPr lang="en-US" dirty="0"/>
            </a:br>
            <a:r>
              <a:rPr lang="en-US" sz="900" dirty="0"/>
              <a:t>“A payload within a DELETE request message has no </a:t>
            </a:r>
            <a:br>
              <a:rPr lang="en-US" sz="900" dirty="0"/>
            </a:br>
            <a:r>
              <a:rPr lang="en-US" sz="900" dirty="0"/>
              <a:t>defined semantics; sending a payload body on a DELETE </a:t>
            </a:r>
            <a:br>
              <a:rPr lang="en-US" sz="900" dirty="0"/>
            </a:br>
            <a:r>
              <a:rPr lang="en-US" sz="900" dirty="0"/>
              <a:t>request might cause some existing implementations to reject the </a:t>
            </a:r>
            <a:br>
              <a:rPr lang="en-US" sz="900" dirty="0"/>
            </a:br>
            <a:r>
              <a:rPr lang="en-US" sz="900" dirty="0"/>
              <a:t>request.” (RFC 7231)</a:t>
            </a:r>
            <a:br>
              <a:rPr lang="en-US" sz="900" dirty="0"/>
            </a:br>
            <a:br>
              <a:rPr lang="en-US" sz="900" dirty="0"/>
            </a:br>
            <a:r>
              <a:rPr lang="en-US" sz="900" dirty="0"/>
              <a:t>It is however </a:t>
            </a:r>
            <a:r>
              <a:rPr lang="en-US" sz="900" b="1" dirty="0"/>
              <a:t>unusual to send a payload in DELETE request and this is</a:t>
            </a:r>
            <a:br>
              <a:rPr lang="en-US" sz="900" b="1" dirty="0"/>
            </a:br>
            <a:r>
              <a:rPr lang="en-US" sz="900" b="1" dirty="0"/>
              <a:t>forbidden in the ETSI MEC API Guidelines</a:t>
            </a:r>
            <a:r>
              <a:rPr lang="en-US" sz="900" dirty="0"/>
              <a:t>.</a:t>
            </a:r>
            <a:br>
              <a:rPr lang="en-US" sz="900" dirty="0"/>
            </a:br>
            <a:br>
              <a:rPr lang="en-US" sz="900" dirty="0"/>
            </a:br>
            <a:r>
              <a:rPr lang="en-US" sz="900" dirty="0"/>
              <a:t>This is </a:t>
            </a:r>
            <a:r>
              <a:rPr lang="en-US" sz="900" b="1" dirty="0"/>
              <a:t>NOT supported by </a:t>
            </a:r>
            <a:r>
              <a:rPr lang="en-US" sz="900" b="1" dirty="0" err="1"/>
              <a:t>OpenAPI</a:t>
            </a:r>
            <a:r>
              <a:rPr lang="en-US" sz="900" b="1" dirty="0"/>
              <a:t> 3.0</a:t>
            </a:r>
            <a:r>
              <a:rPr lang="en-US" sz="900" dirty="0"/>
              <a:t>: </a:t>
            </a:r>
            <a:br>
              <a:rPr lang="en-US" sz="900" dirty="0"/>
            </a:br>
            <a:r>
              <a:rPr lang="en-US" sz="900" u="sng" dirty="0">
                <a:hlinkClick r:id="rId3"/>
              </a:rPr>
              <a:t>https://swagger.io/docs/specification/describing-request-body/</a:t>
            </a:r>
            <a:endParaRPr lang="fr-FR" sz="900" dirty="0"/>
          </a:p>
          <a:p>
            <a:pPr lvl="1"/>
            <a:r>
              <a:rPr lang="en-US" sz="900" dirty="0"/>
              <a:t>Differences From </a:t>
            </a:r>
            <a:r>
              <a:rPr lang="en-US" sz="900" dirty="0" err="1"/>
              <a:t>OpenAPI</a:t>
            </a:r>
            <a:r>
              <a:rPr lang="en-US" sz="900" dirty="0"/>
              <a:t> 2.0:</a:t>
            </a:r>
            <a:br>
              <a:rPr lang="en-US" sz="900" dirty="0"/>
            </a:br>
            <a:r>
              <a:rPr lang="en-US" sz="900" b="1" dirty="0"/>
              <a:t>“</a:t>
            </a:r>
            <a:r>
              <a:rPr lang="en-US" sz="900" dirty="0"/>
              <a:t>GET, </a:t>
            </a:r>
            <a:r>
              <a:rPr lang="en-US" sz="900" dirty="0">
                <a:solidFill>
                  <a:srgbClr val="FF0000"/>
                </a:solidFill>
              </a:rPr>
              <a:t>DELETE</a:t>
            </a:r>
            <a:r>
              <a:rPr lang="en-US" sz="900" dirty="0"/>
              <a:t> and HEAD </a:t>
            </a:r>
            <a:r>
              <a:rPr lang="en-US" sz="900" dirty="0">
                <a:solidFill>
                  <a:srgbClr val="FF0000"/>
                </a:solidFill>
              </a:rPr>
              <a:t>are no longer allowed to have request body</a:t>
            </a:r>
            <a:r>
              <a:rPr lang="en-US" sz="900" dirty="0"/>
              <a:t> because it does not have defined semantics as per </a:t>
            </a:r>
            <a:r>
              <a:rPr lang="en-US" sz="900" u="sng" dirty="0">
                <a:hlinkClick r:id="rId4"/>
              </a:rPr>
              <a:t>RFC 7231</a:t>
            </a:r>
            <a:r>
              <a:rPr lang="en-US" sz="900" dirty="0"/>
              <a:t>.”</a:t>
            </a:r>
            <a:br>
              <a:rPr lang="en-US" sz="900" dirty="0"/>
            </a:br>
            <a:br>
              <a:rPr lang="en-US" sz="900" dirty="0"/>
            </a:br>
            <a:r>
              <a:rPr lang="en-US" sz="900" u="sng" dirty="0">
                <a:hlinkClick r:id="rId5"/>
              </a:rPr>
              <a:t>https://github.com/OAI/OpenAPI-Specification/blob/master/versions/3.0.0.md#operationObject</a:t>
            </a:r>
            <a:endParaRPr lang="fr-FR" sz="900" u="sng" dirty="0"/>
          </a:p>
          <a:p>
            <a:pPr lvl="1"/>
            <a:br>
              <a:rPr lang="en-US" sz="900" dirty="0"/>
            </a:br>
            <a:br>
              <a:rPr lang="en-US" sz="900" dirty="0"/>
            </a:br>
            <a:br>
              <a:rPr lang="en-US" sz="900" i="1" dirty="0"/>
            </a:br>
            <a:endParaRPr lang="en-US" sz="900" i="1" dirty="0"/>
          </a:p>
          <a:p>
            <a:r>
              <a:rPr lang="en-US" sz="900" dirty="0"/>
              <a:t>         This would </a:t>
            </a:r>
            <a:r>
              <a:rPr lang="en-US" sz="900" b="1" dirty="0"/>
              <a:t>require intermediaries (e.g. proxies) to support BODY in DELETE</a:t>
            </a:r>
            <a:r>
              <a:rPr lang="en-US" sz="900" dirty="0"/>
              <a:t>, not to face interworking issues.  </a:t>
            </a:r>
          </a:p>
        </p:txBody>
      </p:sp>
      <p:graphicFrame>
        <p:nvGraphicFramePr>
          <p:cNvPr id="22" name="Object 21">
            <a:extLst>
              <a:ext uri="{FF2B5EF4-FFF2-40B4-BE49-F238E27FC236}">
                <a16:creationId xmlns:a16="http://schemas.microsoft.com/office/drawing/2014/main" id="{1645DD58-6F40-4D48-9A87-B42BBE2A3291}"/>
              </a:ext>
            </a:extLst>
          </p:cNvPr>
          <p:cNvGraphicFramePr>
            <a:graphicFrameLocks noChangeAspect="1"/>
          </p:cNvGraphicFramePr>
          <p:nvPr>
            <p:extLst>
              <p:ext uri="{D42A27DB-BD31-4B8C-83A1-F6EECF244321}">
                <p14:modId xmlns:p14="http://schemas.microsoft.com/office/powerpoint/2010/main" val="1456944582"/>
              </p:ext>
            </p:extLst>
          </p:nvPr>
        </p:nvGraphicFramePr>
        <p:xfrm>
          <a:off x="3101050" y="813912"/>
          <a:ext cx="6124575" cy="4092575"/>
        </p:xfrm>
        <a:graphic>
          <a:graphicData uri="http://schemas.openxmlformats.org/presentationml/2006/ole">
            <mc:AlternateContent xmlns:mc="http://schemas.openxmlformats.org/markup-compatibility/2006">
              <mc:Choice xmlns:v="urn:schemas-microsoft-com:vml" Requires="v">
                <p:oleObj spid="_x0000_s3149" name="Visio" r:id="rId6" imgW="6124475" imgH="4092674" progId="Visio.Drawing.11">
                  <p:embed/>
                </p:oleObj>
              </mc:Choice>
              <mc:Fallback>
                <p:oleObj name="Visio" r:id="rId6" imgW="6124475" imgH="4092674" progId="Visio.Drawing.11">
                  <p:embed/>
                  <p:pic>
                    <p:nvPicPr>
                      <p:cNvPr id="22" name="Object 21">
                        <a:extLst>
                          <a:ext uri="{FF2B5EF4-FFF2-40B4-BE49-F238E27FC236}">
                            <a16:creationId xmlns:a16="http://schemas.microsoft.com/office/drawing/2014/main" id="{1645DD58-6F40-4D48-9A87-B42BBE2A3291}"/>
                          </a:ext>
                        </a:extLst>
                      </p:cNvPr>
                      <p:cNvPicPr/>
                      <p:nvPr/>
                    </p:nvPicPr>
                    <p:blipFill>
                      <a:blip r:embed="rId7"/>
                      <a:stretch>
                        <a:fillRect/>
                      </a:stretch>
                    </p:blipFill>
                    <p:spPr>
                      <a:xfrm>
                        <a:off x="3101050" y="813912"/>
                        <a:ext cx="6124575" cy="4092575"/>
                      </a:xfrm>
                      <a:prstGeom prst="rect">
                        <a:avLst/>
                      </a:prstGeom>
                    </p:spPr>
                  </p:pic>
                </p:oleObj>
              </mc:Fallback>
            </mc:AlternateContent>
          </a:graphicData>
        </a:graphic>
      </p:graphicFrame>
      <p:graphicFrame>
        <p:nvGraphicFramePr>
          <p:cNvPr id="6" name="Table 5">
            <a:extLst>
              <a:ext uri="{FF2B5EF4-FFF2-40B4-BE49-F238E27FC236}">
                <a16:creationId xmlns:a16="http://schemas.microsoft.com/office/drawing/2014/main" id="{3BD68257-C593-43A7-AF4F-817B14AF8AFA}"/>
              </a:ext>
            </a:extLst>
          </p:cNvPr>
          <p:cNvGraphicFramePr>
            <a:graphicFrameLocks noGrp="1"/>
          </p:cNvGraphicFramePr>
          <p:nvPr>
            <p:extLst>
              <p:ext uri="{D42A27DB-BD31-4B8C-83A1-F6EECF244321}">
                <p14:modId xmlns:p14="http://schemas.microsoft.com/office/powerpoint/2010/main" val="3127076066"/>
              </p:ext>
            </p:extLst>
          </p:nvPr>
        </p:nvGraphicFramePr>
        <p:xfrm>
          <a:off x="623607" y="3704664"/>
          <a:ext cx="7896786" cy="567017"/>
        </p:xfrm>
        <a:graphic>
          <a:graphicData uri="http://schemas.openxmlformats.org/drawingml/2006/table">
            <a:tbl>
              <a:tblPr firstRow="1" firstCol="1" bandRow="1"/>
              <a:tblGrid>
                <a:gridCol w="909358">
                  <a:extLst>
                    <a:ext uri="{9D8B030D-6E8A-4147-A177-3AD203B41FA5}">
                      <a16:colId xmlns:a16="http://schemas.microsoft.com/office/drawing/2014/main" val="3111683498"/>
                    </a:ext>
                  </a:extLst>
                </a:gridCol>
                <a:gridCol w="2077570">
                  <a:extLst>
                    <a:ext uri="{9D8B030D-6E8A-4147-A177-3AD203B41FA5}">
                      <a16:colId xmlns:a16="http://schemas.microsoft.com/office/drawing/2014/main" val="1483513912"/>
                    </a:ext>
                  </a:extLst>
                </a:gridCol>
                <a:gridCol w="4909858">
                  <a:extLst>
                    <a:ext uri="{9D8B030D-6E8A-4147-A177-3AD203B41FA5}">
                      <a16:colId xmlns:a16="http://schemas.microsoft.com/office/drawing/2014/main" val="3818861714"/>
                    </a:ext>
                  </a:extLst>
                </a:gridCol>
              </a:tblGrid>
              <a:tr h="567017">
                <a:tc>
                  <a:txBody>
                    <a:bodyPr/>
                    <a:lstStyle/>
                    <a:p>
                      <a:pPr>
                        <a:spcAft>
                          <a:spcPts val="1200"/>
                        </a:spcAft>
                      </a:pPr>
                      <a:r>
                        <a:rPr lang="fr-FR" sz="700" dirty="0" err="1">
                          <a:solidFill>
                            <a:srgbClr val="24292E"/>
                          </a:solidFill>
                          <a:effectLst/>
                          <a:latin typeface="Segoe UI" panose="020B0502040204020203" pitchFamily="34" charset="0"/>
                          <a:ea typeface="Calibri" panose="020F0502020204030204" pitchFamily="34" charset="0"/>
                        </a:rPr>
                        <a:t>RequestBody</a:t>
                      </a:r>
                      <a:endParaRPr lang="fr-FR" sz="700" dirty="0">
                        <a:effectLst/>
                        <a:latin typeface="Calibri" panose="020F0502020204030204" pitchFamily="34" charset="0"/>
                        <a:ea typeface="Calibri" panose="020F0502020204030204" pitchFamily="34" charset="0"/>
                      </a:endParaRPr>
                    </a:p>
                  </a:txBody>
                  <a:tcPr marL="115458" marR="115458" marT="53289" marB="53289" anchor="ctr">
                    <a:lnL w="12700" cap="flat" cmpd="sng" algn="ctr">
                      <a:solidFill>
                        <a:srgbClr val="DFE2E5"/>
                      </a:solidFill>
                      <a:prstDash val="solid"/>
                      <a:round/>
                      <a:headEnd type="none" w="med" len="med"/>
                      <a:tailEnd type="none" w="med" len="med"/>
                    </a:lnL>
                    <a:lnR w="12700" cap="flat" cmpd="sng" algn="ctr">
                      <a:solidFill>
                        <a:srgbClr val="DFE2E5"/>
                      </a:solidFill>
                      <a:prstDash val="solid"/>
                      <a:round/>
                      <a:headEnd type="none" w="med" len="med"/>
                      <a:tailEnd type="none" w="med" len="med"/>
                    </a:lnR>
                    <a:lnT w="12700" cap="flat" cmpd="sng" algn="ctr">
                      <a:solidFill>
                        <a:srgbClr val="DFE2E5"/>
                      </a:solidFill>
                      <a:prstDash val="solid"/>
                      <a:round/>
                      <a:headEnd type="none" w="med" len="med"/>
                      <a:tailEnd type="none" w="med" len="med"/>
                    </a:lnT>
                    <a:lnB w="12700" cap="flat" cmpd="sng" algn="ctr">
                      <a:solidFill>
                        <a:srgbClr val="DFE2E5"/>
                      </a:solidFill>
                      <a:prstDash val="solid"/>
                      <a:round/>
                      <a:headEnd type="none" w="med" len="med"/>
                      <a:tailEnd type="none" w="med" len="med"/>
                    </a:lnB>
                    <a:solidFill>
                      <a:srgbClr val="FFFFFF"/>
                    </a:solidFill>
                  </a:tcPr>
                </a:tc>
                <a:tc>
                  <a:txBody>
                    <a:bodyPr/>
                    <a:lstStyle/>
                    <a:p>
                      <a:pPr algn="ctr">
                        <a:spcAft>
                          <a:spcPts val="1200"/>
                        </a:spcAft>
                      </a:pPr>
                      <a:r>
                        <a:rPr lang="en-US" sz="700" u="sng" dirty="0">
                          <a:solidFill>
                            <a:srgbClr val="0366D6"/>
                          </a:solidFill>
                          <a:effectLst/>
                          <a:latin typeface="Segoe UI" panose="020B0502040204020203" pitchFamily="34" charset="0"/>
                          <a:ea typeface="Calibri" panose="020F0502020204030204" pitchFamily="34" charset="0"/>
                          <a:hlinkClick r:id="rId8"/>
                        </a:rPr>
                        <a:t>Request Body Object</a:t>
                      </a:r>
                      <a:r>
                        <a:rPr lang="en-US" sz="700" dirty="0">
                          <a:solidFill>
                            <a:srgbClr val="24292E"/>
                          </a:solidFill>
                          <a:effectLst/>
                          <a:latin typeface="Segoe UI" panose="020B0502040204020203" pitchFamily="34" charset="0"/>
                          <a:ea typeface="Calibri" panose="020F0502020204030204" pitchFamily="34" charset="0"/>
                        </a:rPr>
                        <a:t> | </a:t>
                      </a:r>
                      <a:r>
                        <a:rPr lang="en-US" sz="700" u="sng" dirty="0">
                          <a:solidFill>
                            <a:srgbClr val="0366D6"/>
                          </a:solidFill>
                          <a:effectLst/>
                          <a:latin typeface="Segoe UI" panose="020B0502040204020203" pitchFamily="34" charset="0"/>
                          <a:ea typeface="Calibri" panose="020F0502020204030204" pitchFamily="34" charset="0"/>
                          <a:hlinkClick r:id="rId9"/>
                        </a:rPr>
                        <a:t>Reference Object</a:t>
                      </a:r>
                      <a:endParaRPr lang="fr-FR" sz="700" dirty="0">
                        <a:effectLst/>
                        <a:latin typeface="Calibri" panose="020F0502020204030204" pitchFamily="34" charset="0"/>
                        <a:ea typeface="Calibri" panose="020F0502020204030204" pitchFamily="34" charset="0"/>
                      </a:endParaRPr>
                    </a:p>
                  </a:txBody>
                  <a:tcPr marL="115458" marR="115458" marT="53289" marB="53289" anchor="ctr">
                    <a:lnL w="12700" cap="flat" cmpd="sng" algn="ctr">
                      <a:solidFill>
                        <a:srgbClr val="DFE2E5"/>
                      </a:solidFill>
                      <a:prstDash val="solid"/>
                      <a:round/>
                      <a:headEnd type="none" w="med" len="med"/>
                      <a:tailEnd type="none" w="med" len="med"/>
                    </a:lnL>
                    <a:lnR w="12700" cap="flat" cmpd="sng" algn="ctr">
                      <a:solidFill>
                        <a:srgbClr val="DFE2E5"/>
                      </a:solidFill>
                      <a:prstDash val="solid"/>
                      <a:round/>
                      <a:headEnd type="none" w="med" len="med"/>
                      <a:tailEnd type="none" w="med" len="med"/>
                    </a:lnR>
                    <a:lnT w="12700" cap="flat" cmpd="sng" algn="ctr">
                      <a:solidFill>
                        <a:srgbClr val="DFE2E5"/>
                      </a:solidFill>
                      <a:prstDash val="solid"/>
                      <a:round/>
                      <a:headEnd type="none" w="med" len="med"/>
                      <a:tailEnd type="none" w="med" len="med"/>
                    </a:lnT>
                    <a:lnB w="12700" cap="flat" cmpd="sng" algn="ctr">
                      <a:solidFill>
                        <a:srgbClr val="DFE2E5"/>
                      </a:solidFill>
                      <a:prstDash val="solid"/>
                      <a:round/>
                      <a:headEnd type="none" w="med" len="med"/>
                      <a:tailEnd type="none" w="med" len="med"/>
                    </a:lnB>
                    <a:solidFill>
                      <a:srgbClr val="FFFFFF"/>
                    </a:solidFill>
                  </a:tcPr>
                </a:tc>
                <a:tc>
                  <a:txBody>
                    <a:bodyPr/>
                    <a:lstStyle/>
                    <a:p>
                      <a:pPr>
                        <a:spcAft>
                          <a:spcPts val="0"/>
                        </a:spcAft>
                      </a:pPr>
                      <a:r>
                        <a:rPr lang="en-US" sz="700" dirty="0">
                          <a:solidFill>
                            <a:srgbClr val="24292E"/>
                          </a:solidFill>
                          <a:effectLst/>
                          <a:latin typeface="Segoe UI" panose="020B0502040204020203" pitchFamily="34" charset="0"/>
                          <a:ea typeface="Calibri" panose="020F0502020204030204" pitchFamily="34" charset="0"/>
                        </a:rPr>
                        <a:t>The request body applicable for this operation. </a:t>
                      </a:r>
                      <a:r>
                        <a:rPr lang="en-US" sz="700" dirty="0">
                          <a:solidFill>
                            <a:srgbClr val="FF0000"/>
                          </a:solidFill>
                          <a:effectLst/>
                          <a:latin typeface="Segoe UI" panose="020B0502040204020203" pitchFamily="34" charset="0"/>
                          <a:ea typeface="Calibri" panose="020F0502020204030204" pitchFamily="34" charset="0"/>
                        </a:rPr>
                        <a:t>The </a:t>
                      </a:r>
                      <a:r>
                        <a:rPr lang="en-US" sz="700" dirty="0" err="1">
                          <a:solidFill>
                            <a:srgbClr val="FF0000"/>
                          </a:solidFill>
                          <a:effectLst/>
                          <a:latin typeface="Consolas" panose="020B0609020204030204" pitchFamily="49" charset="0"/>
                          <a:ea typeface="Calibri" panose="020F0502020204030204" pitchFamily="34" charset="0"/>
                        </a:rPr>
                        <a:t>requestBody</a:t>
                      </a:r>
                      <a:r>
                        <a:rPr lang="en-US" sz="700" dirty="0">
                          <a:solidFill>
                            <a:srgbClr val="FF0000"/>
                          </a:solidFill>
                          <a:effectLst/>
                          <a:latin typeface="Segoe UI" panose="020B0502040204020203" pitchFamily="34" charset="0"/>
                          <a:ea typeface="Calibri" panose="020F0502020204030204" pitchFamily="34" charset="0"/>
                        </a:rPr>
                        <a:t> is only supported in HTTP methods where the HTTP 1.1 specification </a:t>
                      </a:r>
                      <a:r>
                        <a:rPr lang="en-US" sz="700" u="sng" dirty="0">
                          <a:solidFill>
                            <a:srgbClr val="FF0000"/>
                          </a:solidFill>
                          <a:effectLst/>
                          <a:latin typeface="Segoe UI" panose="020B0502040204020203" pitchFamily="34" charset="0"/>
                          <a:ea typeface="Calibri" panose="020F0502020204030204" pitchFamily="34" charset="0"/>
                          <a:hlinkClick r:id="rId10"/>
                        </a:rPr>
                        <a:t>RFC7231</a:t>
                      </a:r>
                      <a:r>
                        <a:rPr lang="en-US" sz="700" dirty="0">
                          <a:solidFill>
                            <a:srgbClr val="FF0000"/>
                          </a:solidFill>
                          <a:effectLst/>
                          <a:latin typeface="Segoe UI" panose="020B0502040204020203" pitchFamily="34" charset="0"/>
                          <a:ea typeface="Calibri" panose="020F0502020204030204" pitchFamily="34" charset="0"/>
                        </a:rPr>
                        <a:t> has explicitly defined semantics for request bodies. In other cases where the HTTP spec is vague, </a:t>
                      </a:r>
                      <a:r>
                        <a:rPr lang="en-US" sz="700" dirty="0" err="1">
                          <a:solidFill>
                            <a:srgbClr val="FF0000"/>
                          </a:solidFill>
                          <a:effectLst/>
                          <a:latin typeface="Consolas" panose="020B0609020204030204" pitchFamily="49" charset="0"/>
                          <a:ea typeface="Calibri" panose="020F0502020204030204" pitchFamily="34" charset="0"/>
                        </a:rPr>
                        <a:t>requestBody</a:t>
                      </a:r>
                      <a:r>
                        <a:rPr lang="en-US" sz="700" dirty="0">
                          <a:solidFill>
                            <a:srgbClr val="FF0000"/>
                          </a:solidFill>
                          <a:effectLst/>
                          <a:latin typeface="Segoe UI" panose="020B0502040204020203" pitchFamily="34" charset="0"/>
                          <a:ea typeface="Calibri" panose="020F0502020204030204" pitchFamily="34" charset="0"/>
                        </a:rPr>
                        <a:t> SHALL be ignored by consumers</a:t>
                      </a:r>
                      <a:r>
                        <a:rPr lang="en-US" sz="700" dirty="0">
                          <a:solidFill>
                            <a:srgbClr val="24292E"/>
                          </a:solidFill>
                          <a:effectLst/>
                          <a:latin typeface="Segoe UI" panose="020B0502040204020203" pitchFamily="34" charset="0"/>
                          <a:ea typeface="Calibri" panose="020F0502020204030204" pitchFamily="34" charset="0"/>
                        </a:rPr>
                        <a:t>.</a:t>
                      </a:r>
                      <a:endParaRPr lang="fr-FR" sz="700" dirty="0">
                        <a:effectLst/>
                        <a:latin typeface="Calibri" panose="020F0502020204030204" pitchFamily="34" charset="0"/>
                        <a:ea typeface="Calibri" panose="020F0502020204030204" pitchFamily="34" charset="0"/>
                      </a:endParaRPr>
                    </a:p>
                  </a:txBody>
                  <a:tcPr marL="115458" marR="115458" marT="53289" marB="53289" anchor="ctr">
                    <a:lnL w="12700" cap="flat" cmpd="sng" algn="ctr">
                      <a:solidFill>
                        <a:srgbClr val="DFE2E5"/>
                      </a:solidFill>
                      <a:prstDash val="solid"/>
                      <a:round/>
                      <a:headEnd type="none" w="med" len="med"/>
                      <a:tailEnd type="none" w="med" len="med"/>
                    </a:lnL>
                    <a:lnR w="12700" cap="flat" cmpd="sng" algn="ctr">
                      <a:solidFill>
                        <a:srgbClr val="DFE2E5"/>
                      </a:solidFill>
                      <a:prstDash val="solid"/>
                      <a:round/>
                      <a:headEnd type="none" w="med" len="med"/>
                      <a:tailEnd type="none" w="med" len="med"/>
                    </a:lnR>
                    <a:lnT w="12700" cap="flat" cmpd="sng" algn="ctr">
                      <a:solidFill>
                        <a:srgbClr val="DFE2E5"/>
                      </a:solidFill>
                      <a:prstDash val="solid"/>
                      <a:round/>
                      <a:headEnd type="none" w="med" len="med"/>
                      <a:tailEnd type="none" w="med" len="med"/>
                    </a:lnT>
                    <a:lnB w="12700" cap="flat" cmpd="sng" algn="ctr">
                      <a:solidFill>
                        <a:srgbClr val="DFE2E5"/>
                      </a:solidFill>
                      <a:prstDash val="solid"/>
                      <a:round/>
                      <a:headEnd type="none" w="med" len="med"/>
                      <a:tailEnd type="none" w="med" len="med"/>
                    </a:lnB>
                    <a:solidFill>
                      <a:srgbClr val="FFFFFF"/>
                    </a:solidFill>
                  </a:tcPr>
                </a:tc>
                <a:extLst>
                  <a:ext uri="{0D108BD9-81ED-4DB2-BD59-A6C34878D82A}">
                    <a16:rowId xmlns:a16="http://schemas.microsoft.com/office/drawing/2014/main" val="4102340495"/>
                  </a:ext>
                </a:extLst>
              </a:tr>
            </a:tbl>
          </a:graphicData>
        </a:graphic>
      </p:graphicFrame>
    </p:spTree>
    <p:extLst>
      <p:ext uri="{BB962C8B-B14F-4D97-AF65-F5344CB8AC3E}">
        <p14:creationId xmlns:p14="http://schemas.microsoft.com/office/powerpoint/2010/main" val="21561603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Release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a:bodyPr>
          <a:lstStyle/>
          <a:p>
            <a:r>
              <a:rPr lang="en-US" b="1" dirty="0"/>
              <a:t>UE or Network-initiated Deregistration,</a:t>
            </a:r>
            <a:r>
              <a:rPr lang="en-US" b="1" dirty="0">
                <a:solidFill>
                  <a:srgbClr val="C00000"/>
                </a:solidFill>
              </a:rPr>
              <a:t> Network (AMF) requested PDU Session release</a:t>
            </a:r>
            <a:endParaRPr lang="en-US" b="1" dirty="0"/>
          </a:p>
          <a:p>
            <a:pPr marL="285750" indent="-285750">
              <a:buFont typeface="Wingdings" panose="05000000000000000000" pitchFamily="2" charset="2"/>
              <a:buChar char="§"/>
            </a:pPr>
            <a:r>
              <a:rPr lang="en-US" dirty="0">
                <a:highlight>
                  <a:srgbClr val="C0C0C0"/>
                </a:highlight>
              </a:rPr>
              <a:t>Sol. 2</a:t>
            </a:r>
            <a:r>
              <a:rPr lang="en-US" dirty="0"/>
              <a:t>: custom </a:t>
            </a:r>
            <a:r>
              <a:rPr lang="en-US" b="1" dirty="0"/>
              <a:t>release</a:t>
            </a:r>
            <a:r>
              <a:rPr lang="en-US" dirty="0"/>
              <a:t> operation on </a:t>
            </a:r>
            <a:r>
              <a:rPr lang="en-US" b="1" dirty="0"/>
              <a:t>sm_context123 </a:t>
            </a:r>
            <a:r>
              <a:rPr lang="en-US" dirty="0"/>
              <a:t>resource</a:t>
            </a:r>
          </a:p>
          <a:p>
            <a:pPr marL="516150" lvl="1" indent="-285750">
              <a:buFont typeface="Wingdings" panose="05000000000000000000" pitchFamily="2" charset="2"/>
              <a:buChar char="ü"/>
            </a:pPr>
            <a:r>
              <a:rPr lang="en-US" dirty="0">
                <a:sym typeface="Wingdings" panose="05000000000000000000" pitchFamily="2" charset="2"/>
              </a:rPr>
              <a:t>Equivalent to Delete + Body</a:t>
            </a:r>
            <a:endParaRPr lang="en-US" dirty="0"/>
          </a:p>
          <a:p>
            <a:pPr marL="516150" lvl="1" indent="-285750">
              <a:buFont typeface="Wingdings" panose="05000000000000000000" pitchFamily="2" charset="2"/>
              <a:buChar char="ü"/>
            </a:pPr>
            <a:r>
              <a:rPr lang="en-US" dirty="0"/>
              <a:t>release custom operation</a:t>
            </a:r>
            <a:br>
              <a:rPr lang="en-US" dirty="0"/>
            </a:br>
            <a:r>
              <a:rPr lang="en-US" dirty="0"/>
              <a:t>which could apply to 5GC APIs</a:t>
            </a:r>
            <a:br>
              <a:rPr lang="en-US" dirty="0"/>
            </a:br>
            <a:r>
              <a:rPr lang="en-US" dirty="0"/>
              <a:t>when there is a need to send</a:t>
            </a:r>
            <a:br>
              <a:rPr lang="en-US" dirty="0"/>
            </a:br>
            <a:r>
              <a:rPr lang="en-US" dirty="0"/>
              <a:t>a DELETE request with a Body.</a:t>
            </a:r>
          </a:p>
          <a:p>
            <a:pPr marL="285750" indent="-285750">
              <a:buFont typeface="Wingdings" panose="05000000000000000000" pitchFamily="2" charset="2"/>
              <a:buChar char="§"/>
            </a:pPr>
            <a:r>
              <a:rPr lang="en-US" dirty="0">
                <a:highlight>
                  <a:srgbClr val="C0C0C0"/>
                </a:highlight>
              </a:rPr>
              <a:t>Sol. 3</a:t>
            </a:r>
            <a:r>
              <a:rPr lang="en-US" dirty="0"/>
              <a:t>: PATCH method on sm_context123</a:t>
            </a:r>
            <a:r>
              <a:rPr lang="en-US" b="1" dirty="0"/>
              <a:t> </a:t>
            </a:r>
            <a:r>
              <a:rPr lang="en-US" dirty="0"/>
              <a:t>resource, modifying an attribute e.g. </a:t>
            </a:r>
            <a:r>
              <a:rPr lang="en-US" dirty="0" err="1"/>
              <a:t>smState</a:t>
            </a:r>
            <a:r>
              <a:rPr lang="en-US" dirty="0"/>
              <a:t> or </a:t>
            </a:r>
            <a:r>
              <a:rPr lang="en-US" dirty="0" err="1"/>
              <a:t>operationType</a:t>
            </a:r>
            <a:r>
              <a:rPr lang="en-US" dirty="0"/>
              <a:t> to “terminating”.</a:t>
            </a:r>
          </a:p>
          <a:p>
            <a:pPr marL="516150" lvl="1" indent="-285750">
              <a:buFont typeface="Wingdings" panose="05000000000000000000" pitchFamily="2" charset="2"/>
              <a:buChar char="ü"/>
            </a:pPr>
            <a:r>
              <a:rPr lang="en-US" dirty="0"/>
              <a:t>Possible but PATCH request is </a:t>
            </a:r>
            <a:br>
              <a:rPr lang="en-US" dirty="0"/>
            </a:br>
            <a:r>
              <a:rPr lang="en-US" dirty="0"/>
              <a:t>normally intended for </a:t>
            </a:r>
            <a:br>
              <a:rPr lang="en-US" dirty="0"/>
            </a:br>
            <a:r>
              <a:rPr lang="en-US" dirty="0"/>
              <a:t>modifying resources.</a:t>
            </a:r>
          </a:p>
          <a:p>
            <a:pPr lvl="1"/>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endParaRPr lang="en-US" dirty="0"/>
          </a:p>
        </p:txBody>
      </p:sp>
      <p:graphicFrame>
        <p:nvGraphicFramePr>
          <p:cNvPr id="5" name="Object 4">
            <a:extLst>
              <a:ext uri="{FF2B5EF4-FFF2-40B4-BE49-F238E27FC236}">
                <a16:creationId xmlns:a16="http://schemas.microsoft.com/office/drawing/2014/main" id="{CA74CCED-6383-4BB8-99B6-2C1962085A12}"/>
              </a:ext>
            </a:extLst>
          </p:cNvPr>
          <p:cNvGraphicFramePr>
            <a:graphicFrameLocks noChangeAspect="1"/>
          </p:cNvGraphicFramePr>
          <p:nvPr>
            <p:extLst>
              <p:ext uri="{D42A27DB-BD31-4B8C-83A1-F6EECF244321}">
                <p14:modId xmlns:p14="http://schemas.microsoft.com/office/powerpoint/2010/main" val="3618946946"/>
              </p:ext>
            </p:extLst>
          </p:nvPr>
        </p:nvGraphicFramePr>
        <p:xfrm>
          <a:off x="3087610" y="376577"/>
          <a:ext cx="6124575" cy="4092575"/>
        </p:xfrm>
        <a:graphic>
          <a:graphicData uri="http://schemas.openxmlformats.org/presentationml/2006/ole">
            <mc:AlternateContent xmlns:mc="http://schemas.openxmlformats.org/markup-compatibility/2006">
              <mc:Choice xmlns:v="urn:schemas-microsoft-com:vml" Requires="v">
                <p:oleObj spid="_x0000_s4250" name="Visio" r:id="rId3" imgW="6124475" imgH="4092674" progId="Visio.Drawing.11">
                  <p:embed/>
                </p:oleObj>
              </mc:Choice>
              <mc:Fallback>
                <p:oleObj name="Visio" r:id="rId3" imgW="6124475" imgH="4092674" progId="Visio.Drawing.11">
                  <p:embed/>
                  <p:pic>
                    <p:nvPicPr>
                      <p:cNvPr id="5" name="Object 4">
                        <a:extLst>
                          <a:ext uri="{FF2B5EF4-FFF2-40B4-BE49-F238E27FC236}">
                            <a16:creationId xmlns:a16="http://schemas.microsoft.com/office/drawing/2014/main" id="{CA74CCED-6383-4BB8-99B6-2C1962085A12}"/>
                          </a:ext>
                        </a:extLst>
                      </p:cNvPr>
                      <p:cNvPicPr/>
                      <p:nvPr/>
                    </p:nvPicPr>
                    <p:blipFill>
                      <a:blip r:embed="rId4"/>
                      <a:stretch>
                        <a:fillRect/>
                      </a:stretch>
                    </p:blipFill>
                    <p:spPr>
                      <a:xfrm>
                        <a:off x="3087610" y="376577"/>
                        <a:ext cx="6124575" cy="4092575"/>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29F7958F-A9EE-4751-8340-F0CEF5448F6D}"/>
              </a:ext>
            </a:extLst>
          </p:cNvPr>
          <p:cNvGraphicFramePr>
            <a:graphicFrameLocks noChangeAspect="1"/>
          </p:cNvGraphicFramePr>
          <p:nvPr>
            <p:extLst>
              <p:ext uri="{D42A27DB-BD31-4B8C-83A1-F6EECF244321}">
                <p14:modId xmlns:p14="http://schemas.microsoft.com/office/powerpoint/2010/main" val="3790311256"/>
              </p:ext>
            </p:extLst>
          </p:nvPr>
        </p:nvGraphicFramePr>
        <p:xfrm>
          <a:off x="3097399" y="2143357"/>
          <a:ext cx="6124575" cy="4092575"/>
        </p:xfrm>
        <a:graphic>
          <a:graphicData uri="http://schemas.openxmlformats.org/presentationml/2006/ole">
            <mc:AlternateContent xmlns:mc="http://schemas.openxmlformats.org/markup-compatibility/2006">
              <mc:Choice xmlns:v="urn:schemas-microsoft-com:vml" Requires="v">
                <p:oleObj spid="_x0000_s4251" name="Visio" r:id="rId5" imgW="6124475" imgH="4092674" progId="Visio.Drawing.11">
                  <p:embed/>
                </p:oleObj>
              </mc:Choice>
              <mc:Fallback>
                <p:oleObj name="Visio" r:id="rId5" imgW="6124475" imgH="4092674" progId="Visio.Drawing.11">
                  <p:embed/>
                  <p:pic>
                    <p:nvPicPr>
                      <p:cNvPr id="7" name="Object 6">
                        <a:extLst>
                          <a:ext uri="{FF2B5EF4-FFF2-40B4-BE49-F238E27FC236}">
                            <a16:creationId xmlns:a16="http://schemas.microsoft.com/office/drawing/2014/main" id="{29F7958F-A9EE-4751-8340-F0CEF5448F6D}"/>
                          </a:ext>
                        </a:extLst>
                      </p:cNvPr>
                      <p:cNvPicPr/>
                      <p:nvPr/>
                    </p:nvPicPr>
                    <p:blipFill>
                      <a:blip r:embed="rId6"/>
                      <a:stretch>
                        <a:fillRect/>
                      </a:stretch>
                    </p:blipFill>
                    <p:spPr>
                      <a:xfrm>
                        <a:off x="3097399" y="2143357"/>
                        <a:ext cx="6124575" cy="4092575"/>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D067051D-2FA0-46AD-9016-349438C8F74E}"/>
              </a:ext>
            </a:extLst>
          </p:cNvPr>
          <p:cNvSpPr/>
          <p:nvPr/>
        </p:nvSpPr>
        <p:spPr>
          <a:xfrm>
            <a:off x="4999589" y="1653757"/>
            <a:ext cx="2300615" cy="338554"/>
          </a:xfrm>
          <a:prstGeom prst="rect">
            <a:avLst/>
          </a:prstGeom>
          <a:noFill/>
        </p:spPr>
        <p:txBody>
          <a:bodyPr wrap="square" lIns="91440" tIns="45720" rIns="91440" bIns="45720">
            <a:spAutoFit/>
          </a:bodyPr>
          <a:lstStyle/>
          <a:p>
            <a:pPr algn="ctr"/>
            <a:r>
              <a:rPr lang="en-US" sz="1600"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Preferred solution</a:t>
            </a:r>
          </a:p>
        </p:txBody>
      </p:sp>
    </p:spTree>
    <p:extLst>
      <p:ext uri="{BB962C8B-B14F-4D97-AF65-F5344CB8AC3E}">
        <p14:creationId xmlns:p14="http://schemas.microsoft.com/office/powerpoint/2010/main" val="163392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Release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a:bodyPr>
          <a:lstStyle/>
          <a:p>
            <a:r>
              <a:rPr lang="en-US" b="1" dirty="0"/>
              <a:t>UE or Network-initiated Deregistration,</a:t>
            </a:r>
            <a:r>
              <a:rPr lang="en-US" b="1" dirty="0">
                <a:solidFill>
                  <a:srgbClr val="C00000"/>
                </a:solidFill>
              </a:rPr>
              <a:t> Network (AMF) requested PDU Session release</a:t>
            </a:r>
            <a:endParaRPr lang="en-US" b="1" dirty="0"/>
          </a:p>
          <a:p>
            <a:pPr marL="285750" indent="-285750">
              <a:buFont typeface="Wingdings" panose="05000000000000000000" pitchFamily="2" charset="2"/>
              <a:buChar char="§"/>
            </a:pPr>
            <a:r>
              <a:rPr lang="en-US" dirty="0">
                <a:highlight>
                  <a:srgbClr val="C0C0C0"/>
                </a:highlight>
              </a:rPr>
              <a:t>Sol.4</a:t>
            </a:r>
            <a:r>
              <a:rPr lang="en-US" dirty="0"/>
              <a:t>: PATCH request followed by DELETE request</a:t>
            </a:r>
          </a:p>
          <a:p>
            <a:pPr marL="516150" lvl="1" indent="-285750">
              <a:buFont typeface="Wingdings" panose="05000000000000000000" pitchFamily="2" charset="2"/>
              <a:buChar char="ü"/>
            </a:pPr>
            <a:r>
              <a:rPr lang="en-US" dirty="0"/>
              <a:t>would cause unnecessary </a:t>
            </a:r>
            <a:br>
              <a:rPr lang="en-US" dirty="0"/>
            </a:br>
            <a:r>
              <a:rPr lang="en-US" dirty="0" err="1"/>
              <a:t>signalling</a:t>
            </a:r>
            <a:r>
              <a:rPr lang="en-US" dirty="0"/>
              <a:t> overhead</a:t>
            </a:r>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endParaRPr lang="en-US" dirty="0"/>
          </a:p>
        </p:txBody>
      </p:sp>
      <p:graphicFrame>
        <p:nvGraphicFramePr>
          <p:cNvPr id="7" name="Object 6">
            <a:extLst>
              <a:ext uri="{FF2B5EF4-FFF2-40B4-BE49-F238E27FC236}">
                <a16:creationId xmlns:a16="http://schemas.microsoft.com/office/drawing/2014/main" id="{29F7958F-A9EE-4751-8340-F0CEF5448F6D}"/>
              </a:ext>
            </a:extLst>
          </p:cNvPr>
          <p:cNvGraphicFramePr>
            <a:graphicFrameLocks noChangeAspect="1"/>
          </p:cNvGraphicFramePr>
          <p:nvPr>
            <p:extLst>
              <p:ext uri="{D42A27DB-BD31-4B8C-83A1-F6EECF244321}">
                <p14:modId xmlns:p14="http://schemas.microsoft.com/office/powerpoint/2010/main" val="1283187807"/>
              </p:ext>
            </p:extLst>
          </p:nvPr>
        </p:nvGraphicFramePr>
        <p:xfrm>
          <a:off x="3077236" y="475902"/>
          <a:ext cx="6124575" cy="4092575"/>
        </p:xfrm>
        <a:graphic>
          <a:graphicData uri="http://schemas.openxmlformats.org/presentationml/2006/ole">
            <mc:AlternateContent xmlns:mc="http://schemas.openxmlformats.org/markup-compatibility/2006">
              <mc:Choice xmlns:v="urn:schemas-microsoft-com:vml" Requires="v">
                <p:oleObj spid="_x0000_s5198" name="Visio" r:id="rId3" imgW="6124475" imgH="4092674" progId="Visio.Drawing.11">
                  <p:embed/>
                </p:oleObj>
              </mc:Choice>
              <mc:Fallback>
                <p:oleObj name="Visio" r:id="rId3" imgW="6124475" imgH="4092674" progId="Visio.Drawing.11">
                  <p:embed/>
                  <p:pic>
                    <p:nvPicPr>
                      <p:cNvPr id="7" name="Object 6">
                        <a:extLst>
                          <a:ext uri="{FF2B5EF4-FFF2-40B4-BE49-F238E27FC236}">
                            <a16:creationId xmlns:a16="http://schemas.microsoft.com/office/drawing/2014/main" id="{29F7958F-A9EE-4751-8340-F0CEF5448F6D}"/>
                          </a:ext>
                        </a:extLst>
                      </p:cNvPr>
                      <p:cNvPicPr/>
                      <p:nvPr/>
                    </p:nvPicPr>
                    <p:blipFill>
                      <a:blip r:embed="rId4"/>
                      <a:stretch>
                        <a:fillRect/>
                      </a:stretch>
                    </p:blipFill>
                    <p:spPr>
                      <a:xfrm>
                        <a:off x="3077236" y="475902"/>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28903034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solidFill>
                  <a:srgbClr val="C00000"/>
                </a:solidFill>
              </a:rPr>
              <a:t>Nsmf_PDUSession</a:t>
            </a:r>
            <a:r>
              <a:rPr lang="en-US" dirty="0">
                <a:solidFill>
                  <a:srgbClr val="C00000"/>
                </a:solidFill>
              </a:rPr>
              <a:t>: Notify SM Context Status (N11) </a:t>
            </a:r>
            <a:r>
              <a:rPr lang="en-US" i="1" dirty="0">
                <a:solidFill>
                  <a:srgbClr val="C00000"/>
                </a:solidFill>
              </a:rPr>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lnSpcReduction="10000"/>
          </a:bodyPr>
          <a:lstStyle/>
          <a:p>
            <a:r>
              <a:rPr lang="en-US" b="1" dirty="0">
                <a:solidFill>
                  <a:srgbClr val="C00000"/>
                </a:solidFill>
              </a:rPr>
              <a:t>UE or Network (SMF) requested PDU Session release, or PDU Session Establishment Failure after Create SM Context Response</a:t>
            </a:r>
            <a:endParaRPr lang="en-US" b="1" dirty="0"/>
          </a:p>
          <a:p>
            <a:endParaRPr lang="en-US" dirty="0"/>
          </a:p>
          <a:p>
            <a:endParaRPr lang="en-US" dirty="0"/>
          </a:p>
          <a:p>
            <a:endParaRPr lang="en-US" dirty="0"/>
          </a:p>
          <a:p>
            <a:endParaRPr lang="en-US" dirty="0"/>
          </a:p>
          <a:p>
            <a:endParaRPr lang="en-US" dirty="0"/>
          </a:p>
          <a:p>
            <a:pPr marL="285750" indent="-285750">
              <a:buFont typeface="Wingdings" panose="05000000000000000000" pitchFamily="2" charset="2"/>
              <a:buChar char="§"/>
            </a:pPr>
            <a:r>
              <a:rPr lang="en-US" b="1" dirty="0">
                <a:solidFill>
                  <a:srgbClr val="C00000"/>
                </a:solidFill>
              </a:rPr>
              <a:t>POST</a:t>
            </a:r>
            <a:r>
              <a:rPr lang="en-US" dirty="0">
                <a:solidFill>
                  <a:srgbClr val="C00000"/>
                </a:solidFill>
              </a:rPr>
              <a:t> method </a:t>
            </a:r>
            <a:r>
              <a:rPr lang="en-US" b="1" dirty="0">
                <a:solidFill>
                  <a:srgbClr val="C00000"/>
                </a:solidFill>
              </a:rPr>
              <a:t>on </a:t>
            </a:r>
            <a:r>
              <a:rPr lang="en-US" b="1" dirty="0" err="1">
                <a:solidFill>
                  <a:srgbClr val="C00000"/>
                </a:solidFill>
              </a:rPr>
              <a:t>SmContextStatus</a:t>
            </a:r>
            <a:r>
              <a:rPr lang="en-US" b="1" dirty="0">
                <a:solidFill>
                  <a:srgbClr val="C00000"/>
                </a:solidFill>
              </a:rPr>
              <a:t> Notification Callback</a:t>
            </a:r>
            <a:r>
              <a:rPr lang="en-US" dirty="0">
                <a:solidFill>
                  <a:srgbClr val="C00000"/>
                </a:solidFill>
              </a:rPr>
              <a:t> provided by AMF when subscribing to this notification</a:t>
            </a:r>
          </a:p>
          <a:p>
            <a:pPr marL="285750" indent="-285750">
              <a:buFont typeface="Wingdings" panose="05000000000000000000" pitchFamily="2" charset="2"/>
              <a:buChar char="§"/>
            </a:pPr>
            <a:r>
              <a:rPr lang="en-US" dirty="0">
                <a:solidFill>
                  <a:srgbClr val="C00000"/>
                </a:solidFill>
              </a:rPr>
              <a:t>AMF and SMF delete the corresponding SM Context. </a:t>
            </a:r>
          </a:p>
          <a:p>
            <a:pPr marL="285750" indent="-285750">
              <a:buFont typeface="Wingdings" panose="05000000000000000000" pitchFamily="2" charset="2"/>
              <a:buChar char="§"/>
            </a:pPr>
            <a:r>
              <a:rPr lang="en-US" i="1" dirty="0">
                <a:solidFill>
                  <a:srgbClr val="C00000"/>
                </a:solidFill>
              </a:rPr>
              <a:t>NAS </a:t>
            </a:r>
            <a:r>
              <a:rPr lang="en-US" i="1" dirty="0" err="1">
                <a:solidFill>
                  <a:srgbClr val="C00000"/>
                </a:solidFill>
              </a:rPr>
              <a:t>signalling</a:t>
            </a:r>
            <a:r>
              <a:rPr lang="en-US" i="1" dirty="0">
                <a:solidFill>
                  <a:srgbClr val="C00000"/>
                </a:solidFill>
              </a:rPr>
              <a:t> may take place between the SMF and UE before invoking this service operation.</a:t>
            </a:r>
          </a:p>
          <a:p>
            <a:endParaRPr lang="en-US" dirty="0"/>
          </a:p>
          <a:p>
            <a:endParaRPr lang="en-US" dirty="0"/>
          </a:p>
        </p:txBody>
      </p:sp>
      <p:graphicFrame>
        <p:nvGraphicFramePr>
          <p:cNvPr id="22" name="Object 21">
            <a:extLst>
              <a:ext uri="{FF2B5EF4-FFF2-40B4-BE49-F238E27FC236}">
                <a16:creationId xmlns:a16="http://schemas.microsoft.com/office/drawing/2014/main" id="{1645DD58-6F40-4D48-9A87-B42BBE2A3291}"/>
              </a:ext>
            </a:extLst>
          </p:cNvPr>
          <p:cNvGraphicFramePr>
            <a:graphicFrameLocks noChangeAspect="1"/>
          </p:cNvGraphicFramePr>
          <p:nvPr>
            <p:extLst>
              <p:ext uri="{D42A27DB-BD31-4B8C-83A1-F6EECF244321}">
                <p14:modId xmlns:p14="http://schemas.microsoft.com/office/powerpoint/2010/main" val="3645257247"/>
              </p:ext>
            </p:extLst>
          </p:nvPr>
        </p:nvGraphicFramePr>
        <p:xfrm>
          <a:off x="1665288" y="395373"/>
          <a:ext cx="6124575" cy="4092575"/>
        </p:xfrm>
        <a:graphic>
          <a:graphicData uri="http://schemas.openxmlformats.org/presentationml/2006/ole">
            <mc:AlternateContent xmlns:mc="http://schemas.openxmlformats.org/markup-compatibility/2006">
              <mc:Choice xmlns:v="urn:schemas-microsoft-com:vml" Requires="v">
                <p:oleObj spid="_x0000_s20525" name="Visio" r:id="rId3" imgW="6124475" imgH="4092674" progId="Visio.Drawing.11">
                  <p:embed/>
                </p:oleObj>
              </mc:Choice>
              <mc:Fallback>
                <p:oleObj name="Visio" r:id="rId3" imgW="6124475" imgH="4092674" progId="Visio.Drawing.11">
                  <p:embed/>
                  <p:pic>
                    <p:nvPicPr>
                      <p:cNvPr id="22" name="Object 21">
                        <a:extLst>
                          <a:ext uri="{FF2B5EF4-FFF2-40B4-BE49-F238E27FC236}">
                            <a16:creationId xmlns:a16="http://schemas.microsoft.com/office/drawing/2014/main" id="{1645DD58-6F40-4D48-9A87-B42BBE2A3291}"/>
                          </a:ext>
                        </a:extLst>
                      </p:cNvPr>
                      <p:cNvPicPr/>
                      <p:nvPr/>
                    </p:nvPicPr>
                    <p:blipFill>
                      <a:blip r:embed="rId4"/>
                      <a:stretch>
                        <a:fillRect/>
                      </a:stretch>
                    </p:blipFill>
                    <p:spPr>
                      <a:xfrm>
                        <a:off x="1665288" y="395373"/>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33484233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Update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fontScale="92500" lnSpcReduction="20000"/>
          </a:bodyPr>
          <a:lstStyle/>
          <a:p>
            <a:r>
              <a:rPr lang="en-US" b="1" dirty="0"/>
              <a:t>PDU Session Activation of User Plane connectivity (N3 tunnel)</a:t>
            </a:r>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r>
              <a:rPr lang="en-US" dirty="0"/>
              <a:t>Service operation triggered by AMF to request SMF to setup N3 tunnel during NAS SR. NG-RAN N3 tunnel info is not yet available at this stage.</a:t>
            </a:r>
          </a:p>
          <a:p>
            <a:pPr marL="285750" indent="-285750">
              <a:buFont typeface="Wingdings" panose="05000000000000000000" pitchFamily="2" charset="2"/>
              <a:buChar char="§"/>
            </a:pPr>
            <a:r>
              <a:rPr lang="en-US" b="1" dirty="0"/>
              <a:t>PATCH</a:t>
            </a:r>
            <a:r>
              <a:rPr lang="en-US" dirty="0"/>
              <a:t> method </a:t>
            </a:r>
            <a:r>
              <a:rPr lang="en-US" b="1" dirty="0"/>
              <a:t>on sm_context123</a:t>
            </a:r>
            <a:r>
              <a:rPr lang="en-US" dirty="0"/>
              <a:t>, modifying </a:t>
            </a:r>
            <a:r>
              <a:rPr lang="en-US" b="1" dirty="0" err="1"/>
              <a:t>upConnectionState</a:t>
            </a:r>
            <a:r>
              <a:rPr lang="en-US" dirty="0"/>
              <a:t>  attribute to “</a:t>
            </a:r>
            <a:r>
              <a:rPr lang="en-US" b="1" dirty="0"/>
              <a:t>active</a:t>
            </a:r>
            <a:r>
              <a:rPr lang="en-US" dirty="0"/>
              <a:t>” </a:t>
            </a:r>
          </a:p>
          <a:p>
            <a:pPr marL="516150" lvl="1" indent="-285750">
              <a:buFont typeface="Wingdings" panose="05000000000000000000" pitchFamily="2" charset="2"/>
              <a:buChar char="§"/>
            </a:pPr>
            <a:r>
              <a:rPr lang="en-US" dirty="0"/>
              <a:t>A </a:t>
            </a:r>
            <a:r>
              <a:rPr lang="en-US" dirty="0" err="1"/>
              <a:t>upConnectionState</a:t>
            </a:r>
            <a:r>
              <a:rPr lang="en-US" dirty="0"/>
              <a:t> attribute represents an actual state of the </a:t>
            </a:r>
            <a:r>
              <a:rPr lang="en-US" dirty="0" err="1"/>
              <a:t>pdu</a:t>
            </a:r>
            <a:r>
              <a:rPr lang="en-US" dirty="0"/>
              <a:t> session (as opposed to an </a:t>
            </a:r>
            <a:r>
              <a:rPr lang="en-US" dirty="0" err="1"/>
              <a:t>operationType</a:t>
            </a:r>
            <a:r>
              <a:rPr lang="en-US" dirty="0"/>
              <a:t> parameter), that may even be queried e.g. for testing or debugging.</a:t>
            </a:r>
          </a:p>
          <a:p>
            <a:pPr marL="516150" lvl="1" indent="-285750">
              <a:buFont typeface="Wingdings" panose="05000000000000000000" pitchFamily="2" charset="2"/>
              <a:buChar char="§"/>
            </a:pPr>
            <a:r>
              <a:rPr lang="en-US" dirty="0"/>
              <a:t>with multipart response (N1 and N2 SM Container in binary body part)</a:t>
            </a:r>
          </a:p>
          <a:p>
            <a:pPr marL="285750" indent="-285750">
              <a:buFont typeface="Wingdings" panose="05000000000000000000" pitchFamily="2" charset="2"/>
              <a:buChar char="§"/>
            </a:pPr>
            <a:r>
              <a:rPr lang="en-US" dirty="0"/>
              <a:t>UP activation appears as a regular PATCH exchange for AMF &amp; SMF </a:t>
            </a:r>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endParaRPr lang="en-US" dirty="0"/>
          </a:p>
          <a:p>
            <a:endParaRPr lang="en-US" dirty="0"/>
          </a:p>
          <a:p>
            <a:endParaRPr lang="en-US" dirty="0"/>
          </a:p>
          <a:p>
            <a:endParaRPr lang="en-US" dirty="0"/>
          </a:p>
          <a:p>
            <a:endParaRPr lang="en-US" dirty="0"/>
          </a:p>
        </p:txBody>
      </p:sp>
      <p:graphicFrame>
        <p:nvGraphicFramePr>
          <p:cNvPr id="22" name="Object 21">
            <a:extLst>
              <a:ext uri="{FF2B5EF4-FFF2-40B4-BE49-F238E27FC236}">
                <a16:creationId xmlns:a16="http://schemas.microsoft.com/office/drawing/2014/main" id="{1645DD58-6F40-4D48-9A87-B42BBE2A3291}"/>
              </a:ext>
            </a:extLst>
          </p:cNvPr>
          <p:cNvGraphicFramePr>
            <a:graphicFrameLocks noChangeAspect="1"/>
          </p:cNvGraphicFramePr>
          <p:nvPr>
            <p:extLst>
              <p:ext uri="{D42A27DB-BD31-4B8C-83A1-F6EECF244321}">
                <p14:modId xmlns:p14="http://schemas.microsoft.com/office/powerpoint/2010/main" val="4093973638"/>
              </p:ext>
            </p:extLst>
          </p:nvPr>
        </p:nvGraphicFramePr>
        <p:xfrm>
          <a:off x="1865866" y="126471"/>
          <a:ext cx="6124575" cy="4092575"/>
        </p:xfrm>
        <a:graphic>
          <a:graphicData uri="http://schemas.openxmlformats.org/presentationml/2006/ole">
            <mc:AlternateContent xmlns:mc="http://schemas.openxmlformats.org/markup-compatibility/2006">
              <mc:Choice xmlns:v="urn:schemas-microsoft-com:vml" Requires="v">
                <p:oleObj spid="_x0000_s6219" name="Visio" r:id="rId3" imgW="6124475" imgH="4092674" progId="Visio.Drawing.11">
                  <p:embed/>
                </p:oleObj>
              </mc:Choice>
              <mc:Fallback>
                <p:oleObj name="Visio" r:id="rId3" imgW="6124475" imgH="4092674" progId="Visio.Drawing.11">
                  <p:embed/>
                  <p:pic>
                    <p:nvPicPr>
                      <p:cNvPr id="22" name="Object 21">
                        <a:extLst>
                          <a:ext uri="{FF2B5EF4-FFF2-40B4-BE49-F238E27FC236}">
                            <a16:creationId xmlns:a16="http://schemas.microsoft.com/office/drawing/2014/main" id="{1645DD58-6F40-4D48-9A87-B42BBE2A3291}"/>
                          </a:ext>
                        </a:extLst>
                      </p:cNvPr>
                      <p:cNvPicPr/>
                      <p:nvPr/>
                    </p:nvPicPr>
                    <p:blipFill>
                      <a:blip r:embed="rId4"/>
                      <a:stretch>
                        <a:fillRect/>
                      </a:stretch>
                    </p:blipFill>
                    <p:spPr>
                      <a:xfrm>
                        <a:off x="1865866" y="126471"/>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548217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Update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lnSpcReduction="10000"/>
          </a:bodyPr>
          <a:lstStyle/>
          <a:p>
            <a:r>
              <a:rPr lang="en-US" b="1" dirty="0"/>
              <a:t>PDU Session Deactivation of User Plane connectivity (N3 tunnel)</a:t>
            </a:r>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r>
              <a:rPr lang="en-US" dirty="0"/>
              <a:t>Service operation triggered by AMF to request SMF to release N3 tunnel during NAS </a:t>
            </a:r>
            <a:r>
              <a:rPr lang="en-US" dirty="0" err="1"/>
              <a:t>signalling</a:t>
            </a:r>
            <a:r>
              <a:rPr lang="en-US" dirty="0"/>
              <a:t> connection release. </a:t>
            </a:r>
          </a:p>
          <a:p>
            <a:pPr marL="285750" indent="-285750">
              <a:buFont typeface="Wingdings" panose="05000000000000000000" pitchFamily="2" charset="2"/>
              <a:buChar char="§"/>
            </a:pPr>
            <a:r>
              <a:rPr lang="en-US" b="1" dirty="0"/>
              <a:t>PATCH</a:t>
            </a:r>
            <a:r>
              <a:rPr lang="en-US" dirty="0"/>
              <a:t> method </a:t>
            </a:r>
            <a:r>
              <a:rPr lang="en-US" b="1" dirty="0"/>
              <a:t>on sm_context123</a:t>
            </a:r>
            <a:r>
              <a:rPr lang="en-US" dirty="0"/>
              <a:t>, modifying </a:t>
            </a:r>
            <a:r>
              <a:rPr lang="en-US" b="1" dirty="0" err="1"/>
              <a:t>upConnectionState</a:t>
            </a:r>
            <a:r>
              <a:rPr lang="en-US" dirty="0"/>
              <a:t>  attribute to “</a:t>
            </a:r>
            <a:r>
              <a:rPr lang="en-US" b="1" dirty="0"/>
              <a:t>inactive</a:t>
            </a:r>
            <a:r>
              <a:rPr lang="en-US" dirty="0"/>
              <a:t>”.</a:t>
            </a:r>
          </a:p>
          <a:p>
            <a:pPr marL="285750" indent="-285750">
              <a:buFont typeface="Wingdings" panose="05000000000000000000" pitchFamily="2" charset="2"/>
              <a:buChar char="§"/>
            </a:pPr>
            <a:r>
              <a:rPr lang="en-US" dirty="0"/>
              <a:t>UP activation appears as a regular PATCH exchange for AMF &amp; SMF</a:t>
            </a:r>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endParaRPr lang="en-US" dirty="0"/>
          </a:p>
          <a:p>
            <a:endParaRPr lang="en-US" dirty="0"/>
          </a:p>
          <a:p>
            <a:endParaRPr lang="en-US" dirty="0"/>
          </a:p>
          <a:p>
            <a:endParaRPr lang="en-US" dirty="0"/>
          </a:p>
          <a:p>
            <a:endParaRPr lang="en-US" dirty="0"/>
          </a:p>
        </p:txBody>
      </p:sp>
      <p:graphicFrame>
        <p:nvGraphicFramePr>
          <p:cNvPr id="22" name="Object 21">
            <a:extLst>
              <a:ext uri="{FF2B5EF4-FFF2-40B4-BE49-F238E27FC236}">
                <a16:creationId xmlns:a16="http://schemas.microsoft.com/office/drawing/2014/main" id="{1645DD58-6F40-4D48-9A87-B42BBE2A3291}"/>
              </a:ext>
            </a:extLst>
          </p:cNvPr>
          <p:cNvGraphicFramePr>
            <a:graphicFrameLocks noChangeAspect="1"/>
          </p:cNvGraphicFramePr>
          <p:nvPr>
            <p:extLst>
              <p:ext uri="{D42A27DB-BD31-4B8C-83A1-F6EECF244321}">
                <p14:modId xmlns:p14="http://schemas.microsoft.com/office/powerpoint/2010/main" val="644284197"/>
              </p:ext>
            </p:extLst>
          </p:nvPr>
        </p:nvGraphicFramePr>
        <p:xfrm>
          <a:off x="1865866" y="308011"/>
          <a:ext cx="6124575" cy="4092575"/>
        </p:xfrm>
        <a:graphic>
          <a:graphicData uri="http://schemas.openxmlformats.org/presentationml/2006/ole">
            <mc:AlternateContent xmlns:mc="http://schemas.openxmlformats.org/markup-compatibility/2006">
              <mc:Choice xmlns:v="urn:schemas-microsoft-com:vml" Requires="v">
                <p:oleObj spid="_x0000_s7243" name="Visio" r:id="rId3" imgW="6124475" imgH="4092674" progId="Visio.Drawing.11">
                  <p:embed/>
                </p:oleObj>
              </mc:Choice>
              <mc:Fallback>
                <p:oleObj name="Visio" r:id="rId3" imgW="6124475" imgH="4092674" progId="Visio.Drawing.11">
                  <p:embed/>
                  <p:pic>
                    <p:nvPicPr>
                      <p:cNvPr id="22" name="Object 21">
                        <a:extLst>
                          <a:ext uri="{FF2B5EF4-FFF2-40B4-BE49-F238E27FC236}">
                            <a16:creationId xmlns:a16="http://schemas.microsoft.com/office/drawing/2014/main" id="{1645DD58-6F40-4D48-9A87-B42BBE2A3291}"/>
                          </a:ext>
                        </a:extLst>
                      </p:cNvPr>
                      <p:cNvPicPr/>
                      <p:nvPr/>
                    </p:nvPicPr>
                    <p:blipFill>
                      <a:blip r:embed="rId4"/>
                      <a:stretch>
                        <a:fillRect/>
                      </a:stretch>
                    </p:blipFill>
                    <p:spPr>
                      <a:xfrm>
                        <a:off x="1865866" y="308011"/>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602908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Update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lnSpcReduction="10000"/>
          </a:bodyPr>
          <a:lstStyle/>
          <a:p>
            <a:r>
              <a:rPr lang="en-US" b="1" dirty="0" err="1"/>
              <a:t>Xn</a:t>
            </a:r>
            <a:r>
              <a:rPr lang="en-US" b="1" dirty="0"/>
              <a:t> Handover</a:t>
            </a:r>
          </a:p>
          <a:p>
            <a:endParaRPr lang="en-US" dirty="0"/>
          </a:p>
          <a:p>
            <a:endParaRPr lang="en-US" dirty="0"/>
          </a:p>
          <a:p>
            <a:endParaRPr lang="en-US" dirty="0"/>
          </a:p>
          <a:p>
            <a:endParaRPr lang="en-US" dirty="0"/>
          </a:p>
          <a:p>
            <a:endParaRPr lang="en-US" dirty="0"/>
          </a:p>
          <a:p>
            <a:pPr marL="285750" indent="-285750">
              <a:buFont typeface="Wingdings" panose="05000000000000000000" pitchFamily="2" charset="2"/>
              <a:buChar char="§"/>
            </a:pPr>
            <a:r>
              <a:rPr lang="en-US" dirty="0"/>
              <a:t>N2 Path Switch Request is a NGAP MM </a:t>
            </a:r>
            <a:r>
              <a:rPr lang="en-US" dirty="0" err="1"/>
              <a:t>msg</a:t>
            </a:r>
            <a:r>
              <a:rPr lang="en-US" dirty="0"/>
              <a:t>, including RAN Transport Layer Information</a:t>
            </a:r>
          </a:p>
          <a:p>
            <a:pPr marL="285750" indent="-285750">
              <a:buFont typeface="Wingdings" panose="05000000000000000000" pitchFamily="2" charset="2"/>
              <a:buChar char="§"/>
            </a:pPr>
            <a:r>
              <a:rPr lang="en-US" b="1" dirty="0"/>
              <a:t>PATCH</a:t>
            </a:r>
            <a:r>
              <a:rPr lang="en-US" dirty="0"/>
              <a:t> method </a:t>
            </a:r>
            <a:r>
              <a:rPr lang="en-US" b="1" dirty="0"/>
              <a:t>on sm_context123</a:t>
            </a:r>
            <a:r>
              <a:rPr lang="en-US" dirty="0"/>
              <a:t>, </a:t>
            </a:r>
            <a:r>
              <a:rPr lang="en-US" b="1" dirty="0"/>
              <a:t>with a N2 SM Container</a:t>
            </a:r>
            <a:r>
              <a:rPr lang="en-US" dirty="0"/>
              <a:t> (including the RAN Transport Layer Info) and possibly modifying other attributes such as ULI. </a:t>
            </a:r>
          </a:p>
          <a:p>
            <a:pPr marL="516150" lvl="1" indent="-285750">
              <a:buFont typeface="Wingdings" panose="05000000000000000000" pitchFamily="2" charset="2"/>
              <a:buChar char="§"/>
            </a:pPr>
            <a:r>
              <a:rPr lang="en-US" dirty="0"/>
              <a:t>SMF returns a N2 SM Container (including CN Transport Layer Info) in the response.</a:t>
            </a:r>
          </a:p>
          <a:p>
            <a:pPr marL="516150" lvl="1" indent="-285750">
              <a:buFont typeface="Wingdings" panose="05000000000000000000" pitchFamily="2" charset="2"/>
              <a:buChar char="§"/>
            </a:pPr>
            <a:r>
              <a:rPr lang="en-US" dirty="0"/>
              <a:t>Multipart request and response messages (N2 SM Container in binary body part)</a:t>
            </a:r>
          </a:p>
          <a:p>
            <a:pPr marL="516150" lvl="1" indent="-285750">
              <a:buFont typeface="Wingdings" panose="05000000000000000000" pitchFamily="2" charset="2"/>
              <a:buChar char="§"/>
            </a:pPr>
            <a:r>
              <a:rPr lang="en-US" dirty="0" err="1"/>
              <a:t>Xn</a:t>
            </a:r>
            <a:r>
              <a:rPr lang="en-US" dirty="0"/>
              <a:t> Handover appears as a regular PATCH exchange for AMF &amp; SMF.</a:t>
            </a:r>
          </a:p>
          <a:p>
            <a:pPr marL="516150" lvl="1" indent="-285750">
              <a:buFont typeface="Wingdings" panose="05000000000000000000" pitchFamily="2" charset="2"/>
              <a:buChar char="§"/>
            </a:pPr>
            <a:endParaRPr lang="en-US" dirty="0"/>
          </a:p>
          <a:p>
            <a:endParaRPr lang="en-US" dirty="0"/>
          </a:p>
        </p:txBody>
      </p:sp>
      <p:graphicFrame>
        <p:nvGraphicFramePr>
          <p:cNvPr id="22" name="Object 21">
            <a:extLst>
              <a:ext uri="{FF2B5EF4-FFF2-40B4-BE49-F238E27FC236}">
                <a16:creationId xmlns:a16="http://schemas.microsoft.com/office/drawing/2014/main" id="{1645DD58-6F40-4D48-9A87-B42BBE2A3291}"/>
              </a:ext>
            </a:extLst>
          </p:cNvPr>
          <p:cNvGraphicFramePr>
            <a:graphicFrameLocks noChangeAspect="1"/>
          </p:cNvGraphicFramePr>
          <p:nvPr>
            <p:extLst>
              <p:ext uri="{D42A27DB-BD31-4B8C-83A1-F6EECF244321}">
                <p14:modId xmlns:p14="http://schemas.microsoft.com/office/powerpoint/2010/main" val="1974716218"/>
              </p:ext>
            </p:extLst>
          </p:nvPr>
        </p:nvGraphicFramePr>
        <p:xfrm>
          <a:off x="1665288" y="267494"/>
          <a:ext cx="6124575" cy="4092575"/>
        </p:xfrm>
        <a:graphic>
          <a:graphicData uri="http://schemas.openxmlformats.org/presentationml/2006/ole">
            <mc:AlternateContent xmlns:mc="http://schemas.openxmlformats.org/markup-compatibility/2006">
              <mc:Choice xmlns:v="urn:schemas-microsoft-com:vml" Requires="v">
                <p:oleObj spid="_x0000_s8267" name="Visio" r:id="rId3" imgW="6124475" imgH="4092674" progId="Visio.Drawing.11">
                  <p:embed/>
                </p:oleObj>
              </mc:Choice>
              <mc:Fallback>
                <p:oleObj name="Visio" r:id="rId3" imgW="6124475" imgH="4092674" progId="Visio.Drawing.11">
                  <p:embed/>
                  <p:pic>
                    <p:nvPicPr>
                      <p:cNvPr id="22" name="Object 21">
                        <a:extLst>
                          <a:ext uri="{FF2B5EF4-FFF2-40B4-BE49-F238E27FC236}">
                            <a16:creationId xmlns:a16="http://schemas.microsoft.com/office/drawing/2014/main" id="{1645DD58-6F40-4D48-9A87-B42BBE2A3291}"/>
                          </a:ext>
                        </a:extLst>
                      </p:cNvPr>
                      <p:cNvPicPr/>
                      <p:nvPr/>
                    </p:nvPicPr>
                    <p:blipFill>
                      <a:blip r:embed="rId4"/>
                      <a:stretch>
                        <a:fillRect/>
                      </a:stretch>
                    </p:blipFill>
                    <p:spPr>
                      <a:xfrm>
                        <a:off x="1665288" y="267494"/>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4212757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US" dirty="0"/>
              <a:t>Introduction</a:t>
            </a:r>
          </a:p>
        </p:txBody>
      </p:sp>
      <p:sp>
        <p:nvSpPr>
          <p:cNvPr id="10" name="Text Placeholder 9"/>
          <p:cNvSpPr>
            <a:spLocks noGrp="1"/>
          </p:cNvSpPr>
          <p:nvPr>
            <p:ph type="body" sz="quarter" idx="12"/>
          </p:nvPr>
        </p:nvSpPr>
        <p:spPr>
          <a:xfrm>
            <a:off x="417600" y="923400"/>
            <a:ext cx="8308800" cy="3560400"/>
          </a:xfrm>
        </p:spPr>
        <p:txBody>
          <a:bodyPr>
            <a:normAutofit/>
          </a:bodyPr>
          <a:lstStyle/>
          <a:p>
            <a:pPr marL="285750" indent="-285750">
              <a:buFont typeface="Wingdings" panose="05000000000000000000" pitchFamily="2" charset="2"/>
              <a:buChar char="§"/>
            </a:pPr>
            <a:r>
              <a:rPr lang="en-US" sz="1800" dirty="0">
                <a:solidFill>
                  <a:srgbClr val="C00000"/>
                </a:solidFill>
              </a:rPr>
              <a:t>Updates from C4-175051 (CT4#80) are identified in dark red</a:t>
            </a:r>
          </a:p>
          <a:p>
            <a:pPr marL="285750" indent="-285750">
              <a:buFont typeface="Wingdings" panose="05000000000000000000" pitchFamily="2" charset="2"/>
              <a:buChar char="§"/>
            </a:pPr>
            <a:endParaRPr lang="en-US" sz="1800" dirty="0"/>
          </a:p>
          <a:p>
            <a:pPr marL="285750" indent="-285750">
              <a:buFont typeface="Wingdings" panose="05000000000000000000" pitchFamily="2" charset="2"/>
              <a:buChar char="§"/>
            </a:pPr>
            <a:r>
              <a:rPr lang="en-US" sz="1800" dirty="0"/>
              <a:t>Two services offered by SMF</a:t>
            </a:r>
          </a:p>
          <a:p>
            <a:pPr marL="516150" lvl="1" indent="-285750">
              <a:buFont typeface="Wingdings" panose="05000000000000000000" pitchFamily="2" charset="2"/>
              <a:buChar char="ü"/>
            </a:pPr>
            <a:r>
              <a:rPr lang="en-US" sz="1600" dirty="0" err="1"/>
              <a:t>PDUSession</a:t>
            </a:r>
            <a:r>
              <a:rPr lang="en-US" sz="1600" dirty="0"/>
              <a:t> service, to be specified by CT4 (TS 29.502)</a:t>
            </a:r>
          </a:p>
          <a:p>
            <a:pPr marL="516150" lvl="1" indent="-285750">
              <a:buFont typeface="Wingdings" panose="05000000000000000000" pitchFamily="2" charset="2"/>
              <a:buChar char="ü"/>
            </a:pPr>
            <a:r>
              <a:rPr lang="en-US" sz="1600" dirty="0" err="1"/>
              <a:t>EventExposure</a:t>
            </a:r>
            <a:r>
              <a:rPr lang="en-US" sz="1600" dirty="0"/>
              <a:t> service, to be specified by CT3 (TS 29.508)</a:t>
            </a:r>
          </a:p>
          <a:p>
            <a:pPr marL="516150" lvl="1" indent="-285750">
              <a:buFont typeface="Wingdings" panose="05000000000000000000" pitchFamily="2" charset="2"/>
              <a:buChar char="§"/>
            </a:pPr>
            <a:endParaRPr lang="en-US" sz="1600" dirty="0"/>
          </a:p>
          <a:p>
            <a:pPr marL="285750" indent="-285750">
              <a:buFont typeface="Wingdings" panose="05000000000000000000" pitchFamily="2" charset="2"/>
              <a:buChar char="§"/>
            </a:pPr>
            <a:r>
              <a:rPr lang="en-US" sz="1800" dirty="0"/>
              <a:t>Scope of this document: </a:t>
            </a:r>
            <a:r>
              <a:rPr lang="en-US" sz="1600" b="1" dirty="0"/>
              <a:t>How to model the </a:t>
            </a:r>
            <a:r>
              <a:rPr lang="en-US" sz="1600" b="1" dirty="0" err="1"/>
              <a:t>PDUSession</a:t>
            </a:r>
            <a:r>
              <a:rPr lang="en-US" sz="1600" b="1" dirty="0"/>
              <a:t> service?</a:t>
            </a:r>
            <a:r>
              <a:rPr lang="en-US" sz="1600" dirty="0"/>
              <a:t>   </a:t>
            </a:r>
          </a:p>
          <a:p>
            <a:pPr marL="516150" lvl="1" indent="-285750">
              <a:buFont typeface="Wingdings" panose="05000000000000000000" pitchFamily="2" charset="2"/>
              <a:buChar char="ü"/>
            </a:pPr>
            <a:r>
              <a:rPr lang="en-US" sz="1600" dirty="0"/>
              <a:t>RESTful vs. RPC APIs? </a:t>
            </a:r>
          </a:p>
          <a:p>
            <a:pPr marL="516150" lvl="1" indent="-285750">
              <a:buFont typeface="Wingdings" panose="05000000000000000000" pitchFamily="2" charset="2"/>
              <a:buChar char="ü"/>
            </a:pPr>
            <a:r>
              <a:rPr lang="en-US" sz="1600" dirty="0"/>
              <a:t>Which resources model and supported methods? </a:t>
            </a:r>
          </a:p>
          <a:p>
            <a:pPr marL="516150" lvl="1" indent="-285750">
              <a:buFont typeface="Wingdings" panose="05000000000000000000" pitchFamily="2" charset="2"/>
              <a:buChar char="ü"/>
            </a:pPr>
            <a:r>
              <a:rPr lang="en-US" sz="1600" dirty="0"/>
              <a:t>service operations over N11 and N16</a:t>
            </a:r>
          </a:p>
          <a:p>
            <a:endParaRPr lang="en-US" sz="1800" dirty="0"/>
          </a:p>
          <a:p>
            <a:endParaRPr lang="en-US" dirty="0"/>
          </a:p>
        </p:txBody>
      </p:sp>
    </p:spTree>
    <p:extLst>
      <p:ext uri="{BB962C8B-B14F-4D97-AF65-F5344CB8AC3E}">
        <p14:creationId xmlns:p14="http://schemas.microsoft.com/office/powerpoint/2010/main" val="7255507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Update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fontScale="92500" lnSpcReduction="20000"/>
          </a:bodyPr>
          <a:lstStyle/>
          <a:p>
            <a:r>
              <a:rPr lang="en-US" b="1" dirty="0"/>
              <a:t>N2 Handover</a:t>
            </a:r>
          </a:p>
          <a:p>
            <a:pPr marL="516150" lvl="1" indent="-285750">
              <a:buFont typeface="Wingdings" panose="05000000000000000000" pitchFamily="2" charset="2"/>
              <a:buChar char="§"/>
            </a:pPr>
            <a:r>
              <a:rPr lang="en-US" dirty="0"/>
              <a:t>PDU HO </a:t>
            </a:r>
            <a:r>
              <a:rPr lang="en-US" dirty="0" err="1"/>
              <a:t>Req</a:t>
            </a:r>
            <a:r>
              <a:rPr lang="en-US" dirty="0"/>
              <a:t>/</a:t>
            </a:r>
            <a:r>
              <a:rPr lang="en-US" dirty="0" err="1"/>
              <a:t>Rsp</a:t>
            </a:r>
            <a:r>
              <a:rPr lang="en-US" dirty="0"/>
              <a:t>, Modify PDU </a:t>
            </a:r>
            <a:r>
              <a:rPr lang="en-US" dirty="0" err="1"/>
              <a:t>Req</a:t>
            </a:r>
            <a:r>
              <a:rPr lang="en-US" dirty="0"/>
              <a:t>/</a:t>
            </a:r>
            <a:r>
              <a:rPr lang="en-US" dirty="0" err="1"/>
              <a:t>Rsp</a:t>
            </a:r>
            <a:r>
              <a:rPr lang="en-US" dirty="0"/>
              <a:t>, PDU HO Cancel, HO Complete/Ack in stage 2 call flow</a:t>
            </a:r>
          </a:p>
          <a:p>
            <a:pPr marL="516150" lvl="1" indent="-285750">
              <a:buFont typeface="Wingdings" panose="05000000000000000000" pitchFamily="2" charset="2"/>
              <a:buChar char="§"/>
            </a:pPr>
            <a:r>
              <a:rPr lang="en-US" dirty="0"/>
              <a:t>Requires SMF to handle serving and target RAN info concurrently, select T-UPF, set indirect forwarding, switch paths, release S-UPF, and possibility rollback (releasing T-UPF)</a:t>
            </a:r>
          </a:p>
          <a:p>
            <a:pPr marL="516150" lvl="1" indent="-285750">
              <a:buFont typeface="Wingdings" panose="05000000000000000000" pitchFamily="2" charset="2"/>
              <a:buChar char="§"/>
            </a:pPr>
            <a:r>
              <a:rPr lang="en-US" dirty="0">
                <a:highlight>
                  <a:srgbClr val="C0C0C0"/>
                </a:highlight>
              </a:rPr>
              <a:t>Sol. 1</a:t>
            </a:r>
            <a:r>
              <a:rPr lang="en-US" dirty="0"/>
              <a:t>: Custom operations on </a:t>
            </a:r>
            <a:br>
              <a:rPr lang="en-US" dirty="0"/>
            </a:br>
            <a:r>
              <a:rPr lang="en-US" dirty="0"/>
              <a:t>sm_context123, to prepare, </a:t>
            </a:r>
            <a:br>
              <a:rPr lang="en-US" dirty="0"/>
            </a:br>
            <a:r>
              <a:rPr lang="en-US" dirty="0"/>
              <a:t>execute or cancel the handover: </a:t>
            </a:r>
            <a:br>
              <a:rPr lang="en-US" dirty="0"/>
            </a:br>
            <a:r>
              <a:rPr lang="en-US" dirty="0"/>
              <a:t>- </a:t>
            </a:r>
            <a:r>
              <a:rPr lang="en-US" dirty="0" err="1"/>
              <a:t>prepareHO</a:t>
            </a:r>
            <a:br>
              <a:rPr lang="en-US" dirty="0"/>
            </a:br>
            <a:r>
              <a:rPr lang="en-US" dirty="0"/>
              <a:t>- </a:t>
            </a:r>
            <a:r>
              <a:rPr lang="en-US" dirty="0" err="1"/>
              <a:t>modifyHO</a:t>
            </a:r>
            <a:br>
              <a:rPr lang="en-US" dirty="0"/>
            </a:br>
            <a:r>
              <a:rPr lang="en-US" dirty="0"/>
              <a:t>- </a:t>
            </a:r>
            <a:r>
              <a:rPr lang="en-US" dirty="0" err="1"/>
              <a:t>completeHO</a:t>
            </a:r>
            <a:br>
              <a:rPr lang="en-US" dirty="0"/>
            </a:br>
            <a:r>
              <a:rPr lang="en-US" dirty="0"/>
              <a:t>- </a:t>
            </a:r>
            <a:r>
              <a:rPr lang="en-US" dirty="0" err="1"/>
              <a:t>cancelHO</a:t>
            </a:r>
            <a:endParaRPr lang="en-US" dirty="0"/>
          </a:p>
          <a:p>
            <a:pPr marL="516150" lvl="1" indent="-285750">
              <a:buFont typeface="Wingdings" panose="05000000000000000000" pitchFamily="2" charset="2"/>
              <a:buChar char="ü"/>
            </a:pPr>
            <a:r>
              <a:rPr lang="en-US" dirty="0"/>
              <a:t>action visible in URI (verb)</a:t>
            </a:r>
          </a:p>
          <a:p>
            <a:pPr marL="516150" lvl="1" indent="-285750">
              <a:buFont typeface="Wingdings" panose="05000000000000000000" pitchFamily="2" charset="2"/>
              <a:buChar char="ü"/>
            </a:pPr>
            <a:r>
              <a:rPr lang="en-US" dirty="0"/>
              <a:t>results in several custom operations, </a:t>
            </a:r>
            <a:br>
              <a:rPr lang="en-US" dirty="0"/>
            </a:br>
            <a:r>
              <a:rPr lang="en-US" dirty="0"/>
              <a:t>with similar info as for other scenarios </a:t>
            </a:r>
            <a:br>
              <a:rPr lang="en-US" dirty="0"/>
            </a:br>
            <a:r>
              <a:rPr lang="en-US" dirty="0"/>
              <a:t>(e.g. N2 SM Container, ULI, </a:t>
            </a:r>
            <a:r>
              <a:rPr lang="en-US" dirty="0" err="1"/>
              <a:t>etc</a:t>
            </a:r>
            <a:r>
              <a:rPr lang="en-US" dirty="0"/>
              <a:t>).</a:t>
            </a:r>
          </a:p>
          <a:p>
            <a:pPr marL="516150" lvl="1" indent="-285750">
              <a:buFont typeface="Wingdings" panose="05000000000000000000" pitchFamily="2" charset="2"/>
              <a:buChar char="ü"/>
            </a:pPr>
            <a:r>
              <a:rPr lang="en-US" dirty="0"/>
              <a:t>no </a:t>
            </a:r>
            <a:r>
              <a:rPr lang="en-US" dirty="0" err="1"/>
              <a:t>hoState</a:t>
            </a:r>
            <a:r>
              <a:rPr lang="en-US" dirty="0"/>
              <a:t> that can be queried, e.g. </a:t>
            </a:r>
            <a:br>
              <a:rPr lang="en-US" dirty="0"/>
            </a:br>
            <a:r>
              <a:rPr lang="en-US" dirty="0"/>
              <a:t>for testing, debugging.</a:t>
            </a:r>
          </a:p>
          <a:p>
            <a:pPr marL="516150" lvl="1" indent="-285750">
              <a:buFont typeface="Wingdings" panose="05000000000000000000" pitchFamily="2" charset="2"/>
              <a:buChar char="ü"/>
            </a:pPr>
            <a:endParaRPr lang="en-US" dirty="0"/>
          </a:p>
          <a:p>
            <a:endParaRPr lang="en-US" dirty="0"/>
          </a:p>
          <a:p>
            <a:endParaRPr lang="en-US" dirty="0"/>
          </a:p>
          <a:p>
            <a:endParaRPr lang="en-US" dirty="0"/>
          </a:p>
        </p:txBody>
      </p:sp>
      <p:graphicFrame>
        <p:nvGraphicFramePr>
          <p:cNvPr id="5" name="Object 4">
            <a:extLst>
              <a:ext uri="{FF2B5EF4-FFF2-40B4-BE49-F238E27FC236}">
                <a16:creationId xmlns:a16="http://schemas.microsoft.com/office/drawing/2014/main" id="{B35A6ACC-1B7B-44D1-BF6F-1D27D17AFE81}"/>
              </a:ext>
            </a:extLst>
          </p:cNvPr>
          <p:cNvGraphicFramePr>
            <a:graphicFrameLocks noChangeAspect="1"/>
          </p:cNvGraphicFramePr>
          <p:nvPr>
            <p:extLst>
              <p:ext uri="{D42A27DB-BD31-4B8C-83A1-F6EECF244321}">
                <p14:modId xmlns:p14="http://schemas.microsoft.com/office/powerpoint/2010/main" val="1919537493"/>
              </p:ext>
            </p:extLst>
          </p:nvPr>
        </p:nvGraphicFramePr>
        <p:xfrm>
          <a:off x="3335044" y="1804005"/>
          <a:ext cx="6124575" cy="4092575"/>
        </p:xfrm>
        <a:graphic>
          <a:graphicData uri="http://schemas.openxmlformats.org/presentationml/2006/ole">
            <mc:AlternateContent xmlns:mc="http://schemas.openxmlformats.org/markup-compatibility/2006">
              <mc:Choice xmlns:v="urn:schemas-microsoft-com:vml" Requires="v">
                <p:oleObj spid="_x0000_s9291" name="Visio" r:id="rId3" imgW="6124475" imgH="4092674" progId="Visio.Drawing.11">
                  <p:embed/>
                </p:oleObj>
              </mc:Choice>
              <mc:Fallback>
                <p:oleObj name="Visio" r:id="rId3" imgW="6124475" imgH="4092674" progId="Visio.Drawing.11">
                  <p:embed/>
                  <p:pic>
                    <p:nvPicPr>
                      <p:cNvPr id="5" name="Object 4">
                        <a:extLst>
                          <a:ext uri="{FF2B5EF4-FFF2-40B4-BE49-F238E27FC236}">
                            <a16:creationId xmlns:a16="http://schemas.microsoft.com/office/drawing/2014/main" id="{B35A6ACC-1B7B-44D1-BF6F-1D27D17AFE81}"/>
                          </a:ext>
                        </a:extLst>
                      </p:cNvPr>
                      <p:cNvPicPr/>
                      <p:nvPr/>
                    </p:nvPicPr>
                    <p:blipFill>
                      <a:blip r:embed="rId4"/>
                      <a:stretch>
                        <a:fillRect/>
                      </a:stretch>
                    </p:blipFill>
                    <p:spPr>
                      <a:xfrm>
                        <a:off x="3335044" y="1804005"/>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3653447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Update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fontScale="92500" lnSpcReduction="10000"/>
          </a:bodyPr>
          <a:lstStyle/>
          <a:p>
            <a:r>
              <a:rPr lang="en-US" b="1" dirty="0"/>
              <a:t>N2 Handover</a:t>
            </a:r>
          </a:p>
          <a:p>
            <a:pPr marL="516150" lvl="1" indent="-285750">
              <a:buFont typeface="Wingdings" panose="05000000000000000000" pitchFamily="2" charset="2"/>
              <a:buChar char="§"/>
            </a:pPr>
            <a:r>
              <a:rPr lang="en-US" dirty="0">
                <a:highlight>
                  <a:srgbClr val="C0C0C0"/>
                </a:highlight>
              </a:rPr>
              <a:t>Sol. 2</a:t>
            </a:r>
            <a:r>
              <a:rPr lang="en-US" dirty="0"/>
              <a:t>: </a:t>
            </a:r>
            <a:r>
              <a:rPr lang="en-US" b="1" dirty="0"/>
              <a:t>PATCH</a:t>
            </a:r>
            <a:r>
              <a:rPr lang="en-US" dirty="0"/>
              <a:t> </a:t>
            </a:r>
            <a:r>
              <a:rPr lang="en-US" b="1" dirty="0"/>
              <a:t>on sm_context123</a:t>
            </a:r>
            <a:r>
              <a:rPr lang="en-US" dirty="0"/>
              <a:t>, modifying </a:t>
            </a:r>
            <a:r>
              <a:rPr lang="en-US" b="1" dirty="0" err="1"/>
              <a:t>hoState</a:t>
            </a:r>
            <a:r>
              <a:rPr lang="en-US" dirty="0"/>
              <a:t> attribute to “preparing”, “modifying”, “completing” or “cancelling” to prepare, modify, execute or cancel the handover, with the other appropriate parameters and where necessary N2 SM Container (e.g. </a:t>
            </a:r>
            <a:r>
              <a:rPr lang="en-US" dirty="0" err="1"/>
              <a:t>targetRanTransportLayerInfo</a:t>
            </a:r>
            <a:r>
              <a:rPr lang="en-US" dirty="0"/>
              <a:t>) </a:t>
            </a:r>
          </a:p>
          <a:p>
            <a:pPr marL="516150" lvl="1" indent="-285750">
              <a:buFont typeface="Wingdings" panose="05000000000000000000" pitchFamily="2" charset="2"/>
              <a:buChar char="ü"/>
            </a:pPr>
            <a:r>
              <a:rPr lang="en-US" dirty="0"/>
              <a:t>A </a:t>
            </a:r>
            <a:r>
              <a:rPr lang="en-US" dirty="0" err="1"/>
              <a:t>hoState</a:t>
            </a:r>
            <a:r>
              <a:rPr lang="en-US" dirty="0"/>
              <a:t> attribute </a:t>
            </a:r>
            <a:br>
              <a:rPr lang="en-US" dirty="0"/>
            </a:br>
            <a:r>
              <a:rPr lang="en-US" dirty="0"/>
              <a:t>represents an actual state of </a:t>
            </a:r>
            <a:br>
              <a:rPr lang="en-US" dirty="0"/>
            </a:br>
            <a:r>
              <a:rPr lang="en-US" dirty="0"/>
              <a:t>the </a:t>
            </a:r>
            <a:r>
              <a:rPr lang="en-US" dirty="0" err="1"/>
              <a:t>pdu</a:t>
            </a:r>
            <a:r>
              <a:rPr lang="en-US" dirty="0"/>
              <a:t> session (as opposed to </a:t>
            </a:r>
            <a:br>
              <a:rPr lang="en-US" dirty="0"/>
            </a:br>
            <a:r>
              <a:rPr lang="en-US" dirty="0"/>
              <a:t>using a custom operation), that </a:t>
            </a:r>
            <a:br>
              <a:rPr lang="en-US" dirty="0"/>
            </a:br>
            <a:r>
              <a:rPr lang="en-US" dirty="0"/>
              <a:t>may even be queried e.g. for </a:t>
            </a:r>
            <a:br>
              <a:rPr lang="en-US" dirty="0"/>
            </a:br>
            <a:r>
              <a:rPr lang="en-US" dirty="0"/>
              <a:t>testing or debugging.</a:t>
            </a:r>
          </a:p>
          <a:p>
            <a:pPr marL="516150" lvl="1" indent="-285750">
              <a:buFont typeface="Wingdings" panose="05000000000000000000" pitchFamily="2" charset="2"/>
              <a:buChar char="ü"/>
            </a:pPr>
            <a:r>
              <a:rPr lang="en-US" dirty="0"/>
              <a:t>uses a standard http method.</a:t>
            </a:r>
          </a:p>
          <a:p>
            <a:pPr marL="516150" lvl="1" indent="-285750">
              <a:buFont typeface="Wingdings" panose="05000000000000000000" pitchFamily="2" charset="2"/>
              <a:buChar char="ü"/>
            </a:pPr>
            <a:r>
              <a:rPr lang="en-US" dirty="0"/>
              <a:t>N2 Handover appears as a regular </a:t>
            </a:r>
            <a:br>
              <a:rPr lang="en-US" dirty="0"/>
            </a:br>
            <a:r>
              <a:rPr lang="en-US" dirty="0"/>
              <a:t>PATCH exchange for AMF &amp; SMF,</a:t>
            </a:r>
            <a:br>
              <a:rPr lang="en-US" dirty="0"/>
            </a:br>
            <a:r>
              <a:rPr lang="en-US" dirty="0"/>
              <a:t>like for other scenarios</a:t>
            </a:r>
          </a:p>
          <a:p>
            <a:pPr lvl="1"/>
            <a:br>
              <a:rPr lang="en-US" dirty="0"/>
            </a:br>
            <a:br>
              <a:rPr lang="en-US" dirty="0"/>
            </a:br>
            <a:endParaRPr lang="en-US" b="1" dirty="0">
              <a:solidFill>
                <a:srgbClr val="FF0000"/>
              </a:solidFill>
            </a:endParaRPr>
          </a:p>
          <a:p>
            <a:endParaRPr lang="en-US" dirty="0"/>
          </a:p>
          <a:p>
            <a:endParaRPr lang="en-US" dirty="0"/>
          </a:p>
          <a:p>
            <a:endParaRPr lang="en-US" dirty="0"/>
          </a:p>
        </p:txBody>
      </p:sp>
      <p:graphicFrame>
        <p:nvGraphicFramePr>
          <p:cNvPr id="5" name="Object 4">
            <a:extLst>
              <a:ext uri="{FF2B5EF4-FFF2-40B4-BE49-F238E27FC236}">
                <a16:creationId xmlns:a16="http://schemas.microsoft.com/office/drawing/2014/main" id="{B35A6ACC-1B7B-44D1-BF6F-1D27D17AFE81}"/>
              </a:ext>
            </a:extLst>
          </p:cNvPr>
          <p:cNvGraphicFramePr>
            <a:graphicFrameLocks noChangeAspect="1"/>
          </p:cNvGraphicFramePr>
          <p:nvPr>
            <p:extLst>
              <p:ext uri="{D42A27DB-BD31-4B8C-83A1-F6EECF244321}">
                <p14:modId xmlns:p14="http://schemas.microsoft.com/office/powerpoint/2010/main" val="2037264998"/>
              </p:ext>
            </p:extLst>
          </p:nvPr>
        </p:nvGraphicFramePr>
        <p:xfrm>
          <a:off x="3045396" y="1725061"/>
          <a:ext cx="6124575" cy="4092575"/>
        </p:xfrm>
        <a:graphic>
          <a:graphicData uri="http://schemas.openxmlformats.org/presentationml/2006/ole">
            <mc:AlternateContent xmlns:mc="http://schemas.openxmlformats.org/markup-compatibility/2006">
              <mc:Choice xmlns:v="urn:schemas-microsoft-com:vml" Requires="v">
                <p:oleObj spid="_x0000_s10316" name="Visio" r:id="rId3" imgW="6124475" imgH="4092674" progId="Visio.Drawing.11">
                  <p:embed/>
                </p:oleObj>
              </mc:Choice>
              <mc:Fallback>
                <p:oleObj name="Visio" r:id="rId3" imgW="6124475" imgH="4092674" progId="Visio.Drawing.11">
                  <p:embed/>
                  <p:pic>
                    <p:nvPicPr>
                      <p:cNvPr id="5" name="Object 4">
                        <a:extLst>
                          <a:ext uri="{FF2B5EF4-FFF2-40B4-BE49-F238E27FC236}">
                            <a16:creationId xmlns:a16="http://schemas.microsoft.com/office/drawing/2014/main" id="{B35A6ACC-1B7B-44D1-BF6F-1D27D17AFE81}"/>
                          </a:ext>
                        </a:extLst>
                      </p:cNvPr>
                      <p:cNvPicPr/>
                      <p:nvPr/>
                    </p:nvPicPr>
                    <p:blipFill>
                      <a:blip r:embed="rId4"/>
                      <a:stretch>
                        <a:fillRect/>
                      </a:stretch>
                    </p:blipFill>
                    <p:spPr>
                      <a:xfrm>
                        <a:off x="3045396" y="1725061"/>
                        <a:ext cx="6124575" cy="4092575"/>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6F4EECD2-21BA-48B4-8B8B-030BD3CB5F10}"/>
              </a:ext>
            </a:extLst>
          </p:cNvPr>
          <p:cNvSpPr/>
          <p:nvPr/>
        </p:nvSpPr>
        <p:spPr>
          <a:xfrm>
            <a:off x="4957375" y="2148212"/>
            <a:ext cx="2300615" cy="338554"/>
          </a:xfrm>
          <a:prstGeom prst="rect">
            <a:avLst/>
          </a:prstGeom>
          <a:noFill/>
        </p:spPr>
        <p:txBody>
          <a:bodyPr wrap="square" lIns="91440" tIns="45720" rIns="91440" bIns="45720">
            <a:spAutoFit/>
          </a:bodyPr>
          <a:lstStyle/>
          <a:p>
            <a:pPr algn="ctr"/>
            <a:r>
              <a:rPr lang="en-US" sz="1600"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Preferred solution</a:t>
            </a:r>
          </a:p>
        </p:txBody>
      </p:sp>
    </p:spTree>
    <p:extLst>
      <p:ext uri="{BB962C8B-B14F-4D97-AF65-F5344CB8AC3E}">
        <p14:creationId xmlns:p14="http://schemas.microsoft.com/office/powerpoint/2010/main" val="2264597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Create/Update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a:xfrm>
            <a:off x="417599" y="1080000"/>
            <a:ext cx="8457459" cy="3560400"/>
          </a:xfrm>
        </p:spPr>
        <p:txBody>
          <a:bodyPr>
            <a:normAutofit/>
          </a:bodyPr>
          <a:lstStyle/>
          <a:p>
            <a:r>
              <a:rPr lang="en-US" b="1" dirty="0"/>
              <a:t>Non-3GPP to 3GPP access Handover (1/2)</a:t>
            </a:r>
          </a:p>
          <a:p>
            <a:pPr marL="285750" indent="-285750">
              <a:buFont typeface="Wingdings" panose="05000000000000000000" pitchFamily="2" charset="2"/>
              <a:buChar char="§"/>
            </a:pPr>
            <a:r>
              <a:rPr lang="en-US" b="1" dirty="0"/>
              <a:t>POST</a:t>
            </a:r>
            <a:r>
              <a:rPr lang="en-US" dirty="0"/>
              <a:t> method </a:t>
            </a:r>
            <a:r>
              <a:rPr lang="en-US" b="1" dirty="0"/>
              <a:t>on </a:t>
            </a:r>
            <a:r>
              <a:rPr lang="en-US" b="1" dirty="0" err="1"/>
              <a:t>sm_contexts</a:t>
            </a:r>
            <a:r>
              <a:rPr lang="en-US" dirty="0"/>
              <a:t>, </a:t>
            </a:r>
            <a:br>
              <a:rPr lang="en-US" dirty="0"/>
            </a:br>
            <a:r>
              <a:rPr lang="en-US" dirty="0"/>
              <a:t>to create a new </a:t>
            </a:r>
            <a:r>
              <a:rPr lang="en-US" dirty="0" err="1"/>
              <a:t>sm</a:t>
            </a:r>
            <a:r>
              <a:rPr lang="en-US" dirty="0"/>
              <a:t> context,</a:t>
            </a:r>
            <a:br>
              <a:rPr lang="en-US" dirty="0"/>
            </a:br>
            <a:r>
              <a:rPr lang="en-US" dirty="0"/>
              <a:t> if sm_context123 is not known </a:t>
            </a:r>
            <a:br>
              <a:rPr lang="en-US" dirty="0"/>
            </a:br>
            <a:r>
              <a:rPr lang="en-US" dirty="0"/>
              <a:t>to AMF (e.g. inter-PLMN handover)</a:t>
            </a:r>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r>
              <a:rPr lang="en-US" b="1" dirty="0"/>
              <a:t>PATCH</a:t>
            </a:r>
            <a:r>
              <a:rPr lang="en-US" dirty="0"/>
              <a:t> method </a:t>
            </a:r>
            <a:r>
              <a:rPr lang="en-US" b="1" dirty="0"/>
              <a:t>on sm_context123</a:t>
            </a:r>
            <a:r>
              <a:rPr lang="en-US" dirty="0"/>
              <a:t>, </a:t>
            </a:r>
            <a:br>
              <a:rPr lang="en-US" dirty="0"/>
            </a:br>
            <a:r>
              <a:rPr lang="en-US" dirty="0"/>
              <a:t>modifying </a:t>
            </a:r>
            <a:r>
              <a:rPr lang="en-US" b="1" dirty="0" err="1"/>
              <a:t>anType</a:t>
            </a:r>
            <a:r>
              <a:rPr lang="en-US" dirty="0"/>
              <a:t> attribute</a:t>
            </a:r>
            <a:br>
              <a:rPr lang="en-US" dirty="0"/>
            </a:br>
            <a:r>
              <a:rPr lang="en-US" dirty="0"/>
              <a:t>(and other attributes such as </a:t>
            </a:r>
            <a:br>
              <a:rPr lang="en-US" dirty="0"/>
            </a:br>
            <a:r>
              <a:rPr lang="en-US" dirty="0"/>
              <a:t>ULI) otherwise.</a:t>
            </a:r>
          </a:p>
          <a:p>
            <a:pPr marL="516150" lvl="1" indent="-285750">
              <a:buFont typeface="Wingdings" panose="05000000000000000000" pitchFamily="2" charset="2"/>
              <a:buChar char="ü"/>
            </a:pPr>
            <a:r>
              <a:rPr lang="en-US" dirty="0">
                <a:solidFill>
                  <a:srgbClr val="C00000"/>
                </a:solidFill>
              </a:rPr>
              <a:t>stage 2 has been updated to use</a:t>
            </a:r>
            <a:br>
              <a:rPr lang="en-US" dirty="0">
                <a:solidFill>
                  <a:srgbClr val="C00000"/>
                </a:solidFill>
              </a:rPr>
            </a:br>
            <a:r>
              <a:rPr lang="en-US" dirty="0">
                <a:solidFill>
                  <a:srgbClr val="C00000"/>
                </a:solidFill>
              </a:rPr>
              <a:t>“Update </a:t>
            </a:r>
            <a:r>
              <a:rPr lang="en-US" dirty="0" err="1">
                <a:solidFill>
                  <a:srgbClr val="C00000"/>
                </a:solidFill>
              </a:rPr>
              <a:t>SMContext</a:t>
            </a:r>
            <a:r>
              <a:rPr lang="en-US" dirty="0">
                <a:solidFill>
                  <a:srgbClr val="C00000"/>
                </a:solidFill>
              </a:rPr>
              <a:t>” operation   </a:t>
            </a:r>
          </a:p>
          <a:p>
            <a:pPr marL="285750" indent="-285750">
              <a:buFont typeface="Wingdings" panose="05000000000000000000" pitchFamily="2" charset="2"/>
              <a:buChar char="§"/>
            </a:pPr>
            <a:endParaRPr lang="en-US" dirty="0"/>
          </a:p>
          <a:p>
            <a:endParaRPr lang="en-US" dirty="0"/>
          </a:p>
        </p:txBody>
      </p:sp>
      <p:graphicFrame>
        <p:nvGraphicFramePr>
          <p:cNvPr id="22" name="Object 21">
            <a:extLst>
              <a:ext uri="{FF2B5EF4-FFF2-40B4-BE49-F238E27FC236}">
                <a16:creationId xmlns:a16="http://schemas.microsoft.com/office/drawing/2014/main" id="{1645DD58-6F40-4D48-9A87-B42BBE2A3291}"/>
              </a:ext>
            </a:extLst>
          </p:cNvPr>
          <p:cNvGraphicFramePr>
            <a:graphicFrameLocks noChangeAspect="1"/>
          </p:cNvGraphicFramePr>
          <p:nvPr>
            <p:extLst>
              <p:ext uri="{D42A27DB-BD31-4B8C-83A1-F6EECF244321}">
                <p14:modId xmlns:p14="http://schemas.microsoft.com/office/powerpoint/2010/main" val="133629764"/>
              </p:ext>
            </p:extLst>
          </p:nvPr>
        </p:nvGraphicFramePr>
        <p:xfrm>
          <a:off x="3376907" y="76423"/>
          <a:ext cx="6124575" cy="4092575"/>
        </p:xfrm>
        <a:graphic>
          <a:graphicData uri="http://schemas.openxmlformats.org/presentationml/2006/ole">
            <mc:AlternateContent xmlns:mc="http://schemas.openxmlformats.org/markup-compatibility/2006">
              <mc:Choice xmlns:v="urn:schemas-microsoft-com:vml" Requires="v">
                <p:oleObj spid="_x0000_s11414" name="Visio" r:id="rId3" imgW="6124475" imgH="4092674" progId="Visio.Drawing.11">
                  <p:embed/>
                </p:oleObj>
              </mc:Choice>
              <mc:Fallback>
                <p:oleObj name="Visio" r:id="rId3" imgW="6124475" imgH="4092674" progId="Visio.Drawing.11">
                  <p:embed/>
                  <p:pic>
                    <p:nvPicPr>
                      <p:cNvPr id="22" name="Object 21">
                        <a:extLst>
                          <a:ext uri="{FF2B5EF4-FFF2-40B4-BE49-F238E27FC236}">
                            <a16:creationId xmlns:a16="http://schemas.microsoft.com/office/drawing/2014/main" id="{1645DD58-6F40-4D48-9A87-B42BBE2A3291}"/>
                          </a:ext>
                        </a:extLst>
                      </p:cNvPr>
                      <p:cNvPicPr/>
                      <p:nvPr/>
                    </p:nvPicPr>
                    <p:blipFill>
                      <a:blip r:embed="rId4"/>
                      <a:stretch>
                        <a:fillRect/>
                      </a:stretch>
                    </p:blipFill>
                    <p:spPr>
                      <a:xfrm>
                        <a:off x="3376907" y="76423"/>
                        <a:ext cx="6124575" cy="409257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380B6B8B-3742-4F1D-8370-F86B3A2EDDDF}"/>
              </a:ext>
            </a:extLst>
          </p:cNvPr>
          <p:cNvGraphicFramePr>
            <a:graphicFrameLocks noChangeAspect="1"/>
          </p:cNvGraphicFramePr>
          <p:nvPr>
            <p:extLst>
              <p:ext uri="{D42A27DB-BD31-4B8C-83A1-F6EECF244321}">
                <p14:modId xmlns:p14="http://schemas.microsoft.com/office/powerpoint/2010/main" val="980139017"/>
              </p:ext>
            </p:extLst>
          </p:nvPr>
        </p:nvGraphicFramePr>
        <p:xfrm>
          <a:off x="3376906" y="1997108"/>
          <a:ext cx="6124575" cy="4092575"/>
        </p:xfrm>
        <a:graphic>
          <a:graphicData uri="http://schemas.openxmlformats.org/presentationml/2006/ole">
            <mc:AlternateContent xmlns:mc="http://schemas.openxmlformats.org/markup-compatibility/2006">
              <mc:Choice xmlns:v="urn:schemas-microsoft-com:vml" Requires="v">
                <p:oleObj spid="_x0000_s11415" name="Visio" r:id="rId5" imgW="6124475" imgH="4092674" progId="Visio.Drawing.11">
                  <p:embed/>
                </p:oleObj>
              </mc:Choice>
              <mc:Fallback>
                <p:oleObj name="Visio" r:id="rId5" imgW="6124475" imgH="4092674" progId="Visio.Drawing.11">
                  <p:embed/>
                  <p:pic>
                    <p:nvPicPr>
                      <p:cNvPr id="5" name="Object 4">
                        <a:extLst>
                          <a:ext uri="{FF2B5EF4-FFF2-40B4-BE49-F238E27FC236}">
                            <a16:creationId xmlns:a16="http://schemas.microsoft.com/office/drawing/2014/main" id="{380B6B8B-3742-4F1D-8370-F86B3A2EDDDF}"/>
                          </a:ext>
                        </a:extLst>
                      </p:cNvPr>
                      <p:cNvPicPr/>
                      <p:nvPr/>
                    </p:nvPicPr>
                    <p:blipFill>
                      <a:blip r:embed="rId6"/>
                      <a:stretch>
                        <a:fillRect/>
                      </a:stretch>
                    </p:blipFill>
                    <p:spPr>
                      <a:xfrm>
                        <a:off x="3376906" y="1997108"/>
                        <a:ext cx="6124575" cy="4092575"/>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7E387F25-2AEE-4141-8B40-9D50D9B17EEB}"/>
              </a:ext>
            </a:extLst>
          </p:cNvPr>
          <p:cNvSpPr/>
          <p:nvPr/>
        </p:nvSpPr>
        <p:spPr>
          <a:xfrm>
            <a:off x="5011561" y="2574932"/>
            <a:ext cx="2892919" cy="338554"/>
          </a:xfrm>
          <a:prstGeom prst="rect">
            <a:avLst/>
          </a:prstGeom>
          <a:noFill/>
        </p:spPr>
        <p:txBody>
          <a:bodyPr wrap="square" lIns="91440" tIns="45720" rIns="91440" bIns="45720">
            <a:spAutoFit/>
          </a:bodyPr>
          <a:lstStyle/>
          <a:p>
            <a:pPr algn="ctr"/>
            <a:r>
              <a:rPr lang="en-US" sz="1600"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Both solutions required</a:t>
            </a:r>
          </a:p>
        </p:txBody>
      </p:sp>
    </p:spTree>
    <p:extLst>
      <p:ext uri="{BB962C8B-B14F-4D97-AF65-F5344CB8AC3E}">
        <p14:creationId xmlns:p14="http://schemas.microsoft.com/office/powerpoint/2010/main" val="3181946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Create/Update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a:bodyPr>
          <a:lstStyle/>
          <a:p>
            <a:r>
              <a:rPr lang="en-US" b="1" dirty="0"/>
              <a:t>Non-3GPP to 3GPP access Handover (2/2)</a:t>
            </a:r>
          </a:p>
          <a:p>
            <a:pPr marL="285750" indent="-285750">
              <a:buFont typeface="Wingdings" panose="05000000000000000000" pitchFamily="2" charset="2"/>
              <a:buChar char="§"/>
            </a:pPr>
            <a:r>
              <a:rPr lang="en-US" dirty="0"/>
              <a:t>In the former case, </a:t>
            </a:r>
            <a:r>
              <a:rPr lang="en-US" dirty="0" err="1"/>
              <a:t>sm_context</a:t>
            </a:r>
            <a:r>
              <a:rPr lang="en-US" dirty="0"/>
              <a:t> was already created at SMF. i.e. POST does not result in creating a new </a:t>
            </a:r>
            <a:r>
              <a:rPr lang="en-US" dirty="0" err="1"/>
              <a:t>sm_context</a:t>
            </a:r>
            <a:r>
              <a:rPr lang="en-US" dirty="0"/>
              <a:t> resource but in returning back a representation of the already created resource.</a:t>
            </a:r>
          </a:p>
          <a:p>
            <a:endParaRPr lang="en-US" dirty="0"/>
          </a:p>
          <a:p>
            <a:endParaRPr lang="en-US" dirty="0"/>
          </a:p>
        </p:txBody>
      </p:sp>
    </p:spTree>
    <p:extLst>
      <p:ext uri="{BB962C8B-B14F-4D97-AF65-F5344CB8AC3E}">
        <p14:creationId xmlns:p14="http://schemas.microsoft.com/office/powerpoint/2010/main" val="13898029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Create/Update/Delete SM Context (N11)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fontScale="77500" lnSpcReduction="20000"/>
          </a:bodyPr>
          <a:lstStyle/>
          <a:p>
            <a:r>
              <a:rPr lang="en-US" b="1" dirty="0"/>
              <a:t>Synthesis: proposed resources and associated methods/operations (RESTful approach)</a:t>
            </a:r>
          </a:p>
          <a:p>
            <a:endParaRPr lang="en-US" b="1" dirty="0"/>
          </a:p>
          <a:p>
            <a:endParaRPr lang="en-US" b="1" dirty="0"/>
          </a:p>
          <a:p>
            <a:endParaRPr lang="en-US" b="1" dirty="0"/>
          </a:p>
          <a:p>
            <a:endParaRPr lang="en-US" b="1" dirty="0"/>
          </a:p>
          <a:p>
            <a:endParaRPr lang="en-US" b="1" dirty="0"/>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endParaRPr lang="en-US" dirty="0"/>
          </a:p>
          <a:p>
            <a:pPr marL="285750" indent="-285750">
              <a:buFont typeface="Wingdings" panose="05000000000000000000" pitchFamily="2" charset="2"/>
              <a:buChar char="ü"/>
            </a:pPr>
            <a:endParaRPr lang="en-US" b="1" dirty="0"/>
          </a:p>
          <a:p>
            <a:pPr marL="285750" indent="-285750">
              <a:buFont typeface="Wingdings" panose="05000000000000000000" pitchFamily="2" charset="2"/>
              <a:buChar char="ü"/>
            </a:pPr>
            <a:r>
              <a:rPr lang="en-US" b="1" dirty="0"/>
              <a:t>simple </a:t>
            </a:r>
            <a:r>
              <a:rPr lang="en-US" dirty="0"/>
              <a:t>modeling: few resources, 2 standards methods and 1 custom operation </a:t>
            </a:r>
            <a:r>
              <a:rPr lang="en-US" i="1" dirty="0"/>
              <a:t>(that may apply to other APIs). </a:t>
            </a:r>
          </a:p>
          <a:p>
            <a:pPr marL="285750" indent="-285750">
              <a:buFont typeface="Wingdings" panose="05000000000000000000" pitchFamily="2" charset="2"/>
              <a:buChar char="ü"/>
            </a:pPr>
            <a:r>
              <a:rPr lang="en-US" b="1" i="1" dirty="0"/>
              <a:t>RESTful</a:t>
            </a:r>
            <a:r>
              <a:rPr lang="en-US" i="1" dirty="0"/>
              <a:t> modeling</a:t>
            </a:r>
          </a:p>
          <a:p>
            <a:pPr marL="285750" indent="-285750">
              <a:buFont typeface="Wingdings" panose="05000000000000000000" pitchFamily="2" charset="2"/>
              <a:buChar char="ü"/>
            </a:pPr>
            <a:r>
              <a:rPr lang="en-US" b="1" dirty="0"/>
              <a:t>suits well N11 interactions </a:t>
            </a:r>
            <a:r>
              <a:rPr lang="en-US" dirty="0"/>
              <a:t>and stage 2 service operations: AMF creates, updates and deletes an SM context</a:t>
            </a:r>
          </a:p>
          <a:p>
            <a:pPr marL="285750" indent="-285750">
              <a:buFont typeface="Wingdings" panose="05000000000000000000" pitchFamily="2" charset="2"/>
              <a:buChar char="ü"/>
            </a:pPr>
            <a:r>
              <a:rPr lang="en-US" b="1" dirty="0" err="1"/>
              <a:t>upConnectionState</a:t>
            </a:r>
            <a:r>
              <a:rPr lang="en-US" b="1" dirty="0"/>
              <a:t>, </a:t>
            </a:r>
            <a:r>
              <a:rPr lang="en-US" b="1" dirty="0" err="1"/>
              <a:t>hoState</a:t>
            </a:r>
            <a:r>
              <a:rPr lang="en-US" dirty="0"/>
              <a:t> are </a:t>
            </a:r>
            <a:r>
              <a:rPr lang="en-US" b="1" dirty="0"/>
              <a:t>actual states </a:t>
            </a:r>
            <a:r>
              <a:rPr lang="en-US" dirty="0"/>
              <a:t>of a </a:t>
            </a:r>
            <a:r>
              <a:rPr lang="en-US" dirty="0" err="1"/>
              <a:t>pdu</a:t>
            </a:r>
            <a:r>
              <a:rPr lang="en-US" dirty="0"/>
              <a:t> session that can be modified (service request, Handover) by AMF and </a:t>
            </a:r>
            <a:r>
              <a:rPr lang="en-US" b="1" dirty="0"/>
              <a:t>read e.g. for testing or debugging</a:t>
            </a:r>
          </a:p>
          <a:p>
            <a:pPr marL="285750" indent="-285750">
              <a:buFont typeface="Wingdings" panose="05000000000000000000" pitchFamily="2" charset="2"/>
              <a:buChar char="ü"/>
            </a:pPr>
            <a:r>
              <a:rPr lang="en-US" b="1" dirty="0"/>
              <a:t>common </a:t>
            </a:r>
            <a:r>
              <a:rPr lang="en-US" b="1" dirty="0" err="1"/>
              <a:t>behaviour</a:t>
            </a:r>
            <a:r>
              <a:rPr lang="en-US" b="1" dirty="0"/>
              <a:t> over N11 </a:t>
            </a:r>
            <a:r>
              <a:rPr lang="en-US" dirty="0"/>
              <a:t>(PATCH with N1/N2 SM Containers and patching attributes) </a:t>
            </a:r>
            <a:r>
              <a:rPr lang="en-US" b="1" dirty="0"/>
              <a:t>for most scenarios</a:t>
            </a:r>
            <a:r>
              <a:rPr lang="en-US" dirty="0"/>
              <a:t>, e.g. UP connection (de)activation, handover preparation/execution, PDU session modification.</a:t>
            </a:r>
          </a:p>
        </p:txBody>
      </p:sp>
      <p:graphicFrame>
        <p:nvGraphicFramePr>
          <p:cNvPr id="4" name="Table 3">
            <a:extLst>
              <a:ext uri="{FF2B5EF4-FFF2-40B4-BE49-F238E27FC236}">
                <a16:creationId xmlns:a16="http://schemas.microsoft.com/office/drawing/2014/main" id="{F0D7876A-D1E2-4667-B123-4AC60AFE0D5E}"/>
              </a:ext>
            </a:extLst>
          </p:cNvPr>
          <p:cNvGraphicFramePr>
            <a:graphicFrameLocks noGrp="1"/>
          </p:cNvGraphicFramePr>
          <p:nvPr>
            <p:extLst>
              <p:ext uri="{D42A27DB-BD31-4B8C-83A1-F6EECF244321}">
                <p14:modId xmlns:p14="http://schemas.microsoft.com/office/powerpoint/2010/main" val="393903926"/>
              </p:ext>
            </p:extLst>
          </p:nvPr>
        </p:nvGraphicFramePr>
        <p:xfrm>
          <a:off x="305414" y="1264356"/>
          <a:ext cx="8477629" cy="1920240"/>
        </p:xfrm>
        <a:graphic>
          <a:graphicData uri="http://schemas.openxmlformats.org/drawingml/2006/table">
            <a:tbl>
              <a:tblPr firstRow="1" firstCol="1" lastRow="1" lastCol="1" bandRow="1" bandCol="1"/>
              <a:tblGrid>
                <a:gridCol w="1210236">
                  <a:extLst>
                    <a:ext uri="{9D8B030D-6E8A-4147-A177-3AD203B41FA5}">
                      <a16:colId xmlns:a16="http://schemas.microsoft.com/office/drawing/2014/main" val="3308856611"/>
                    </a:ext>
                  </a:extLst>
                </a:gridCol>
                <a:gridCol w="2427194">
                  <a:extLst>
                    <a:ext uri="{9D8B030D-6E8A-4147-A177-3AD203B41FA5}">
                      <a16:colId xmlns:a16="http://schemas.microsoft.com/office/drawing/2014/main" val="2572962870"/>
                    </a:ext>
                  </a:extLst>
                </a:gridCol>
                <a:gridCol w="806831">
                  <a:extLst>
                    <a:ext uri="{9D8B030D-6E8A-4147-A177-3AD203B41FA5}">
                      <a16:colId xmlns:a16="http://schemas.microsoft.com/office/drawing/2014/main" val="3782609792"/>
                    </a:ext>
                  </a:extLst>
                </a:gridCol>
                <a:gridCol w="4033368">
                  <a:extLst>
                    <a:ext uri="{9D8B030D-6E8A-4147-A177-3AD203B41FA5}">
                      <a16:colId xmlns:a16="http://schemas.microsoft.com/office/drawing/2014/main" val="4247577427"/>
                    </a:ext>
                  </a:extLst>
                </a:gridCol>
              </a:tblGrid>
              <a:tr h="92999">
                <a:tc>
                  <a:txBody>
                    <a:bodyPr/>
                    <a:lstStyle/>
                    <a:p>
                      <a:pPr algn="ctr">
                        <a:spcAft>
                          <a:spcPts val="0"/>
                        </a:spcAft>
                      </a:pPr>
                      <a:r>
                        <a:rPr lang="en-GB"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fr-FR"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en-GB"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fr-FR"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en-GB"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HTTP method or custom operation</a:t>
                      </a:r>
                      <a:endParaRPr lang="fr-FR"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en-GB" sz="900" b="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fr-FR" sz="900" b="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190976040"/>
                  </a:ext>
                </a:extLst>
              </a:tr>
              <a:tr h="0">
                <a:tc>
                  <a:txBody>
                    <a:bodyPr/>
                    <a:lstStyle/>
                    <a:p>
                      <a:pPr>
                        <a:spcAft>
                          <a:spcPts val="0"/>
                        </a:spcAft>
                      </a:pP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 list of SM contexts</a:t>
                      </a: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/v1/</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sm_contexts</a:t>
                      </a: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POST</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Create</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a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smContext</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resource</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in V-SMF</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6654861"/>
                  </a:ext>
                </a:extLst>
              </a:tr>
              <a:tr h="0">
                <a:tc rowSpan="2">
                  <a:txBody>
                    <a:bodyPr/>
                    <a:lstStyle/>
                    <a:p>
                      <a:pPr>
                        <a:spcAft>
                          <a:spcPts val="0"/>
                        </a:spcAft>
                      </a:pPr>
                      <a:r>
                        <a:rPr lang="fr-FR" sz="900" kern="12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Individual</a:t>
                      </a:r>
                      <a:r>
                        <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SM </a:t>
                      </a:r>
                      <a:r>
                        <a:rPr lang="fr-FR" sz="900" kern="12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Context</a:t>
                      </a:r>
                      <a:endPar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/v1/</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sm_contexts</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smContextId</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PATCH</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900" kern="1200" dirty="0">
                          <a:solidFill>
                            <a:srgbClr val="273142"/>
                          </a:solidFill>
                          <a:effectLst/>
                          <a:latin typeface="Arial" panose="020B0604020202020204" pitchFamily="34" charset="0"/>
                          <a:cs typeface="Times New Roman" panose="02020603050405020304" pitchFamily="18" charset="0"/>
                        </a:rPr>
                        <a:t>Modify an existing </a:t>
                      </a:r>
                      <a:r>
                        <a:rPr lang="en-US" sz="900" kern="1200" dirty="0" err="1">
                          <a:solidFill>
                            <a:srgbClr val="273142"/>
                          </a:solidFill>
                          <a:effectLst/>
                          <a:latin typeface="Arial" panose="020B0604020202020204" pitchFamily="34" charset="0"/>
                          <a:cs typeface="Times New Roman" panose="02020603050405020304" pitchFamily="18" charset="0"/>
                        </a:rPr>
                        <a:t>smContext</a:t>
                      </a:r>
                      <a:r>
                        <a:rPr lang="en-US" sz="900" kern="1200" dirty="0">
                          <a:solidFill>
                            <a:srgbClr val="273142"/>
                          </a:solidFill>
                          <a:effectLst/>
                          <a:latin typeface="Arial" panose="020B0604020202020204" pitchFamily="34" charset="0"/>
                          <a:cs typeface="Times New Roman" panose="02020603050405020304" pitchFamily="18" charset="0"/>
                        </a:rPr>
                        <a:t> resource, e.g. modify some attributes of the </a:t>
                      </a:r>
                      <a:r>
                        <a:rPr lang="en-US" sz="900" kern="1200" dirty="0" err="1">
                          <a:solidFill>
                            <a:srgbClr val="273142"/>
                          </a:solidFill>
                          <a:effectLst/>
                          <a:latin typeface="Arial" panose="020B0604020202020204" pitchFamily="34" charset="0"/>
                          <a:cs typeface="Times New Roman" panose="02020603050405020304" pitchFamily="18" charset="0"/>
                        </a:rPr>
                        <a:t>sm</a:t>
                      </a:r>
                      <a:r>
                        <a:rPr lang="en-US" sz="900" kern="1200" dirty="0">
                          <a:solidFill>
                            <a:srgbClr val="273142"/>
                          </a:solidFill>
                          <a:effectLst/>
                          <a:latin typeface="Arial" panose="020B0604020202020204" pitchFamily="34" charset="0"/>
                          <a:cs typeface="Times New Roman" panose="02020603050405020304" pitchFamily="18" charset="0"/>
                        </a:rPr>
                        <a:t> context, activate or </a:t>
                      </a:r>
                      <a:r>
                        <a:rPr lang="en-US" sz="900" kern="1200" dirty="0" err="1">
                          <a:solidFill>
                            <a:srgbClr val="273142"/>
                          </a:solidFill>
                          <a:effectLst/>
                          <a:latin typeface="Arial" panose="020B0604020202020204" pitchFamily="34" charset="0"/>
                          <a:cs typeface="Times New Roman" panose="02020603050405020304" pitchFamily="18" charset="0"/>
                        </a:rPr>
                        <a:t>deacticate</a:t>
                      </a:r>
                      <a:r>
                        <a:rPr lang="en-US" sz="900" kern="1200" dirty="0">
                          <a:solidFill>
                            <a:srgbClr val="273142"/>
                          </a:solidFill>
                          <a:effectLst/>
                          <a:latin typeface="Arial" panose="020B0604020202020204" pitchFamily="34" charset="0"/>
                          <a:cs typeface="Times New Roman" panose="02020603050405020304" pitchFamily="18" charset="0"/>
                        </a:rPr>
                        <a:t> the UP connectivity of a </a:t>
                      </a:r>
                      <a:r>
                        <a:rPr lang="en-US" sz="900" kern="1200" dirty="0" err="1">
                          <a:solidFill>
                            <a:srgbClr val="273142"/>
                          </a:solidFill>
                          <a:effectLst/>
                          <a:latin typeface="Arial" panose="020B0604020202020204" pitchFamily="34" charset="0"/>
                          <a:cs typeface="Times New Roman" panose="02020603050405020304" pitchFamily="18" charset="0"/>
                        </a:rPr>
                        <a:t>pdu</a:t>
                      </a:r>
                      <a:r>
                        <a:rPr lang="en-US" sz="900" kern="1200" dirty="0">
                          <a:solidFill>
                            <a:srgbClr val="273142"/>
                          </a:solidFill>
                          <a:effectLst/>
                          <a:latin typeface="Arial" panose="020B0604020202020204" pitchFamily="34" charset="0"/>
                          <a:cs typeface="Times New Roman" panose="02020603050405020304" pitchFamily="18" charset="0"/>
                        </a:rPr>
                        <a:t> session, perform a N2 path switch or prepare/complete/cancel a handover.</a:t>
                      </a:r>
                      <a:endPar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2089958"/>
                  </a:ext>
                </a:extLst>
              </a:tr>
              <a:tr h="0">
                <a:tc vMerge="1">
                  <a:txBody>
                    <a:bodyPr/>
                    <a:lstStyle/>
                    <a:p>
                      <a:pPr>
                        <a:spcAft>
                          <a:spcPts val="0"/>
                        </a:spcAft>
                      </a:pPr>
                      <a:endPar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/v1/</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sm_contexts</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smContextId</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rpc</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/release</a:t>
                      </a: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(POST)</a:t>
                      </a:r>
                    </a:p>
                    <a:p>
                      <a:pPr algn="ctr">
                        <a:spcAft>
                          <a:spcPts val="0"/>
                        </a:spcAft>
                      </a:pP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rpc</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/release</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Release an existing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smContext</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resource</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8769549"/>
                  </a:ext>
                </a:extLst>
              </a:tr>
              <a:tr h="0">
                <a:tc>
                  <a:txBody>
                    <a:bodyPr/>
                    <a:lstStyle/>
                    <a:p>
                      <a:pPr>
                        <a:spcAft>
                          <a:spcPts val="0"/>
                        </a:spcAft>
                      </a:pPr>
                      <a:r>
                        <a:rPr lang="fr-FR" sz="900" kern="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SM </a:t>
                      </a:r>
                      <a:r>
                        <a:rPr lang="fr-FR" sz="900" kern="12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Context</a:t>
                      </a:r>
                      <a:r>
                        <a:rPr lang="fr-FR" sz="900" kern="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fr-FR" sz="900" kern="12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Status</a:t>
                      </a:r>
                      <a:r>
                        <a:rPr lang="fr-FR" sz="900" kern="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Notification Callback</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smContextStatusUri</a:t>
                      </a:r>
                      <a:r>
                        <a:rPr lang="en-GB"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POST</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(SMF </a:t>
                      </a:r>
                      <a:r>
                        <a:rPr lang="fr-FR"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initiated</a:t>
                      </a: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fr-FR"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Send</a:t>
                      </a: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a notification to the NF Service Consumer to </a:t>
                      </a:r>
                      <a:r>
                        <a:rPr lang="fr-FR"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notify</a:t>
                      </a: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change about the </a:t>
                      </a:r>
                      <a:r>
                        <a:rPr lang="fr-FR"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status</a:t>
                      </a: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of the SM </a:t>
                      </a:r>
                      <a:r>
                        <a:rPr lang="fr-FR"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Context</a:t>
                      </a: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fr-FR"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related</a:t>
                      </a: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to a PDU session.</a:t>
                      </a:r>
                    </a:p>
                    <a:p>
                      <a:pPr>
                        <a:spcAft>
                          <a:spcPts val="0"/>
                        </a:spcAft>
                      </a:pPr>
                      <a:endPar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3395163"/>
                  </a:ext>
                </a:extLst>
              </a:tr>
            </a:tbl>
          </a:graphicData>
        </a:graphic>
      </p:graphicFrame>
    </p:spTree>
    <p:extLst>
      <p:ext uri="{BB962C8B-B14F-4D97-AF65-F5344CB8AC3E}">
        <p14:creationId xmlns:p14="http://schemas.microsoft.com/office/powerpoint/2010/main" val="27027044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Create/Update/Delete SM Context (N11) </a:t>
            </a:r>
            <a:r>
              <a:rPr lang="en-US" i="1" dirty="0"/>
              <a:t>– RPC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lstStyle/>
          <a:p>
            <a:r>
              <a:rPr lang="en-US" dirty="0"/>
              <a:t>No resource</a:t>
            </a:r>
          </a:p>
          <a:p>
            <a:r>
              <a:rPr lang="en-US" dirty="0"/>
              <a:t>RPC APIs: </a:t>
            </a:r>
          </a:p>
          <a:p>
            <a:pPr lvl="1"/>
            <a:r>
              <a:rPr lang="en-US" dirty="0"/>
              <a:t>POST /</a:t>
            </a:r>
            <a:r>
              <a:rPr lang="en-US" dirty="0" err="1"/>
              <a:t>Create_SMContext_Request</a:t>
            </a:r>
            <a:endParaRPr lang="en-US" dirty="0"/>
          </a:p>
          <a:p>
            <a:pPr lvl="1"/>
            <a:r>
              <a:rPr lang="en-US" dirty="0"/>
              <a:t>POST /</a:t>
            </a:r>
            <a:r>
              <a:rPr lang="en-US" dirty="0" err="1"/>
              <a:t>Update_SMContext_Request</a:t>
            </a:r>
            <a:endParaRPr lang="en-US" dirty="0"/>
          </a:p>
          <a:p>
            <a:pPr lvl="1"/>
            <a:r>
              <a:rPr lang="en-US" dirty="0"/>
              <a:t>POST /</a:t>
            </a:r>
            <a:r>
              <a:rPr lang="en-US" dirty="0" err="1"/>
              <a:t>Delete_SMContext_Request</a:t>
            </a:r>
            <a:endParaRPr lang="en-US" dirty="0"/>
          </a:p>
          <a:p>
            <a:pPr lvl="1"/>
            <a:r>
              <a:rPr lang="en-US" dirty="0">
                <a:solidFill>
                  <a:srgbClr val="C00000"/>
                </a:solidFill>
              </a:rPr>
              <a:t>POST /</a:t>
            </a:r>
            <a:r>
              <a:rPr lang="en-US" dirty="0" err="1">
                <a:solidFill>
                  <a:srgbClr val="C00000"/>
                </a:solidFill>
              </a:rPr>
              <a:t>Notify_SMContext_Status</a:t>
            </a:r>
            <a:r>
              <a:rPr lang="en-US" dirty="0">
                <a:solidFill>
                  <a:srgbClr val="C00000"/>
                </a:solidFill>
              </a:rPr>
              <a:t> Request</a:t>
            </a:r>
          </a:p>
          <a:p>
            <a:pPr lvl="1"/>
            <a:r>
              <a:rPr lang="en-US" i="1" dirty="0"/>
              <a:t>plus possibly</a:t>
            </a:r>
          </a:p>
          <a:p>
            <a:pPr lvl="1"/>
            <a:r>
              <a:rPr lang="en-US" i="1" dirty="0"/>
              <a:t>POST /</a:t>
            </a:r>
            <a:r>
              <a:rPr lang="en-US" i="1" dirty="0" err="1"/>
              <a:t>PrepareHO_SMContext_Request</a:t>
            </a:r>
            <a:endParaRPr lang="en-US" i="1" dirty="0"/>
          </a:p>
          <a:p>
            <a:pPr lvl="1"/>
            <a:r>
              <a:rPr lang="en-US" i="1" dirty="0"/>
              <a:t>POST /</a:t>
            </a:r>
            <a:r>
              <a:rPr lang="en-US" i="1" dirty="0" err="1"/>
              <a:t>ModifyHO_SMContext_Request</a:t>
            </a:r>
            <a:endParaRPr lang="en-US" i="1" dirty="0"/>
          </a:p>
          <a:p>
            <a:pPr lvl="1"/>
            <a:r>
              <a:rPr lang="en-US" i="1" dirty="0"/>
              <a:t>POST /</a:t>
            </a:r>
            <a:r>
              <a:rPr lang="en-US" i="1" dirty="0" err="1"/>
              <a:t>CancelHO_SMContext_Request</a:t>
            </a:r>
            <a:endParaRPr lang="en-US" i="1" dirty="0"/>
          </a:p>
          <a:p>
            <a:pPr lvl="1"/>
            <a:r>
              <a:rPr lang="en-US" i="1" dirty="0"/>
              <a:t>POST /</a:t>
            </a:r>
            <a:r>
              <a:rPr lang="en-US" i="1" dirty="0" err="1"/>
              <a:t>CompleteHO_SMContext_Request</a:t>
            </a:r>
            <a:endParaRPr lang="en-US" i="1" dirty="0"/>
          </a:p>
          <a:p>
            <a:pPr marL="0" lvl="1"/>
            <a:endParaRPr lang="en-US" sz="1600" b="1" i="1" dirty="0"/>
          </a:p>
          <a:p>
            <a:pPr lvl="1"/>
            <a:endParaRPr lang="en-US" dirty="0"/>
          </a:p>
          <a:p>
            <a:pPr lvl="1"/>
            <a:endParaRPr lang="en-US" dirty="0"/>
          </a:p>
          <a:p>
            <a:endParaRPr lang="en-US" dirty="0"/>
          </a:p>
        </p:txBody>
      </p:sp>
    </p:spTree>
    <p:extLst>
      <p:ext uri="{BB962C8B-B14F-4D97-AF65-F5344CB8AC3E}">
        <p14:creationId xmlns:p14="http://schemas.microsoft.com/office/powerpoint/2010/main" val="34706516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SMF API Design conclusions for service operations for use over N11</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lstStyle/>
          <a:p>
            <a:r>
              <a:rPr lang="en-US" dirty="0"/>
              <a:t>Conclusions for SMF API Design for service operations for use over N11</a:t>
            </a:r>
          </a:p>
          <a:p>
            <a:pPr marL="285750" indent="-285750">
              <a:buFont typeface="Wingdings" panose="05000000000000000000" pitchFamily="2" charset="2"/>
              <a:buChar char="§"/>
            </a:pPr>
            <a:r>
              <a:rPr lang="en-US" dirty="0"/>
              <a:t>It is possible to design the Create/Update/Delete SM context </a:t>
            </a:r>
            <a:r>
              <a:rPr lang="en-US" dirty="0">
                <a:solidFill>
                  <a:srgbClr val="C00000"/>
                </a:solidFill>
              </a:rPr>
              <a:t>and Notify SM context Status </a:t>
            </a:r>
            <a:r>
              <a:rPr lang="en-US" dirty="0"/>
              <a:t>service operations as RESTful service operations. </a:t>
            </a:r>
          </a:p>
          <a:p>
            <a:pPr marL="285750" indent="-285750">
              <a:buFont typeface="Wingdings" panose="05000000000000000000" pitchFamily="2" charset="2"/>
              <a:buChar char="§"/>
            </a:pPr>
            <a:r>
              <a:rPr lang="en-US" dirty="0"/>
              <a:t>This is a good fit for the interactions to model.</a:t>
            </a:r>
          </a:p>
          <a:p>
            <a:pPr marL="285750" indent="-285750">
              <a:buFont typeface="Wingdings" panose="05000000000000000000" pitchFamily="2" charset="2"/>
              <a:buChar char="§"/>
            </a:pPr>
            <a:r>
              <a:rPr lang="en-US" b="1" dirty="0"/>
              <a:t>The RESTful modeling </a:t>
            </a:r>
            <a:r>
              <a:rPr lang="en-US" dirty="0"/>
              <a:t>approach, summarized in slide 24, </a:t>
            </a:r>
            <a:r>
              <a:rPr lang="en-US" dirty="0">
                <a:solidFill>
                  <a:srgbClr val="C00000"/>
                </a:solidFill>
              </a:rPr>
              <a:t>was agreed during CT4#80 </a:t>
            </a:r>
            <a:r>
              <a:rPr lang="en-US" dirty="0"/>
              <a:t>for the service operations for use over N11.</a:t>
            </a:r>
          </a:p>
          <a:p>
            <a:pPr marL="285750" indent="-285750">
              <a:buFont typeface="Wingdings" panose="05000000000000000000" pitchFamily="2" charset="2"/>
              <a:buChar char="§"/>
            </a:pPr>
            <a:r>
              <a:rPr lang="en-US" dirty="0">
                <a:solidFill>
                  <a:srgbClr val="C00000"/>
                </a:solidFill>
              </a:rPr>
              <a:t>Stage 3 work in progress based on this modeling.</a:t>
            </a:r>
          </a:p>
          <a:p>
            <a:pPr lvl="2"/>
            <a:endParaRPr lang="en-US" dirty="0"/>
          </a:p>
          <a:p>
            <a:pPr lvl="2"/>
            <a:endParaRPr lang="en-US" dirty="0"/>
          </a:p>
          <a:p>
            <a:pPr lvl="1"/>
            <a:endParaRPr lang="en-US" dirty="0"/>
          </a:p>
          <a:p>
            <a:endParaRPr lang="en-US" dirty="0"/>
          </a:p>
        </p:txBody>
      </p:sp>
    </p:spTree>
    <p:extLst>
      <p:ext uri="{BB962C8B-B14F-4D97-AF65-F5344CB8AC3E}">
        <p14:creationId xmlns:p14="http://schemas.microsoft.com/office/powerpoint/2010/main" val="40313845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US" dirty="0"/>
              <a:t>SMF API Design considerations: service operations for use over N16</a:t>
            </a:r>
          </a:p>
        </p:txBody>
      </p:sp>
      <p:sp>
        <p:nvSpPr>
          <p:cNvPr id="10" name="Text Placeholder 9"/>
          <p:cNvSpPr>
            <a:spLocks noGrp="1"/>
          </p:cNvSpPr>
          <p:nvPr>
            <p:ph type="body" sz="quarter" idx="12"/>
          </p:nvPr>
        </p:nvSpPr>
        <p:spPr>
          <a:xfrm>
            <a:off x="417600" y="923400"/>
            <a:ext cx="8308800" cy="3560400"/>
          </a:xfrm>
        </p:spPr>
        <p:txBody>
          <a:bodyPr>
            <a:normAutofit fontScale="85000" lnSpcReduction="20000"/>
          </a:bodyPr>
          <a:lstStyle/>
          <a:p>
            <a:pPr marL="285750" indent="-285750">
              <a:buFont typeface="Wingdings" panose="05000000000000000000" pitchFamily="2" charset="2"/>
              <a:buChar char="§"/>
            </a:pPr>
            <a:r>
              <a:rPr lang="en-US" sz="1800" dirty="0"/>
              <a:t>Create/Update/Delete service operations:</a:t>
            </a:r>
          </a:p>
          <a:p>
            <a:pPr marL="516150" lvl="1" indent="-285750">
              <a:buFont typeface="Wingdings" panose="05000000000000000000" pitchFamily="2" charset="2"/>
              <a:buChar char="ü"/>
            </a:pPr>
            <a:r>
              <a:rPr lang="en-US" sz="1600" dirty="0"/>
              <a:t>relates to establishment, modification and release of PDU sessions between V/H-SMF. </a:t>
            </a:r>
          </a:p>
          <a:p>
            <a:pPr marL="516150" lvl="1" indent="-285750">
              <a:buFont typeface="Wingdings" panose="05000000000000000000" pitchFamily="2" charset="2"/>
              <a:buChar char="ü"/>
            </a:pPr>
            <a:r>
              <a:rPr lang="en-US" sz="1600" dirty="0"/>
              <a:t>the </a:t>
            </a:r>
            <a:r>
              <a:rPr lang="en-US" sz="1600" b="1" dirty="0"/>
              <a:t>resource</a:t>
            </a:r>
            <a:r>
              <a:rPr lang="en-US" sz="1600" dirty="0"/>
              <a:t> created, updated or deleted is a </a:t>
            </a:r>
            <a:r>
              <a:rPr lang="en-US" sz="1600" b="1" dirty="0"/>
              <a:t>PDU session</a:t>
            </a:r>
            <a:r>
              <a:rPr lang="en-US" sz="1600" dirty="0"/>
              <a:t>.</a:t>
            </a:r>
          </a:p>
          <a:p>
            <a:pPr marL="748350" lvl="2" indent="-285750">
              <a:buFont typeface="Wingdings" panose="05000000000000000000" pitchFamily="2" charset="2"/>
              <a:buChar char="§"/>
            </a:pPr>
            <a:r>
              <a:rPr lang="en-US" sz="1400" dirty="0"/>
              <a:t>V-SMF and H-SMF handles the PDU session and corresponding N4 sessions</a:t>
            </a:r>
          </a:p>
          <a:p>
            <a:pPr marL="748350" lvl="2" indent="-285750">
              <a:buFont typeface="Wingdings" panose="05000000000000000000" pitchFamily="2" charset="2"/>
              <a:buChar char="§"/>
            </a:pPr>
            <a:r>
              <a:rPr lang="en-US" sz="1400" dirty="0"/>
              <a:t>PDU session ID is selected by UE. The identity of the resource created by the H-SMF and returned to the V-SMF is not the PDU session ID chosen by UE</a:t>
            </a:r>
            <a:r>
              <a:rPr lang="en-US" sz="1400" dirty="0">
                <a:solidFill>
                  <a:srgbClr val="C00000"/>
                </a:solidFill>
              </a:rPr>
              <a:t> (called </a:t>
            </a:r>
            <a:r>
              <a:rPr lang="en-US" sz="1400" dirty="0" err="1">
                <a:solidFill>
                  <a:srgbClr val="C00000"/>
                </a:solidFill>
              </a:rPr>
              <a:t>PduSessionRef</a:t>
            </a:r>
            <a:r>
              <a:rPr lang="en-US" sz="1400" dirty="0">
                <a:solidFill>
                  <a:srgbClr val="C00000"/>
                </a:solidFill>
              </a:rPr>
              <a:t> </a:t>
            </a:r>
            <a:r>
              <a:rPr lang="en-US" sz="1400" i="1" dirty="0">
                <a:solidFill>
                  <a:srgbClr val="C00000"/>
                </a:solidFill>
              </a:rPr>
              <a:t>– for reference, </a:t>
            </a:r>
            <a:r>
              <a:rPr lang="en-US" sz="1400" dirty="0">
                <a:solidFill>
                  <a:srgbClr val="C00000"/>
                </a:solidFill>
              </a:rPr>
              <a:t>in the rest of this presentation)</a:t>
            </a:r>
            <a:r>
              <a:rPr lang="en-US" sz="1400" dirty="0"/>
              <a:t>. </a:t>
            </a:r>
          </a:p>
          <a:p>
            <a:pPr marL="516150" lvl="1" indent="-285750">
              <a:buFont typeface="Wingdings" panose="05000000000000000000" pitchFamily="2" charset="2"/>
              <a:buChar char="ü"/>
            </a:pPr>
            <a:r>
              <a:rPr lang="en-US" sz="1600" b="1" dirty="0"/>
              <a:t>V-SMF</a:t>
            </a:r>
            <a:r>
              <a:rPr lang="en-US" sz="1600" dirty="0"/>
              <a:t> requests to create the PDU session and</a:t>
            </a:r>
            <a:r>
              <a:rPr lang="en-US" sz="1600" b="1" dirty="0"/>
              <a:t> </a:t>
            </a:r>
            <a:r>
              <a:rPr lang="en-US" sz="1600" dirty="0"/>
              <a:t>may request </a:t>
            </a:r>
            <a:r>
              <a:rPr lang="en-US" sz="1600" b="1" dirty="0"/>
              <a:t>to modify or release the PDU session</a:t>
            </a:r>
            <a:r>
              <a:rPr lang="en-US" sz="1600" dirty="0"/>
              <a:t>. </a:t>
            </a:r>
            <a:r>
              <a:rPr lang="en-US" sz="1600" b="1" dirty="0"/>
              <a:t>H-SMF</a:t>
            </a:r>
            <a:r>
              <a:rPr lang="en-US" sz="1600" dirty="0"/>
              <a:t> may request </a:t>
            </a:r>
            <a:r>
              <a:rPr lang="en-US" sz="1600" b="1" dirty="0"/>
              <a:t>to modify the PDU session </a:t>
            </a:r>
            <a:r>
              <a:rPr lang="en-US" sz="1600" b="1" dirty="0">
                <a:solidFill>
                  <a:srgbClr val="C00000"/>
                </a:solidFill>
              </a:rPr>
              <a:t>or sends a Notify Status to release it</a:t>
            </a:r>
            <a:r>
              <a:rPr lang="en-US" sz="1600" dirty="0"/>
              <a:t>.</a:t>
            </a:r>
          </a:p>
          <a:p>
            <a:pPr marL="516150" lvl="1" indent="-285750">
              <a:buFont typeface="Wingdings" panose="05000000000000000000" pitchFamily="2" charset="2"/>
              <a:buChar char="ü"/>
            </a:pPr>
            <a:r>
              <a:rPr lang="en-US" sz="1600" dirty="0"/>
              <a:t>H-SMF may request to </a:t>
            </a:r>
            <a:r>
              <a:rPr lang="en-US" sz="1600" b="1" dirty="0"/>
              <a:t>create, update or delete </a:t>
            </a:r>
            <a:r>
              <a:rPr lang="en-US" sz="1600" b="1" dirty="0" err="1"/>
              <a:t>QoS</a:t>
            </a:r>
            <a:r>
              <a:rPr lang="en-US" sz="1600" b="1" dirty="0"/>
              <a:t> Flows </a:t>
            </a:r>
            <a:r>
              <a:rPr lang="en-US" sz="1600" dirty="0"/>
              <a:t>at the PDU session establishment (non-GBR </a:t>
            </a:r>
            <a:r>
              <a:rPr lang="en-US" sz="1600" dirty="0" err="1"/>
              <a:t>QoS</a:t>
            </a:r>
            <a:r>
              <a:rPr lang="en-US" sz="1600" dirty="0"/>
              <a:t> Flows) or subsequently (GBR and non-GBR </a:t>
            </a:r>
            <a:r>
              <a:rPr lang="en-US" sz="1600" dirty="0" err="1"/>
              <a:t>QoS</a:t>
            </a:r>
            <a:r>
              <a:rPr lang="en-US" sz="1600" dirty="0"/>
              <a:t> Flows). Many </a:t>
            </a:r>
            <a:r>
              <a:rPr lang="en-US" sz="1600" dirty="0" err="1"/>
              <a:t>QoS</a:t>
            </a:r>
            <a:r>
              <a:rPr lang="en-US" sz="1600" dirty="0"/>
              <a:t> flows can be created. </a:t>
            </a:r>
            <a:r>
              <a:rPr lang="en-US" sz="1600" b="1" dirty="0"/>
              <a:t>V-SMF may reject </a:t>
            </a:r>
            <a:r>
              <a:rPr lang="en-US" sz="1600" dirty="0"/>
              <a:t>a request to create a GBR </a:t>
            </a:r>
            <a:r>
              <a:rPr lang="en-US" sz="1600" dirty="0" err="1"/>
              <a:t>QoS</a:t>
            </a:r>
            <a:r>
              <a:rPr lang="en-US" sz="1600" dirty="0"/>
              <a:t> Flow, e.g. due to lack of radio resources.</a:t>
            </a:r>
          </a:p>
          <a:p>
            <a:pPr marL="516150" lvl="1" indent="-285750">
              <a:buFont typeface="Wingdings" panose="05000000000000000000" pitchFamily="2" charset="2"/>
              <a:buChar char="ü"/>
            </a:pPr>
            <a:r>
              <a:rPr lang="en-US" sz="1600" dirty="0"/>
              <a:t>V-SMF terminates N1/N2 SM, but some N1 SM Information is only destined to the H-SMF and is not expected to be understood by V-SMF (e.g. PCO, SM PDU DN Request Container), per stage 2 </a:t>
            </a:r>
          </a:p>
          <a:p>
            <a:pPr marL="748350" lvl="2" indent="-285750">
              <a:buFont typeface="Wingdings" panose="05000000000000000000" pitchFamily="2" charset="2"/>
              <a:buChar char="§"/>
            </a:pPr>
            <a:r>
              <a:rPr lang="en-US" sz="1400" dirty="0"/>
              <a:t>V-SMF needs to transfer some NAS info to H-SMF transparently</a:t>
            </a:r>
          </a:p>
          <a:p>
            <a:pPr marL="748350" lvl="2" indent="-285750">
              <a:buFont typeface="Wingdings" panose="05000000000000000000" pitchFamily="2" charset="2"/>
              <a:buChar char="§"/>
            </a:pPr>
            <a:r>
              <a:rPr lang="en-US" sz="1400" dirty="0"/>
              <a:t>FFS whether it is beneficial to support multipart messages and binary body part over N16 for transporting N1 SM container (part of SM message destined to H-SMF)</a:t>
            </a:r>
          </a:p>
          <a:p>
            <a:pPr marL="516150" lvl="1" indent="-285750">
              <a:buFont typeface="Wingdings" panose="05000000000000000000" pitchFamily="2" charset="2"/>
              <a:buChar char="ü"/>
            </a:pPr>
            <a:endParaRPr lang="en-US" sz="1600" dirty="0"/>
          </a:p>
          <a:p>
            <a:endParaRPr lang="en-US" dirty="0"/>
          </a:p>
        </p:txBody>
      </p:sp>
    </p:spTree>
    <p:extLst>
      <p:ext uri="{BB962C8B-B14F-4D97-AF65-F5344CB8AC3E}">
        <p14:creationId xmlns:p14="http://schemas.microsoft.com/office/powerpoint/2010/main" val="2583791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Resource modeling for service operations for use over N16 </a:t>
            </a:r>
            <a:r>
              <a:rPr lang="en-US" i="1" dirty="0"/>
              <a:t>– REST approach</a:t>
            </a:r>
          </a:p>
          <a:p>
            <a:endParaRPr lang="en-US" i="1" dirty="0"/>
          </a:p>
        </p:txBody>
      </p:sp>
      <p:sp>
        <p:nvSpPr>
          <p:cNvPr id="5" name="Text Placeholder 4"/>
          <p:cNvSpPr>
            <a:spLocks noGrp="1"/>
          </p:cNvSpPr>
          <p:nvPr>
            <p:ph type="body" sz="quarter" idx="12"/>
          </p:nvPr>
        </p:nvSpPr>
        <p:spPr>
          <a:xfrm>
            <a:off x="417600" y="578742"/>
            <a:ext cx="5738576" cy="4225256"/>
          </a:xfrm>
        </p:spPr>
        <p:txBody>
          <a:bodyPr/>
          <a:lstStyle/>
          <a:p>
            <a:endParaRPr lang="en-US" sz="1400" dirty="0"/>
          </a:p>
          <a:p>
            <a:r>
              <a:rPr lang="en-US" sz="1400" dirty="0"/>
              <a:t>Resources handled by H-SMF (from V-SMF’s perspective)</a:t>
            </a:r>
          </a:p>
          <a:p>
            <a:pPr lvl="1"/>
            <a:r>
              <a:rPr lang="en-US" sz="1200" b="1" dirty="0" err="1">
                <a:solidFill>
                  <a:srgbClr val="273142"/>
                </a:solidFill>
              </a:rPr>
              <a:t>pdu_sessions</a:t>
            </a:r>
            <a:r>
              <a:rPr lang="en-US" sz="1200" b="1" dirty="0">
                <a:solidFill>
                  <a:srgbClr val="273142"/>
                </a:solidFill>
              </a:rPr>
              <a:t> </a:t>
            </a:r>
            <a:r>
              <a:rPr lang="en-US" sz="1200" b="1" dirty="0"/>
              <a:t>		</a:t>
            </a:r>
            <a:r>
              <a:rPr lang="en-US" sz="1200" dirty="0"/>
              <a:t>- </a:t>
            </a:r>
            <a:r>
              <a:rPr lang="en-US" sz="1200" dirty="0">
                <a:solidFill>
                  <a:srgbClr val="273142"/>
                </a:solidFill>
              </a:rPr>
              <a:t>collection of </a:t>
            </a:r>
            <a:r>
              <a:rPr lang="en-US" sz="1200" dirty="0" err="1">
                <a:solidFill>
                  <a:srgbClr val="273142"/>
                </a:solidFill>
              </a:rPr>
              <a:t>pdu</a:t>
            </a:r>
            <a:r>
              <a:rPr lang="en-US" sz="1200" dirty="0">
                <a:solidFill>
                  <a:srgbClr val="273142"/>
                </a:solidFill>
              </a:rPr>
              <a:t> sessions</a:t>
            </a:r>
          </a:p>
          <a:p>
            <a:pPr lvl="1"/>
            <a:r>
              <a:rPr lang="en-US" sz="1200" b="1" dirty="0" err="1">
                <a:solidFill>
                  <a:srgbClr val="273142"/>
                </a:solidFill>
              </a:rPr>
              <a:t>pdu_sessions</a:t>
            </a:r>
            <a:r>
              <a:rPr lang="en-US" sz="1200" b="1" dirty="0">
                <a:solidFill>
                  <a:srgbClr val="273142"/>
                </a:solidFill>
              </a:rPr>
              <a:t>/{</a:t>
            </a:r>
            <a:r>
              <a:rPr lang="en-US" sz="1200" b="1" dirty="0" err="1">
                <a:solidFill>
                  <a:srgbClr val="273142"/>
                </a:solidFill>
              </a:rPr>
              <a:t>pduSessionId</a:t>
            </a:r>
            <a:r>
              <a:rPr lang="en-US" sz="1200" b="1" dirty="0">
                <a:solidFill>
                  <a:srgbClr val="273142"/>
                </a:solidFill>
              </a:rPr>
              <a:t>} </a:t>
            </a:r>
            <a:r>
              <a:rPr lang="en-US" sz="1200" dirty="0"/>
              <a:t>	</a:t>
            </a:r>
            <a:r>
              <a:rPr lang="en-US" sz="1200" dirty="0">
                <a:solidFill>
                  <a:srgbClr val="273142"/>
                </a:solidFill>
              </a:rPr>
              <a:t>- an individual </a:t>
            </a:r>
            <a:r>
              <a:rPr lang="en-US" sz="1200" dirty="0" err="1">
                <a:solidFill>
                  <a:srgbClr val="273142"/>
                </a:solidFill>
              </a:rPr>
              <a:t>pdu</a:t>
            </a:r>
            <a:r>
              <a:rPr lang="en-US" sz="1200" dirty="0">
                <a:solidFill>
                  <a:srgbClr val="273142"/>
                </a:solidFill>
              </a:rPr>
              <a:t> session</a:t>
            </a:r>
          </a:p>
          <a:p>
            <a:pPr lvl="2">
              <a:spcAft>
                <a:spcPts val="0"/>
              </a:spcAft>
            </a:pPr>
            <a:r>
              <a:rPr lang="en-US" sz="1000" b="1" i="1" dirty="0">
                <a:solidFill>
                  <a:schemeClr val="bg2">
                    <a:lumMod val="60000"/>
                    <a:lumOff val="40000"/>
                  </a:schemeClr>
                </a:solidFill>
              </a:rPr>
              <a:t>UE related attributes</a:t>
            </a:r>
          </a:p>
          <a:p>
            <a:pPr lvl="3">
              <a:spcAft>
                <a:spcPts val="0"/>
              </a:spcAft>
            </a:pPr>
            <a:r>
              <a:rPr lang="en-US" sz="800" b="1" dirty="0" err="1"/>
              <a:t>supi</a:t>
            </a:r>
            <a:r>
              <a:rPr lang="en-US" sz="800" b="1" dirty="0"/>
              <a:t>		</a:t>
            </a:r>
            <a:r>
              <a:rPr lang="en-US" sz="800" dirty="0"/>
              <a:t>- not modifiable</a:t>
            </a:r>
          </a:p>
          <a:p>
            <a:pPr lvl="3">
              <a:spcAft>
                <a:spcPts val="0"/>
              </a:spcAft>
            </a:pPr>
            <a:r>
              <a:rPr lang="en-US" sz="800" b="1" dirty="0" err="1">
                <a:solidFill>
                  <a:srgbClr val="0070C0"/>
                </a:solidFill>
              </a:rPr>
              <a:t>pei</a:t>
            </a:r>
            <a:r>
              <a:rPr lang="en-US" sz="800" b="1" dirty="0">
                <a:solidFill>
                  <a:srgbClr val="0070C0"/>
                </a:solidFill>
              </a:rPr>
              <a:t> </a:t>
            </a:r>
            <a:r>
              <a:rPr lang="en-US" sz="800" b="1" dirty="0"/>
              <a:t>		</a:t>
            </a:r>
            <a:r>
              <a:rPr lang="en-US" sz="800" dirty="0"/>
              <a:t>- modifiable (i.e. may be provided after the PDU session establishment)</a:t>
            </a:r>
            <a:r>
              <a:rPr lang="en-US" sz="800" b="1" dirty="0"/>
              <a:t>	</a:t>
            </a:r>
          </a:p>
          <a:p>
            <a:pPr lvl="3">
              <a:spcAft>
                <a:spcPts val="0"/>
              </a:spcAft>
            </a:pPr>
            <a:r>
              <a:rPr lang="en-US" sz="800" b="1" dirty="0" err="1">
                <a:solidFill>
                  <a:srgbClr val="0070C0"/>
                </a:solidFill>
              </a:rPr>
              <a:t>uli</a:t>
            </a:r>
            <a:r>
              <a:rPr lang="en-US" sz="800" b="1" dirty="0"/>
              <a:t>		</a:t>
            </a:r>
            <a:r>
              <a:rPr lang="en-US" sz="800" dirty="0"/>
              <a:t>- modifiable</a:t>
            </a:r>
            <a:endParaRPr lang="en-US" sz="800" b="1" dirty="0"/>
          </a:p>
          <a:p>
            <a:pPr lvl="3">
              <a:spcAft>
                <a:spcPts val="0"/>
              </a:spcAft>
            </a:pPr>
            <a:r>
              <a:rPr lang="en-US" sz="800" b="1" dirty="0" err="1">
                <a:solidFill>
                  <a:srgbClr val="0070C0"/>
                </a:solidFill>
              </a:rPr>
              <a:t>ueTimeZone</a:t>
            </a:r>
            <a:r>
              <a:rPr lang="en-US" sz="800" b="1" dirty="0"/>
              <a:t>	</a:t>
            </a:r>
            <a:r>
              <a:rPr lang="en-US" sz="800" dirty="0"/>
              <a:t>- modifiable</a:t>
            </a:r>
          </a:p>
          <a:p>
            <a:pPr lvl="2">
              <a:spcAft>
                <a:spcPts val="0"/>
              </a:spcAft>
            </a:pPr>
            <a:endParaRPr lang="en-US" sz="1000" b="1" i="1" dirty="0"/>
          </a:p>
          <a:p>
            <a:pPr lvl="2">
              <a:spcAft>
                <a:spcPts val="0"/>
              </a:spcAft>
            </a:pPr>
            <a:r>
              <a:rPr lang="en-US" sz="1000" b="1" i="1" dirty="0" err="1">
                <a:solidFill>
                  <a:schemeClr val="bg2">
                    <a:lumMod val="60000"/>
                    <a:lumOff val="40000"/>
                  </a:schemeClr>
                </a:solidFill>
              </a:rPr>
              <a:t>pdu</a:t>
            </a:r>
            <a:r>
              <a:rPr lang="en-US" sz="1000" b="1" i="1" dirty="0">
                <a:solidFill>
                  <a:schemeClr val="bg2">
                    <a:lumMod val="60000"/>
                    <a:lumOff val="40000"/>
                  </a:schemeClr>
                </a:solidFill>
              </a:rPr>
              <a:t> session attributes</a:t>
            </a:r>
          </a:p>
          <a:p>
            <a:pPr lvl="3">
              <a:spcAft>
                <a:spcPts val="0"/>
              </a:spcAft>
            </a:pPr>
            <a:r>
              <a:rPr lang="en-US" sz="800" b="1" dirty="0" err="1"/>
              <a:t>pduSessionId</a:t>
            </a:r>
            <a:r>
              <a:rPr lang="en-US" sz="800" b="1" dirty="0"/>
              <a:t>		</a:t>
            </a:r>
            <a:r>
              <a:rPr lang="en-US" sz="800" dirty="0"/>
              <a:t>- not modifiable</a:t>
            </a:r>
          </a:p>
          <a:p>
            <a:pPr lvl="3">
              <a:spcAft>
                <a:spcPts val="0"/>
              </a:spcAft>
            </a:pPr>
            <a:r>
              <a:rPr lang="en-US" sz="800" b="1" dirty="0" err="1"/>
              <a:t>pduSessionType</a:t>
            </a:r>
            <a:r>
              <a:rPr lang="en-US" sz="800" b="1" dirty="0"/>
              <a:t>		</a:t>
            </a:r>
            <a:r>
              <a:rPr lang="en-US" sz="800" dirty="0"/>
              <a:t>- not modifiable</a:t>
            </a:r>
            <a:endParaRPr lang="en-US" sz="800" b="1" dirty="0"/>
          </a:p>
          <a:p>
            <a:pPr lvl="3">
              <a:spcAft>
                <a:spcPts val="0"/>
              </a:spcAft>
            </a:pPr>
            <a:r>
              <a:rPr lang="en-US" sz="800" b="1" dirty="0" err="1"/>
              <a:t>dnn</a:t>
            </a:r>
            <a:r>
              <a:rPr lang="en-US" sz="800" b="1" dirty="0"/>
              <a:t>			</a:t>
            </a:r>
            <a:r>
              <a:rPr lang="en-US" sz="800" dirty="0"/>
              <a:t>- not modifiable</a:t>
            </a:r>
            <a:endParaRPr lang="en-US" sz="800" b="1" dirty="0"/>
          </a:p>
          <a:p>
            <a:pPr lvl="3">
              <a:spcAft>
                <a:spcPts val="0"/>
              </a:spcAft>
            </a:pPr>
            <a:r>
              <a:rPr lang="en-US" sz="800" b="1" dirty="0" err="1"/>
              <a:t>sNssai</a:t>
            </a:r>
            <a:r>
              <a:rPr lang="en-US" sz="800" b="1" dirty="0"/>
              <a:t>		</a:t>
            </a:r>
            <a:r>
              <a:rPr lang="en-US" sz="800" dirty="0"/>
              <a:t>- not modifiable</a:t>
            </a:r>
            <a:endParaRPr lang="en-US" sz="800" b="1" dirty="0"/>
          </a:p>
          <a:p>
            <a:pPr lvl="3">
              <a:spcAft>
                <a:spcPts val="0"/>
              </a:spcAft>
            </a:pPr>
            <a:r>
              <a:rPr lang="en-US" sz="800" b="1" dirty="0" err="1"/>
              <a:t>sscMode</a:t>
            </a:r>
            <a:r>
              <a:rPr lang="en-US" sz="800" b="1" dirty="0"/>
              <a:t>		</a:t>
            </a:r>
            <a:r>
              <a:rPr lang="en-US" sz="800" dirty="0"/>
              <a:t>- not modifiable</a:t>
            </a:r>
            <a:endParaRPr lang="en-US" sz="800" b="1" dirty="0"/>
          </a:p>
          <a:p>
            <a:pPr lvl="3">
              <a:spcAft>
                <a:spcPts val="0"/>
              </a:spcAft>
            </a:pPr>
            <a:r>
              <a:rPr lang="en-US" sz="800" b="1" dirty="0" err="1"/>
              <a:t>vSMFId</a:t>
            </a:r>
            <a:r>
              <a:rPr lang="en-US" sz="800" dirty="0"/>
              <a:t> </a:t>
            </a:r>
            <a:r>
              <a:rPr lang="en-US" sz="800" b="1" dirty="0"/>
              <a:t>		</a:t>
            </a:r>
            <a:r>
              <a:rPr lang="en-US" sz="800" dirty="0"/>
              <a:t>- not modifiable</a:t>
            </a:r>
          </a:p>
          <a:p>
            <a:pPr lvl="3">
              <a:spcAft>
                <a:spcPts val="0"/>
              </a:spcAft>
            </a:pPr>
            <a:r>
              <a:rPr lang="en-US" sz="800" b="1" dirty="0" err="1"/>
              <a:t>ueIPAddress</a:t>
            </a:r>
            <a:r>
              <a:rPr lang="en-US" sz="800" b="1" dirty="0"/>
              <a:t>		</a:t>
            </a:r>
            <a:r>
              <a:rPr lang="en-US" sz="800" dirty="0"/>
              <a:t>- not modifiable</a:t>
            </a:r>
            <a:br>
              <a:rPr lang="en-US" sz="800" dirty="0"/>
            </a:br>
            <a:r>
              <a:rPr lang="en-US" sz="800" b="1" dirty="0" err="1"/>
              <a:t>pcfUriForMobility</a:t>
            </a:r>
            <a:r>
              <a:rPr lang="en-US" sz="800" b="1" dirty="0"/>
              <a:t>		</a:t>
            </a:r>
            <a:r>
              <a:rPr lang="en-US" sz="800" dirty="0"/>
              <a:t>- not modifiable</a:t>
            </a:r>
            <a:endParaRPr lang="en-US" sz="800" b="1" dirty="0"/>
          </a:p>
          <a:p>
            <a:pPr lvl="3">
              <a:spcAft>
                <a:spcPts val="0"/>
              </a:spcAft>
            </a:pPr>
            <a:r>
              <a:rPr lang="en-US" sz="800" b="1" dirty="0" err="1">
                <a:solidFill>
                  <a:srgbClr val="0070C0"/>
                </a:solidFill>
              </a:rPr>
              <a:t>anType</a:t>
            </a:r>
            <a:r>
              <a:rPr lang="en-US" sz="800" b="1" dirty="0"/>
              <a:t>		</a:t>
            </a:r>
            <a:r>
              <a:rPr lang="en-US" sz="800" dirty="0"/>
              <a:t>- modifiable</a:t>
            </a:r>
            <a:endParaRPr lang="en-US" sz="800" b="1" dirty="0"/>
          </a:p>
          <a:p>
            <a:pPr lvl="3">
              <a:spcAft>
                <a:spcPts val="0"/>
              </a:spcAft>
            </a:pPr>
            <a:r>
              <a:rPr lang="en-US" sz="800" b="1" dirty="0" err="1">
                <a:solidFill>
                  <a:srgbClr val="0070C0"/>
                </a:solidFill>
              </a:rPr>
              <a:t>vCnTransportLayerInfo</a:t>
            </a:r>
            <a:r>
              <a:rPr lang="en-US" sz="800" b="1" dirty="0">
                <a:solidFill>
                  <a:srgbClr val="0070C0"/>
                </a:solidFill>
              </a:rPr>
              <a:t>	</a:t>
            </a:r>
            <a:r>
              <a:rPr lang="en-US" sz="800" b="1" dirty="0"/>
              <a:t>	</a:t>
            </a:r>
            <a:r>
              <a:rPr lang="en-US" sz="800" dirty="0"/>
              <a:t>- modifiable</a:t>
            </a:r>
          </a:p>
          <a:p>
            <a:pPr lvl="3">
              <a:spcAft>
                <a:spcPts val="0"/>
              </a:spcAft>
            </a:pPr>
            <a:r>
              <a:rPr lang="en-US" sz="800" b="1" dirty="0" err="1">
                <a:solidFill>
                  <a:srgbClr val="0070C0"/>
                </a:solidFill>
              </a:rPr>
              <a:t>hCnTransportLayerInfo</a:t>
            </a:r>
            <a:r>
              <a:rPr lang="en-US" sz="800" b="1" dirty="0">
                <a:solidFill>
                  <a:srgbClr val="0070C0"/>
                </a:solidFill>
              </a:rPr>
              <a:t>	</a:t>
            </a:r>
            <a:r>
              <a:rPr lang="en-US" sz="800" b="1" dirty="0"/>
              <a:t>	</a:t>
            </a:r>
            <a:r>
              <a:rPr lang="en-US" sz="800" dirty="0"/>
              <a:t>- modifiable (by H-SMF only)</a:t>
            </a:r>
          </a:p>
          <a:p>
            <a:pPr lvl="3">
              <a:spcAft>
                <a:spcPts val="0"/>
              </a:spcAft>
            </a:pPr>
            <a:r>
              <a:rPr lang="en-US" sz="800" b="1" dirty="0" err="1">
                <a:solidFill>
                  <a:srgbClr val="0070C0"/>
                </a:solidFill>
              </a:rPr>
              <a:t>qosFlows</a:t>
            </a:r>
            <a:r>
              <a:rPr lang="en-US" sz="800" b="1" dirty="0">
                <a:solidFill>
                  <a:srgbClr val="0070C0"/>
                </a:solidFill>
              </a:rPr>
              <a:t>		</a:t>
            </a:r>
            <a:r>
              <a:rPr lang="en-US" sz="800" dirty="0"/>
              <a:t>- modifiable (by H-SMF only)</a:t>
            </a:r>
          </a:p>
          <a:p>
            <a:pPr lvl="3">
              <a:spcAft>
                <a:spcPts val="0"/>
              </a:spcAft>
            </a:pPr>
            <a:r>
              <a:rPr lang="en-US" sz="800" b="1" dirty="0">
                <a:solidFill>
                  <a:srgbClr val="0070C0"/>
                </a:solidFill>
              </a:rPr>
              <a:t>   - </a:t>
            </a:r>
            <a:r>
              <a:rPr lang="en-US" sz="800" b="1" dirty="0" err="1">
                <a:solidFill>
                  <a:srgbClr val="0070C0"/>
                </a:solidFill>
              </a:rPr>
              <a:t>qfi</a:t>
            </a:r>
            <a:br>
              <a:rPr lang="en-US" sz="800" b="1" dirty="0">
                <a:solidFill>
                  <a:srgbClr val="0070C0"/>
                </a:solidFill>
              </a:rPr>
            </a:br>
            <a:r>
              <a:rPr lang="en-US" sz="800" b="1" dirty="0">
                <a:solidFill>
                  <a:srgbClr val="0070C0"/>
                </a:solidFill>
              </a:rPr>
              <a:t>   - </a:t>
            </a:r>
            <a:r>
              <a:rPr lang="en-US" sz="800" b="1" dirty="0" err="1">
                <a:solidFill>
                  <a:srgbClr val="0070C0"/>
                </a:solidFill>
              </a:rPr>
              <a:t>qosRules</a:t>
            </a:r>
            <a:r>
              <a:rPr lang="en-US" sz="800" b="1" dirty="0">
                <a:solidFill>
                  <a:srgbClr val="0070C0"/>
                </a:solidFill>
              </a:rPr>
              <a:t>		</a:t>
            </a:r>
            <a:endParaRPr lang="en-US" sz="800" dirty="0"/>
          </a:p>
          <a:p>
            <a:pPr lvl="3">
              <a:spcAft>
                <a:spcPts val="0"/>
              </a:spcAft>
            </a:pPr>
            <a:r>
              <a:rPr lang="en-US" sz="800" b="1" dirty="0">
                <a:solidFill>
                  <a:srgbClr val="0070C0"/>
                </a:solidFill>
              </a:rPr>
              <a:t>   - </a:t>
            </a:r>
            <a:r>
              <a:rPr lang="en-US" sz="800" b="1" dirty="0" err="1">
                <a:solidFill>
                  <a:srgbClr val="0070C0"/>
                </a:solidFill>
              </a:rPr>
              <a:t>qosProfiles</a:t>
            </a:r>
            <a:r>
              <a:rPr lang="en-US" sz="800" b="1" dirty="0">
                <a:solidFill>
                  <a:srgbClr val="0070C0"/>
                </a:solidFill>
              </a:rPr>
              <a:t>	</a:t>
            </a:r>
            <a:r>
              <a:rPr lang="en-US" sz="800" b="1" dirty="0"/>
              <a:t>	</a:t>
            </a:r>
            <a:endParaRPr lang="en-US" sz="800" dirty="0"/>
          </a:p>
          <a:p>
            <a:pPr lvl="3">
              <a:spcAft>
                <a:spcPts val="0"/>
              </a:spcAft>
            </a:pPr>
            <a:r>
              <a:rPr lang="en-US" sz="800" b="1" dirty="0" err="1">
                <a:solidFill>
                  <a:srgbClr val="0070C0"/>
                </a:solidFill>
              </a:rPr>
              <a:t>sessionAmbr</a:t>
            </a:r>
            <a:r>
              <a:rPr lang="en-US" sz="800" b="1" dirty="0">
                <a:solidFill>
                  <a:srgbClr val="0070C0"/>
                </a:solidFill>
              </a:rPr>
              <a:t>	</a:t>
            </a:r>
            <a:r>
              <a:rPr lang="en-US" sz="800" b="1" dirty="0"/>
              <a:t>	</a:t>
            </a:r>
            <a:r>
              <a:rPr lang="en-US" sz="800" dirty="0"/>
              <a:t>- modifiable (by H-SMF only)</a:t>
            </a:r>
          </a:p>
          <a:p>
            <a:pPr lvl="3">
              <a:spcAft>
                <a:spcPts val="0"/>
              </a:spcAft>
            </a:pPr>
            <a:endParaRPr lang="en-US" sz="800" dirty="0"/>
          </a:p>
          <a:p>
            <a:pPr lvl="3">
              <a:spcAft>
                <a:spcPts val="0"/>
              </a:spcAft>
            </a:pPr>
            <a:endParaRPr lang="en-US" sz="800" dirty="0"/>
          </a:p>
          <a:p>
            <a:pPr lvl="3">
              <a:spcAft>
                <a:spcPts val="0"/>
              </a:spcAft>
            </a:pPr>
            <a:endParaRPr lang="en-US" sz="800" dirty="0"/>
          </a:p>
          <a:p>
            <a:pPr lvl="3"/>
            <a:endParaRPr lang="en-US" sz="800" dirty="0"/>
          </a:p>
          <a:p>
            <a:pPr marL="693000" lvl="3" indent="0">
              <a:buNone/>
            </a:pPr>
            <a:endParaRPr lang="en-US" sz="800" b="1" dirty="0"/>
          </a:p>
          <a:p>
            <a:pPr marL="693000" lvl="3" indent="0">
              <a:buNone/>
            </a:pPr>
            <a:endParaRPr lang="en-US" sz="800" b="1" dirty="0"/>
          </a:p>
          <a:p>
            <a:pPr lvl="3"/>
            <a:endParaRPr lang="en-US" sz="800" b="1" dirty="0"/>
          </a:p>
          <a:p>
            <a:pPr lvl="3"/>
            <a:endParaRPr lang="en-US" sz="800" b="1" dirty="0"/>
          </a:p>
        </p:txBody>
      </p:sp>
      <p:sp>
        <p:nvSpPr>
          <p:cNvPr id="7" name="Text Placeholder 4">
            <a:extLst>
              <a:ext uri="{FF2B5EF4-FFF2-40B4-BE49-F238E27FC236}">
                <a16:creationId xmlns:a16="http://schemas.microsoft.com/office/drawing/2014/main" id="{54414B20-1589-4918-9187-E75A7E67AE68}"/>
              </a:ext>
            </a:extLst>
          </p:cNvPr>
          <p:cNvSpPr>
            <a:spLocks noGrp="1"/>
          </p:cNvSpPr>
          <p:nvPr>
            <p:ph type="body" sz="quarter" idx="12"/>
          </p:nvPr>
        </p:nvSpPr>
        <p:spPr>
          <a:xfrm>
            <a:off x="5364088" y="1347614"/>
            <a:ext cx="3672408" cy="2520280"/>
          </a:xfrm>
        </p:spPr>
        <p:txBody>
          <a:bodyPr/>
          <a:lstStyle/>
          <a:p>
            <a:pPr lvl="2"/>
            <a:r>
              <a:rPr lang="en-US" sz="1000" b="1" i="1" dirty="0">
                <a:solidFill>
                  <a:schemeClr val="bg2">
                    <a:lumMod val="60000"/>
                    <a:lumOff val="40000"/>
                  </a:schemeClr>
                </a:solidFill>
              </a:rPr>
              <a:t>Other parameters over N16</a:t>
            </a:r>
            <a:br>
              <a:rPr lang="en-US" sz="1000" b="1" i="1" dirty="0"/>
            </a:br>
            <a:r>
              <a:rPr lang="en-US" sz="1000" b="1" i="1" dirty="0"/>
              <a:t>      </a:t>
            </a:r>
            <a:r>
              <a:rPr lang="en-US" sz="1000" i="1" dirty="0"/>
              <a:t>V-SMF -&gt; H-SMF</a:t>
            </a:r>
          </a:p>
          <a:p>
            <a:pPr lvl="3"/>
            <a:r>
              <a:rPr lang="en-US" sz="800" dirty="0">
                <a:solidFill>
                  <a:srgbClr val="273142"/>
                </a:solidFill>
              </a:rPr>
              <a:t>Request Type	- new or existing </a:t>
            </a:r>
            <a:r>
              <a:rPr lang="en-US" sz="800" dirty="0" err="1">
                <a:solidFill>
                  <a:srgbClr val="273142"/>
                </a:solidFill>
              </a:rPr>
              <a:t>pdu</a:t>
            </a:r>
            <a:br>
              <a:rPr lang="en-US" sz="800" dirty="0">
                <a:solidFill>
                  <a:srgbClr val="C00000"/>
                </a:solidFill>
              </a:rPr>
            </a:br>
            <a:r>
              <a:rPr lang="en-US" sz="800" dirty="0">
                <a:solidFill>
                  <a:srgbClr val="273142"/>
                </a:solidFill>
              </a:rPr>
              <a:t>N1 SM Container	- in binary body part (FFS)</a:t>
            </a:r>
            <a:br>
              <a:rPr lang="en-US" sz="800" dirty="0">
                <a:solidFill>
                  <a:srgbClr val="273142"/>
                </a:solidFill>
              </a:rPr>
            </a:br>
            <a:r>
              <a:rPr lang="en-US" sz="800" dirty="0">
                <a:solidFill>
                  <a:srgbClr val="273142"/>
                </a:solidFill>
              </a:rPr>
              <a:t>or SM PDU DN Request Container + PCO</a:t>
            </a:r>
          </a:p>
          <a:p>
            <a:pPr lvl="3"/>
            <a:r>
              <a:rPr lang="en-US" sz="1000" i="1" dirty="0"/>
              <a:t>H-SMF -&gt; V-SMF</a:t>
            </a:r>
          </a:p>
          <a:p>
            <a:pPr lvl="3"/>
            <a:r>
              <a:rPr lang="en-US" sz="800" dirty="0">
                <a:solidFill>
                  <a:srgbClr val="273142"/>
                </a:solidFill>
              </a:rPr>
              <a:t>N1 SM Container or PCO (FFS)</a:t>
            </a:r>
          </a:p>
        </p:txBody>
      </p:sp>
      <p:sp>
        <p:nvSpPr>
          <p:cNvPr id="6" name="TextBox 5">
            <a:extLst>
              <a:ext uri="{FF2B5EF4-FFF2-40B4-BE49-F238E27FC236}">
                <a16:creationId xmlns:a16="http://schemas.microsoft.com/office/drawing/2014/main" id="{93F05A13-71A7-4F2B-9100-801BEC9F19D6}"/>
              </a:ext>
            </a:extLst>
          </p:cNvPr>
          <p:cNvSpPr txBox="1"/>
          <p:nvPr/>
        </p:nvSpPr>
        <p:spPr>
          <a:xfrm>
            <a:off x="4572000" y="2607754"/>
            <a:ext cx="4410707" cy="1831271"/>
          </a:xfrm>
          <a:prstGeom prst="rect">
            <a:avLst/>
          </a:prstGeom>
          <a:solidFill>
            <a:schemeClr val="tx2">
              <a:lumMod val="10000"/>
              <a:lumOff val="90000"/>
            </a:schemeClr>
          </a:solidFill>
        </p:spPr>
        <p:txBody>
          <a:bodyPr wrap="square" lIns="0" tIns="0" rIns="0" bIns="0" rtlCol="0">
            <a:spAutoFit/>
          </a:bodyPr>
          <a:lstStyle/>
          <a:p>
            <a:pPr defTabSz="360000">
              <a:spcAft>
                <a:spcPts val="600"/>
              </a:spcAft>
              <a:tabLst>
                <a:tab pos="360000" algn="l"/>
              </a:tabLst>
            </a:pPr>
            <a:r>
              <a:rPr lang="en-US" sz="900" u="sng" dirty="0">
                <a:solidFill>
                  <a:schemeClr val="tx2"/>
                </a:solidFill>
                <a:latin typeface="Nokia Pure Text Light" panose="020B0403020202020204" pitchFamily="34" charset="0"/>
                <a:ea typeface="Nokia Pure Text Light" panose="020B0403020202020204" pitchFamily="34" charset="0"/>
              </a:rPr>
              <a:t>NOTES</a:t>
            </a:r>
            <a:r>
              <a:rPr lang="en-US" sz="900" dirty="0">
                <a:solidFill>
                  <a:schemeClr val="tx2"/>
                </a:solidFill>
                <a:latin typeface="Nokia Pure Text Light" panose="020B0403020202020204" pitchFamily="34" charset="0"/>
                <a:ea typeface="Nokia Pure Text Light" panose="020B0403020202020204" pitchFamily="34" charset="0"/>
              </a:rPr>
              <a:t>:</a:t>
            </a:r>
          </a:p>
          <a:p>
            <a:pPr defTabSz="360000">
              <a:spcAft>
                <a:spcPts val="600"/>
              </a:spcAft>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1) Certain </a:t>
            </a:r>
            <a:r>
              <a:rPr lang="en-US" sz="900" dirty="0" err="1">
                <a:solidFill>
                  <a:schemeClr val="tx2"/>
                </a:solidFill>
                <a:latin typeface="Nokia Pure Text Light" panose="020B0403020202020204" pitchFamily="34" charset="0"/>
                <a:ea typeface="Nokia Pure Text Light" panose="020B0403020202020204" pitchFamily="34" charset="0"/>
              </a:rPr>
              <a:t>pdu</a:t>
            </a:r>
            <a:r>
              <a:rPr lang="en-US" sz="900" dirty="0">
                <a:solidFill>
                  <a:schemeClr val="tx2"/>
                </a:solidFill>
                <a:latin typeface="Nokia Pure Text Light" panose="020B0403020202020204" pitchFamily="34" charset="0"/>
                <a:ea typeface="Nokia Pure Text Light" panose="020B0403020202020204" pitchFamily="34" charset="0"/>
              </a:rPr>
              <a:t> sessions attributes, which are not visible by AMF over N11, are visible by V-SMF over N16. </a:t>
            </a:r>
          </a:p>
          <a:p>
            <a:pPr defTabSz="360000">
              <a:spcAft>
                <a:spcPts val="600"/>
              </a:spcAft>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2) The modifiable attributes are NOT defined as resources for the same reason as for N11. </a:t>
            </a:r>
          </a:p>
          <a:p>
            <a:pPr defTabSz="360000">
              <a:spcAft>
                <a:spcPts val="600"/>
              </a:spcAft>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3) The V-SMF needs to keep a replica of most </a:t>
            </a:r>
            <a:r>
              <a:rPr lang="en-US" sz="900" dirty="0" err="1">
                <a:solidFill>
                  <a:schemeClr val="tx2"/>
                </a:solidFill>
                <a:latin typeface="Nokia Pure Text Light" panose="020B0403020202020204" pitchFamily="34" charset="0"/>
                <a:ea typeface="Nokia Pure Text Light" panose="020B0403020202020204" pitchFamily="34" charset="0"/>
              </a:rPr>
              <a:t>pdu</a:t>
            </a:r>
            <a:r>
              <a:rPr lang="en-US" sz="900" dirty="0">
                <a:solidFill>
                  <a:schemeClr val="tx2"/>
                </a:solidFill>
                <a:latin typeface="Nokia Pure Text Light" panose="020B0403020202020204" pitchFamily="34" charset="0"/>
                <a:ea typeface="Nokia Pure Text Light" panose="020B0403020202020204" pitchFamily="34" charset="0"/>
              </a:rPr>
              <a:t> session’s attributes. Some attributes may need to be stored only by V-SMF or H-SMF, e.g. </a:t>
            </a:r>
            <a:r>
              <a:rPr lang="en-US" sz="900" dirty="0" err="1">
                <a:solidFill>
                  <a:schemeClr val="tx2"/>
                </a:solidFill>
                <a:latin typeface="Nokia Pure Text Light" panose="020B0403020202020204" pitchFamily="34" charset="0"/>
                <a:ea typeface="Nokia Pure Text Light" panose="020B0403020202020204" pitchFamily="34" charset="0"/>
              </a:rPr>
              <a:t>hSMFId</a:t>
            </a:r>
            <a:r>
              <a:rPr lang="en-US" sz="900" dirty="0">
                <a:solidFill>
                  <a:schemeClr val="tx2"/>
                </a:solidFill>
                <a:latin typeface="Nokia Pure Text Light" panose="020B0403020202020204" pitchFamily="34" charset="0"/>
                <a:ea typeface="Nokia Pure Text Light" panose="020B0403020202020204" pitchFamily="34" charset="0"/>
              </a:rPr>
              <a:t> and </a:t>
            </a:r>
            <a:r>
              <a:rPr lang="en-US" sz="900" dirty="0" err="1">
                <a:solidFill>
                  <a:schemeClr val="tx2"/>
                </a:solidFill>
                <a:latin typeface="Nokia Pure Text Light" panose="020B0403020202020204" pitchFamily="34" charset="0"/>
                <a:ea typeface="Nokia Pure Text Light" panose="020B0403020202020204" pitchFamily="34" charset="0"/>
              </a:rPr>
              <a:t>vSMFId</a:t>
            </a:r>
            <a:r>
              <a:rPr lang="en-US" sz="900" dirty="0">
                <a:solidFill>
                  <a:schemeClr val="tx2"/>
                </a:solidFill>
                <a:latin typeface="Nokia Pure Text Light" panose="020B0403020202020204" pitchFamily="34" charset="0"/>
                <a:ea typeface="Nokia Pure Text Light" panose="020B0403020202020204" pitchFamily="34" charset="0"/>
              </a:rPr>
              <a:t> respectively.</a:t>
            </a:r>
          </a:p>
          <a:p>
            <a:pPr defTabSz="360000">
              <a:spcAft>
                <a:spcPts val="600"/>
              </a:spcAft>
              <a:tabLst>
                <a:tab pos="360000" algn="l"/>
              </a:tabLst>
            </a:pPr>
            <a:r>
              <a:rPr lang="en-US" sz="900" dirty="0">
                <a:solidFill>
                  <a:schemeClr val="tx2"/>
                </a:solidFill>
                <a:latin typeface="Nokia Pure Text Light" panose="020B0403020202020204" pitchFamily="34" charset="0"/>
                <a:ea typeface="Nokia Pure Text Light" panose="020B0403020202020204" pitchFamily="34" charset="0"/>
              </a:rPr>
              <a:t>4) </a:t>
            </a:r>
            <a:r>
              <a:rPr lang="en-US" sz="900" dirty="0" err="1">
                <a:solidFill>
                  <a:schemeClr val="tx2"/>
                </a:solidFill>
                <a:latin typeface="Nokia Pure Text Light" panose="020B0403020202020204" pitchFamily="34" charset="0"/>
                <a:ea typeface="Nokia Pure Text Light" panose="020B0403020202020204" pitchFamily="34" charset="0"/>
              </a:rPr>
              <a:t>QoS</a:t>
            </a:r>
            <a:r>
              <a:rPr lang="en-US" sz="900" dirty="0">
                <a:solidFill>
                  <a:schemeClr val="tx2"/>
                </a:solidFill>
                <a:latin typeface="Nokia Pure Text Light" panose="020B0403020202020204" pitchFamily="34" charset="0"/>
                <a:ea typeface="Nokia Pure Text Light" panose="020B0403020202020204" pitchFamily="34" charset="0"/>
              </a:rPr>
              <a:t> Flows are NOT defined as individual resources (in V/H-SMF) as this would result in a too chatty http interfaces (e.g. 10 non-GBR </a:t>
            </a:r>
            <a:r>
              <a:rPr lang="en-US" sz="900" dirty="0" err="1">
                <a:solidFill>
                  <a:schemeClr val="tx2"/>
                </a:solidFill>
                <a:latin typeface="Nokia Pure Text Light" panose="020B0403020202020204" pitchFamily="34" charset="0"/>
                <a:ea typeface="Nokia Pure Text Light" panose="020B0403020202020204" pitchFamily="34" charset="0"/>
              </a:rPr>
              <a:t>QoS</a:t>
            </a:r>
            <a:r>
              <a:rPr lang="en-US" sz="900" dirty="0">
                <a:solidFill>
                  <a:schemeClr val="tx2"/>
                </a:solidFill>
                <a:latin typeface="Nokia Pure Text Light" panose="020B0403020202020204" pitchFamily="34" charset="0"/>
                <a:ea typeface="Nokia Pure Text Light" panose="020B0403020202020204" pitchFamily="34" charset="0"/>
              </a:rPr>
              <a:t> Flows can be created during  the PDU session establishment).</a:t>
            </a:r>
          </a:p>
        </p:txBody>
      </p:sp>
    </p:spTree>
    <p:extLst>
      <p:ext uri="{BB962C8B-B14F-4D97-AF65-F5344CB8AC3E}">
        <p14:creationId xmlns:p14="http://schemas.microsoft.com/office/powerpoint/2010/main" val="13112235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US" dirty="0"/>
              <a:t>Resource modeling for service operations for use over N16 </a:t>
            </a:r>
            <a:r>
              <a:rPr lang="en-US" i="1" dirty="0"/>
              <a:t>– REST approach</a:t>
            </a:r>
          </a:p>
        </p:txBody>
      </p:sp>
      <p:sp>
        <p:nvSpPr>
          <p:cNvPr id="10" name="Text Placeholder 9"/>
          <p:cNvSpPr>
            <a:spLocks noGrp="1"/>
          </p:cNvSpPr>
          <p:nvPr>
            <p:ph type="body" sz="quarter" idx="12"/>
          </p:nvPr>
        </p:nvSpPr>
        <p:spPr>
          <a:xfrm>
            <a:off x="417600" y="923400"/>
            <a:ext cx="8308800" cy="3560400"/>
          </a:xfrm>
        </p:spPr>
        <p:txBody>
          <a:bodyPr>
            <a:normAutofit/>
          </a:bodyPr>
          <a:lstStyle/>
          <a:p>
            <a:pPr marL="285750" indent="-285750">
              <a:buFont typeface="Wingdings" panose="05000000000000000000" pitchFamily="2" charset="2"/>
              <a:buChar char="§"/>
            </a:pPr>
            <a:r>
              <a:rPr lang="en-US" sz="1800" dirty="0"/>
              <a:t>Resources handled by V-SMF (from H-SMF’s perspective)</a:t>
            </a:r>
          </a:p>
          <a:p>
            <a:pPr marL="516150" lvl="1" indent="-285750">
              <a:buFont typeface="Wingdings" panose="05000000000000000000" pitchFamily="2" charset="2"/>
              <a:buChar char="§"/>
            </a:pPr>
            <a:r>
              <a:rPr lang="en-US" dirty="0"/>
              <a:t>H-SMF shall be able to initiate request to modify or release a </a:t>
            </a:r>
            <a:r>
              <a:rPr lang="en-US" dirty="0" err="1"/>
              <a:t>pdu</a:t>
            </a:r>
            <a:r>
              <a:rPr lang="en-US" dirty="0"/>
              <a:t> session.</a:t>
            </a:r>
          </a:p>
          <a:p>
            <a:pPr marL="516150" lvl="1" indent="-285750">
              <a:buFont typeface="Wingdings" panose="05000000000000000000" pitchFamily="2" charset="2"/>
              <a:buChar char="§"/>
            </a:pPr>
            <a:r>
              <a:rPr lang="en-US" dirty="0"/>
              <a:t>Possible approaches:</a:t>
            </a:r>
          </a:p>
          <a:p>
            <a:pPr marL="748350" lvl="2" indent="-285750">
              <a:buFont typeface="Wingdings" panose="05000000000000000000" pitchFamily="2" charset="2"/>
              <a:buChar char="§"/>
            </a:pPr>
            <a:r>
              <a:rPr lang="en-US" dirty="0">
                <a:highlight>
                  <a:srgbClr val="C0C0C0"/>
                </a:highlight>
              </a:rPr>
              <a:t>Sol. 1</a:t>
            </a:r>
            <a:r>
              <a:rPr lang="en-US" dirty="0"/>
              <a:t>: During the PDU session establishment, V-SMF provides a </a:t>
            </a:r>
            <a:r>
              <a:rPr lang="en-US" b="1" dirty="0"/>
              <a:t>Callback URI</a:t>
            </a:r>
            <a:r>
              <a:rPr lang="en-US" dirty="0"/>
              <a:t> (.../</a:t>
            </a:r>
            <a:r>
              <a:rPr lang="en-US" dirty="0" err="1"/>
              <a:t>evt_sink</a:t>
            </a:r>
            <a:r>
              <a:rPr lang="en-US" dirty="0"/>
              <a:t>) to the H-SMF (in HTTP POST Request Body) to enable the H-SMF to send subsequently “notifications” to the V-SMF to modify or release the </a:t>
            </a:r>
            <a:r>
              <a:rPr lang="en-US" dirty="0" err="1"/>
              <a:t>pdu</a:t>
            </a:r>
            <a:r>
              <a:rPr lang="en-US" dirty="0"/>
              <a:t> session (HTTP POST request targeting the callback URI).</a:t>
            </a:r>
          </a:p>
          <a:p>
            <a:pPr marL="978750" lvl="3" indent="-285750">
              <a:buFont typeface="Wingdings" panose="05000000000000000000" pitchFamily="2" charset="2"/>
              <a:buChar char="ü"/>
            </a:pPr>
            <a:r>
              <a:rPr lang="en-US" dirty="0"/>
              <a:t>But notifications are usually only intended to provide information about changes that the receiver can only acknowledge. </a:t>
            </a:r>
          </a:p>
          <a:p>
            <a:pPr marL="978750" lvl="3" indent="-285750">
              <a:buFont typeface="Wingdings" panose="05000000000000000000" pitchFamily="2" charset="2"/>
              <a:buChar char="ü"/>
            </a:pPr>
            <a:r>
              <a:rPr lang="en-US" dirty="0"/>
              <a:t>Stage 2 call flows use Update and Release service operations (no “notification” messages)</a:t>
            </a:r>
          </a:p>
          <a:p>
            <a:pPr marL="748350" lvl="2" indent="-285750">
              <a:buFont typeface="Wingdings" panose="05000000000000000000" pitchFamily="2" charset="2"/>
              <a:buChar char="§"/>
            </a:pPr>
            <a:r>
              <a:rPr lang="en-US" dirty="0">
                <a:highlight>
                  <a:srgbClr val="C0C0C0"/>
                </a:highlight>
              </a:rPr>
              <a:t>Sol. 2</a:t>
            </a:r>
            <a:r>
              <a:rPr lang="en-US" dirty="0"/>
              <a:t>: During the PDU session establishment, V-SMF provides a </a:t>
            </a:r>
            <a:r>
              <a:rPr lang="fr-FR" b="1" dirty="0" err="1">
                <a:solidFill>
                  <a:srgbClr val="C00000"/>
                </a:solidFill>
              </a:rPr>
              <a:t>vsmfPduSessionUri</a:t>
            </a:r>
            <a:r>
              <a:rPr lang="fr-FR" b="1" dirty="0"/>
              <a:t> </a:t>
            </a:r>
            <a:r>
              <a:rPr lang="fr-FR" i="1" dirty="0">
                <a:solidFill>
                  <a:srgbClr val="C00000"/>
                </a:solidFill>
              </a:rPr>
              <a:t>(</a:t>
            </a:r>
            <a:r>
              <a:rPr lang="fr-FR" i="1" dirty="0" err="1">
                <a:solidFill>
                  <a:srgbClr val="C00000"/>
                </a:solidFill>
              </a:rPr>
              <a:t>previously</a:t>
            </a:r>
            <a:r>
              <a:rPr lang="fr-FR" i="1" dirty="0">
                <a:solidFill>
                  <a:srgbClr val="C00000"/>
                </a:solidFill>
              </a:rPr>
              <a:t> </a:t>
            </a:r>
            <a:r>
              <a:rPr lang="fr-FR" i="1" dirty="0" err="1">
                <a:solidFill>
                  <a:srgbClr val="C00000"/>
                </a:solidFill>
              </a:rPr>
              <a:t>called</a:t>
            </a:r>
            <a:r>
              <a:rPr lang="fr-FR" i="1" dirty="0">
                <a:solidFill>
                  <a:srgbClr val="C00000"/>
                </a:solidFill>
              </a:rPr>
              <a:t> </a:t>
            </a:r>
            <a:r>
              <a:rPr lang="en-US" i="1" dirty="0">
                <a:solidFill>
                  <a:srgbClr val="C00000"/>
                </a:solidFill>
              </a:rPr>
              <a:t>Replica URI)</a:t>
            </a:r>
            <a:r>
              <a:rPr lang="en-US" dirty="0"/>
              <a:t> to the H-SMF (in HTTP POST Request Body), identifying a </a:t>
            </a:r>
            <a:r>
              <a:rPr lang="en-US" dirty="0" err="1"/>
              <a:t>pdu</a:t>
            </a:r>
            <a:r>
              <a:rPr lang="en-US" dirty="0"/>
              <a:t> session resource in the V-SMF containing a replica of the </a:t>
            </a:r>
            <a:r>
              <a:rPr lang="en-US" dirty="0" err="1"/>
              <a:t>pdu</a:t>
            </a:r>
            <a:r>
              <a:rPr lang="en-US" dirty="0"/>
              <a:t> session representation of the H-SMF. This enables the H-SMF to send requests to modify </a:t>
            </a:r>
            <a:r>
              <a:rPr lang="en-US" dirty="0">
                <a:solidFill>
                  <a:srgbClr val="C00000"/>
                </a:solidFill>
              </a:rPr>
              <a:t>or notify status</a:t>
            </a:r>
            <a:r>
              <a:rPr lang="en-US" dirty="0"/>
              <a:t> of the </a:t>
            </a:r>
            <a:r>
              <a:rPr lang="en-US" dirty="0" err="1"/>
              <a:t>pdu</a:t>
            </a:r>
            <a:r>
              <a:rPr lang="en-US" dirty="0"/>
              <a:t> session and the V-SMF to reject requests which cannot be accepted.</a:t>
            </a:r>
          </a:p>
          <a:p>
            <a:pPr marL="978750" lvl="3" indent="-285750">
              <a:buFont typeface="Wingdings" panose="05000000000000000000" pitchFamily="2" charset="2"/>
              <a:buChar char="ü"/>
            </a:pPr>
            <a:r>
              <a:rPr lang="en-US" dirty="0"/>
              <a:t>Both H-SMF and V-SMF provides service operations for use over N16.</a:t>
            </a:r>
          </a:p>
          <a:p>
            <a:pPr marL="978750" lvl="3" indent="-285750">
              <a:buFont typeface="Wingdings" panose="05000000000000000000" pitchFamily="2" charset="2"/>
              <a:buChar char="ü"/>
            </a:pPr>
            <a:r>
              <a:rPr lang="en-US" dirty="0"/>
              <a:t>The model can be assimilated as RESTful from the perspective of H-SMF and V-SMF respectively. But the overall model would not be RESTful (both SMFs play a client and server role for the </a:t>
            </a:r>
            <a:r>
              <a:rPr lang="en-US" dirty="0" err="1"/>
              <a:t>pdu</a:t>
            </a:r>
            <a:r>
              <a:rPr lang="en-US" dirty="0"/>
              <a:t> session resource, with application logic for data replication) </a:t>
            </a:r>
          </a:p>
        </p:txBody>
      </p:sp>
      <p:sp>
        <p:nvSpPr>
          <p:cNvPr id="2" name="Arrow: Right 1">
            <a:extLst>
              <a:ext uri="{FF2B5EF4-FFF2-40B4-BE49-F238E27FC236}">
                <a16:creationId xmlns:a16="http://schemas.microsoft.com/office/drawing/2014/main" id="{3B4BCBA0-FBF3-4657-897D-F77AB4F66F6B}"/>
              </a:ext>
            </a:extLst>
          </p:cNvPr>
          <p:cNvSpPr/>
          <p:nvPr/>
        </p:nvSpPr>
        <p:spPr>
          <a:xfrm>
            <a:off x="234669" y="3212539"/>
            <a:ext cx="712099" cy="275130"/>
          </a:xfrm>
          <a:prstGeom prst="rightArrow">
            <a:avLst/>
          </a:prstGeom>
          <a:solidFill>
            <a:srgbClr val="C00000"/>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endParaRPr lang="fr-FR" sz="1200" dirty="0">
              <a:solidFill>
                <a:srgbClr val="C00000"/>
              </a:solidFill>
              <a:latin typeface="Nokia Pure Text Light" panose="020B0403020202020204" pitchFamily="34" charset="0"/>
              <a:ea typeface="Nokia Pure Text Light" panose="020B0403020202020204" pitchFamily="34" charset="0"/>
            </a:endParaRPr>
          </a:p>
        </p:txBody>
      </p:sp>
      <p:sp>
        <p:nvSpPr>
          <p:cNvPr id="3" name="TextBox 2">
            <a:extLst>
              <a:ext uri="{FF2B5EF4-FFF2-40B4-BE49-F238E27FC236}">
                <a16:creationId xmlns:a16="http://schemas.microsoft.com/office/drawing/2014/main" id="{46BB566A-3CC3-42A8-84F0-348601A99830}"/>
              </a:ext>
            </a:extLst>
          </p:cNvPr>
          <p:cNvSpPr txBox="1"/>
          <p:nvPr/>
        </p:nvSpPr>
        <p:spPr>
          <a:xfrm>
            <a:off x="71479" y="3493084"/>
            <a:ext cx="1085681" cy="699404"/>
          </a:xfrm>
          <a:prstGeom prst="rect">
            <a:avLst/>
          </a:prstGeom>
          <a:noFill/>
        </p:spPr>
        <p:txBody>
          <a:bodyPr wrap="square" lIns="72000" tIns="72000" rIns="72000" bIns="72000" rtlCol="0">
            <a:spAutoFit/>
          </a:bodyPr>
          <a:lstStyle/>
          <a:p>
            <a:pPr defTabSz="360000">
              <a:spcAft>
                <a:spcPts val="600"/>
              </a:spcAft>
              <a:tabLst>
                <a:tab pos="360000" algn="l"/>
              </a:tabLst>
            </a:pPr>
            <a:r>
              <a:rPr lang="fr-FR" sz="1200" dirty="0">
                <a:solidFill>
                  <a:srgbClr val="C00000"/>
                </a:solidFill>
                <a:latin typeface="Nokia Pure Text Light" panose="020B0403020202020204" pitchFamily="34" charset="0"/>
                <a:ea typeface="Nokia Pure Text Light" panose="020B0403020202020204" pitchFamily="34" charset="0"/>
              </a:rPr>
              <a:t>Solution in line </a:t>
            </a:r>
            <a:r>
              <a:rPr lang="fr-FR" sz="1200" dirty="0" err="1">
                <a:solidFill>
                  <a:srgbClr val="C00000"/>
                </a:solidFill>
                <a:latin typeface="Nokia Pure Text Light" panose="020B0403020202020204" pitchFamily="34" charset="0"/>
                <a:ea typeface="Nokia Pure Text Light" panose="020B0403020202020204" pitchFamily="34" charset="0"/>
              </a:rPr>
              <a:t>with</a:t>
            </a:r>
            <a:r>
              <a:rPr lang="fr-FR" sz="1200" dirty="0">
                <a:solidFill>
                  <a:srgbClr val="C00000"/>
                </a:solidFill>
                <a:latin typeface="Nokia Pure Text Light" panose="020B0403020202020204" pitchFamily="34" charset="0"/>
                <a:ea typeface="Nokia Pure Text Light" panose="020B0403020202020204" pitchFamily="34" charset="0"/>
              </a:rPr>
              <a:t> </a:t>
            </a:r>
            <a:r>
              <a:rPr lang="fr-FR" sz="1200" dirty="0" err="1">
                <a:solidFill>
                  <a:srgbClr val="C00000"/>
                </a:solidFill>
                <a:latin typeface="Nokia Pure Text Light" panose="020B0403020202020204" pitchFamily="34" charset="0"/>
                <a:ea typeface="Nokia Pure Text Light" panose="020B0403020202020204" pitchFamily="34" charset="0"/>
              </a:rPr>
              <a:t>latest</a:t>
            </a:r>
            <a:r>
              <a:rPr lang="fr-FR" sz="1200" dirty="0">
                <a:solidFill>
                  <a:srgbClr val="C00000"/>
                </a:solidFill>
                <a:latin typeface="Nokia Pure Text Light" panose="020B0403020202020204" pitchFamily="34" charset="0"/>
                <a:ea typeface="Nokia Pure Text Light" panose="020B0403020202020204" pitchFamily="34" charset="0"/>
              </a:rPr>
              <a:t> stage 2</a:t>
            </a:r>
          </a:p>
        </p:txBody>
      </p:sp>
      <p:sp>
        <p:nvSpPr>
          <p:cNvPr id="7" name="TextBox 6">
            <a:extLst>
              <a:ext uri="{FF2B5EF4-FFF2-40B4-BE49-F238E27FC236}">
                <a16:creationId xmlns:a16="http://schemas.microsoft.com/office/drawing/2014/main" id="{AE60F2F2-5B9B-4D3D-87AF-F8EF35DAC041}"/>
              </a:ext>
            </a:extLst>
          </p:cNvPr>
          <p:cNvSpPr txBox="1"/>
          <p:nvPr/>
        </p:nvSpPr>
        <p:spPr>
          <a:xfrm>
            <a:off x="71480" y="2027084"/>
            <a:ext cx="906307" cy="699404"/>
          </a:xfrm>
          <a:prstGeom prst="rect">
            <a:avLst/>
          </a:prstGeom>
          <a:noFill/>
        </p:spPr>
        <p:txBody>
          <a:bodyPr wrap="square" lIns="72000" tIns="72000" rIns="72000" bIns="72000" rtlCol="0">
            <a:spAutoFit/>
          </a:bodyPr>
          <a:lstStyle/>
          <a:p>
            <a:pPr defTabSz="360000">
              <a:spcAft>
                <a:spcPts val="600"/>
              </a:spcAft>
              <a:tabLst>
                <a:tab pos="360000" algn="l"/>
              </a:tabLst>
            </a:pPr>
            <a:r>
              <a:rPr lang="fr-FR" sz="1200" dirty="0">
                <a:solidFill>
                  <a:srgbClr val="C00000"/>
                </a:solidFill>
                <a:latin typeface="Nokia Pure Text Light" panose="020B0403020202020204" pitchFamily="34" charset="0"/>
                <a:ea typeface="Nokia Pure Text Light" panose="020B0403020202020204" pitchFamily="34" charset="0"/>
              </a:rPr>
              <a:t>Solution not </a:t>
            </a:r>
            <a:r>
              <a:rPr lang="fr-FR" sz="1200" dirty="0" err="1">
                <a:solidFill>
                  <a:srgbClr val="C00000"/>
                </a:solidFill>
                <a:latin typeface="Nokia Pure Text Light" panose="020B0403020202020204" pitchFamily="34" charset="0"/>
                <a:ea typeface="Nokia Pure Text Light" panose="020B0403020202020204" pitchFamily="34" charset="0"/>
              </a:rPr>
              <a:t>further</a:t>
            </a:r>
            <a:r>
              <a:rPr lang="fr-FR" sz="1200" dirty="0">
                <a:solidFill>
                  <a:srgbClr val="C00000"/>
                </a:solidFill>
                <a:latin typeface="Nokia Pure Text Light" panose="020B0403020202020204" pitchFamily="34" charset="0"/>
                <a:ea typeface="Nokia Pure Text Light" panose="020B0403020202020204" pitchFamily="34" charset="0"/>
              </a:rPr>
              <a:t> </a:t>
            </a:r>
            <a:r>
              <a:rPr lang="fr-FR" sz="1200" dirty="0" err="1">
                <a:solidFill>
                  <a:srgbClr val="C00000"/>
                </a:solidFill>
                <a:latin typeface="Nokia Pure Text Light" panose="020B0403020202020204" pitchFamily="34" charset="0"/>
                <a:ea typeface="Nokia Pure Text Light" panose="020B0403020202020204" pitchFamily="34" charset="0"/>
              </a:rPr>
              <a:t>considered</a:t>
            </a:r>
            <a:endParaRPr lang="fr-FR" sz="1200" dirty="0">
              <a:solidFill>
                <a:srgbClr val="C00000"/>
              </a:solidFill>
              <a:latin typeface="Nokia Pure Text Light" panose="020B0403020202020204" pitchFamily="34" charset="0"/>
              <a:ea typeface="Nokia Pure Text Light" panose="020B0403020202020204" pitchFamily="34" charset="0"/>
            </a:endParaRPr>
          </a:p>
        </p:txBody>
      </p:sp>
      <p:sp>
        <p:nvSpPr>
          <p:cNvPr id="5" name="Left Brace 4">
            <a:extLst>
              <a:ext uri="{FF2B5EF4-FFF2-40B4-BE49-F238E27FC236}">
                <a16:creationId xmlns:a16="http://schemas.microsoft.com/office/drawing/2014/main" id="{FAC64AC1-F4BC-4991-A303-D2034A9FFFE1}"/>
              </a:ext>
            </a:extLst>
          </p:cNvPr>
          <p:cNvSpPr/>
          <p:nvPr/>
        </p:nvSpPr>
        <p:spPr>
          <a:xfrm>
            <a:off x="971043" y="1933996"/>
            <a:ext cx="121381" cy="930584"/>
          </a:xfrm>
          <a:prstGeom prst="leftBrace">
            <a:avLst/>
          </a:prstGeom>
          <a:ln w="31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Tree>
    <p:extLst>
      <p:ext uri="{BB962C8B-B14F-4D97-AF65-F5344CB8AC3E}">
        <p14:creationId xmlns:p14="http://schemas.microsoft.com/office/powerpoint/2010/main" val="1062148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US" dirty="0">
                <a:solidFill>
                  <a:srgbClr val="C00000"/>
                </a:solidFill>
              </a:rPr>
              <a:t>SA2#123 outcomes (related to SMF service operations) (1/2)</a:t>
            </a:r>
          </a:p>
        </p:txBody>
      </p:sp>
      <p:sp>
        <p:nvSpPr>
          <p:cNvPr id="10" name="Text Placeholder 9"/>
          <p:cNvSpPr>
            <a:spLocks noGrp="1"/>
          </p:cNvSpPr>
          <p:nvPr>
            <p:ph type="body" sz="quarter" idx="12"/>
          </p:nvPr>
        </p:nvSpPr>
        <p:spPr>
          <a:xfrm>
            <a:off x="417600" y="923400"/>
            <a:ext cx="8308800" cy="3560400"/>
          </a:xfrm>
        </p:spPr>
        <p:txBody>
          <a:bodyPr>
            <a:normAutofit fontScale="92500"/>
          </a:bodyPr>
          <a:lstStyle/>
          <a:p>
            <a:pPr marL="285750" indent="-285750">
              <a:buFont typeface="Wingdings" panose="05000000000000000000" pitchFamily="2" charset="2"/>
              <a:buChar char="§"/>
            </a:pPr>
            <a:r>
              <a:rPr lang="en-US" sz="1800" dirty="0">
                <a:solidFill>
                  <a:srgbClr val="C00000"/>
                </a:solidFill>
              </a:rPr>
              <a:t>S2-178015, S2-178016 (PDU session establishment procedure)</a:t>
            </a:r>
          </a:p>
          <a:p>
            <a:pPr marL="516150" lvl="1" indent="-285750">
              <a:buFont typeface="Wingdings" panose="05000000000000000000" pitchFamily="2" charset="2"/>
              <a:buChar char="ü"/>
            </a:pPr>
            <a:r>
              <a:rPr lang="en-US" sz="1500" dirty="0">
                <a:solidFill>
                  <a:srgbClr val="C00000"/>
                </a:solidFill>
              </a:rPr>
              <a:t>The resource handled between AMF and SMF via Create / Update / Release SM context operations corresponds to the AMF-SMF association for a PDU Session ID.</a:t>
            </a:r>
            <a:endParaRPr lang="fr-FR" sz="1500" dirty="0">
              <a:solidFill>
                <a:srgbClr val="C00000"/>
              </a:solidFill>
            </a:endParaRPr>
          </a:p>
          <a:p>
            <a:pPr marL="516150" lvl="1" indent="-285750">
              <a:buFont typeface="Wingdings" panose="05000000000000000000" pitchFamily="2" charset="2"/>
              <a:buChar char="ü"/>
            </a:pPr>
            <a:r>
              <a:rPr lang="en-US" sz="1500" dirty="0">
                <a:solidFill>
                  <a:srgbClr val="C00000"/>
                </a:solidFill>
              </a:rPr>
              <a:t>When the AMF has got no association with a SMF to support a PDU session ID, the AMF creates such association via the </a:t>
            </a:r>
            <a:r>
              <a:rPr lang="en-US" sz="1500" dirty="0" err="1">
                <a:solidFill>
                  <a:srgbClr val="C00000"/>
                </a:solidFill>
              </a:rPr>
              <a:t>Nsmf_PDUSession_Create</a:t>
            </a:r>
            <a:r>
              <a:rPr lang="en-US" sz="1500" dirty="0">
                <a:solidFill>
                  <a:srgbClr val="C00000"/>
                </a:solidFill>
              </a:rPr>
              <a:t> SM Context operation. Otherwise (e.g. at hand-over between 3GPP and Non 3GPP access) the AMF uses the Update SM Context operation.</a:t>
            </a:r>
            <a:endParaRPr lang="fr-FR" sz="1500" dirty="0">
              <a:solidFill>
                <a:srgbClr val="C00000"/>
              </a:solidFill>
            </a:endParaRPr>
          </a:p>
          <a:p>
            <a:pPr marL="516150" lvl="1" indent="-285750">
              <a:buFont typeface="Wingdings" panose="05000000000000000000" pitchFamily="2" charset="2"/>
              <a:buChar char="ü"/>
            </a:pPr>
            <a:r>
              <a:rPr lang="en-US" sz="1500" dirty="0">
                <a:solidFill>
                  <a:srgbClr val="C00000"/>
                </a:solidFill>
              </a:rPr>
              <a:t>Upon inter-AMF change or mobility, the old AMF provides the new AMF with the SMF addressing information corresponding to the AMF-SMF association related with each PDU Session ID of that UE. The new AMF can thus further act upon the association with the SMF via Update SM Context and Release SM Context operations. </a:t>
            </a:r>
          </a:p>
          <a:p>
            <a:pPr marL="516150" lvl="1" indent="-285750">
              <a:buFont typeface="Wingdings" panose="05000000000000000000" pitchFamily="2" charset="2"/>
              <a:buChar char="ü"/>
            </a:pPr>
            <a:r>
              <a:rPr lang="en-US" sz="1500" dirty="0">
                <a:solidFill>
                  <a:srgbClr val="C00000"/>
                </a:solidFill>
              </a:rPr>
              <a:t>The SMF answers immediately to a Create SM Context request.</a:t>
            </a:r>
          </a:p>
          <a:p>
            <a:pPr marL="516150" lvl="1" indent="-285750">
              <a:buFont typeface="Wingdings" panose="05000000000000000000" pitchFamily="2" charset="2"/>
              <a:buChar char="ü"/>
            </a:pPr>
            <a:r>
              <a:rPr lang="en-US" sz="1500" b="1" dirty="0">
                <a:solidFill>
                  <a:srgbClr val="C00000"/>
                </a:solidFill>
              </a:rPr>
              <a:t>New </a:t>
            </a:r>
            <a:r>
              <a:rPr lang="en-US" sz="1500" b="1" dirty="0" err="1">
                <a:solidFill>
                  <a:srgbClr val="C00000"/>
                </a:solidFill>
              </a:rPr>
              <a:t>SMContextStatusNotify</a:t>
            </a:r>
            <a:r>
              <a:rPr lang="en-US" sz="1500" b="1" dirty="0">
                <a:solidFill>
                  <a:srgbClr val="C00000"/>
                </a:solidFill>
              </a:rPr>
              <a:t> (N11) and </a:t>
            </a:r>
            <a:r>
              <a:rPr lang="en-US" sz="1500" b="1" dirty="0" err="1">
                <a:solidFill>
                  <a:srgbClr val="C00000"/>
                </a:solidFill>
              </a:rPr>
              <a:t>StatusNotify</a:t>
            </a:r>
            <a:r>
              <a:rPr lang="en-US" sz="1500" b="1" dirty="0">
                <a:solidFill>
                  <a:srgbClr val="C00000"/>
                </a:solidFill>
              </a:rPr>
              <a:t> (N16) service operations </a:t>
            </a:r>
            <a:r>
              <a:rPr lang="en-US" sz="1500" dirty="0">
                <a:solidFill>
                  <a:srgbClr val="C00000"/>
                </a:solidFill>
              </a:rPr>
              <a:t>have been defined for SMF / H-SMF </a:t>
            </a:r>
            <a:r>
              <a:rPr lang="en-US" sz="1500" b="1" dirty="0">
                <a:solidFill>
                  <a:srgbClr val="C00000"/>
                </a:solidFill>
              </a:rPr>
              <a:t>to notify its consumers about the status of a PDU session </a:t>
            </a:r>
            <a:r>
              <a:rPr lang="en-US" sz="1500" dirty="0">
                <a:solidFill>
                  <a:srgbClr val="C00000"/>
                </a:solidFill>
              </a:rPr>
              <a:t>(e.g. PDU session is released due to local reasons) </a:t>
            </a:r>
          </a:p>
          <a:p>
            <a:pPr marL="516150" lvl="1" indent="-285750">
              <a:buFont typeface="Wingdings" panose="05000000000000000000" pitchFamily="2" charset="2"/>
              <a:buChar char="§"/>
            </a:pPr>
            <a:endParaRPr lang="en-US" sz="1600" dirty="0"/>
          </a:p>
          <a:p>
            <a:endParaRPr lang="en-US" sz="1800" dirty="0"/>
          </a:p>
          <a:p>
            <a:endParaRPr lang="en-US" dirty="0"/>
          </a:p>
        </p:txBody>
      </p:sp>
    </p:spTree>
    <p:extLst>
      <p:ext uri="{BB962C8B-B14F-4D97-AF65-F5344CB8AC3E}">
        <p14:creationId xmlns:p14="http://schemas.microsoft.com/office/powerpoint/2010/main" val="4797915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Create (N16)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a:bodyPr>
          <a:lstStyle/>
          <a:p>
            <a:r>
              <a:rPr lang="en-US" b="1" dirty="0"/>
              <a:t>PDU Session Establishment</a:t>
            </a:r>
          </a:p>
          <a:p>
            <a:endParaRPr lang="en-US" dirty="0"/>
          </a:p>
          <a:p>
            <a:endParaRPr lang="en-US" dirty="0"/>
          </a:p>
          <a:p>
            <a:endParaRPr lang="en-US" dirty="0"/>
          </a:p>
          <a:p>
            <a:endParaRPr lang="en-US" dirty="0"/>
          </a:p>
          <a:p>
            <a:endParaRPr lang="en-US" dirty="0"/>
          </a:p>
          <a:p>
            <a:pPr marL="285750" indent="-285750">
              <a:buFont typeface="Wingdings" panose="05000000000000000000" pitchFamily="2" charset="2"/>
              <a:buChar char="§"/>
            </a:pPr>
            <a:r>
              <a:rPr lang="en-US" b="1" dirty="0"/>
              <a:t>POST</a:t>
            </a:r>
            <a:r>
              <a:rPr lang="en-US" dirty="0"/>
              <a:t> method </a:t>
            </a:r>
            <a:r>
              <a:rPr lang="en-US" b="1" dirty="0"/>
              <a:t>on </a:t>
            </a:r>
            <a:r>
              <a:rPr lang="en-US" b="1" dirty="0" err="1"/>
              <a:t>pdu_sessions</a:t>
            </a:r>
            <a:r>
              <a:rPr lang="en-US" dirty="0"/>
              <a:t> collection</a:t>
            </a:r>
          </a:p>
          <a:p>
            <a:pPr marL="516150" lvl="1" indent="-285750">
              <a:buFont typeface="Wingdings" panose="05000000000000000000" pitchFamily="2" charset="2"/>
              <a:buChar char="§"/>
            </a:pPr>
            <a:r>
              <a:rPr lang="en-US" dirty="0"/>
              <a:t>Request Body includes </a:t>
            </a:r>
            <a:r>
              <a:rPr lang="fr-FR" b="1" dirty="0" err="1"/>
              <a:t>vsmfPduSessionUri</a:t>
            </a:r>
            <a:r>
              <a:rPr lang="en-US" b="1" dirty="0"/>
              <a:t> URI </a:t>
            </a:r>
            <a:r>
              <a:rPr lang="en-US" dirty="0"/>
              <a:t>to allow the H-SMF to modify/release the </a:t>
            </a:r>
            <a:r>
              <a:rPr lang="en-US" dirty="0" err="1"/>
              <a:t>pdu</a:t>
            </a:r>
            <a:r>
              <a:rPr lang="en-US" dirty="0"/>
              <a:t> session subsequently. </a:t>
            </a:r>
          </a:p>
          <a:p>
            <a:pPr marL="516150" lvl="1" indent="-285750">
              <a:buFont typeface="Wingdings" panose="05000000000000000000" pitchFamily="2" charset="2"/>
              <a:buChar char="§"/>
            </a:pPr>
            <a:r>
              <a:rPr lang="en-US" dirty="0"/>
              <a:t>201 (Created) response contains a Location header field that provides an identifier of the </a:t>
            </a:r>
            <a:r>
              <a:rPr lang="en-US" dirty="0" err="1"/>
              <a:t>pdu</a:t>
            </a:r>
            <a:r>
              <a:rPr lang="en-US" dirty="0"/>
              <a:t> session that has been created in H-SMF (e.g. …/</a:t>
            </a:r>
            <a:r>
              <a:rPr lang="en-US" dirty="0" err="1"/>
              <a:t>pdu_sessions</a:t>
            </a:r>
            <a:r>
              <a:rPr lang="en-US" dirty="0"/>
              <a:t>/pdu_session123). It may also contain (non-GBR) </a:t>
            </a:r>
            <a:r>
              <a:rPr lang="en-US" dirty="0" err="1"/>
              <a:t>QoS</a:t>
            </a:r>
            <a:r>
              <a:rPr lang="en-US" dirty="0"/>
              <a:t> Flows.</a:t>
            </a:r>
          </a:p>
          <a:p>
            <a:pPr marL="516150" lvl="1" indent="-285750">
              <a:buFont typeface="Wingdings" panose="05000000000000000000" pitchFamily="2" charset="2"/>
              <a:buChar char="§"/>
            </a:pPr>
            <a:endParaRPr lang="en-US" dirty="0"/>
          </a:p>
          <a:p>
            <a:endParaRPr lang="en-US" dirty="0"/>
          </a:p>
          <a:p>
            <a:endParaRPr lang="en-US" dirty="0"/>
          </a:p>
        </p:txBody>
      </p:sp>
      <p:graphicFrame>
        <p:nvGraphicFramePr>
          <p:cNvPr id="22" name="Object 21">
            <a:extLst>
              <a:ext uri="{FF2B5EF4-FFF2-40B4-BE49-F238E27FC236}">
                <a16:creationId xmlns:a16="http://schemas.microsoft.com/office/drawing/2014/main" id="{1645DD58-6F40-4D48-9A87-B42BBE2A3291}"/>
              </a:ext>
            </a:extLst>
          </p:cNvPr>
          <p:cNvGraphicFramePr>
            <a:graphicFrameLocks noChangeAspect="1"/>
          </p:cNvGraphicFramePr>
          <p:nvPr>
            <p:extLst>
              <p:ext uri="{D42A27DB-BD31-4B8C-83A1-F6EECF244321}">
                <p14:modId xmlns:p14="http://schemas.microsoft.com/office/powerpoint/2010/main" val="1940302712"/>
              </p:ext>
            </p:extLst>
          </p:nvPr>
        </p:nvGraphicFramePr>
        <p:xfrm>
          <a:off x="1651740" y="191574"/>
          <a:ext cx="6124575" cy="4092575"/>
        </p:xfrm>
        <a:graphic>
          <a:graphicData uri="http://schemas.openxmlformats.org/presentationml/2006/ole">
            <mc:AlternateContent xmlns:mc="http://schemas.openxmlformats.org/markup-compatibility/2006">
              <mc:Choice xmlns:v="urn:schemas-microsoft-com:vml" Requires="v">
                <p:oleObj spid="_x0000_s12364" name="Visio" r:id="rId3" imgW="6124475" imgH="4092674" progId="Visio.Drawing.11">
                  <p:embed/>
                </p:oleObj>
              </mc:Choice>
              <mc:Fallback>
                <p:oleObj name="Visio" r:id="rId3" imgW="6124475" imgH="4092674" progId="Visio.Drawing.11">
                  <p:embed/>
                  <p:pic>
                    <p:nvPicPr>
                      <p:cNvPr id="22" name="Object 21">
                        <a:extLst>
                          <a:ext uri="{FF2B5EF4-FFF2-40B4-BE49-F238E27FC236}">
                            <a16:creationId xmlns:a16="http://schemas.microsoft.com/office/drawing/2014/main" id="{1645DD58-6F40-4D48-9A87-B42BBE2A3291}"/>
                          </a:ext>
                        </a:extLst>
                      </p:cNvPr>
                      <p:cNvPicPr/>
                      <p:nvPr/>
                    </p:nvPicPr>
                    <p:blipFill>
                      <a:blip r:embed="rId4"/>
                      <a:stretch>
                        <a:fillRect/>
                      </a:stretch>
                    </p:blipFill>
                    <p:spPr>
                      <a:xfrm>
                        <a:off x="1651740" y="191574"/>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4962605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Release (N16)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a:bodyPr>
          <a:lstStyle/>
          <a:p>
            <a:r>
              <a:rPr lang="en-US" b="1" dirty="0"/>
              <a:t>UE or Network-initiated Deregistration, </a:t>
            </a:r>
            <a:r>
              <a:rPr lang="en-US" b="1" dirty="0">
                <a:solidFill>
                  <a:srgbClr val="C00000"/>
                </a:solidFill>
              </a:rPr>
              <a:t>Network (V-SMF) requested PDU Session release</a:t>
            </a:r>
            <a:r>
              <a:rPr lang="en-US" b="1" dirty="0"/>
              <a:t> </a:t>
            </a:r>
          </a:p>
          <a:p>
            <a:pPr marL="285750" indent="-285750">
              <a:buFont typeface="Wingdings" panose="05000000000000000000" pitchFamily="2" charset="2"/>
              <a:buChar char="§"/>
            </a:pPr>
            <a:r>
              <a:rPr lang="en-US" dirty="0"/>
              <a:t>custom </a:t>
            </a:r>
            <a:r>
              <a:rPr lang="en-US" b="1" dirty="0"/>
              <a:t>release</a:t>
            </a:r>
            <a:r>
              <a:rPr lang="en-US" dirty="0"/>
              <a:t> operation on </a:t>
            </a:r>
            <a:r>
              <a:rPr lang="en-US" b="1" dirty="0"/>
              <a:t>pdu_session123 </a:t>
            </a:r>
            <a:r>
              <a:rPr lang="en-US" dirty="0"/>
              <a:t>resource with parameters as described for N11</a:t>
            </a:r>
            <a:endParaRPr lang="en-US" sz="1400" dirty="0"/>
          </a:p>
          <a:p>
            <a:pPr marL="285750" indent="-285750">
              <a:buFont typeface="Wingdings" panose="05000000000000000000" pitchFamily="2" charset="2"/>
              <a:buChar char="§"/>
            </a:pPr>
            <a:endParaRPr lang="en-US" sz="1400" dirty="0"/>
          </a:p>
          <a:p>
            <a:pPr marL="285750" indent="-285750">
              <a:buFont typeface="Wingdings" panose="05000000000000000000" pitchFamily="2" charset="2"/>
              <a:buChar char="§"/>
            </a:pPr>
            <a:endParaRPr lang="en-US" dirty="0"/>
          </a:p>
          <a:p>
            <a:endParaRPr lang="en-US" dirty="0"/>
          </a:p>
        </p:txBody>
      </p:sp>
      <p:graphicFrame>
        <p:nvGraphicFramePr>
          <p:cNvPr id="5" name="Object 4">
            <a:extLst>
              <a:ext uri="{FF2B5EF4-FFF2-40B4-BE49-F238E27FC236}">
                <a16:creationId xmlns:a16="http://schemas.microsoft.com/office/drawing/2014/main" id="{CA74CCED-6383-4BB8-99B6-2C1962085A12}"/>
              </a:ext>
            </a:extLst>
          </p:cNvPr>
          <p:cNvGraphicFramePr>
            <a:graphicFrameLocks noChangeAspect="1"/>
          </p:cNvGraphicFramePr>
          <p:nvPr>
            <p:extLst>
              <p:ext uri="{D42A27DB-BD31-4B8C-83A1-F6EECF244321}">
                <p14:modId xmlns:p14="http://schemas.microsoft.com/office/powerpoint/2010/main" val="2150199814"/>
              </p:ext>
            </p:extLst>
          </p:nvPr>
        </p:nvGraphicFramePr>
        <p:xfrm>
          <a:off x="1509712" y="1080000"/>
          <a:ext cx="6124575" cy="4092575"/>
        </p:xfrm>
        <a:graphic>
          <a:graphicData uri="http://schemas.openxmlformats.org/presentationml/2006/ole">
            <mc:AlternateContent xmlns:mc="http://schemas.openxmlformats.org/markup-compatibility/2006">
              <mc:Choice xmlns:v="urn:schemas-microsoft-com:vml" Requires="v">
                <p:oleObj spid="_x0000_s13390" name="Visio" r:id="rId3" imgW="6124475" imgH="4092674" progId="Visio.Drawing.11">
                  <p:embed/>
                </p:oleObj>
              </mc:Choice>
              <mc:Fallback>
                <p:oleObj name="Visio" r:id="rId3" imgW="6124475" imgH="4092674" progId="Visio.Drawing.11">
                  <p:embed/>
                  <p:pic>
                    <p:nvPicPr>
                      <p:cNvPr id="5" name="Object 4">
                        <a:extLst>
                          <a:ext uri="{FF2B5EF4-FFF2-40B4-BE49-F238E27FC236}">
                            <a16:creationId xmlns:a16="http://schemas.microsoft.com/office/drawing/2014/main" id="{CA74CCED-6383-4BB8-99B6-2C1962085A12}"/>
                          </a:ext>
                        </a:extLst>
                      </p:cNvPr>
                      <p:cNvPicPr/>
                      <p:nvPr/>
                    </p:nvPicPr>
                    <p:blipFill>
                      <a:blip r:embed="rId4"/>
                      <a:stretch>
                        <a:fillRect/>
                      </a:stretch>
                    </p:blipFill>
                    <p:spPr>
                      <a:xfrm>
                        <a:off x="1509712" y="1080000"/>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26521923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solidFill>
                  <a:srgbClr val="C00000"/>
                </a:solidFill>
              </a:rPr>
              <a:t>Nsmf_PDUSession</a:t>
            </a:r>
            <a:r>
              <a:rPr lang="en-US" dirty="0">
                <a:solidFill>
                  <a:srgbClr val="C00000"/>
                </a:solidFill>
              </a:rPr>
              <a:t>: Notify Status (N16) </a:t>
            </a:r>
            <a:r>
              <a:rPr lang="en-US" i="1" dirty="0">
                <a:solidFill>
                  <a:srgbClr val="C00000"/>
                </a:solidFill>
              </a:rPr>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a:bodyPr>
          <a:lstStyle/>
          <a:p>
            <a:r>
              <a:rPr lang="en-US" b="1" dirty="0">
                <a:solidFill>
                  <a:srgbClr val="C00000"/>
                </a:solidFill>
              </a:rPr>
              <a:t>Network (H-SMF) requested PDU Session release</a:t>
            </a:r>
            <a:endParaRPr lang="en-US" b="1" dirty="0"/>
          </a:p>
          <a:p>
            <a:pPr marL="285750" indent="-285750">
              <a:buFont typeface="Wingdings" panose="05000000000000000000" pitchFamily="2" charset="2"/>
              <a:buChar char="§"/>
            </a:pPr>
            <a:endParaRPr lang="en-US" dirty="0"/>
          </a:p>
          <a:p>
            <a:pPr marL="516150" lvl="1" indent="-285750">
              <a:buFont typeface="Wingdings" panose="05000000000000000000" pitchFamily="2" charset="2"/>
              <a:buChar char="§"/>
            </a:pPr>
            <a:endParaRPr lang="en-US" dirty="0">
              <a:solidFill>
                <a:srgbClr val="C00000"/>
              </a:solidFill>
            </a:endParaRPr>
          </a:p>
          <a:p>
            <a:pPr marL="516150" lvl="1" indent="-285750">
              <a:buFont typeface="Wingdings" panose="05000000000000000000" pitchFamily="2" charset="2"/>
              <a:buChar char="§"/>
            </a:pPr>
            <a:endParaRPr lang="en-US" dirty="0">
              <a:solidFill>
                <a:srgbClr val="C00000"/>
              </a:solidFill>
            </a:endParaRPr>
          </a:p>
          <a:p>
            <a:pPr marL="516150" lvl="1" indent="-285750">
              <a:buFont typeface="Wingdings" panose="05000000000000000000" pitchFamily="2" charset="2"/>
              <a:buChar char="§"/>
            </a:pPr>
            <a:endParaRPr lang="en-US" dirty="0">
              <a:solidFill>
                <a:srgbClr val="C00000"/>
              </a:solidFill>
            </a:endParaRPr>
          </a:p>
          <a:p>
            <a:pPr marL="516150" lvl="1" indent="-285750">
              <a:buFont typeface="Wingdings" panose="05000000000000000000" pitchFamily="2" charset="2"/>
              <a:buChar char="§"/>
            </a:pPr>
            <a:endParaRPr lang="en-US" dirty="0">
              <a:solidFill>
                <a:srgbClr val="C00000"/>
              </a:solidFill>
            </a:endParaRPr>
          </a:p>
          <a:p>
            <a:pPr marL="516150" lvl="1" indent="-285750">
              <a:buFont typeface="Wingdings" panose="05000000000000000000" pitchFamily="2" charset="2"/>
              <a:buChar char="§"/>
            </a:pPr>
            <a:endParaRPr lang="en-US" dirty="0">
              <a:solidFill>
                <a:srgbClr val="C00000"/>
              </a:solidFill>
            </a:endParaRPr>
          </a:p>
          <a:p>
            <a:pPr marL="285750" indent="-285750">
              <a:buFont typeface="Wingdings" panose="05000000000000000000" pitchFamily="2" charset="2"/>
              <a:buChar char="§"/>
            </a:pPr>
            <a:r>
              <a:rPr lang="en-US" b="1" dirty="0">
                <a:solidFill>
                  <a:srgbClr val="C00000"/>
                </a:solidFill>
              </a:rPr>
              <a:t>POST</a:t>
            </a:r>
            <a:r>
              <a:rPr lang="en-US" dirty="0">
                <a:solidFill>
                  <a:srgbClr val="C00000"/>
                </a:solidFill>
              </a:rPr>
              <a:t> method </a:t>
            </a:r>
            <a:r>
              <a:rPr lang="en-US" b="1" dirty="0">
                <a:solidFill>
                  <a:srgbClr val="C00000"/>
                </a:solidFill>
              </a:rPr>
              <a:t>on </a:t>
            </a:r>
            <a:r>
              <a:rPr lang="fr-FR" b="1" dirty="0" err="1">
                <a:solidFill>
                  <a:srgbClr val="C00000"/>
                </a:solidFill>
              </a:rPr>
              <a:t>vsmfPduSessionUri</a:t>
            </a:r>
            <a:r>
              <a:rPr lang="en-US" b="1" dirty="0">
                <a:solidFill>
                  <a:srgbClr val="C00000"/>
                </a:solidFill>
              </a:rPr>
              <a:t> URI </a:t>
            </a:r>
            <a:r>
              <a:rPr lang="en-US" dirty="0">
                <a:solidFill>
                  <a:srgbClr val="C00000"/>
                </a:solidFill>
              </a:rPr>
              <a:t>resource provided by V-SMF during the PDU session establishment. </a:t>
            </a:r>
          </a:p>
          <a:p>
            <a:pPr marL="285750" indent="-285750">
              <a:buFont typeface="Wingdings" panose="05000000000000000000" pitchFamily="2" charset="2"/>
              <a:buChar char="§"/>
            </a:pPr>
            <a:r>
              <a:rPr lang="en-US" dirty="0">
                <a:solidFill>
                  <a:srgbClr val="C00000"/>
                </a:solidFill>
              </a:rPr>
              <a:t>H-SMF and V-SMF delete (immediately and unconditionally) the corresponding PDU session resource.</a:t>
            </a:r>
            <a:br>
              <a:rPr lang="en-US" dirty="0">
                <a:solidFill>
                  <a:srgbClr val="C00000"/>
                </a:solidFill>
              </a:rPr>
            </a:br>
            <a:endParaRPr lang="en-US" dirty="0">
              <a:solidFill>
                <a:srgbClr val="C00000"/>
              </a:solidFill>
            </a:endParaRPr>
          </a:p>
          <a:p>
            <a:pPr marL="285750" indent="-285750">
              <a:buFont typeface="Wingdings" panose="05000000000000000000" pitchFamily="2" charset="2"/>
              <a:buChar char="§"/>
            </a:pPr>
            <a:endParaRPr lang="en-US" dirty="0"/>
          </a:p>
          <a:p>
            <a:endParaRPr lang="en-US" dirty="0"/>
          </a:p>
        </p:txBody>
      </p:sp>
      <p:graphicFrame>
        <p:nvGraphicFramePr>
          <p:cNvPr id="7" name="Object 6">
            <a:extLst>
              <a:ext uri="{FF2B5EF4-FFF2-40B4-BE49-F238E27FC236}">
                <a16:creationId xmlns:a16="http://schemas.microsoft.com/office/drawing/2014/main" id="{183A7E23-CC71-4D51-87B6-7A0A14161F3A}"/>
              </a:ext>
            </a:extLst>
          </p:cNvPr>
          <p:cNvGraphicFramePr>
            <a:graphicFrameLocks noChangeAspect="1"/>
          </p:cNvGraphicFramePr>
          <p:nvPr>
            <p:extLst>
              <p:ext uri="{D42A27DB-BD31-4B8C-83A1-F6EECF244321}">
                <p14:modId xmlns:p14="http://schemas.microsoft.com/office/powerpoint/2010/main" val="2629446393"/>
              </p:ext>
            </p:extLst>
          </p:nvPr>
        </p:nvGraphicFramePr>
        <p:xfrm>
          <a:off x="1430579" y="229479"/>
          <a:ext cx="6124575" cy="4092575"/>
        </p:xfrm>
        <a:graphic>
          <a:graphicData uri="http://schemas.openxmlformats.org/presentationml/2006/ole">
            <mc:AlternateContent xmlns:mc="http://schemas.openxmlformats.org/markup-compatibility/2006">
              <mc:Choice xmlns:v="urn:schemas-microsoft-com:vml" Requires="v">
                <p:oleObj spid="_x0000_s14473" name="Visio" r:id="rId3" imgW="6124475" imgH="4092674" progId="Visio.Drawing.11">
                  <p:embed/>
                </p:oleObj>
              </mc:Choice>
              <mc:Fallback>
                <p:oleObj name="Visio" r:id="rId3" imgW="6124475" imgH="4092674" progId="Visio.Drawing.11">
                  <p:embed/>
                  <p:pic>
                    <p:nvPicPr>
                      <p:cNvPr id="7" name="Object 6">
                        <a:extLst>
                          <a:ext uri="{FF2B5EF4-FFF2-40B4-BE49-F238E27FC236}">
                            <a16:creationId xmlns:a16="http://schemas.microsoft.com/office/drawing/2014/main" id="{183A7E23-CC71-4D51-87B6-7A0A14161F3A}"/>
                          </a:ext>
                        </a:extLst>
                      </p:cNvPr>
                      <p:cNvPicPr/>
                      <p:nvPr/>
                    </p:nvPicPr>
                    <p:blipFill>
                      <a:blip r:embed="rId4"/>
                      <a:stretch>
                        <a:fillRect/>
                      </a:stretch>
                    </p:blipFill>
                    <p:spPr>
                      <a:xfrm>
                        <a:off x="1430579" y="229479"/>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37092889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Update (N16)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a:bodyPr>
          <a:lstStyle/>
          <a:p>
            <a:r>
              <a:rPr lang="en-US" b="1" dirty="0"/>
              <a:t>PDU Session Modification</a:t>
            </a:r>
          </a:p>
          <a:p>
            <a:pPr marL="285750" indent="-285750">
              <a:buFont typeface="Wingdings" panose="05000000000000000000" pitchFamily="2" charset="2"/>
              <a:buChar char="§"/>
            </a:pPr>
            <a:r>
              <a:rPr lang="en-US" dirty="0"/>
              <a:t>V-SMF initiated: </a:t>
            </a:r>
            <a:r>
              <a:rPr lang="en-US" dirty="0">
                <a:solidFill>
                  <a:srgbClr val="C00000"/>
                </a:solidFill>
              </a:rPr>
              <a:t>update service operation may be used by V-SMF to</a:t>
            </a:r>
          </a:p>
          <a:p>
            <a:pPr marL="748350" lvl="2" indent="-285750">
              <a:buFont typeface="Wingdings" panose="05000000000000000000" pitchFamily="2" charset="2"/>
              <a:buChar char="§"/>
            </a:pPr>
            <a:r>
              <a:rPr lang="en-US" dirty="0">
                <a:solidFill>
                  <a:srgbClr val="C00000"/>
                </a:solidFill>
              </a:rPr>
              <a:t>provide UE request for PDU session modification or </a:t>
            </a:r>
            <a:r>
              <a:rPr lang="en-US" dirty="0" err="1">
                <a:solidFill>
                  <a:srgbClr val="C00000"/>
                </a:solidFill>
              </a:rPr>
              <a:t>QoS</a:t>
            </a:r>
            <a:r>
              <a:rPr lang="en-US" dirty="0">
                <a:solidFill>
                  <a:srgbClr val="C00000"/>
                </a:solidFill>
              </a:rPr>
              <a:t> modification request from VPLMN</a:t>
            </a:r>
          </a:p>
          <a:p>
            <a:pPr marL="748350" lvl="2" indent="-285750">
              <a:buFont typeface="Wingdings" panose="05000000000000000000" pitchFamily="2" charset="2"/>
              <a:buChar char="§"/>
            </a:pPr>
            <a:r>
              <a:rPr lang="en-US" dirty="0">
                <a:solidFill>
                  <a:srgbClr val="C00000"/>
                </a:solidFill>
              </a:rPr>
              <a:t>update parameters of PDU session such as User Location Information, Time Zone, Access Type, visited CN N9 tunnel address, etc.</a:t>
            </a:r>
          </a:p>
          <a:p>
            <a:pPr marL="285750" indent="-285750">
              <a:buFont typeface="Wingdings" panose="05000000000000000000" pitchFamily="2" charset="2"/>
              <a:buChar char="§"/>
            </a:pPr>
            <a:r>
              <a:rPr lang="en-US" b="1" dirty="0"/>
              <a:t>PATCH</a:t>
            </a:r>
            <a:r>
              <a:rPr lang="en-US" dirty="0"/>
              <a:t> operation on </a:t>
            </a:r>
            <a:r>
              <a:rPr lang="en-US" b="1" dirty="0"/>
              <a:t>pdu_session123 </a:t>
            </a:r>
            <a:r>
              <a:rPr lang="en-US" dirty="0"/>
              <a:t>resource</a:t>
            </a:r>
            <a:br>
              <a:rPr lang="en-US" dirty="0"/>
            </a:br>
            <a:br>
              <a:rPr lang="en-US" dirty="0"/>
            </a:b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endParaRPr lang="en-US" dirty="0"/>
          </a:p>
        </p:txBody>
      </p:sp>
      <p:graphicFrame>
        <p:nvGraphicFramePr>
          <p:cNvPr id="5" name="Object 4">
            <a:extLst>
              <a:ext uri="{FF2B5EF4-FFF2-40B4-BE49-F238E27FC236}">
                <a16:creationId xmlns:a16="http://schemas.microsoft.com/office/drawing/2014/main" id="{CA74CCED-6383-4BB8-99B6-2C1962085A12}"/>
              </a:ext>
            </a:extLst>
          </p:cNvPr>
          <p:cNvGraphicFramePr>
            <a:graphicFrameLocks noChangeAspect="1"/>
          </p:cNvGraphicFramePr>
          <p:nvPr>
            <p:extLst/>
          </p:nvPr>
        </p:nvGraphicFramePr>
        <p:xfrm>
          <a:off x="1564412" y="1759130"/>
          <a:ext cx="6124575" cy="4092575"/>
        </p:xfrm>
        <a:graphic>
          <a:graphicData uri="http://schemas.openxmlformats.org/presentationml/2006/ole">
            <mc:AlternateContent xmlns:mc="http://schemas.openxmlformats.org/markup-compatibility/2006">
              <mc:Choice xmlns:v="urn:schemas-microsoft-com:vml" Requires="v">
                <p:oleObj spid="_x0000_s22550" name="Visio" r:id="rId3" imgW="6124475" imgH="4092674" progId="Visio.Drawing.11">
                  <p:embed/>
                </p:oleObj>
              </mc:Choice>
              <mc:Fallback>
                <p:oleObj name="Visio" r:id="rId3" imgW="6124475" imgH="4092674" progId="Visio.Drawing.11">
                  <p:embed/>
                  <p:pic>
                    <p:nvPicPr>
                      <p:cNvPr id="5" name="Object 4">
                        <a:extLst>
                          <a:ext uri="{FF2B5EF4-FFF2-40B4-BE49-F238E27FC236}">
                            <a16:creationId xmlns:a16="http://schemas.microsoft.com/office/drawing/2014/main" id="{CA74CCED-6383-4BB8-99B6-2C1962085A12}"/>
                          </a:ext>
                        </a:extLst>
                      </p:cNvPr>
                      <p:cNvPicPr/>
                      <p:nvPr/>
                    </p:nvPicPr>
                    <p:blipFill>
                      <a:blip r:embed="rId4"/>
                      <a:stretch>
                        <a:fillRect/>
                      </a:stretch>
                    </p:blipFill>
                    <p:spPr>
                      <a:xfrm>
                        <a:off x="1564412" y="1759130"/>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24214507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Update (N16)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lnSpcReduction="10000"/>
          </a:bodyPr>
          <a:lstStyle/>
          <a:p>
            <a:r>
              <a:rPr lang="en-US" b="1" dirty="0"/>
              <a:t>PDU Session Modification</a:t>
            </a:r>
          </a:p>
          <a:p>
            <a:pPr marL="285750" indent="-285750">
              <a:buFont typeface="Wingdings" panose="05000000000000000000" pitchFamily="2" charset="2"/>
              <a:buChar char="§"/>
            </a:pPr>
            <a:r>
              <a:rPr lang="en-US" dirty="0"/>
              <a:t>H-SMF initiated: </a:t>
            </a:r>
            <a:r>
              <a:rPr lang="en-US" dirty="0">
                <a:solidFill>
                  <a:srgbClr val="C00000"/>
                </a:solidFill>
              </a:rPr>
              <a:t>update service operation may be used by H-SMF to</a:t>
            </a:r>
          </a:p>
          <a:p>
            <a:pPr marL="748350" lvl="2" indent="-285750">
              <a:buFont typeface="Wingdings" panose="05000000000000000000" pitchFamily="2" charset="2"/>
              <a:buChar char="§"/>
            </a:pPr>
            <a:r>
              <a:rPr lang="en-US" dirty="0">
                <a:solidFill>
                  <a:srgbClr val="C00000"/>
                </a:solidFill>
              </a:rPr>
              <a:t>create, update, delete </a:t>
            </a:r>
            <a:r>
              <a:rPr lang="en-US" dirty="0" err="1">
                <a:solidFill>
                  <a:srgbClr val="C00000"/>
                </a:solidFill>
              </a:rPr>
              <a:t>QoS</a:t>
            </a:r>
            <a:r>
              <a:rPr lang="en-US" dirty="0">
                <a:solidFill>
                  <a:srgbClr val="C00000"/>
                </a:solidFill>
              </a:rPr>
              <a:t> flows, and modify </a:t>
            </a:r>
            <a:r>
              <a:rPr lang="en-US" dirty="0" err="1">
                <a:solidFill>
                  <a:srgbClr val="C00000"/>
                </a:solidFill>
              </a:rPr>
              <a:t>QoS</a:t>
            </a:r>
            <a:r>
              <a:rPr lang="en-US" dirty="0">
                <a:solidFill>
                  <a:srgbClr val="C00000"/>
                </a:solidFill>
              </a:rPr>
              <a:t> parameters (e.g. Session-MBR) more generally</a:t>
            </a:r>
          </a:p>
          <a:p>
            <a:pPr marL="748350" lvl="2" indent="-285750">
              <a:buFont typeface="Wingdings" panose="05000000000000000000" pitchFamily="2" charset="2"/>
              <a:buChar char="§"/>
            </a:pPr>
            <a:r>
              <a:rPr lang="en-US" dirty="0">
                <a:solidFill>
                  <a:srgbClr val="C00000"/>
                </a:solidFill>
              </a:rPr>
              <a:t>provide parameters to UE such as </a:t>
            </a:r>
            <a:r>
              <a:rPr lang="en-US" dirty="0" err="1">
                <a:solidFill>
                  <a:srgbClr val="C00000"/>
                </a:solidFill>
              </a:rPr>
              <a:t>QoS</a:t>
            </a:r>
            <a:r>
              <a:rPr lang="en-US" dirty="0">
                <a:solidFill>
                  <a:srgbClr val="C00000"/>
                </a:solidFill>
              </a:rPr>
              <a:t> Rules, </a:t>
            </a:r>
            <a:r>
              <a:rPr lang="en-US" dirty="0" err="1">
                <a:solidFill>
                  <a:srgbClr val="C00000"/>
                </a:solidFill>
              </a:rPr>
              <a:t>ePCO</a:t>
            </a:r>
            <a:r>
              <a:rPr lang="en-US" dirty="0">
                <a:solidFill>
                  <a:srgbClr val="C00000"/>
                </a:solidFill>
              </a:rPr>
              <a:t>, </a:t>
            </a:r>
            <a:r>
              <a:rPr lang="en-US" dirty="0" err="1">
                <a:solidFill>
                  <a:srgbClr val="C00000"/>
                </a:solidFill>
              </a:rPr>
              <a:t>etc</a:t>
            </a:r>
            <a:endParaRPr lang="en-US" dirty="0">
              <a:solidFill>
                <a:srgbClr val="C00000"/>
              </a:solidFill>
            </a:endParaRPr>
          </a:p>
          <a:p>
            <a:pPr marL="748350" lvl="2" indent="-285750">
              <a:buFont typeface="Wingdings" panose="05000000000000000000" pitchFamily="2" charset="2"/>
              <a:buChar char="§"/>
            </a:pPr>
            <a:r>
              <a:rPr lang="en-US" dirty="0">
                <a:solidFill>
                  <a:srgbClr val="C00000"/>
                </a:solidFill>
              </a:rPr>
              <a:t>update other parameters of PDU session such as subscription to location information. </a:t>
            </a:r>
          </a:p>
          <a:p>
            <a:pPr marL="285750" indent="-285750">
              <a:buFont typeface="Wingdings" panose="05000000000000000000" pitchFamily="2" charset="2"/>
              <a:buChar char="§"/>
            </a:pPr>
            <a:r>
              <a:rPr lang="en-US" dirty="0">
                <a:solidFill>
                  <a:srgbClr val="C00000"/>
                </a:solidFill>
              </a:rPr>
              <a:t>H-SMF may request to </a:t>
            </a:r>
            <a:r>
              <a:rPr lang="en-US" b="1" dirty="0">
                <a:solidFill>
                  <a:srgbClr val="C00000"/>
                </a:solidFill>
              </a:rPr>
              <a:t>create, update or delete </a:t>
            </a:r>
            <a:r>
              <a:rPr lang="en-US" b="1" dirty="0" err="1">
                <a:solidFill>
                  <a:srgbClr val="C00000"/>
                </a:solidFill>
              </a:rPr>
              <a:t>QoS</a:t>
            </a:r>
            <a:r>
              <a:rPr lang="en-US" b="1" dirty="0">
                <a:solidFill>
                  <a:srgbClr val="C00000"/>
                </a:solidFill>
              </a:rPr>
              <a:t> Flows </a:t>
            </a:r>
            <a:r>
              <a:rPr lang="en-US" dirty="0">
                <a:solidFill>
                  <a:srgbClr val="C00000"/>
                </a:solidFill>
              </a:rPr>
              <a:t>at the PDU session establishment (non-GBR </a:t>
            </a:r>
            <a:r>
              <a:rPr lang="en-US" dirty="0" err="1">
                <a:solidFill>
                  <a:srgbClr val="C00000"/>
                </a:solidFill>
              </a:rPr>
              <a:t>QoS</a:t>
            </a:r>
            <a:r>
              <a:rPr lang="en-US" dirty="0">
                <a:solidFill>
                  <a:srgbClr val="C00000"/>
                </a:solidFill>
              </a:rPr>
              <a:t> Flows) or subsequently (GBR and non-GBR </a:t>
            </a:r>
            <a:r>
              <a:rPr lang="en-US" dirty="0" err="1">
                <a:solidFill>
                  <a:srgbClr val="C00000"/>
                </a:solidFill>
              </a:rPr>
              <a:t>QoS</a:t>
            </a:r>
            <a:r>
              <a:rPr lang="en-US" dirty="0">
                <a:solidFill>
                  <a:srgbClr val="C00000"/>
                </a:solidFill>
              </a:rPr>
              <a:t> Flows). Many </a:t>
            </a:r>
            <a:r>
              <a:rPr lang="en-US" dirty="0" err="1">
                <a:solidFill>
                  <a:srgbClr val="C00000"/>
                </a:solidFill>
              </a:rPr>
              <a:t>QoS</a:t>
            </a:r>
            <a:r>
              <a:rPr lang="en-US" dirty="0">
                <a:solidFill>
                  <a:srgbClr val="C00000"/>
                </a:solidFill>
              </a:rPr>
              <a:t> flows can be created. </a:t>
            </a:r>
          </a:p>
          <a:p>
            <a:pPr marL="516150" lvl="1" indent="-285750">
              <a:buFont typeface="Wingdings" panose="05000000000000000000" pitchFamily="2" charset="2"/>
              <a:buChar char="§"/>
            </a:pPr>
            <a:r>
              <a:rPr lang="en-US" b="1" dirty="0">
                <a:solidFill>
                  <a:srgbClr val="C00000"/>
                </a:solidFill>
              </a:rPr>
              <a:t>V-SMF may reject </a:t>
            </a:r>
            <a:r>
              <a:rPr lang="en-US" dirty="0">
                <a:solidFill>
                  <a:srgbClr val="C00000"/>
                </a:solidFill>
              </a:rPr>
              <a:t>a request to create or modify a GBR </a:t>
            </a:r>
            <a:r>
              <a:rPr lang="en-US" dirty="0" err="1">
                <a:solidFill>
                  <a:srgbClr val="C00000"/>
                </a:solidFill>
              </a:rPr>
              <a:t>QoS</a:t>
            </a:r>
            <a:r>
              <a:rPr lang="en-US" dirty="0">
                <a:solidFill>
                  <a:srgbClr val="C00000"/>
                </a:solidFill>
              </a:rPr>
              <a:t> Flow, e.g. due to lack of radio resources.</a:t>
            </a:r>
          </a:p>
          <a:p>
            <a:pPr marL="516150" lvl="1" indent="-285750">
              <a:buFont typeface="Wingdings" panose="05000000000000000000" pitchFamily="2" charset="2"/>
              <a:buChar char="§"/>
            </a:pPr>
            <a:r>
              <a:rPr lang="en-US" dirty="0">
                <a:solidFill>
                  <a:srgbClr val="C00000"/>
                </a:solidFill>
              </a:rPr>
              <a:t>V-SMF may </a:t>
            </a:r>
            <a:r>
              <a:rPr lang="en-US" b="1" dirty="0">
                <a:solidFill>
                  <a:srgbClr val="C00000"/>
                </a:solidFill>
              </a:rPr>
              <a:t>accept only a subset </a:t>
            </a:r>
            <a:r>
              <a:rPr lang="en-US" dirty="0">
                <a:solidFill>
                  <a:srgbClr val="C00000"/>
                </a:solidFill>
              </a:rPr>
              <a:t>of the </a:t>
            </a:r>
            <a:r>
              <a:rPr lang="en-US" dirty="0" err="1">
                <a:solidFill>
                  <a:srgbClr val="C00000"/>
                </a:solidFill>
              </a:rPr>
              <a:t>QoS</a:t>
            </a:r>
            <a:r>
              <a:rPr lang="en-US" dirty="0">
                <a:solidFill>
                  <a:srgbClr val="C00000"/>
                </a:solidFill>
              </a:rPr>
              <a:t> flows requested to be created or modified </a:t>
            </a:r>
          </a:p>
          <a:p>
            <a:pPr marL="748350" lvl="2" indent="-285750">
              <a:buFont typeface="Wingdings" panose="05000000000000000000" pitchFamily="2" charset="2"/>
              <a:buChar char="§"/>
            </a:pPr>
            <a:r>
              <a:rPr lang="en-US" dirty="0">
                <a:solidFill>
                  <a:srgbClr val="C00000"/>
                </a:solidFill>
              </a:rPr>
              <a:t>similar to GTP-C allowing a subset of bearers to be created/updated in Create/Update Bearer Response</a:t>
            </a:r>
          </a:p>
          <a:p>
            <a:br>
              <a:rPr lang="en-US" dirty="0"/>
            </a:b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pPr marL="285750" indent="-285750">
              <a:buFont typeface="Wingdings" panose="05000000000000000000" pitchFamily="2" charset="2"/>
              <a:buChar char="§"/>
            </a:pPr>
            <a:endParaRPr lang="en-US" dirty="0"/>
          </a:p>
          <a:p>
            <a:endParaRPr lang="en-US" dirty="0"/>
          </a:p>
        </p:txBody>
      </p:sp>
    </p:spTree>
    <p:extLst>
      <p:ext uri="{BB962C8B-B14F-4D97-AF65-F5344CB8AC3E}">
        <p14:creationId xmlns:p14="http://schemas.microsoft.com/office/powerpoint/2010/main" val="28966390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solidFill>
                  <a:srgbClr val="C00000"/>
                </a:solidFill>
              </a:rPr>
              <a:t>Nsmf_PDUSession</a:t>
            </a:r>
            <a:r>
              <a:rPr lang="en-US" dirty="0">
                <a:solidFill>
                  <a:srgbClr val="C00000"/>
                </a:solidFill>
              </a:rPr>
              <a:t>: Update (N16) </a:t>
            </a:r>
            <a:r>
              <a:rPr lang="en-US" i="1" dirty="0">
                <a:solidFill>
                  <a:srgbClr val="C00000"/>
                </a:solidFill>
              </a:rPr>
              <a:t>– REST approach </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fontScale="85000" lnSpcReduction="20000"/>
          </a:bodyPr>
          <a:lstStyle/>
          <a:p>
            <a:pPr marL="285750" indent="-285750">
              <a:buFont typeface="Wingdings" panose="05000000000000000000" pitchFamily="2" charset="2"/>
              <a:buChar char="§"/>
            </a:pPr>
            <a:r>
              <a:rPr lang="en-US" dirty="0">
                <a:solidFill>
                  <a:srgbClr val="C00000"/>
                </a:solidFill>
              </a:rPr>
              <a:t>Possible modeling approaches:</a:t>
            </a:r>
          </a:p>
          <a:p>
            <a:pPr marL="573300" lvl="1" indent="-342900">
              <a:buFont typeface="+mj-lt"/>
              <a:buAutoNum type="alphaLcParenR"/>
            </a:pPr>
            <a:r>
              <a:rPr lang="en-US" dirty="0" err="1">
                <a:solidFill>
                  <a:srgbClr val="C00000"/>
                </a:solidFill>
              </a:rPr>
              <a:t>modelize</a:t>
            </a:r>
            <a:r>
              <a:rPr lang="en-US" dirty="0">
                <a:solidFill>
                  <a:srgbClr val="C00000"/>
                </a:solidFill>
              </a:rPr>
              <a:t> </a:t>
            </a:r>
            <a:r>
              <a:rPr lang="en-US" b="1" dirty="0" err="1">
                <a:solidFill>
                  <a:srgbClr val="C00000"/>
                </a:solidFill>
              </a:rPr>
              <a:t>QoS</a:t>
            </a:r>
            <a:r>
              <a:rPr lang="en-US" b="1" dirty="0">
                <a:solidFill>
                  <a:srgbClr val="C00000"/>
                </a:solidFill>
              </a:rPr>
              <a:t> Flows as a JSON array attribute </a:t>
            </a:r>
            <a:r>
              <a:rPr lang="en-US" dirty="0">
                <a:solidFill>
                  <a:srgbClr val="C00000"/>
                </a:solidFill>
              </a:rPr>
              <a:t>(comprising individual </a:t>
            </a:r>
            <a:r>
              <a:rPr lang="en-US" dirty="0" err="1">
                <a:solidFill>
                  <a:srgbClr val="C00000"/>
                </a:solidFill>
              </a:rPr>
              <a:t>QoS</a:t>
            </a:r>
            <a:r>
              <a:rPr lang="en-US" dirty="0">
                <a:solidFill>
                  <a:srgbClr val="C00000"/>
                </a:solidFill>
              </a:rPr>
              <a:t> Flows) of the V-SMF </a:t>
            </a:r>
            <a:r>
              <a:rPr lang="en-US" dirty="0" err="1">
                <a:solidFill>
                  <a:srgbClr val="C00000"/>
                </a:solidFill>
              </a:rPr>
              <a:t>pdu</a:t>
            </a:r>
            <a:r>
              <a:rPr lang="en-US" dirty="0">
                <a:solidFill>
                  <a:srgbClr val="C00000"/>
                </a:solidFill>
              </a:rPr>
              <a:t> session resource (</a:t>
            </a:r>
            <a:r>
              <a:rPr lang="fr-FR" dirty="0" err="1">
                <a:solidFill>
                  <a:srgbClr val="C00000"/>
                </a:solidFill>
              </a:rPr>
              <a:t>vsmfPduSessionUri</a:t>
            </a:r>
            <a:r>
              <a:rPr lang="en-US" dirty="0">
                <a:solidFill>
                  <a:srgbClr val="C00000"/>
                </a:solidFill>
              </a:rPr>
              <a:t>). H-SMF sends </a:t>
            </a:r>
            <a:r>
              <a:rPr lang="en-US" b="1" dirty="0">
                <a:solidFill>
                  <a:srgbClr val="C00000"/>
                </a:solidFill>
              </a:rPr>
              <a:t>PATCH request </a:t>
            </a:r>
            <a:r>
              <a:rPr lang="en-US" dirty="0">
                <a:solidFill>
                  <a:srgbClr val="C00000"/>
                </a:solidFill>
              </a:rPr>
              <a:t>to create/update/delete </a:t>
            </a:r>
            <a:r>
              <a:rPr lang="en-US" dirty="0" err="1">
                <a:solidFill>
                  <a:srgbClr val="C00000"/>
                </a:solidFill>
              </a:rPr>
              <a:t>QoS</a:t>
            </a:r>
            <a:r>
              <a:rPr lang="en-US" dirty="0">
                <a:solidFill>
                  <a:srgbClr val="C00000"/>
                </a:solidFill>
              </a:rPr>
              <a:t> Flows(s).</a:t>
            </a:r>
          </a:p>
          <a:p>
            <a:pPr marL="748350" lvl="2" indent="-285750">
              <a:buFont typeface="Wingdings" panose="05000000000000000000" pitchFamily="2" charset="2"/>
              <a:buChar char="ü"/>
            </a:pPr>
            <a:r>
              <a:rPr lang="en-US" sz="1300" dirty="0">
                <a:solidFill>
                  <a:srgbClr val="C00000"/>
                </a:solidFill>
              </a:rPr>
              <a:t>But PATCH request shall be </a:t>
            </a:r>
            <a:r>
              <a:rPr lang="en-US" sz="1300" b="1" dirty="0">
                <a:solidFill>
                  <a:srgbClr val="C00000"/>
                </a:solidFill>
              </a:rPr>
              <a:t>implemented atomically</a:t>
            </a:r>
            <a:r>
              <a:rPr lang="en-US" sz="1300" dirty="0">
                <a:solidFill>
                  <a:srgbClr val="C00000"/>
                </a:solidFill>
              </a:rPr>
              <a:t>. Not possible to partially patch a resource. So this would not allow the V-SMF to accept only a subset of the </a:t>
            </a:r>
            <a:r>
              <a:rPr lang="en-US" sz="1300" dirty="0" err="1">
                <a:solidFill>
                  <a:srgbClr val="C00000"/>
                </a:solidFill>
              </a:rPr>
              <a:t>Qos</a:t>
            </a:r>
            <a:r>
              <a:rPr lang="en-US" sz="1300" dirty="0">
                <a:solidFill>
                  <a:srgbClr val="C00000"/>
                </a:solidFill>
              </a:rPr>
              <a:t> Flows requested to be created or modified.</a:t>
            </a:r>
          </a:p>
          <a:p>
            <a:pPr marL="748350" lvl="2" indent="-285750">
              <a:buFont typeface="Wingdings" panose="05000000000000000000" pitchFamily="2" charset="2"/>
              <a:buChar char="ü"/>
            </a:pPr>
            <a:r>
              <a:rPr lang="en-US" sz="1300" dirty="0">
                <a:solidFill>
                  <a:srgbClr val="C00000"/>
                </a:solidFill>
              </a:rPr>
              <a:t>RFC 5789: “The server MUST apply the entire set of changes atomically and never provide (e.g., in response to a GET during this operation) a  </a:t>
            </a:r>
            <a:r>
              <a:rPr lang="fr-FR" sz="1300" dirty="0" err="1">
                <a:solidFill>
                  <a:srgbClr val="C00000"/>
                </a:solidFill>
              </a:rPr>
              <a:t>partially</a:t>
            </a:r>
            <a:r>
              <a:rPr lang="fr-FR" sz="1300" dirty="0">
                <a:solidFill>
                  <a:srgbClr val="C00000"/>
                </a:solidFill>
              </a:rPr>
              <a:t> </a:t>
            </a:r>
            <a:r>
              <a:rPr lang="fr-FR" sz="1300" dirty="0" err="1">
                <a:solidFill>
                  <a:srgbClr val="C00000"/>
                </a:solidFill>
              </a:rPr>
              <a:t>modified</a:t>
            </a:r>
            <a:r>
              <a:rPr lang="fr-FR" sz="1300" dirty="0">
                <a:solidFill>
                  <a:srgbClr val="C00000"/>
                </a:solidFill>
              </a:rPr>
              <a:t> </a:t>
            </a:r>
            <a:r>
              <a:rPr lang="fr-FR" sz="1300" dirty="0" err="1">
                <a:solidFill>
                  <a:srgbClr val="C00000"/>
                </a:solidFill>
              </a:rPr>
              <a:t>representation</a:t>
            </a:r>
            <a:r>
              <a:rPr lang="fr-FR" sz="1300" dirty="0">
                <a:solidFill>
                  <a:srgbClr val="C00000"/>
                </a:solidFill>
              </a:rPr>
              <a:t>.  If the </a:t>
            </a:r>
            <a:r>
              <a:rPr lang="fr-FR" sz="1300" dirty="0" err="1">
                <a:solidFill>
                  <a:srgbClr val="C00000"/>
                </a:solidFill>
              </a:rPr>
              <a:t>entire</a:t>
            </a:r>
            <a:r>
              <a:rPr lang="fr-FR" sz="1300" dirty="0">
                <a:solidFill>
                  <a:srgbClr val="C00000"/>
                </a:solidFill>
              </a:rPr>
              <a:t> patch document </a:t>
            </a:r>
            <a:r>
              <a:rPr lang="fr-FR" sz="1300" dirty="0" err="1">
                <a:solidFill>
                  <a:srgbClr val="C00000"/>
                </a:solidFill>
              </a:rPr>
              <a:t>cannot</a:t>
            </a:r>
            <a:r>
              <a:rPr lang="fr-FR" sz="1300" dirty="0">
                <a:solidFill>
                  <a:srgbClr val="C00000"/>
                </a:solidFill>
              </a:rPr>
              <a:t> </a:t>
            </a:r>
            <a:r>
              <a:rPr lang="fr-FR" sz="1300" dirty="0" err="1">
                <a:solidFill>
                  <a:srgbClr val="C00000"/>
                </a:solidFill>
              </a:rPr>
              <a:t>be</a:t>
            </a:r>
            <a:r>
              <a:rPr lang="fr-FR" sz="1300" dirty="0">
                <a:solidFill>
                  <a:srgbClr val="C00000"/>
                </a:solidFill>
              </a:rPr>
              <a:t> </a:t>
            </a:r>
            <a:r>
              <a:rPr lang="fr-FR" sz="1300" dirty="0" err="1">
                <a:solidFill>
                  <a:srgbClr val="C00000"/>
                </a:solidFill>
              </a:rPr>
              <a:t>successfully</a:t>
            </a:r>
            <a:r>
              <a:rPr lang="fr-FR" sz="1300" dirty="0">
                <a:solidFill>
                  <a:srgbClr val="C00000"/>
                </a:solidFill>
              </a:rPr>
              <a:t> </a:t>
            </a:r>
            <a:r>
              <a:rPr lang="fr-FR" sz="1300" dirty="0" err="1">
                <a:solidFill>
                  <a:srgbClr val="C00000"/>
                </a:solidFill>
              </a:rPr>
              <a:t>applied</a:t>
            </a:r>
            <a:r>
              <a:rPr lang="fr-FR" sz="1300" dirty="0">
                <a:solidFill>
                  <a:srgbClr val="C00000"/>
                </a:solidFill>
              </a:rPr>
              <a:t>, </a:t>
            </a:r>
            <a:r>
              <a:rPr lang="fr-FR" sz="1300" dirty="0" err="1">
                <a:solidFill>
                  <a:srgbClr val="C00000"/>
                </a:solidFill>
              </a:rPr>
              <a:t>then</a:t>
            </a:r>
            <a:r>
              <a:rPr lang="fr-FR" sz="1300" dirty="0">
                <a:solidFill>
                  <a:srgbClr val="C00000"/>
                </a:solidFill>
              </a:rPr>
              <a:t> the server MUST NOT </a:t>
            </a:r>
            <a:r>
              <a:rPr lang="fr-FR" sz="1300" dirty="0" err="1">
                <a:solidFill>
                  <a:srgbClr val="C00000"/>
                </a:solidFill>
              </a:rPr>
              <a:t>apply</a:t>
            </a:r>
            <a:r>
              <a:rPr lang="fr-FR" sz="1300" dirty="0">
                <a:solidFill>
                  <a:srgbClr val="C00000"/>
                </a:solidFill>
              </a:rPr>
              <a:t> </a:t>
            </a:r>
            <a:r>
              <a:rPr lang="fr-FR" sz="1300" dirty="0" err="1">
                <a:solidFill>
                  <a:srgbClr val="C00000"/>
                </a:solidFill>
              </a:rPr>
              <a:t>any</a:t>
            </a:r>
            <a:r>
              <a:rPr lang="fr-FR" sz="1300" dirty="0">
                <a:solidFill>
                  <a:srgbClr val="C00000"/>
                </a:solidFill>
              </a:rPr>
              <a:t> of  the changes. »</a:t>
            </a:r>
            <a:endParaRPr lang="en-US" sz="1300" dirty="0">
              <a:solidFill>
                <a:srgbClr val="C00000"/>
              </a:solidFill>
            </a:endParaRPr>
          </a:p>
          <a:p>
            <a:pPr marL="573300" lvl="1" indent="-342900">
              <a:buFont typeface="+mj-lt"/>
              <a:buAutoNum type="alphaLcParenR"/>
            </a:pPr>
            <a:r>
              <a:rPr lang="en-US" dirty="0">
                <a:solidFill>
                  <a:srgbClr val="C00000"/>
                </a:solidFill>
              </a:rPr>
              <a:t>define a </a:t>
            </a:r>
            <a:r>
              <a:rPr lang="en-US" b="1" dirty="0" err="1">
                <a:solidFill>
                  <a:srgbClr val="C00000"/>
                </a:solidFill>
              </a:rPr>
              <a:t>QoS</a:t>
            </a:r>
            <a:r>
              <a:rPr lang="en-US" b="1" dirty="0">
                <a:solidFill>
                  <a:srgbClr val="C00000"/>
                </a:solidFill>
              </a:rPr>
              <a:t> Flows collection resource as a </a:t>
            </a:r>
            <a:r>
              <a:rPr lang="en-US" b="1" dirty="0" err="1">
                <a:solidFill>
                  <a:srgbClr val="C00000"/>
                </a:solidFill>
              </a:rPr>
              <a:t>subresource</a:t>
            </a:r>
            <a:r>
              <a:rPr lang="en-US" b="1" dirty="0">
                <a:solidFill>
                  <a:srgbClr val="C00000"/>
                </a:solidFill>
              </a:rPr>
              <a:t> </a:t>
            </a:r>
            <a:r>
              <a:rPr lang="en-US" dirty="0">
                <a:solidFill>
                  <a:srgbClr val="C00000"/>
                </a:solidFill>
              </a:rPr>
              <a:t>of the V-SMF </a:t>
            </a:r>
            <a:r>
              <a:rPr lang="en-US" dirty="0" err="1">
                <a:solidFill>
                  <a:srgbClr val="C00000"/>
                </a:solidFill>
              </a:rPr>
              <a:t>pdu</a:t>
            </a:r>
            <a:r>
              <a:rPr lang="en-US" dirty="0">
                <a:solidFill>
                  <a:srgbClr val="C00000"/>
                </a:solidFill>
              </a:rPr>
              <a:t> session resource. H-SMF creates individual </a:t>
            </a:r>
            <a:r>
              <a:rPr lang="en-US" dirty="0" err="1">
                <a:solidFill>
                  <a:srgbClr val="C00000"/>
                </a:solidFill>
              </a:rPr>
              <a:t>Qos</a:t>
            </a:r>
            <a:r>
              <a:rPr lang="en-US" dirty="0">
                <a:solidFill>
                  <a:srgbClr val="C00000"/>
                </a:solidFill>
              </a:rPr>
              <a:t> Flow by sending a POST request on the collection. </a:t>
            </a:r>
          </a:p>
          <a:p>
            <a:pPr marL="748350" lvl="2" indent="-285750">
              <a:buFont typeface="Wingdings" panose="05000000000000000000" pitchFamily="2" charset="2"/>
              <a:buChar char="ü"/>
            </a:pPr>
            <a:r>
              <a:rPr lang="en-US" sz="1300" dirty="0">
                <a:solidFill>
                  <a:srgbClr val="C00000"/>
                </a:solidFill>
              </a:rPr>
              <a:t>But this would result in chatty HTTP interface. </a:t>
            </a:r>
          </a:p>
          <a:p>
            <a:pPr marL="748350" lvl="2" indent="-285750">
              <a:buFont typeface="Wingdings" panose="05000000000000000000" pitchFamily="2" charset="2"/>
              <a:buChar char="ü"/>
            </a:pPr>
            <a:r>
              <a:rPr lang="en-US" sz="1300" dirty="0">
                <a:solidFill>
                  <a:srgbClr val="C00000"/>
                </a:solidFill>
              </a:rPr>
              <a:t>It could be considered to send a POST with a body containing several </a:t>
            </a:r>
            <a:r>
              <a:rPr lang="en-US" sz="1300" dirty="0" err="1">
                <a:solidFill>
                  <a:srgbClr val="C00000"/>
                </a:solidFill>
              </a:rPr>
              <a:t>QoS</a:t>
            </a:r>
            <a:r>
              <a:rPr lang="en-US" sz="1300" dirty="0">
                <a:solidFill>
                  <a:srgbClr val="C00000"/>
                </a:solidFill>
              </a:rPr>
              <a:t> flows to be created (see section 11.10 of RESTful Web Services Cookbook, S. </a:t>
            </a:r>
            <a:r>
              <a:rPr lang="en-US" sz="1300" dirty="0" err="1">
                <a:solidFill>
                  <a:srgbClr val="C00000"/>
                </a:solidFill>
              </a:rPr>
              <a:t>Allamaraju</a:t>
            </a:r>
            <a:r>
              <a:rPr lang="en-US" sz="1300" dirty="0">
                <a:solidFill>
                  <a:srgbClr val="C00000"/>
                </a:solidFill>
              </a:rPr>
              <a:t>), but this would (normally) require an extra subsequent GET message from H-SMF to retrieve the URIs of all the created </a:t>
            </a:r>
            <a:r>
              <a:rPr lang="en-US" sz="1300" dirty="0" err="1">
                <a:solidFill>
                  <a:srgbClr val="C00000"/>
                </a:solidFill>
              </a:rPr>
              <a:t>QoS</a:t>
            </a:r>
            <a:r>
              <a:rPr lang="en-US" sz="1300" dirty="0">
                <a:solidFill>
                  <a:srgbClr val="C00000"/>
                </a:solidFill>
              </a:rPr>
              <a:t> flow resources (Location Header in 201 Created response can only contain a pointer to the collection of created resources); besides, this reduces the visibility of the uniform interface and this does not solve </a:t>
            </a:r>
            <a:r>
              <a:rPr lang="en-US" sz="1300" dirty="0" err="1">
                <a:solidFill>
                  <a:srgbClr val="C00000"/>
                </a:solidFill>
              </a:rPr>
              <a:t>QoS</a:t>
            </a:r>
            <a:r>
              <a:rPr lang="en-US" sz="1300" dirty="0">
                <a:solidFill>
                  <a:srgbClr val="C00000"/>
                </a:solidFill>
              </a:rPr>
              <a:t> Flows modifications. </a:t>
            </a:r>
          </a:p>
          <a:p>
            <a:pPr marL="573300" lvl="1" indent="-342900">
              <a:buFont typeface="+mj-lt"/>
              <a:buAutoNum type="alphaLcParenR"/>
            </a:pPr>
            <a:r>
              <a:rPr lang="en-US" b="1" dirty="0">
                <a:solidFill>
                  <a:srgbClr val="C00000"/>
                </a:solidFill>
              </a:rPr>
              <a:t>Same solution as a) but using a custom operation </a:t>
            </a:r>
            <a:r>
              <a:rPr lang="en-US" b="1" dirty="0" err="1">
                <a:solidFill>
                  <a:srgbClr val="C00000"/>
                </a:solidFill>
              </a:rPr>
              <a:t>rpc</a:t>
            </a:r>
            <a:r>
              <a:rPr lang="en-US" b="1" dirty="0">
                <a:solidFill>
                  <a:srgbClr val="C00000"/>
                </a:solidFill>
              </a:rPr>
              <a:t>/modify </a:t>
            </a:r>
            <a:r>
              <a:rPr lang="en-US" dirty="0">
                <a:solidFill>
                  <a:srgbClr val="C00000"/>
                </a:solidFill>
              </a:rPr>
              <a:t>(instead of PATCH) allowing to </a:t>
            </a:r>
          </a:p>
          <a:p>
            <a:pPr marL="748350" lvl="2" indent="-285750">
              <a:buFont typeface="Wingdings" panose="05000000000000000000" pitchFamily="2" charset="2"/>
              <a:buChar char="ü"/>
            </a:pPr>
            <a:r>
              <a:rPr lang="en-US" sz="1300" dirty="0">
                <a:solidFill>
                  <a:srgbClr val="C00000"/>
                </a:solidFill>
              </a:rPr>
              <a:t>create, update or delete </a:t>
            </a:r>
            <a:r>
              <a:rPr lang="en-US" sz="1300" dirty="0" err="1">
                <a:solidFill>
                  <a:srgbClr val="C00000"/>
                </a:solidFill>
              </a:rPr>
              <a:t>QoS</a:t>
            </a:r>
            <a:r>
              <a:rPr lang="en-US" sz="1300" dirty="0">
                <a:solidFill>
                  <a:srgbClr val="C00000"/>
                </a:solidFill>
              </a:rPr>
              <a:t> Flows and/or update other </a:t>
            </a:r>
            <a:r>
              <a:rPr lang="en-US" sz="1300" dirty="0" err="1">
                <a:solidFill>
                  <a:srgbClr val="C00000"/>
                </a:solidFill>
              </a:rPr>
              <a:t>pdu</a:t>
            </a:r>
            <a:r>
              <a:rPr lang="en-US" sz="1300" dirty="0">
                <a:solidFill>
                  <a:srgbClr val="C00000"/>
                </a:solidFill>
              </a:rPr>
              <a:t> session’s attributes, applied on the V-SMF </a:t>
            </a:r>
            <a:r>
              <a:rPr lang="en-US" sz="1300" dirty="0" err="1">
                <a:solidFill>
                  <a:srgbClr val="C00000"/>
                </a:solidFill>
              </a:rPr>
              <a:t>pdu</a:t>
            </a:r>
            <a:r>
              <a:rPr lang="en-US" sz="1300" dirty="0">
                <a:solidFill>
                  <a:srgbClr val="C00000"/>
                </a:solidFill>
              </a:rPr>
              <a:t> session resource (</a:t>
            </a:r>
            <a:r>
              <a:rPr lang="fr-FR" sz="1400" dirty="0" err="1">
                <a:solidFill>
                  <a:srgbClr val="C00000"/>
                </a:solidFill>
              </a:rPr>
              <a:t>vsmfPduSessionUri</a:t>
            </a:r>
            <a:r>
              <a:rPr lang="en-US" sz="1300" dirty="0">
                <a:solidFill>
                  <a:srgbClr val="C00000"/>
                </a:solidFill>
              </a:rPr>
              <a:t>), and </a:t>
            </a:r>
          </a:p>
          <a:p>
            <a:pPr marL="748350" lvl="2" indent="-285750">
              <a:buFont typeface="Wingdings" panose="05000000000000000000" pitchFamily="2" charset="2"/>
              <a:buChar char="ü"/>
            </a:pPr>
            <a:r>
              <a:rPr lang="en-US" sz="1300" dirty="0">
                <a:solidFill>
                  <a:srgbClr val="C00000"/>
                </a:solidFill>
              </a:rPr>
              <a:t>also allowing the V-SMF to only accept a subset of the </a:t>
            </a:r>
            <a:r>
              <a:rPr lang="en-US" sz="1300" dirty="0" err="1">
                <a:solidFill>
                  <a:srgbClr val="C00000"/>
                </a:solidFill>
              </a:rPr>
              <a:t>qos</a:t>
            </a:r>
            <a:r>
              <a:rPr lang="en-US" sz="1300" dirty="0">
                <a:solidFill>
                  <a:srgbClr val="C00000"/>
                </a:solidFill>
              </a:rPr>
              <a:t> flows requested to be created or modified.</a:t>
            </a:r>
          </a:p>
          <a:p>
            <a:pPr marL="748350" lvl="2" indent="-285750">
              <a:buFont typeface="Wingdings" panose="05000000000000000000" pitchFamily="2" charset="2"/>
              <a:buChar char="§"/>
            </a:pPr>
            <a:endParaRPr lang="en-US" dirty="0"/>
          </a:p>
          <a:p>
            <a:pPr marL="516150" lvl="1" indent="-285750">
              <a:buFont typeface="Wingdings" panose="05000000000000000000" pitchFamily="2" charset="2"/>
              <a:buChar char="§"/>
            </a:pPr>
            <a:endParaRPr lang="en-US" dirty="0"/>
          </a:p>
          <a:p>
            <a:endParaRPr lang="en-US" dirty="0"/>
          </a:p>
          <a:p>
            <a:endParaRPr lang="en-US" dirty="0"/>
          </a:p>
        </p:txBody>
      </p:sp>
      <p:sp>
        <p:nvSpPr>
          <p:cNvPr id="7" name="Arrow: Right 6">
            <a:extLst>
              <a:ext uri="{FF2B5EF4-FFF2-40B4-BE49-F238E27FC236}">
                <a16:creationId xmlns:a16="http://schemas.microsoft.com/office/drawing/2014/main" id="{233D83BA-1380-4DBC-BB08-9ACB1E6BFBD9}"/>
              </a:ext>
            </a:extLst>
          </p:cNvPr>
          <p:cNvSpPr/>
          <p:nvPr/>
        </p:nvSpPr>
        <p:spPr>
          <a:xfrm>
            <a:off x="117426" y="4065979"/>
            <a:ext cx="566682" cy="275130"/>
          </a:xfrm>
          <a:prstGeom prst="rightArrow">
            <a:avLst/>
          </a:prstGeom>
          <a:solidFill>
            <a:srgbClr val="C00000"/>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endParaRPr lang="fr-FR" sz="1200" dirty="0">
              <a:solidFill>
                <a:srgbClr val="C00000"/>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6409846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Update (N16) </a:t>
            </a:r>
            <a:r>
              <a:rPr lang="en-US" i="1" dirty="0"/>
              <a:t>– REST approach</a:t>
            </a:r>
            <a:endParaRPr lang="en-US" i="1" dirty="0">
              <a:solidFill>
                <a:srgbClr val="C00000"/>
              </a:solidFill>
            </a:endParaRP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a:bodyPr>
          <a:lstStyle/>
          <a:p>
            <a:r>
              <a:rPr lang="en-US" b="1" dirty="0"/>
              <a:t>PDU Session Modification</a:t>
            </a:r>
          </a:p>
          <a:p>
            <a:pPr marL="285750" indent="-285750">
              <a:buFont typeface="Wingdings" panose="05000000000000000000" pitchFamily="2" charset="2"/>
              <a:buChar char="§"/>
            </a:pPr>
            <a:r>
              <a:rPr lang="en-US" dirty="0"/>
              <a:t>H-SMF initiated: </a:t>
            </a:r>
          </a:p>
          <a:p>
            <a:pPr marL="516150" lvl="1" indent="-285750">
              <a:buFont typeface="Wingdings" panose="05000000000000000000" pitchFamily="2" charset="2"/>
              <a:buChar char="§"/>
            </a:pPr>
            <a:r>
              <a:rPr lang="en-US" dirty="0">
                <a:solidFill>
                  <a:srgbClr val="C00000"/>
                </a:solidFill>
              </a:rPr>
              <a:t>custom operation </a:t>
            </a:r>
            <a:r>
              <a:rPr lang="en-US" dirty="0" err="1">
                <a:solidFill>
                  <a:srgbClr val="C00000"/>
                </a:solidFill>
              </a:rPr>
              <a:t>rpc</a:t>
            </a:r>
            <a:r>
              <a:rPr lang="en-US" dirty="0">
                <a:solidFill>
                  <a:srgbClr val="C00000"/>
                </a:solidFill>
              </a:rPr>
              <a:t>/modify on </a:t>
            </a:r>
            <a:r>
              <a:rPr lang="fr-FR" dirty="0" err="1">
                <a:solidFill>
                  <a:srgbClr val="C00000"/>
                </a:solidFill>
              </a:rPr>
              <a:t>vsmfPduSessionUri</a:t>
            </a:r>
            <a:r>
              <a:rPr lang="fr-FR" dirty="0">
                <a:solidFill>
                  <a:srgbClr val="C00000"/>
                </a:solidFill>
              </a:rPr>
              <a:t> </a:t>
            </a:r>
            <a:r>
              <a:rPr lang="en-US" dirty="0">
                <a:solidFill>
                  <a:srgbClr val="C00000"/>
                </a:solidFill>
              </a:rPr>
              <a:t>(option c)</a:t>
            </a:r>
          </a:p>
          <a:p>
            <a:pPr marL="516150" lvl="1" indent="-285750">
              <a:buFont typeface="Wingdings" panose="05000000000000000000" pitchFamily="2" charset="2"/>
              <a:buChar char="ü"/>
            </a:pPr>
            <a:r>
              <a:rPr lang="en-US" dirty="0">
                <a:solidFill>
                  <a:srgbClr val="C00000"/>
                </a:solidFill>
              </a:rPr>
              <a:t>V-SMF can accept and reject </a:t>
            </a:r>
            <a:r>
              <a:rPr lang="en-US" dirty="0" err="1">
                <a:solidFill>
                  <a:srgbClr val="C00000"/>
                </a:solidFill>
              </a:rPr>
              <a:t>QoS</a:t>
            </a:r>
            <a:r>
              <a:rPr lang="en-US" dirty="0">
                <a:solidFill>
                  <a:srgbClr val="C00000"/>
                </a:solidFill>
              </a:rPr>
              <a:t> flows in the response</a:t>
            </a:r>
          </a:p>
          <a:p>
            <a:pPr marL="285750" indent="-285750">
              <a:buFont typeface="Wingdings" panose="05000000000000000000" pitchFamily="2" charset="2"/>
              <a:buChar char="§"/>
            </a:pPr>
            <a:endParaRPr lang="en-US" dirty="0"/>
          </a:p>
          <a:p>
            <a:endParaRPr lang="en-US" dirty="0"/>
          </a:p>
        </p:txBody>
      </p:sp>
      <p:graphicFrame>
        <p:nvGraphicFramePr>
          <p:cNvPr id="7" name="Object 6">
            <a:extLst>
              <a:ext uri="{FF2B5EF4-FFF2-40B4-BE49-F238E27FC236}">
                <a16:creationId xmlns:a16="http://schemas.microsoft.com/office/drawing/2014/main" id="{183A7E23-CC71-4D51-87B6-7A0A14161F3A}"/>
              </a:ext>
            </a:extLst>
          </p:cNvPr>
          <p:cNvGraphicFramePr>
            <a:graphicFrameLocks noChangeAspect="1"/>
          </p:cNvGraphicFramePr>
          <p:nvPr>
            <p:extLst>
              <p:ext uri="{D42A27DB-BD31-4B8C-83A1-F6EECF244321}">
                <p14:modId xmlns:p14="http://schemas.microsoft.com/office/powerpoint/2010/main" val="218368475"/>
              </p:ext>
            </p:extLst>
          </p:nvPr>
        </p:nvGraphicFramePr>
        <p:xfrm>
          <a:off x="1509712" y="1313092"/>
          <a:ext cx="6124575" cy="4092575"/>
        </p:xfrm>
        <a:graphic>
          <a:graphicData uri="http://schemas.openxmlformats.org/presentationml/2006/ole">
            <mc:AlternateContent xmlns:mc="http://schemas.openxmlformats.org/markup-compatibility/2006">
              <mc:Choice xmlns:v="urn:schemas-microsoft-com:vml" Requires="v">
                <p:oleObj spid="_x0000_s16528" name="Visio" r:id="rId3" imgW="6124475" imgH="4092674" progId="Visio.Drawing.11">
                  <p:embed/>
                </p:oleObj>
              </mc:Choice>
              <mc:Fallback>
                <p:oleObj name="Visio" r:id="rId3" imgW="6124475" imgH="4092674" progId="Visio.Drawing.11">
                  <p:embed/>
                  <p:pic>
                    <p:nvPicPr>
                      <p:cNvPr id="7" name="Object 6">
                        <a:extLst>
                          <a:ext uri="{FF2B5EF4-FFF2-40B4-BE49-F238E27FC236}">
                            <a16:creationId xmlns:a16="http://schemas.microsoft.com/office/drawing/2014/main" id="{183A7E23-CC71-4D51-87B6-7A0A14161F3A}"/>
                          </a:ext>
                        </a:extLst>
                      </p:cNvPr>
                      <p:cNvPicPr/>
                      <p:nvPr/>
                    </p:nvPicPr>
                    <p:blipFill>
                      <a:blip r:embed="rId4"/>
                      <a:stretch>
                        <a:fillRect/>
                      </a:stretch>
                    </p:blipFill>
                    <p:spPr>
                      <a:xfrm>
                        <a:off x="1509712" y="1313092"/>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7084533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Create/Update (N16)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a:xfrm>
            <a:off x="417599" y="1080000"/>
            <a:ext cx="8457459" cy="3560400"/>
          </a:xfrm>
        </p:spPr>
        <p:txBody>
          <a:bodyPr>
            <a:normAutofit/>
          </a:bodyPr>
          <a:lstStyle/>
          <a:p>
            <a:r>
              <a:rPr lang="en-US" b="1" dirty="0"/>
              <a:t>Non-3GPP to 3GPP access Handover (1/2)</a:t>
            </a:r>
          </a:p>
          <a:p>
            <a:pPr marL="285750" indent="-285750">
              <a:buFont typeface="Wingdings" panose="05000000000000000000" pitchFamily="2" charset="2"/>
              <a:buChar char="§"/>
            </a:pPr>
            <a:r>
              <a:rPr lang="en-US" b="1" dirty="0"/>
              <a:t>POST</a:t>
            </a:r>
            <a:r>
              <a:rPr lang="en-US" dirty="0"/>
              <a:t> method </a:t>
            </a:r>
            <a:r>
              <a:rPr lang="en-US" b="1" dirty="0"/>
              <a:t>on </a:t>
            </a:r>
            <a:br>
              <a:rPr lang="en-US" b="1" dirty="0"/>
            </a:br>
            <a:r>
              <a:rPr lang="en-US" b="1" dirty="0" err="1"/>
              <a:t>pdu_sessions</a:t>
            </a:r>
            <a:r>
              <a:rPr lang="en-US" dirty="0"/>
              <a:t>, to create a new </a:t>
            </a:r>
            <a:br>
              <a:rPr lang="en-US" dirty="0"/>
            </a:br>
            <a:r>
              <a:rPr lang="en-US" dirty="0" err="1"/>
              <a:t>pdu</a:t>
            </a:r>
            <a:r>
              <a:rPr lang="en-US" dirty="0"/>
              <a:t> session context for 3GA, </a:t>
            </a:r>
            <a:br>
              <a:rPr lang="en-US" dirty="0"/>
            </a:br>
            <a:r>
              <a:rPr lang="en-US" dirty="0"/>
              <a:t>if sm_context123 is not known to </a:t>
            </a:r>
            <a:br>
              <a:rPr lang="en-US" dirty="0"/>
            </a:br>
            <a:r>
              <a:rPr lang="en-US" dirty="0"/>
              <a:t>V-SMF (e.g. inter-PLMN handover).</a:t>
            </a:r>
          </a:p>
          <a:p>
            <a:pPr marL="285750" indent="-285750">
              <a:buFont typeface="Wingdings" panose="05000000000000000000" pitchFamily="2" charset="2"/>
              <a:buChar char="§"/>
            </a:pPr>
            <a:endParaRPr lang="en-US" b="1" dirty="0"/>
          </a:p>
          <a:p>
            <a:pPr marL="285750" indent="-285750">
              <a:buFont typeface="Wingdings" panose="05000000000000000000" pitchFamily="2" charset="2"/>
              <a:buChar char="§"/>
            </a:pPr>
            <a:r>
              <a:rPr lang="en-US" b="1" dirty="0"/>
              <a:t>PATCH</a:t>
            </a:r>
            <a:r>
              <a:rPr lang="en-US" dirty="0"/>
              <a:t> method </a:t>
            </a:r>
            <a:r>
              <a:rPr lang="en-US" b="1" dirty="0"/>
              <a:t>on pdu_session123</a:t>
            </a:r>
            <a:r>
              <a:rPr lang="en-US" dirty="0"/>
              <a:t>, </a:t>
            </a:r>
            <a:br>
              <a:rPr lang="en-US" dirty="0"/>
            </a:br>
            <a:r>
              <a:rPr lang="en-US" dirty="0"/>
              <a:t>modifying </a:t>
            </a:r>
            <a:r>
              <a:rPr lang="en-US" b="1" dirty="0" err="1"/>
              <a:t>anType</a:t>
            </a:r>
            <a:r>
              <a:rPr lang="en-US" dirty="0"/>
              <a:t> attribute</a:t>
            </a:r>
            <a:br>
              <a:rPr lang="en-US" dirty="0"/>
            </a:br>
            <a:r>
              <a:rPr lang="en-US" dirty="0"/>
              <a:t> (and other attributes such as </a:t>
            </a:r>
            <a:br>
              <a:rPr lang="en-US" dirty="0"/>
            </a:br>
            <a:r>
              <a:rPr lang="en-US" dirty="0"/>
              <a:t>ULI) otherwise.</a:t>
            </a:r>
          </a:p>
          <a:p>
            <a:pPr marL="285750" indent="-285750">
              <a:buFont typeface="Wingdings" panose="05000000000000000000" pitchFamily="2" charset="2"/>
              <a:buChar char="§"/>
            </a:pPr>
            <a:endParaRPr lang="en-US" dirty="0"/>
          </a:p>
          <a:p>
            <a:endParaRPr lang="en-US" dirty="0"/>
          </a:p>
        </p:txBody>
      </p:sp>
      <p:graphicFrame>
        <p:nvGraphicFramePr>
          <p:cNvPr id="22" name="Object 21">
            <a:extLst>
              <a:ext uri="{FF2B5EF4-FFF2-40B4-BE49-F238E27FC236}">
                <a16:creationId xmlns:a16="http://schemas.microsoft.com/office/drawing/2014/main" id="{1645DD58-6F40-4D48-9A87-B42BBE2A3291}"/>
              </a:ext>
            </a:extLst>
          </p:cNvPr>
          <p:cNvGraphicFramePr>
            <a:graphicFrameLocks noChangeAspect="1"/>
          </p:cNvGraphicFramePr>
          <p:nvPr>
            <p:extLst>
              <p:ext uri="{D42A27DB-BD31-4B8C-83A1-F6EECF244321}">
                <p14:modId xmlns:p14="http://schemas.microsoft.com/office/powerpoint/2010/main" val="3865159906"/>
              </p:ext>
            </p:extLst>
          </p:nvPr>
        </p:nvGraphicFramePr>
        <p:xfrm>
          <a:off x="3188643" y="76423"/>
          <a:ext cx="6124575" cy="4092575"/>
        </p:xfrm>
        <a:graphic>
          <a:graphicData uri="http://schemas.openxmlformats.org/presentationml/2006/ole">
            <mc:AlternateContent xmlns:mc="http://schemas.openxmlformats.org/markup-compatibility/2006">
              <mc:Choice xmlns:v="urn:schemas-microsoft-com:vml" Requires="v">
                <p:oleObj spid="_x0000_s17556" name="Visio" r:id="rId3" imgW="6124475" imgH="4092674" progId="Visio.Drawing.11">
                  <p:embed/>
                </p:oleObj>
              </mc:Choice>
              <mc:Fallback>
                <p:oleObj name="Visio" r:id="rId3" imgW="6124475" imgH="4092674" progId="Visio.Drawing.11">
                  <p:embed/>
                  <p:pic>
                    <p:nvPicPr>
                      <p:cNvPr id="22" name="Object 21">
                        <a:extLst>
                          <a:ext uri="{FF2B5EF4-FFF2-40B4-BE49-F238E27FC236}">
                            <a16:creationId xmlns:a16="http://schemas.microsoft.com/office/drawing/2014/main" id="{1645DD58-6F40-4D48-9A87-B42BBE2A3291}"/>
                          </a:ext>
                        </a:extLst>
                      </p:cNvPr>
                      <p:cNvPicPr/>
                      <p:nvPr/>
                    </p:nvPicPr>
                    <p:blipFill>
                      <a:blip r:embed="rId4"/>
                      <a:stretch>
                        <a:fillRect/>
                      </a:stretch>
                    </p:blipFill>
                    <p:spPr>
                      <a:xfrm>
                        <a:off x="3188643" y="76423"/>
                        <a:ext cx="6124575" cy="409257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380B6B8B-3742-4F1D-8370-F86B3A2EDDDF}"/>
              </a:ext>
            </a:extLst>
          </p:cNvPr>
          <p:cNvGraphicFramePr>
            <a:graphicFrameLocks noChangeAspect="1"/>
          </p:cNvGraphicFramePr>
          <p:nvPr>
            <p:extLst>
              <p:ext uri="{D42A27DB-BD31-4B8C-83A1-F6EECF244321}">
                <p14:modId xmlns:p14="http://schemas.microsoft.com/office/powerpoint/2010/main" val="2375840701"/>
              </p:ext>
            </p:extLst>
          </p:nvPr>
        </p:nvGraphicFramePr>
        <p:xfrm>
          <a:off x="3195368" y="1997108"/>
          <a:ext cx="6124575" cy="4092575"/>
        </p:xfrm>
        <a:graphic>
          <a:graphicData uri="http://schemas.openxmlformats.org/presentationml/2006/ole">
            <mc:AlternateContent xmlns:mc="http://schemas.openxmlformats.org/markup-compatibility/2006">
              <mc:Choice xmlns:v="urn:schemas-microsoft-com:vml" Requires="v">
                <p:oleObj spid="_x0000_s17557" name="Visio" r:id="rId5" imgW="6124475" imgH="4092674" progId="Visio.Drawing.11">
                  <p:embed/>
                </p:oleObj>
              </mc:Choice>
              <mc:Fallback>
                <p:oleObj name="Visio" r:id="rId5" imgW="6124475" imgH="4092674" progId="Visio.Drawing.11">
                  <p:embed/>
                  <p:pic>
                    <p:nvPicPr>
                      <p:cNvPr id="5" name="Object 4">
                        <a:extLst>
                          <a:ext uri="{FF2B5EF4-FFF2-40B4-BE49-F238E27FC236}">
                            <a16:creationId xmlns:a16="http://schemas.microsoft.com/office/drawing/2014/main" id="{380B6B8B-3742-4F1D-8370-F86B3A2EDDDF}"/>
                          </a:ext>
                        </a:extLst>
                      </p:cNvPr>
                      <p:cNvPicPr/>
                      <p:nvPr/>
                    </p:nvPicPr>
                    <p:blipFill>
                      <a:blip r:embed="rId6"/>
                      <a:stretch>
                        <a:fillRect/>
                      </a:stretch>
                    </p:blipFill>
                    <p:spPr>
                      <a:xfrm>
                        <a:off x="3195368" y="1997108"/>
                        <a:ext cx="6124575" cy="4092575"/>
                      </a:xfrm>
                      <a:prstGeom prst="rect">
                        <a:avLst/>
                      </a:prstGeom>
                    </p:spPr>
                  </p:pic>
                </p:oleObj>
              </mc:Fallback>
            </mc:AlternateContent>
          </a:graphicData>
        </a:graphic>
      </p:graphicFrame>
    </p:spTree>
    <p:extLst>
      <p:ext uri="{BB962C8B-B14F-4D97-AF65-F5344CB8AC3E}">
        <p14:creationId xmlns:p14="http://schemas.microsoft.com/office/powerpoint/2010/main" val="34474514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Create/Update (N16)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a:bodyPr>
          <a:lstStyle/>
          <a:p>
            <a:r>
              <a:rPr lang="en-US" b="1" dirty="0"/>
              <a:t>Non-3GPP to 3GPP access Handover (2/2)</a:t>
            </a:r>
          </a:p>
          <a:p>
            <a:pPr marL="285750" indent="-285750">
              <a:buFont typeface="Wingdings" panose="05000000000000000000" pitchFamily="2" charset="2"/>
              <a:buChar char="§"/>
            </a:pPr>
            <a:r>
              <a:rPr lang="en-US" dirty="0"/>
              <a:t>In the former case, </a:t>
            </a:r>
            <a:r>
              <a:rPr lang="en-US" dirty="0" err="1"/>
              <a:t>pdu_session</a:t>
            </a:r>
            <a:r>
              <a:rPr lang="en-US" dirty="0"/>
              <a:t> was already created at H-SMF. i.e. POST does not result in creating a new </a:t>
            </a:r>
            <a:r>
              <a:rPr lang="en-US" dirty="0" err="1"/>
              <a:t>pdu_session</a:t>
            </a:r>
            <a:r>
              <a:rPr lang="en-US" dirty="0"/>
              <a:t> resource but in returning back a representation of the already created resource.</a:t>
            </a:r>
          </a:p>
          <a:p>
            <a:endParaRPr lang="en-US" dirty="0"/>
          </a:p>
          <a:p>
            <a:endParaRPr lang="en-US" dirty="0"/>
          </a:p>
        </p:txBody>
      </p:sp>
    </p:spTree>
    <p:extLst>
      <p:ext uri="{BB962C8B-B14F-4D97-AF65-F5344CB8AC3E}">
        <p14:creationId xmlns:p14="http://schemas.microsoft.com/office/powerpoint/2010/main" val="21244650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Create/Update/Delete (N16) </a:t>
            </a:r>
            <a:r>
              <a:rPr lang="en-US" i="1" dirty="0"/>
              <a:t>– REST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a:xfrm>
            <a:off x="417600" y="1080000"/>
            <a:ext cx="8308800" cy="389813"/>
          </a:xfrm>
        </p:spPr>
        <p:txBody>
          <a:bodyPr/>
          <a:lstStyle/>
          <a:p>
            <a:r>
              <a:rPr lang="en-US" b="1" dirty="0"/>
              <a:t>Synthesis: possible resources and associated methods/operations (RESTful approach)</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graphicFrame>
        <p:nvGraphicFramePr>
          <p:cNvPr id="5" name="Table 4">
            <a:extLst>
              <a:ext uri="{FF2B5EF4-FFF2-40B4-BE49-F238E27FC236}">
                <a16:creationId xmlns:a16="http://schemas.microsoft.com/office/drawing/2014/main" id="{F4F6EE91-D601-4E0A-9B41-5B4A60A96E37}"/>
              </a:ext>
            </a:extLst>
          </p:cNvPr>
          <p:cNvGraphicFramePr>
            <a:graphicFrameLocks noGrp="1"/>
          </p:cNvGraphicFramePr>
          <p:nvPr>
            <p:extLst>
              <p:ext uri="{D42A27DB-BD31-4B8C-83A1-F6EECF244321}">
                <p14:modId xmlns:p14="http://schemas.microsoft.com/office/powerpoint/2010/main" val="1118032631"/>
              </p:ext>
            </p:extLst>
          </p:nvPr>
        </p:nvGraphicFramePr>
        <p:xfrm>
          <a:off x="179493" y="1483945"/>
          <a:ext cx="8543518" cy="2194560"/>
        </p:xfrm>
        <a:graphic>
          <a:graphicData uri="http://schemas.openxmlformats.org/drawingml/2006/table">
            <a:tbl>
              <a:tblPr firstRow="1" firstCol="1" lastRow="1" lastCol="1" bandRow="1" bandCol="1"/>
              <a:tblGrid>
                <a:gridCol w="1584960">
                  <a:extLst>
                    <a:ext uri="{9D8B030D-6E8A-4147-A177-3AD203B41FA5}">
                      <a16:colId xmlns:a16="http://schemas.microsoft.com/office/drawing/2014/main" val="3308856611"/>
                    </a:ext>
                  </a:extLst>
                </a:gridCol>
                <a:gridCol w="2560320">
                  <a:extLst>
                    <a:ext uri="{9D8B030D-6E8A-4147-A177-3AD203B41FA5}">
                      <a16:colId xmlns:a16="http://schemas.microsoft.com/office/drawing/2014/main" val="2572962870"/>
                    </a:ext>
                  </a:extLst>
                </a:gridCol>
                <a:gridCol w="765387">
                  <a:extLst>
                    <a:ext uri="{9D8B030D-6E8A-4147-A177-3AD203B41FA5}">
                      <a16:colId xmlns:a16="http://schemas.microsoft.com/office/drawing/2014/main" val="3782609792"/>
                    </a:ext>
                  </a:extLst>
                </a:gridCol>
                <a:gridCol w="3632851">
                  <a:extLst>
                    <a:ext uri="{9D8B030D-6E8A-4147-A177-3AD203B41FA5}">
                      <a16:colId xmlns:a16="http://schemas.microsoft.com/office/drawing/2014/main" val="4247577427"/>
                    </a:ext>
                  </a:extLst>
                </a:gridCol>
              </a:tblGrid>
              <a:tr h="92999">
                <a:tc>
                  <a:txBody>
                    <a:bodyPr/>
                    <a:lstStyle/>
                    <a:p>
                      <a:pPr algn="ctr">
                        <a:spcAft>
                          <a:spcPts val="0"/>
                        </a:spcAft>
                      </a:pPr>
                      <a:r>
                        <a:rPr lang="en-GB"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Resource name</a:t>
                      </a:r>
                      <a:endParaRPr lang="fr-FR"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en-GB"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Resource URI</a:t>
                      </a:r>
                      <a:endParaRPr lang="fr-FR"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en-GB"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HTTP method / operation</a:t>
                      </a:r>
                      <a:endParaRPr lang="fr-FR" sz="900" b="1"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en-GB" sz="900" b="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Description</a:t>
                      </a:r>
                      <a:endParaRPr lang="fr-FR" sz="900" b="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4190976040"/>
                  </a:ext>
                </a:extLst>
              </a:tr>
              <a:tr h="0">
                <a:tc>
                  <a:txBody>
                    <a:bodyPr/>
                    <a:lstStyle/>
                    <a:p>
                      <a:pPr>
                        <a:spcAft>
                          <a:spcPts val="0"/>
                        </a:spcAft>
                      </a:pP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 Sessions collection</a:t>
                      </a:r>
                    </a:p>
                    <a:p>
                      <a:pPr>
                        <a:spcAft>
                          <a:spcPts val="0"/>
                        </a:spcAft>
                      </a:pP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in H-SMF</a:t>
                      </a: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/v1/</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pdu_sessions</a:t>
                      </a: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POST</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Create</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a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pduSession</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resource</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in H-SMF</a:t>
                      </a:r>
                    </a:p>
                    <a:p>
                      <a:pPr>
                        <a:spcAft>
                          <a:spcPts val="0"/>
                        </a:spcAft>
                      </a:pPr>
                      <a:r>
                        <a:rPr lang="fr-FR"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Maps</a:t>
                      </a: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to </a:t>
                      </a:r>
                      <a:r>
                        <a:rPr lang="fr-FR"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Create</a:t>
                      </a: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service </a:t>
                      </a:r>
                      <a:r>
                        <a:rPr lang="fr-FR"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operation</a:t>
                      </a: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16654861"/>
                  </a:ext>
                </a:extLst>
              </a:tr>
              <a:tr h="0">
                <a:tc rowSpan="2">
                  <a:txBody>
                    <a:bodyPr/>
                    <a:lstStyle/>
                    <a:p>
                      <a:pPr>
                        <a:spcAft>
                          <a:spcPts val="0"/>
                        </a:spcAft>
                      </a:pPr>
                      <a:r>
                        <a:rPr lang="fr-FR" sz="900" kern="12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Individual</a:t>
                      </a:r>
                      <a:r>
                        <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PDU Session </a:t>
                      </a:r>
                    </a:p>
                    <a:p>
                      <a:pPr>
                        <a:spcAft>
                          <a:spcPts val="0"/>
                        </a:spcAft>
                      </a:pPr>
                      <a:r>
                        <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in H-SMF</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/v1/</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pdu_sessions</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pduSessionId</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PATCH</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900" kern="1200" dirty="0">
                          <a:solidFill>
                            <a:srgbClr val="273142"/>
                          </a:solidFill>
                          <a:effectLst/>
                          <a:latin typeface="Arial" panose="020B0604020202020204" pitchFamily="34" charset="0"/>
                          <a:cs typeface="Times New Roman" panose="02020603050405020304" pitchFamily="18" charset="0"/>
                        </a:rPr>
                        <a:t>Modify an existing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pduSession</a:t>
                      </a:r>
                      <a:r>
                        <a:rPr lang="en-US" sz="900" kern="1200" dirty="0">
                          <a:solidFill>
                            <a:srgbClr val="273142"/>
                          </a:solidFill>
                          <a:effectLst/>
                          <a:latin typeface="Arial" panose="020B0604020202020204" pitchFamily="34" charset="0"/>
                          <a:cs typeface="Times New Roman" panose="02020603050405020304" pitchFamily="18" charset="0"/>
                        </a:rPr>
                        <a:t> resource, e.g. modify some attributes of the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pduSession</a:t>
                      </a:r>
                      <a:r>
                        <a:rPr lang="en-US" sz="900" kern="1200" dirty="0">
                          <a:solidFill>
                            <a:srgbClr val="273142"/>
                          </a:solidFill>
                          <a:effectLst/>
                          <a:latin typeface="Arial" panose="020B0604020202020204" pitchFamily="34" charset="0"/>
                          <a:cs typeface="Times New Roman" panose="02020603050405020304" pitchFamily="18" charset="0"/>
                        </a:rPr>
                        <a:t>, or perform a handover.</a:t>
                      </a:r>
                    </a:p>
                    <a:p>
                      <a:pPr>
                        <a:spcAft>
                          <a:spcPts val="0"/>
                        </a:spcAft>
                      </a:pPr>
                      <a:r>
                        <a:rPr lang="en-US" sz="900" kern="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Maps to Update service operation (V-SMF initiated).</a:t>
                      </a:r>
                      <a:endParaRPr lang="fr-FR" sz="900" kern="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2089958"/>
                  </a:ext>
                </a:extLst>
              </a:tr>
              <a:tr h="0">
                <a:tc vMerge="1">
                  <a:txBody>
                    <a:bodyPr/>
                    <a:lstStyle/>
                    <a:p>
                      <a:pPr>
                        <a:spcAft>
                          <a:spcPts val="0"/>
                        </a:spcAft>
                      </a:pPr>
                      <a:endPar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apiRoot</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/v1/</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pdu_sessions</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pduSessionId</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rpc</a:t>
                      </a:r>
                      <a:r>
                        <a:rPr lang="en-GB"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/release</a:t>
                      </a: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(POST)</a:t>
                      </a:r>
                    </a:p>
                    <a:p>
                      <a:pPr algn="ctr">
                        <a:spcAft>
                          <a:spcPts val="0"/>
                        </a:spcAft>
                      </a:pP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rpc</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/release</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(V-SMF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initiated</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Release an existing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pduSession</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resource</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Maps to Release service operation.</a:t>
                      </a:r>
                      <a:endParaRPr lang="fr-FR" sz="900" kern="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8769549"/>
                  </a:ext>
                </a:extLst>
              </a:tr>
              <a:tr h="0">
                <a:tc rowSpan="2">
                  <a:txBody>
                    <a:bodyPr/>
                    <a:lstStyle/>
                    <a:p>
                      <a:pPr>
                        <a:spcAft>
                          <a:spcPts val="0"/>
                        </a:spcAft>
                      </a:pPr>
                      <a:r>
                        <a:rPr lang="fr-FR" sz="900" kern="12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Individual</a:t>
                      </a:r>
                      <a:r>
                        <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a:t>
                      </a:r>
                      <a:r>
                        <a:rPr lang="fr-FR" sz="900" kern="12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a:t>
                      </a:r>
                      <a:r>
                        <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Session in V-SMF</a:t>
                      </a: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vsmfPduSessionUri</a:t>
                      </a:r>
                      <a:r>
                        <a:rPr lang="en-GB"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rpc</a:t>
                      </a:r>
                      <a:r>
                        <a:rPr lang="en-GB"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/modify</a:t>
                      </a:r>
                      <a:endPar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(POST)</a:t>
                      </a:r>
                    </a:p>
                    <a:p>
                      <a:pPr algn="ctr">
                        <a:spcAft>
                          <a:spcPts val="0"/>
                        </a:spcAft>
                      </a:pPr>
                      <a:r>
                        <a:rPr lang="fr-FR"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rpc</a:t>
                      </a: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fr-FR"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modify</a:t>
                      </a:r>
                      <a:endPar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(H-SMF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initiated</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Request to the V-SMF to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modify</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an existing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session.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Maps to Update service operation (H-SMF initiated).</a:t>
                      </a: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4404340"/>
                  </a:ext>
                </a:extLst>
              </a:tr>
              <a:tr h="0">
                <a:tc vMerge="1">
                  <a:txBody>
                    <a:bodyPr/>
                    <a:lstStyle/>
                    <a:p>
                      <a:pPr>
                        <a:spcAft>
                          <a:spcPts val="0"/>
                        </a:spcAft>
                      </a:pPr>
                      <a:endParaRPr lang="fr-FR" sz="900" kern="12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GB" sz="900" dirty="0" err="1">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vsmfPduSessionUri</a:t>
                      </a:r>
                      <a:r>
                        <a:rPr lang="en-GB"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POST</a:t>
                      </a:r>
                    </a:p>
                    <a:p>
                      <a:pPr algn="ctr">
                        <a:spcAft>
                          <a:spcPts val="0"/>
                        </a:spcAft>
                      </a:pPr>
                      <a:endParaRPr lang="fr-FR" sz="9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(H-SMF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initiated</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Request to the V-SMF to release an existing </a:t>
                      </a:r>
                      <a:r>
                        <a:rPr lang="fr-FR" sz="900" dirty="0" err="1">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pdu</a:t>
                      </a:r>
                      <a:r>
                        <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rPr>
                        <a:t> session.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Maps to Notify Status service operation.</a:t>
                      </a:r>
                      <a:endParaRPr lang="fr-FR" sz="900" dirty="0">
                        <a:solidFill>
                          <a:srgbClr val="273142"/>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8526681"/>
                  </a:ext>
                </a:extLst>
              </a:tr>
            </a:tbl>
          </a:graphicData>
        </a:graphic>
      </p:graphicFrame>
    </p:spTree>
    <p:extLst>
      <p:ext uri="{BB962C8B-B14F-4D97-AF65-F5344CB8AC3E}">
        <p14:creationId xmlns:p14="http://schemas.microsoft.com/office/powerpoint/2010/main" val="628748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US" dirty="0">
                <a:solidFill>
                  <a:srgbClr val="C00000"/>
                </a:solidFill>
              </a:rPr>
              <a:t>SA2#123 outcomes (related to SMF service operations) (2/2)</a:t>
            </a:r>
          </a:p>
        </p:txBody>
      </p:sp>
      <p:sp>
        <p:nvSpPr>
          <p:cNvPr id="10" name="Text Placeholder 9"/>
          <p:cNvSpPr>
            <a:spLocks noGrp="1"/>
          </p:cNvSpPr>
          <p:nvPr>
            <p:ph type="body" sz="quarter" idx="12"/>
          </p:nvPr>
        </p:nvSpPr>
        <p:spPr>
          <a:xfrm>
            <a:off x="417600" y="923400"/>
            <a:ext cx="8308800" cy="3560400"/>
          </a:xfrm>
        </p:spPr>
        <p:txBody>
          <a:bodyPr>
            <a:normAutofit fontScale="77500" lnSpcReduction="20000"/>
          </a:bodyPr>
          <a:lstStyle/>
          <a:p>
            <a:pPr marL="285750" indent="-285750">
              <a:buFont typeface="Wingdings" panose="05000000000000000000" pitchFamily="2" charset="2"/>
              <a:buChar char="§"/>
            </a:pPr>
            <a:r>
              <a:rPr lang="en-US" sz="1800" dirty="0">
                <a:solidFill>
                  <a:srgbClr val="C00000"/>
                </a:solidFill>
              </a:rPr>
              <a:t>S2-178098 (N16 modeling to allow H-SMF to initiate modification/release of PDU session)</a:t>
            </a:r>
          </a:p>
          <a:p>
            <a:pPr marL="516150" lvl="1" indent="-285750">
              <a:buFont typeface="Wingdings" panose="05000000000000000000" pitchFamily="2" charset="2"/>
              <a:buChar char="ü"/>
            </a:pPr>
            <a:r>
              <a:rPr lang="en-US" sz="1500" b="1" dirty="0">
                <a:solidFill>
                  <a:srgbClr val="C00000"/>
                </a:solidFill>
              </a:rPr>
              <a:t>At Create operation, V-SMF informs H-SMF about addressing information for its corresponding PDU session resource, allowing H-SMF to later use Update, Release and </a:t>
            </a:r>
            <a:r>
              <a:rPr lang="en-US" sz="1500" b="1" dirty="0" err="1">
                <a:solidFill>
                  <a:srgbClr val="C00000"/>
                </a:solidFill>
              </a:rPr>
              <a:t>StatusNotify</a:t>
            </a:r>
            <a:r>
              <a:rPr lang="en-US" sz="1500" b="1" dirty="0">
                <a:solidFill>
                  <a:srgbClr val="C00000"/>
                </a:solidFill>
              </a:rPr>
              <a:t> operations.</a:t>
            </a:r>
          </a:p>
          <a:p>
            <a:pPr marL="285750" indent="-285750">
              <a:buFont typeface="Wingdings" panose="05000000000000000000" pitchFamily="2" charset="2"/>
              <a:buChar char="§"/>
            </a:pPr>
            <a:r>
              <a:rPr lang="en-US" sz="1800" dirty="0">
                <a:solidFill>
                  <a:srgbClr val="C00000"/>
                </a:solidFill>
              </a:rPr>
              <a:t>S2-177031 (PDU session modification)</a:t>
            </a:r>
          </a:p>
          <a:p>
            <a:pPr marL="516150" lvl="1" indent="-285750">
              <a:buFont typeface="Wingdings" panose="05000000000000000000" pitchFamily="2" charset="2"/>
              <a:buChar char="ü"/>
            </a:pPr>
            <a:r>
              <a:rPr lang="en-US" sz="1500" dirty="0">
                <a:solidFill>
                  <a:srgbClr val="C00000"/>
                </a:solidFill>
              </a:rPr>
              <a:t>when SMF sends both a N1 and a N2 message in the operation towards AMF, the answer (using SMF Update SM Context operation) comes via 2 interactions (one for the N1 answer and one for the N2 answer)</a:t>
            </a:r>
            <a:endParaRPr lang="fr-FR" sz="1500" dirty="0">
              <a:solidFill>
                <a:srgbClr val="C00000"/>
              </a:solidFill>
            </a:endParaRPr>
          </a:p>
          <a:p>
            <a:pPr marL="285750" indent="-285750">
              <a:buFont typeface="Wingdings" panose="05000000000000000000" pitchFamily="2" charset="2"/>
              <a:buChar char="§"/>
            </a:pPr>
            <a:r>
              <a:rPr lang="en-US" sz="1800" dirty="0">
                <a:solidFill>
                  <a:srgbClr val="C00000"/>
                </a:solidFill>
              </a:rPr>
              <a:t>S2-177878 (PDU session modification in HR roaming)</a:t>
            </a:r>
          </a:p>
          <a:p>
            <a:pPr marL="516150" lvl="1" indent="-285750">
              <a:buFont typeface="Wingdings" panose="05000000000000000000" pitchFamily="2" charset="2"/>
              <a:buChar char="ü"/>
            </a:pPr>
            <a:r>
              <a:rPr lang="en-US" sz="1500" dirty="0">
                <a:solidFill>
                  <a:srgbClr val="C00000"/>
                </a:solidFill>
              </a:rPr>
              <a:t>V-SMF or VPLMN initiated: V-SMF  issues an Update that is acknowledged at once by H-SMF.</a:t>
            </a:r>
            <a:endParaRPr lang="fr-FR" sz="1500" dirty="0">
              <a:solidFill>
                <a:srgbClr val="C00000"/>
              </a:solidFill>
            </a:endParaRPr>
          </a:p>
          <a:p>
            <a:pPr marL="516150" lvl="1" indent="-285750">
              <a:buFont typeface="Wingdings" panose="05000000000000000000" pitchFamily="2" charset="2"/>
              <a:buChar char="ü"/>
            </a:pPr>
            <a:r>
              <a:rPr lang="en-US" sz="1500" dirty="0">
                <a:solidFill>
                  <a:srgbClr val="C00000"/>
                </a:solidFill>
              </a:rPr>
              <a:t>In any case H-SMF  issues an Update to V-SMF</a:t>
            </a:r>
            <a:endParaRPr lang="fr-FR" sz="1500" dirty="0">
              <a:solidFill>
                <a:srgbClr val="C00000"/>
              </a:solidFill>
            </a:endParaRPr>
          </a:p>
          <a:p>
            <a:pPr marL="516150" lvl="1" indent="-285750">
              <a:buFont typeface="Wingdings" panose="05000000000000000000" pitchFamily="2" charset="2"/>
              <a:buChar char="ü"/>
            </a:pPr>
            <a:r>
              <a:rPr lang="en-US" sz="1500" dirty="0">
                <a:solidFill>
                  <a:srgbClr val="C00000"/>
                </a:solidFill>
              </a:rPr>
              <a:t>H-SMF  provides information needed by V-SMF to build SM PDU Session Modification Command towards the UE</a:t>
            </a:r>
          </a:p>
          <a:p>
            <a:pPr marL="285750" indent="-285750">
              <a:buFont typeface="Wingdings" panose="05000000000000000000" pitchFamily="2" charset="2"/>
              <a:buChar char="§"/>
            </a:pPr>
            <a:r>
              <a:rPr lang="en-US" sz="1800" dirty="0">
                <a:solidFill>
                  <a:srgbClr val="C00000"/>
                </a:solidFill>
              </a:rPr>
              <a:t>S2-178102, S2-178101 (PDU session release)</a:t>
            </a:r>
          </a:p>
          <a:p>
            <a:pPr marL="516150" lvl="1" indent="-285750">
              <a:buFont typeface="Wingdings" panose="05000000000000000000" pitchFamily="2" charset="2"/>
              <a:buChar char="ü"/>
            </a:pPr>
            <a:r>
              <a:rPr lang="en-US" sz="1500" dirty="0">
                <a:solidFill>
                  <a:srgbClr val="C00000"/>
                </a:solidFill>
              </a:rPr>
              <a:t>Similar principles than for PDU session modification but for V-SMF initiated release: the V-SMF  issues a Release operation </a:t>
            </a:r>
          </a:p>
          <a:p>
            <a:pPr marL="285750" indent="-285750">
              <a:buFont typeface="Wingdings" panose="05000000000000000000" pitchFamily="2" charset="2"/>
              <a:buChar char="§"/>
            </a:pPr>
            <a:r>
              <a:rPr lang="en-US" sz="1800" dirty="0">
                <a:solidFill>
                  <a:srgbClr val="C00000"/>
                </a:solidFill>
              </a:rPr>
              <a:t>S2-177635, S2-177637 (Handover scenarios); S2-178207 (Inter-system HO)</a:t>
            </a:r>
          </a:p>
          <a:p>
            <a:pPr marL="516150" lvl="1" indent="-285750">
              <a:buFont typeface="Wingdings" panose="05000000000000000000" pitchFamily="2" charset="2"/>
              <a:buChar char="ü"/>
            </a:pPr>
            <a:r>
              <a:rPr lang="en-US" b="1" dirty="0">
                <a:solidFill>
                  <a:srgbClr val="C00000"/>
                </a:solidFill>
              </a:rPr>
              <a:t>Reuse </a:t>
            </a:r>
            <a:r>
              <a:rPr lang="en-US" b="1" dirty="0" err="1">
                <a:solidFill>
                  <a:srgbClr val="C00000"/>
                </a:solidFill>
              </a:rPr>
              <a:t>Nsmf_PDUSession_Update</a:t>
            </a:r>
            <a:r>
              <a:rPr lang="en-US" b="1" dirty="0">
                <a:solidFill>
                  <a:srgbClr val="C00000"/>
                </a:solidFill>
              </a:rPr>
              <a:t> SM Context service operations</a:t>
            </a:r>
            <a:r>
              <a:rPr lang="en-US" dirty="0">
                <a:solidFill>
                  <a:srgbClr val="C00000"/>
                </a:solidFill>
              </a:rPr>
              <a:t>, including Handover Complete/Cancel Indication</a:t>
            </a:r>
          </a:p>
          <a:p>
            <a:pPr marL="285750" indent="-285750">
              <a:buFont typeface="Wingdings" panose="05000000000000000000" pitchFamily="2" charset="2"/>
              <a:buChar char="§"/>
            </a:pPr>
            <a:r>
              <a:rPr lang="en-US" sz="1800" dirty="0">
                <a:solidFill>
                  <a:srgbClr val="C00000"/>
                </a:solidFill>
              </a:rPr>
              <a:t>S2-178013: PDU session for emergency services</a:t>
            </a:r>
            <a:endParaRPr lang="en-US" dirty="0"/>
          </a:p>
        </p:txBody>
      </p:sp>
    </p:spTree>
    <p:extLst>
      <p:ext uri="{BB962C8B-B14F-4D97-AF65-F5344CB8AC3E}">
        <p14:creationId xmlns:p14="http://schemas.microsoft.com/office/powerpoint/2010/main" val="23092161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Create/Update/Delete (N16) </a:t>
            </a:r>
            <a:r>
              <a:rPr lang="en-US" i="1" dirty="0"/>
              <a:t>– RPC approach</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lstStyle/>
          <a:p>
            <a:r>
              <a:rPr lang="en-US" b="1" dirty="0"/>
              <a:t>No resource</a:t>
            </a:r>
          </a:p>
          <a:p>
            <a:r>
              <a:rPr lang="en-US" b="1" dirty="0"/>
              <a:t>RPC APIs </a:t>
            </a:r>
          </a:p>
          <a:p>
            <a:pPr lvl="1"/>
            <a:r>
              <a:rPr lang="en-US" dirty="0"/>
              <a:t>POST /</a:t>
            </a:r>
            <a:r>
              <a:rPr lang="en-US" dirty="0" err="1"/>
              <a:t>Create_Request</a:t>
            </a:r>
            <a:r>
              <a:rPr lang="en-US" dirty="0"/>
              <a:t> (V-SMF initiated)</a:t>
            </a:r>
          </a:p>
          <a:p>
            <a:pPr lvl="1"/>
            <a:r>
              <a:rPr lang="en-US" dirty="0"/>
              <a:t>POST /</a:t>
            </a:r>
            <a:r>
              <a:rPr lang="en-US" dirty="0" err="1"/>
              <a:t>Update_Request</a:t>
            </a:r>
            <a:r>
              <a:rPr lang="en-US" dirty="0"/>
              <a:t> (V-SMF or H-SMF initiated)</a:t>
            </a:r>
          </a:p>
          <a:p>
            <a:pPr lvl="1"/>
            <a:r>
              <a:rPr lang="en-US" dirty="0"/>
              <a:t>POST /</a:t>
            </a:r>
            <a:r>
              <a:rPr lang="en-US" dirty="0" err="1"/>
              <a:t>Delete_Request</a:t>
            </a:r>
            <a:r>
              <a:rPr lang="en-US" dirty="0"/>
              <a:t> (V-SMF or H-SMF initiated)</a:t>
            </a:r>
          </a:p>
          <a:p>
            <a:pPr lvl="1"/>
            <a:endParaRPr lang="en-US" dirty="0"/>
          </a:p>
          <a:p>
            <a:pPr lvl="1"/>
            <a:endParaRPr lang="en-US" dirty="0"/>
          </a:p>
          <a:p>
            <a:pPr lvl="1"/>
            <a:endParaRPr lang="en-US" dirty="0"/>
          </a:p>
          <a:p>
            <a:endParaRPr lang="en-US" dirty="0"/>
          </a:p>
        </p:txBody>
      </p:sp>
    </p:spTree>
    <p:extLst>
      <p:ext uri="{BB962C8B-B14F-4D97-AF65-F5344CB8AC3E}">
        <p14:creationId xmlns:p14="http://schemas.microsoft.com/office/powerpoint/2010/main" val="6271866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SMF API Design conclusions for service operations for use over N16</a:t>
            </a:r>
          </a:p>
        </p:txBody>
      </p:sp>
      <p:sp>
        <p:nvSpPr>
          <p:cNvPr id="9" name="Text Placeholder 8">
            <a:extLst>
              <a:ext uri="{FF2B5EF4-FFF2-40B4-BE49-F238E27FC236}">
                <a16:creationId xmlns:a16="http://schemas.microsoft.com/office/drawing/2014/main" id="{83A15B97-76B7-485E-9E91-89F5D7595B15}"/>
              </a:ext>
            </a:extLst>
          </p:cNvPr>
          <p:cNvSpPr>
            <a:spLocks noGrp="1"/>
          </p:cNvSpPr>
          <p:nvPr>
            <p:ph type="body" sz="quarter" idx="12"/>
          </p:nvPr>
        </p:nvSpPr>
        <p:spPr/>
        <p:txBody>
          <a:bodyPr>
            <a:normAutofit fontScale="85000" lnSpcReduction="20000"/>
          </a:bodyPr>
          <a:lstStyle/>
          <a:p>
            <a:r>
              <a:rPr lang="en-US" dirty="0"/>
              <a:t>Conclusions for SMF API Design for service operations for use over N16</a:t>
            </a:r>
          </a:p>
          <a:p>
            <a:pPr marL="285750" indent="-285750">
              <a:buFont typeface="Wingdings" panose="05000000000000000000" pitchFamily="2" charset="2"/>
              <a:buChar char="§"/>
            </a:pPr>
            <a:r>
              <a:rPr lang="en-US" dirty="0">
                <a:solidFill>
                  <a:srgbClr val="C00000"/>
                </a:solidFill>
              </a:rPr>
              <a:t>It is possible to design the Create/Update/Delete/Notify Status service operations with a REST-like modeling. </a:t>
            </a:r>
          </a:p>
          <a:p>
            <a:pPr marL="516150" lvl="1" indent="-285750">
              <a:buFont typeface="Wingdings" panose="05000000000000000000" pitchFamily="2" charset="2"/>
              <a:buChar char="ü"/>
            </a:pPr>
            <a:r>
              <a:rPr lang="en-US" dirty="0">
                <a:solidFill>
                  <a:srgbClr val="C00000"/>
                </a:solidFill>
              </a:rPr>
              <a:t>with individual </a:t>
            </a:r>
            <a:r>
              <a:rPr lang="en-US" dirty="0" err="1">
                <a:solidFill>
                  <a:srgbClr val="C00000"/>
                </a:solidFill>
              </a:rPr>
              <a:t>pdu</a:t>
            </a:r>
            <a:r>
              <a:rPr lang="en-US" dirty="0">
                <a:solidFill>
                  <a:srgbClr val="C00000"/>
                </a:solidFill>
              </a:rPr>
              <a:t> sessions resources managed by the H-SMF and with a </a:t>
            </a:r>
            <a:r>
              <a:rPr lang="fr-FR" dirty="0" err="1">
                <a:solidFill>
                  <a:srgbClr val="C00000"/>
                </a:solidFill>
              </a:rPr>
              <a:t>vsmfPduSessionUri</a:t>
            </a:r>
            <a:r>
              <a:rPr lang="en-US" dirty="0">
                <a:solidFill>
                  <a:srgbClr val="C00000"/>
                </a:solidFill>
              </a:rPr>
              <a:t> URI identifying the same </a:t>
            </a:r>
            <a:r>
              <a:rPr lang="en-US" dirty="0" err="1">
                <a:solidFill>
                  <a:srgbClr val="C00000"/>
                </a:solidFill>
              </a:rPr>
              <a:t>pdu</a:t>
            </a:r>
            <a:r>
              <a:rPr lang="en-US" dirty="0">
                <a:solidFill>
                  <a:srgbClr val="C00000"/>
                </a:solidFill>
              </a:rPr>
              <a:t> session representation in the V-SMF </a:t>
            </a:r>
          </a:p>
          <a:p>
            <a:pPr marL="516150" lvl="1" indent="-285750">
              <a:buFont typeface="Wingdings" panose="05000000000000000000" pitchFamily="2" charset="2"/>
              <a:buChar char="ü"/>
            </a:pPr>
            <a:r>
              <a:rPr lang="en-US" dirty="0">
                <a:solidFill>
                  <a:srgbClr val="C00000"/>
                </a:solidFill>
              </a:rPr>
              <a:t>H-SMF initiated requests to modify or send status of a </a:t>
            </a:r>
            <a:r>
              <a:rPr lang="en-US" dirty="0" err="1">
                <a:solidFill>
                  <a:srgbClr val="C00000"/>
                </a:solidFill>
              </a:rPr>
              <a:t>pdu</a:t>
            </a:r>
            <a:r>
              <a:rPr lang="en-US" dirty="0">
                <a:solidFill>
                  <a:srgbClr val="C00000"/>
                </a:solidFill>
              </a:rPr>
              <a:t> session supported by sending standard http method or custom operation to the V-SMF on </a:t>
            </a:r>
            <a:r>
              <a:rPr lang="fr-FR" dirty="0" err="1">
                <a:solidFill>
                  <a:srgbClr val="C00000"/>
                </a:solidFill>
              </a:rPr>
              <a:t>vsmfPduSessionUri</a:t>
            </a:r>
            <a:r>
              <a:rPr lang="fr-FR" b="1" dirty="0"/>
              <a:t> </a:t>
            </a:r>
            <a:r>
              <a:rPr lang="en-US" dirty="0">
                <a:solidFill>
                  <a:srgbClr val="C00000"/>
                </a:solidFill>
              </a:rPr>
              <a:t>provided by V-SMF during the PDU session establishment</a:t>
            </a:r>
          </a:p>
          <a:p>
            <a:pPr marL="285750" indent="-285750">
              <a:buFont typeface="Wingdings" panose="05000000000000000000" pitchFamily="2" charset="2"/>
              <a:buChar char="§"/>
            </a:pPr>
            <a:r>
              <a:rPr lang="en-US" dirty="0">
                <a:solidFill>
                  <a:srgbClr val="C00000"/>
                </a:solidFill>
              </a:rPr>
              <a:t>This model fits well the stage 2 requirements/procedures. </a:t>
            </a:r>
          </a:p>
          <a:p>
            <a:pPr marL="285750" indent="-285750">
              <a:buFont typeface="Wingdings" panose="05000000000000000000" pitchFamily="2" charset="2"/>
              <a:buChar char="§"/>
            </a:pPr>
            <a:r>
              <a:rPr lang="en-US" dirty="0">
                <a:solidFill>
                  <a:srgbClr val="C00000"/>
                </a:solidFill>
              </a:rPr>
              <a:t>This model is similar to the modeling agreed for Create/Update/Delete SM Context operations (N11)</a:t>
            </a:r>
          </a:p>
          <a:p>
            <a:pPr marL="285750" indent="-285750">
              <a:buFont typeface="Wingdings" panose="05000000000000000000" pitchFamily="2" charset="2"/>
              <a:buChar char="§"/>
            </a:pPr>
            <a:r>
              <a:rPr lang="en-US" dirty="0">
                <a:solidFill>
                  <a:srgbClr val="C00000"/>
                </a:solidFill>
              </a:rPr>
              <a:t>This model can be assimilated as RESTful from the perspective of H-SMF and V-SMF respectively, although the overall model is not RESTful (both SMFs play a client and server role for the </a:t>
            </a:r>
            <a:r>
              <a:rPr lang="en-US" dirty="0" err="1">
                <a:solidFill>
                  <a:srgbClr val="C00000"/>
                </a:solidFill>
              </a:rPr>
              <a:t>pdu</a:t>
            </a:r>
            <a:r>
              <a:rPr lang="en-US" dirty="0">
                <a:solidFill>
                  <a:srgbClr val="C00000"/>
                </a:solidFill>
              </a:rPr>
              <a:t> session resource, with application logic for data replication).</a:t>
            </a:r>
          </a:p>
          <a:p>
            <a:pPr marL="285750" indent="-285750">
              <a:buFont typeface="Wingdings" panose="05000000000000000000" pitchFamily="2" charset="2"/>
              <a:buChar char="§"/>
            </a:pPr>
            <a:r>
              <a:rPr lang="en-US" dirty="0" err="1">
                <a:solidFill>
                  <a:srgbClr val="C00000"/>
                </a:solidFill>
              </a:rPr>
              <a:t>QoS</a:t>
            </a:r>
            <a:r>
              <a:rPr lang="en-US" dirty="0">
                <a:solidFill>
                  <a:srgbClr val="C00000"/>
                </a:solidFill>
              </a:rPr>
              <a:t> Flows can be modelized as an attribute (array of individual </a:t>
            </a:r>
            <a:r>
              <a:rPr lang="en-US" dirty="0" err="1">
                <a:solidFill>
                  <a:srgbClr val="C00000"/>
                </a:solidFill>
              </a:rPr>
              <a:t>QoS</a:t>
            </a:r>
            <a:r>
              <a:rPr lang="en-US" dirty="0">
                <a:solidFill>
                  <a:srgbClr val="C00000"/>
                </a:solidFill>
              </a:rPr>
              <a:t> Flows) of the V-SMF </a:t>
            </a:r>
            <a:r>
              <a:rPr lang="en-US" dirty="0" err="1">
                <a:solidFill>
                  <a:srgbClr val="C00000"/>
                </a:solidFill>
              </a:rPr>
              <a:t>pdu</a:t>
            </a:r>
            <a:r>
              <a:rPr lang="en-US" dirty="0">
                <a:solidFill>
                  <a:srgbClr val="C00000"/>
                </a:solidFill>
              </a:rPr>
              <a:t> session resource, with H-SMF using </a:t>
            </a:r>
            <a:r>
              <a:rPr lang="en-US" dirty="0" err="1">
                <a:solidFill>
                  <a:srgbClr val="C00000"/>
                </a:solidFill>
              </a:rPr>
              <a:t>rpc</a:t>
            </a:r>
            <a:r>
              <a:rPr lang="en-US" dirty="0">
                <a:solidFill>
                  <a:srgbClr val="C00000"/>
                </a:solidFill>
              </a:rPr>
              <a:t>/modify custom operation to create/update/delete </a:t>
            </a:r>
            <a:r>
              <a:rPr lang="en-US" dirty="0" err="1">
                <a:solidFill>
                  <a:srgbClr val="C00000"/>
                </a:solidFill>
              </a:rPr>
              <a:t>QoS</a:t>
            </a:r>
            <a:r>
              <a:rPr lang="en-US" dirty="0">
                <a:solidFill>
                  <a:srgbClr val="C00000"/>
                </a:solidFill>
              </a:rPr>
              <a:t> Flows(s).</a:t>
            </a:r>
            <a:endParaRPr lang="en-US" dirty="0"/>
          </a:p>
          <a:p>
            <a:pPr marL="285750" indent="-285750">
              <a:buFont typeface="Wingdings" panose="05000000000000000000" pitchFamily="2" charset="2"/>
              <a:buChar char="§"/>
            </a:pPr>
            <a:r>
              <a:rPr lang="en-US" dirty="0">
                <a:solidFill>
                  <a:srgbClr val="C00000"/>
                </a:solidFill>
              </a:rPr>
              <a:t>It is </a:t>
            </a:r>
            <a:r>
              <a:rPr lang="en-US" b="1" dirty="0">
                <a:solidFill>
                  <a:srgbClr val="C00000"/>
                </a:solidFill>
              </a:rPr>
              <a:t>proposed to design the service operations over N16 as proposed above and summarized in slide 39</a:t>
            </a:r>
            <a:r>
              <a:rPr lang="en-US" dirty="0">
                <a:solidFill>
                  <a:srgbClr val="C00000"/>
                </a:solidFill>
              </a:rPr>
              <a:t>.</a:t>
            </a:r>
            <a:r>
              <a:rPr lang="en-US" dirty="0"/>
              <a:t> </a:t>
            </a:r>
          </a:p>
          <a:p>
            <a:pPr marL="285750" indent="-285750">
              <a:buFont typeface="Wingdings" panose="05000000000000000000" pitchFamily="2" charset="2"/>
              <a:buChar char="§"/>
            </a:pPr>
            <a:endParaRPr lang="en-US" dirty="0"/>
          </a:p>
          <a:p>
            <a:pPr lvl="2"/>
            <a:endParaRPr lang="en-US" dirty="0"/>
          </a:p>
          <a:p>
            <a:pPr lvl="2"/>
            <a:endParaRPr lang="en-US" dirty="0"/>
          </a:p>
          <a:p>
            <a:pPr lvl="1"/>
            <a:endParaRPr lang="en-US" dirty="0"/>
          </a:p>
          <a:p>
            <a:endParaRPr lang="en-US" dirty="0"/>
          </a:p>
        </p:txBody>
      </p:sp>
    </p:spTree>
    <p:extLst>
      <p:ext uri="{BB962C8B-B14F-4D97-AF65-F5344CB8AC3E}">
        <p14:creationId xmlns:p14="http://schemas.microsoft.com/office/powerpoint/2010/main" val="31079327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3295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err="1"/>
              <a:t>Nsmf_PDUSession</a:t>
            </a:r>
            <a:r>
              <a:rPr lang="en-US" dirty="0"/>
              <a:t> service </a:t>
            </a:r>
            <a:r>
              <a:rPr lang="en-US" sz="1600" i="1" dirty="0"/>
              <a:t>(see </a:t>
            </a:r>
            <a:r>
              <a:rPr lang="en-US" sz="1600" i="1" dirty="0" err="1"/>
              <a:t>subclause</a:t>
            </a:r>
            <a:r>
              <a:rPr lang="en-US" sz="1600" i="1" dirty="0"/>
              <a:t> 5.2.8 of TS 23.502)</a:t>
            </a:r>
          </a:p>
        </p:txBody>
      </p:sp>
      <p:sp>
        <p:nvSpPr>
          <p:cNvPr id="7" name="Rectangle 1"/>
          <p:cNvSpPr>
            <a:spLocks noChangeArrowheads="1"/>
          </p:cNvSpPr>
          <p:nvPr/>
        </p:nvSpPr>
        <p:spPr bwMode="auto">
          <a:xfrm>
            <a:off x="899910" y="98678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a:ln>
                  <a:noFill/>
                </a:ln>
                <a:solidFill>
                  <a:schemeClr val="tx1"/>
                </a:solidFill>
                <a:effectLst/>
                <a:latin typeface="Arial" panose="020B0604020202020204" pitchFamily="34" charset="0"/>
                <a:ea typeface="Times New Roman" panose="02020603050405020304" pitchFamily="18" charset="0"/>
              </a:rPr>
              <a:t> </a:t>
            </a:r>
            <a:endParaRPr kumimoji="0" lang="en-GB" altLang="zh-CN" sz="1800" b="0" i="0" u="none" strike="noStrike" cap="none" normalizeH="0" baseline="0">
              <a:ln>
                <a:noFill/>
              </a:ln>
              <a:solidFill>
                <a:schemeClr val="tx1"/>
              </a:solidFill>
              <a:effectLst/>
              <a:latin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211369043"/>
              </p:ext>
            </p:extLst>
          </p:nvPr>
        </p:nvGraphicFramePr>
        <p:xfrm>
          <a:off x="417600" y="771551"/>
          <a:ext cx="6885145" cy="2792030"/>
        </p:xfrm>
        <a:graphic>
          <a:graphicData uri="http://schemas.openxmlformats.org/drawingml/2006/table">
            <a:tbl>
              <a:tblPr firstRow="1" firstCol="1" bandRow="1">
                <a:tableStyleId>{BC89EF96-8CEA-46FF-86C4-4CE0E7609802}</a:tableStyleId>
              </a:tblPr>
              <a:tblGrid>
                <a:gridCol w="1547698">
                  <a:extLst>
                    <a:ext uri="{9D8B030D-6E8A-4147-A177-3AD203B41FA5}">
                      <a16:colId xmlns:a16="http://schemas.microsoft.com/office/drawing/2014/main" val="2279591191"/>
                    </a:ext>
                  </a:extLst>
                </a:gridCol>
                <a:gridCol w="2001650">
                  <a:extLst>
                    <a:ext uri="{9D8B030D-6E8A-4147-A177-3AD203B41FA5}">
                      <a16:colId xmlns:a16="http://schemas.microsoft.com/office/drawing/2014/main" val="3013928205"/>
                    </a:ext>
                  </a:extLst>
                </a:gridCol>
                <a:gridCol w="1670702">
                  <a:extLst>
                    <a:ext uri="{9D8B030D-6E8A-4147-A177-3AD203B41FA5}">
                      <a16:colId xmlns:a16="http://schemas.microsoft.com/office/drawing/2014/main" val="1071683514"/>
                    </a:ext>
                  </a:extLst>
                </a:gridCol>
                <a:gridCol w="1665095">
                  <a:extLst>
                    <a:ext uri="{9D8B030D-6E8A-4147-A177-3AD203B41FA5}">
                      <a16:colId xmlns:a16="http://schemas.microsoft.com/office/drawing/2014/main" val="4251600429"/>
                    </a:ext>
                  </a:extLst>
                </a:gridCol>
              </a:tblGrid>
              <a:tr h="351538">
                <a:tc>
                  <a:txBody>
                    <a:bodyPr/>
                    <a:lstStyle/>
                    <a:p>
                      <a:pPr marL="0" marR="0" algn="ctr">
                        <a:spcBef>
                          <a:spcPts val="0"/>
                        </a:spcBef>
                        <a:spcAft>
                          <a:spcPts val="0"/>
                        </a:spcAft>
                      </a:pPr>
                      <a:r>
                        <a:rPr lang="en-GB" sz="1200" dirty="0">
                          <a:effectLst/>
                        </a:rPr>
                        <a:t>Service Name</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algn="ctr">
                        <a:spcBef>
                          <a:spcPts val="0"/>
                        </a:spcBef>
                        <a:spcAft>
                          <a:spcPts val="0"/>
                        </a:spcAft>
                      </a:pPr>
                      <a:r>
                        <a:rPr lang="en-GB" sz="1200" dirty="0">
                          <a:effectLst/>
                        </a:rPr>
                        <a:t>Service Operations</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algn="ctr">
                        <a:spcBef>
                          <a:spcPts val="0"/>
                        </a:spcBef>
                        <a:spcAft>
                          <a:spcPts val="0"/>
                        </a:spcAft>
                      </a:pPr>
                      <a:r>
                        <a:rPr lang="en-GB" sz="1200">
                          <a:effectLst/>
                        </a:rPr>
                        <a:t>Known Consumer(s)</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algn="ctr">
                        <a:spcBef>
                          <a:spcPts val="0"/>
                        </a:spcBef>
                        <a:spcAft>
                          <a:spcPts val="0"/>
                        </a:spcAft>
                      </a:pPr>
                      <a:r>
                        <a:rPr lang="en-GB" sz="1200">
                          <a:effectLst/>
                        </a:rPr>
                        <a:t>Operation</a:t>
                      </a:r>
                      <a:endParaRPr lang="en-US" sz="1200">
                        <a:effectLst/>
                      </a:endParaRPr>
                    </a:p>
                    <a:p>
                      <a:pPr marL="0" marR="0" algn="ctr">
                        <a:spcBef>
                          <a:spcPts val="0"/>
                        </a:spcBef>
                        <a:spcAft>
                          <a:spcPts val="0"/>
                        </a:spcAft>
                      </a:pPr>
                      <a:r>
                        <a:rPr lang="en-GB" sz="1200">
                          <a:effectLst/>
                        </a:rPr>
                        <a:t>Semantic</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extLst>
                  <a:ext uri="{0D108BD9-81ED-4DB2-BD59-A6C34878D82A}">
                    <a16:rowId xmlns:a16="http://schemas.microsoft.com/office/drawing/2014/main" val="2588788728"/>
                  </a:ext>
                </a:extLst>
              </a:tr>
              <a:tr h="254906">
                <a:tc rowSpan="8">
                  <a:txBody>
                    <a:bodyPr/>
                    <a:lstStyle/>
                    <a:p>
                      <a:pPr marL="0" marR="0">
                        <a:spcBef>
                          <a:spcPts val="0"/>
                        </a:spcBef>
                        <a:spcAft>
                          <a:spcPts val="0"/>
                        </a:spcAft>
                      </a:pPr>
                      <a:r>
                        <a:rPr lang="en-GB" sz="1200" dirty="0" err="1">
                          <a:effectLst/>
                        </a:rPr>
                        <a:t>Nsmf_PDUSession</a:t>
                      </a:r>
                      <a:r>
                        <a:rPr lang="en-GB" sz="1200" baseline="30000" dirty="0">
                          <a:solidFill>
                            <a:srgbClr val="C00000"/>
                          </a:solidFill>
                          <a:effectLst/>
                        </a:rPr>
                        <a:t>(2)</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a:spcBef>
                          <a:spcPts val="0"/>
                        </a:spcBef>
                        <a:spcAft>
                          <a:spcPts val="0"/>
                        </a:spcAft>
                      </a:pPr>
                      <a:r>
                        <a:rPr lang="en-GB" sz="1200" dirty="0">
                          <a:effectLst/>
                        </a:rPr>
                        <a:t>Create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a:spcBef>
                          <a:spcPts val="0"/>
                        </a:spcBef>
                        <a:spcAft>
                          <a:spcPts val="0"/>
                        </a:spcAft>
                      </a:pPr>
                      <a:r>
                        <a:rPr lang="en-GB" sz="1200" dirty="0">
                          <a:effectLst/>
                        </a:rPr>
                        <a:t>V-SMF</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a:spcBef>
                          <a:spcPts val="0"/>
                        </a:spcBef>
                        <a:spcAft>
                          <a:spcPts val="0"/>
                        </a:spcAft>
                      </a:pPr>
                      <a:r>
                        <a:rPr lang="en-GB" sz="1200" dirty="0">
                          <a:effectLst/>
                        </a:rPr>
                        <a:t>Request/Response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extLst>
                  <a:ext uri="{0D108BD9-81ED-4DB2-BD59-A6C34878D82A}">
                    <a16:rowId xmlns:a16="http://schemas.microsoft.com/office/drawing/2014/main" val="2068259345"/>
                  </a:ext>
                </a:extLst>
              </a:tr>
              <a:tr h="254906">
                <a:tc vMerge="1">
                  <a:txBody>
                    <a:bodyPr/>
                    <a:lstStyle/>
                    <a:p>
                      <a:endParaRPr lang="en-US"/>
                    </a:p>
                  </a:txBody>
                  <a:tcPr/>
                </a:tc>
                <a:tc>
                  <a:txBody>
                    <a:bodyPr/>
                    <a:lstStyle/>
                    <a:p>
                      <a:pPr marL="0" marR="0">
                        <a:spcBef>
                          <a:spcPts val="0"/>
                        </a:spcBef>
                        <a:spcAft>
                          <a:spcPts val="0"/>
                        </a:spcAft>
                      </a:pPr>
                      <a:r>
                        <a:rPr lang="en-GB" sz="1200" dirty="0">
                          <a:effectLst/>
                        </a:rPr>
                        <a:t>Update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a:spcBef>
                          <a:spcPts val="0"/>
                        </a:spcBef>
                        <a:spcAft>
                          <a:spcPts val="0"/>
                        </a:spcAft>
                      </a:pPr>
                      <a:r>
                        <a:rPr lang="en-GB" sz="1200">
                          <a:effectLst/>
                        </a:rPr>
                        <a:t>V-SMF, H-SMF</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a:spcBef>
                          <a:spcPts val="0"/>
                        </a:spcBef>
                        <a:spcAft>
                          <a:spcPts val="0"/>
                        </a:spcAft>
                      </a:pPr>
                      <a:r>
                        <a:rPr lang="en-GB" sz="1200" dirty="0">
                          <a:effectLst/>
                        </a:rPr>
                        <a:t>Request/Response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extLst>
                  <a:ext uri="{0D108BD9-81ED-4DB2-BD59-A6C34878D82A}">
                    <a16:rowId xmlns:a16="http://schemas.microsoft.com/office/drawing/2014/main" val="3946563521"/>
                  </a:ext>
                </a:extLst>
              </a:tr>
              <a:tr h="271512">
                <a:tc vMerge="1">
                  <a:txBody>
                    <a:bodyPr/>
                    <a:lstStyle/>
                    <a:p>
                      <a:endParaRPr lang="en-US"/>
                    </a:p>
                  </a:txBody>
                  <a:tcPr/>
                </a:tc>
                <a:tc>
                  <a:txBody>
                    <a:bodyPr/>
                    <a:lstStyle/>
                    <a:p>
                      <a:pPr marL="0" marR="0">
                        <a:spcBef>
                          <a:spcPts val="0"/>
                        </a:spcBef>
                        <a:spcAft>
                          <a:spcPts val="0"/>
                        </a:spcAft>
                      </a:pPr>
                      <a:r>
                        <a:rPr lang="en-GB" sz="1200" dirty="0">
                          <a:effectLst/>
                        </a:rPr>
                        <a:t>Release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a:spcBef>
                          <a:spcPts val="0"/>
                        </a:spcBef>
                        <a:spcAft>
                          <a:spcPts val="0"/>
                        </a:spcAft>
                      </a:pPr>
                      <a:r>
                        <a:rPr lang="en-GB" sz="1200" dirty="0">
                          <a:solidFill>
                            <a:srgbClr val="C00000"/>
                          </a:solidFill>
                          <a:effectLst/>
                        </a:rPr>
                        <a:t>V-SMF, </a:t>
                      </a:r>
                      <a:r>
                        <a:rPr lang="en-GB" sz="1200" dirty="0">
                          <a:effectLst/>
                        </a:rPr>
                        <a:t>H-SMF</a:t>
                      </a:r>
                      <a:r>
                        <a:rPr lang="en-GB" sz="1200" baseline="30000" dirty="0">
                          <a:solidFill>
                            <a:srgbClr val="C00000"/>
                          </a:solidFill>
                          <a:effectLst/>
                        </a:rPr>
                        <a:t>(1)</a:t>
                      </a:r>
                      <a:endParaRPr lang="en-US" sz="1200" baseline="300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a:spcBef>
                          <a:spcPts val="0"/>
                        </a:spcBef>
                        <a:spcAft>
                          <a:spcPts val="0"/>
                        </a:spcAft>
                      </a:pPr>
                      <a:r>
                        <a:rPr lang="en-GB" sz="1200" dirty="0">
                          <a:effectLst/>
                        </a:rPr>
                        <a:t>Request/Response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extLst>
                  <a:ext uri="{0D108BD9-81ED-4DB2-BD59-A6C34878D82A}">
                    <a16:rowId xmlns:a16="http://schemas.microsoft.com/office/drawing/2014/main" val="3542314122"/>
                  </a:ext>
                </a:extLst>
              </a:tr>
              <a:tr h="271512">
                <a:tc vMerge="1">
                  <a:txBody>
                    <a:bodyPr/>
                    <a:lstStyle/>
                    <a:p>
                      <a:endParaRPr lang="en-US"/>
                    </a:p>
                  </a:txBody>
                  <a:tcPr/>
                </a:tc>
                <a:tc>
                  <a:txBody>
                    <a:bodyPr/>
                    <a:lstStyle/>
                    <a:p>
                      <a:pPr marL="0" marR="0">
                        <a:spcBef>
                          <a:spcPts val="0"/>
                        </a:spcBef>
                        <a:spcAft>
                          <a:spcPts val="0"/>
                        </a:spcAft>
                      </a:pPr>
                      <a:r>
                        <a:rPr lang="en-GB" sz="1200" kern="1200" dirty="0">
                          <a:solidFill>
                            <a:schemeClr val="tx1"/>
                          </a:solidFill>
                          <a:effectLst/>
                          <a:latin typeface="+mn-lt"/>
                          <a:ea typeface="+mn-ea"/>
                          <a:cs typeface="+mn-cs"/>
                        </a:rPr>
                        <a:t>Create SM context</a:t>
                      </a:r>
                      <a:endParaRPr lang="en-US" sz="1200" kern="1200" dirty="0">
                        <a:solidFill>
                          <a:schemeClr val="tx1"/>
                        </a:solidFill>
                        <a:effectLst/>
                        <a:latin typeface="+mn-lt"/>
                        <a:ea typeface="+mn-ea"/>
                        <a:cs typeface="+mn-cs"/>
                      </a:endParaRPr>
                    </a:p>
                  </a:txBody>
                  <a:tcPr marL="65065" marR="65065" marT="0" marB="0"/>
                </a:tc>
                <a:tc>
                  <a:txBody>
                    <a:bodyPr/>
                    <a:lstStyle/>
                    <a:p>
                      <a:pPr marL="0" marR="0">
                        <a:spcBef>
                          <a:spcPts val="0"/>
                        </a:spcBef>
                        <a:spcAft>
                          <a:spcPts val="0"/>
                        </a:spcAft>
                      </a:pPr>
                      <a:r>
                        <a:rPr lang="en-GB" sz="1200" kern="1200" dirty="0">
                          <a:solidFill>
                            <a:schemeClr val="tx1"/>
                          </a:solidFill>
                          <a:effectLst/>
                          <a:latin typeface="+mn-lt"/>
                          <a:ea typeface="+mn-ea"/>
                          <a:cs typeface="+mn-cs"/>
                        </a:rPr>
                        <a:t>AMF</a:t>
                      </a:r>
                      <a:endParaRPr lang="en-US" sz="1200" kern="1200" dirty="0">
                        <a:solidFill>
                          <a:schemeClr val="tx1"/>
                        </a:solidFill>
                        <a:effectLst/>
                        <a:latin typeface="+mn-lt"/>
                        <a:ea typeface="+mn-ea"/>
                        <a:cs typeface="+mn-cs"/>
                      </a:endParaRPr>
                    </a:p>
                  </a:txBody>
                  <a:tcPr marL="65065" marR="65065" marT="0" marB="0"/>
                </a:tc>
                <a:tc>
                  <a:txBody>
                    <a:bodyPr/>
                    <a:lstStyle/>
                    <a:p>
                      <a:pPr marL="0" marR="0">
                        <a:spcBef>
                          <a:spcPts val="0"/>
                        </a:spcBef>
                        <a:spcAft>
                          <a:spcPts val="0"/>
                        </a:spcAft>
                      </a:pPr>
                      <a:r>
                        <a:rPr lang="en-GB" sz="1200" kern="1200" dirty="0">
                          <a:solidFill>
                            <a:schemeClr val="tx1"/>
                          </a:solidFill>
                          <a:effectLst/>
                          <a:latin typeface="+mn-lt"/>
                          <a:ea typeface="+mn-ea"/>
                          <a:cs typeface="+mn-cs"/>
                        </a:rPr>
                        <a:t>Request/Response</a:t>
                      </a:r>
                      <a:endParaRPr lang="en-US" sz="1200" kern="1200" dirty="0">
                        <a:solidFill>
                          <a:schemeClr val="tx1"/>
                        </a:solidFill>
                        <a:effectLst/>
                        <a:latin typeface="+mn-lt"/>
                        <a:ea typeface="+mn-ea"/>
                        <a:cs typeface="+mn-cs"/>
                      </a:endParaRPr>
                    </a:p>
                  </a:txBody>
                  <a:tcPr marL="65065" marR="65065" marT="0" marB="0"/>
                </a:tc>
                <a:extLst>
                  <a:ext uri="{0D108BD9-81ED-4DB2-BD59-A6C34878D82A}">
                    <a16:rowId xmlns:a16="http://schemas.microsoft.com/office/drawing/2014/main" val="1750746071"/>
                  </a:ext>
                </a:extLst>
              </a:tr>
              <a:tr h="271512">
                <a:tc vMerge="1">
                  <a:txBody>
                    <a:bodyPr/>
                    <a:lstStyle/>
                    <a:p>
                      <a:endParaRPr lang="en-US"/>
                    </a:p>
                  </a:txBody>
                  <a:tcPr/>
                </a:tc>
                <a:tc>
                  <a:txBody>
                    <a:bodyPr/>
                    <a:lstStyle/>
                    <a:p>
                      <a:pPr marL="0" marR="0">
                        <a:spcBef>
                          <a:spcPts val="0"/>
                        </a:spcBef>
                        <a:spcAft>
                          <a:spcPts val="0"/>
                        </a:spcAft>
                      </a:pPr>
                      <a:r>
                        <a:rPr lang="en-GB" sz="1200" kern="1200" dirty="0">
                          <a:solidFill>
                            <a:schemeClr val="tx1"/>
                          </a:solidFill>
                          <a:effectLst/>
                          <a:latin typeface="+mn-lt"/>
                          <a:ea typeface="+mn-ea"/>
                          <a:cs typeface="+mn-cs"/>
                        </a:rPr>
                        <a:t>Update SM context</a:t>
                      </a:r>
                      <a:endParaRPr lang="en-US" sz="1200" kern="1200" dirty="0">
                        <a:solidFill>
                          <a:schemeClr val="tx1"/>
                        </a:solidFill>
                        <a:effectLst/>
                        <a:latin typeface="+mn-lt"/>
                        <a:ea typeface="+mn-ea"/>
                        <a:cs typeface="+mn-cs"/>
                      </a:endParaRPr>
                    </a:p>
                  </a:txBody>
                  <a:tcPr marL="65065" marR="65065" marT="0" marB="0"/>
                </a:tc>
                <a:tc>
                  <a:txBody>
                    <a:bodyPr/>
                    <a:lstStyle/>
                    <a:p>
                      <a:pPr marL="0" marR="0">
                        <a:spcBef>
                          <a:spcPts val="0"/>
                        </a:spcBef>
                        <a:spcAft>
                          <a:spcPts val="0"/>
                        </a:spcAft>
                      </a:pPr>
                      <a:r>
                        <a:rPr lang="en-GB" sz="1200" kern="1200" dirty="0">
                          <a:solidFill>
                            <a:schemeClr val="tx1"/>
                          </a:solidFill>
                          <a:effectLst/>
                          <a:latin typeface="+mn-lt"/>
                          <a:ea typeface="+mn-ea"/>
                          <a:cs typeface="+mn-cs"/>
                        </a:rPr>
                        <a:t>AMF</a:t>
                      </a:r>
                      <a:endParaRPr lang="en-US" sz="1200" kern="1200" dirty="0">
                        <a:solidFill>
                          <a:schemeClr val="tx1"/>
                        </a:solidFill>
                        <a:effectLst/>
                        <a:latin typeface="+mn-lt"/>
                        <a:ea typeface="+mn-ea"/>
                        <a:cs typeface="+mn-cs"/>
                      </a:endParaRPr>
                    </a:p>
                  </a:txBody>
                  <a:tcPr marL="65065" marR="65065" marT="0" marB="0"/>
                </a:tc>
                <a:tc>
                  <a:txBody>
                    <a:bodyPr/>
                    <a:lstStyle/>
                    <a:p>
                      <a:pPr marL="0" marR="0">
                        <a:spcBef>
                          <a:spcPts val="0"/>
                        </a:spcBef>
                        <a:spcAft>
                          <a:spcPts val="0"/>
                        </a:spcAft>
                      </a:pPr>
                      <a:r>
                        <a:rPr lang="en-GB" sz="1200" kern="1200" dirty="0">
                          <a:solidFill>
                            <a:schemeClr val="tx1"/>
                          </a:solidFill>
                          <a:effectLst/>
                          <a:latin typeface="+mn-lt"/>
                          <a:ea typeface="+mn-ea"/>
                          <a:cs typeface="+mn-cs"/>
                        </a:rPr>
                        <a:t>Request/Response</a:t>
                      </a:r>
                      <a:endParaRPr lang="en-US" sz="1200" kern="1200" dirty="0">
                        <a:solidFill>
                          <a:schemeClr val="tx1"/>
                        </a:solidFill>
                        <a:effectLst/>
                        <a:latin typeface="+mn-lt"/>
                        <a:ea typeface="+mn-ea"/>
                        <a:cs typeface="+mn-cs"/>
                      </a:endParaRPr>
                    </a:p>
                  </a:txBody>
                  <a:tcPr marL="65065" marR="65065" marT="0" marB="0"/>
                </a:tc>
                <a:extLst>
                  <a:ext uri="{0D108BD9-81ED-4DB2-BD59-A6C34878D82A}">
                    <a16:rowId xmlns:a16="http://schemas.microsoft.com/office/drawing/2014/main" val="3869837298"/>
                  </a:ext>
                </a:extLst>
              </a:tr>
              <a:tr h="271512">
                <a:tc vMerge="1">
                  <a:txBody>
                    <a:bodyPr/>
                    <a:lstStyle/>
                    <a:p>
                      <a:endParaRPr lang="en-US"/>
                    </a:p>
                  </a:txBody>
                  <a:tcPr/>
                </a:tc>
                <a:tc>
                  <a:txBody>
                    <a:bodyPr/>
                    <a:lstStyle/>
                    <a:p>
                      <a:pPr marL="0" marR="0">
                        <a:spcBef>
                          <a:spcPts val="0"/>
                        </a:spcBef>
                        <a:spcAft>
                          <a:spcPts val="0"/>
                        </a:spcAft>
                      </a:pPr>
                      <a:r>
                        <a:rPr lang="en-GB" sz="1200" kern="1200" dirty="0">
                          <a:solidFill>
                            <a:schemeClr val="tx1"/>
                          </a:solidFill>
                          <a:effectLst/>
                          <a:latin typeface="+mn-lt"/>
                          <a:ea typeface="+mn-ea"/>
                          <a:cs typeface="+mn-cs"/>
                        </a:rPr>
                        <a:t>Release SM context</a:t>
                      </a:r>
                      <a:endParaRPr lang="en-US" sz="1200" kern="1200" dirty="0">
                        <a:solidFill>
                          <a:schemeClr val="tx1"/>
                        </a:solidFill>
                        <a:effectLst/>
                        <a:latin typeface="+mn-lt"/>
                        <a:ea typeface="+mn-ea"/>
                        <a:cs typeface="+mn-cs"/>
                      </a:endParaRPr>
                    </a:p>
                  </a:txBody>
                  <a:tcPr marL="65065" marR="65065" marT="0" marB="0"/>
                </a:tc>
                <a:tc>
                  <a:txBody>
                    <a:bodyPr/>
                    <a:lstStyle/>
                    <a:p>
                      <a:pPr marL="0" marR="0">
                        <a:spcBef>
                          <a:spcPts val="0"/>
                        </a:spcBef>
                        <a:spcAft>
                          <a:spcPts val="0"/>
                        </a:spcAft>
                      </a:pPr>
                      <a:r>
                        <a:rPr lang="en-GB" sz="1200" kern="1200" dirty="0">
                          <a:solidFill>
                            <a:schemeClr val="tx1"/>
                          </a:solidFill>
                          <a:effectLst/>
                          <a:latin typeface="+mn-lt"/>
                          <a:ea typeface="+mn-ea"/>
                          <a:cs typeface="+mn-cs"/>
                        </a:rPr>
                        <a:t>AMF</a:t>
                      </a:r>
                      <a:endParaRPr lang="en-US" sz="1200" kern="1200" dirty="0">
                        <a:solidFill>
                          <a:schemeClr val="tx1"/>
                        </a:solidFill>
                        <a:effectLst/>
                        <a:latin typeface="+mn-lt"/>
                        <a:ea typeface="+mn-ea"/>
                        <a:cs typeface="+mn-cs"/>
                      </a:endParaRPr>
                    </a:p>
                  </a:txBody>
                  <a:tcPr marL="65065" marR="65065" marT="0" marB="0"/>
                </a:tc>
                <a:tc>
                  <a:txBody>
                    <a:bodyPr/>
                    <a:lstStyle/>
                    <a:p>
                      <a:pPr marL="0" marR="0">
                        <a:spcBef>
                          <a:spcPts val="0"/>
                        </a:spcBef>
                        <a:spcAft>
                          <a:spcPts val="0"/>
                        </a:spcAft>
                      </a:pPr>
                      <a:r>
                        <a:rPr lang="en-GB" sz="1200" kern="1200" dirty="0">
                          <a:solidFill>
                            <a:schemeClr val="tx1"/>
                          </a:solidFill>
                          <a:effectLst/>
                          <a:latin typeface="+mn-lt"/>
                          <a:ea typeface="+mn-ea"/>
                          <a:cs typeface="+mn-cs"/>
                        </a:rPr>
                        <a:t>Request/Response</a:t>
                      </a:r>
                      <a:endParaRPr lang="en-US" sz="1200" kern="1200" dirty="0">
                        <a:solidFill>
                          <a:schemeClr val="tx1"/>
                        </a:solidFill>
                        <a:effectLst/>
                        <a:latin typeface="+mn-lt"/>
                        <a:ea typeface="+mn-ea"/>
                        <a:cs typeface="+mn-cs"/>
                      </a:endParaRPr>
                    </a:p>
                  </a:txBody>
                  <a:tcPr marL="65065" marR="65065" marT="0" marB="0"/>
                </a:tc>
                <a:extLst>
                  <a:ext uri="{0D108BD9-81ED-4DB2-BD59-A6C34878D82A}">
                    <a16:rowId xmlns:a16="http://schemas.microsoft.com/office/drawing/2014/main" val="1578506866"/>
                  </a:ext>
                </a:extLst>
              </a:tr>
              <a:tr h="351538">
                <a:tc vMerge="1">
                  <a:txBody>
                    <a:bodyPr/>
                    <a:lstStyle/>
                    <a:p>
                      <a:pPr marL="0" marR="0">
                        <a:spcBef>
                          <a:spcPts val="0"/>
                        </a:spcBef>
                        <a:spcAft>
                          <a:spcPts val="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C00000"/>
                          </a:solidFill>
                          <a:effectLst/>
                          <a:latin typeface="+mn-lt"/>
                          <a:ea typeface="+mn-ea"/>
                          <a:cs typeface="+mn-cs"/>
                        </a:rPr>
                        <a:t>SM Context Status Notify</a:t>
                      </a:r>
                      <a:r>
                        <a:rPr lang="en-GB" sz="1200" baseline="30000" dirty="0">
                          <a:solidFill>
                            <a:srgbClr val="C00000"/>
                          </a:solidFill>
                          <a:effectLst/>
                        </a:rPr>
                        <a:t>(3)</a:t>
                      </a:r>
                      <a:endParaRPr lang="en-US" sz="1200" kern="1200" dirty="0">
                        <a:solidFill>
                          <a:srgbClr val="C00000"/>
                        </a:solidFill>
                        <a:effectLst/>
                        <a:latin typeface="+mn-lt"/>
                        <a:ea typeface="+mn-ea"/>
                        <a:cs typeface="+mn-cs"/>
                      </a:endParaRPr>
                    </a:p>
                  </a:txBody>
                  <a:tcPr marL="65065" marR="65065"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solidFill>
                            <a:srgbClr val="C00000"/>
                          </a:solidFill>
                          <a:effectLst/>
                        </a:rPr>
                        <a:t>AMF</a:t>
                      </a:r>
                      <a:endParaRPr lang="en-US" sz="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C00000"/>
                          </a:solidFill>
                          <a:effectLst/>
                        </a:rPr>
                        <a:t>Subscribe / Notify</a:t>
                      </a:r>
                      <a:endParaRPr lang="en-US" sz="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a:spcBef>
                          <a:spcPts val="0"/>
                        </a:spcBef>
                        <a:spcAft>
                          <a:spcPts val="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extLst>
                  <a:ext uri="{0D108BD9-81ED-4DB2-BD59-A6C34878D82A}">
                    <a16:rowId xmlns:a16="http://schemas.microsoft.com/office/drawing/2014/main" val="1627673327"/>
                  </a:ext>
                </a:extLst>
              </a:tr>
              <a:tr h="464650">
                <a:tc vMerge="1">
                  <a:txBody>
                    <a:bodyPr/>
                    <a:lstStyle/>
                    <a:p>
                      <a:pPr marL="0" marR="0">
                        <a:spcBef>
                          <a:spcPts val="0"/>
                        </a:spcBef>
                        <a:spcAft>
                          <a:spcPts val="0"/>
                        </a:spcAft>
                      </a:pP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C00000"/>
                          </a:solidFill>
                          <a:effectLst/>
                          <a:latin typeface="+mn-lt"/>
                          <a:ea typeface="+mn-ea"/>
                          <a:cs typeface="+mn-cs"/>
                        </a:rPr>
                        <a:t>Status Notify</a:t>
                      </a:r>
                      <a:r>
                        <a:rPr lang="en-GB" sz="1200" baseline="30000" dirty="0">
                          <a:solidFill>
                            <a:srgbClr val="C00000"/>
                          </a:solidFill>
                          <a:effectLst/>
                        </a:rPr>
                        <a:t>(3)</a:t>
                      </a:r>
                      <a:endParaRPr lang="en-US" sz="1200" kern="1200" dirty="0">
                        <a:solidFill>
                          <a:srgbClr val="C0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rgbClr val="C00000"/>
                        </a:solidFill>
                        <a:effectLst/>
                        <a:latin typeface="+mn-lt"/>
                        <a:ea typeface="+mn-ea"/>
                        <a:cs typeface="+mn-cs"/>
                      </a:endParaRPr>
                    </a:p>
                  </a:txBody>
                  <a:tcPr marL="65065" marR="65065"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solidFill>
                            <a:srgbClr val="C00000"/>
                          </a:solidFill>
                          <a:effectLst/>
                        </a:rPr>
                        <a:t>V-SMF</a:t>
                      </a:r>
                      <a:endParaRPr lang="en-US" sz="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C00000"/>
                          </a:solidFill>
                          <a:effectLst/>
                        </a:rPr>
                        <a:t>Subscribe / Notify</a:t>
                      </a:r>
                      <a:endParaRPr lang="en-US" sz="120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tc>
                <a:extLst>
                  <a:ext uri="{0D108BD9-81ED-4DB2-BD59-A6C34878D82A}">
                    <a16:rowId xmlns:a16="http://schemas.microsoft.com/office/drawing/2014/main" val="3521906036"/>
                  </a:ext>
                </a:extLst>
              </a:tr>
            </a:tbl>
          </a:graphicData>
        </a:graphic>
      </p:graphicFrame>
      <p:sp>
        <p:nvSpPr>
          <p:cNvPr id="6" name="TextBox 5">
            <a:extLst>
              <a:ext uri="{FF2B5EF4-FFF2-40B4-BE49-F238E27FC236}">
                <a16:creationId xmlns:a16="http://schemas.microsoft.com/office/drawing/2014/main" id="{FFBC2467-6BCF-44BC-9932-5FB49CF9FA97}"/>
              </a:ext>
            </a:extLst>
          </p:cNvPr>
          <p:cNvSpPr txBox="1"/>
          <p:nvPr/>
        </p:nvSpPr>
        <p:spPr>
          <a:xfrm>
            <a:off x="7454348" y="650453"/>
            <a:ext cx="1626499" cy="4331168"/>
          </a:xfrm>
          <a:prstGeom prst="rect">
            <a:avLst/>
          </a:prstGeom>
          <a:noFill/>
        </p:spPr>
        <p:txBody>
          <a:bodyPr wrap="square" lIns="72000" tIns="72000" rIns="72000" bIns="72000" rtlCol="0">
            <a:spAutoFit/>
          </a:bodyPr>
          <a:lstStyle/>
          <a:p>
            <a:pPr defTabSz="360000">
              <a:spcAft>
                <a:spcPts val="600"/>
              </a:spcAft>
              <a:tabLst>
                <a:tab pos="360000" algn="l"/>
              </a:tabLst>
            </a:pPr>
            <a:r>
              <a:rPr lang="fr-FR" sz="1000" u="sng" dirty="0" err="1">
                <a:solidFill>
                  <a:srgbClr val="C00000"/>
                </a:solidFill>
                <a:latin typeface="Nokia Pure Text Light" panose="020B0403020202020204" pitchFamily="34" charset="0"/>
                <a:ea typeface="Nokia Pure Text Light" panose="020B0403020202020204" pitchFamily="34" charset="0"/>
              </a:rPr>
              <a:t>Comments</a:t>
            </a:r>
            <a:r>
              <a:rPr lang="fr-FR" sz="1000" dirty="0">
                <a:solidFill>
                  <a:srgbClr val="C00000"/>
                </a:solidFill>
                <a:latin typeface="Nokia Pure Text Light" panose="020B0403020202020204" pitchFamily="34" charset="0"/>
                <a:ea typeface="Nokia Pure Text Light" panose="020B0403020202020204" pitchFamily="34" charset="0"/>
              </a:rPr>
              <a:t>:</a:t>
            </a:r>
          </a:p>
          <a:p>
            <a:pPr defTabSz="360000">
              <a:spcAft>
                <a:spcPts val="600"/>
              </a:spcAft>
              <a:tabLst>
                <a:tab pos="360000" algn="l"/>
              </a:tabLst>
            </a:pPr>
            <a:r>
              <a:rPr lang="fr-FR" sz="1000" dirty="0">
                <a:solidFill>
                  <a:srgbClr val="C00000"/>
                </a:solidFill>
                <a:latin typeface="Nokia Pure Text Light" panose="020B0403020202020204" pitchFamily="34" charset="0"/>
                <a:ea typeface="Nokia Pure Text Light" panose="020B0403020202020204" pitchFamily="34" charset="0"/>
              </a:rPr>
              <a:t>1/ </a:t>
            </a:r>
            <a:r>
              <a:rPr lang="fr-FR" sz="1000" b="1" dirty="0">
                <a:solidFill>
                  <a:srgbClr val="C00000"/>
                </a:solidFill>
                <a:latin typeface="Nokia Pure Text Light" panose="020B0403020202020204" pitchFamily="34" charset="0"/>
                <a:ea typeface="Nokia Pure Text Light" panose="020B0403020202020204" pitchFamily="34" charset="0"/>
              </a:rPr>
              <a:t>H-SMF </a:t>
            </a:r>
            <a:r>
              <a:rPr lang="fr-FR" sz="1000" b="1" dirty="0" err="1">
                <a:solidFill>
                  <a:srgbClr val="C00000"/>
                </a:solidFill>
                <a:latin typeface="Nokia Pure Text Light" panose="020B0403020202020204" pitchFamily="34" charset="0"/>
                <a:ea typeface="Nokia Pure Text Light" panose="020B0403020202020204" pitchFamily="34" charset="0"/>
              </a:rPr>
              <a:t>initiated</a:t>
            </a:r>
            <a:r>
              <a:rPr lang="fr-FR" sz="1000" b="1" dirty="0">
                <a:solidFill>
                  <a:srgbClr val="C00000"/>
                </a:solidFill>
                <a:latin typeface="Nokia Pure Text Light" panose="020B0403020202020204" pitchFamily="34" charset="0"/>
                <a:ea typeface="Nokia Pure Text Light" panose="020B0403020202020204" pitchFamily="34" charset="0"/>
              </a:rPr>
              <a:t> Release</a:t>
            </a:r>
            <a:r>
              <a:rPr lang="fr-FR" sz="1000" dirty="0">
                <a:solidFill>
                  <a:srgbClr val="C00000"/>
                </a:solidFill>
                <a:latin typeface="Nokia Pure Text Light" panose="020B0403020202020204" pitchFamily="34" charset="0"/>
                <a:ea typeface="Nokia Pure Text Light" panose="020B0403020202020204" pitchFamily="34" charset="0"/>
              </a:rPr>
              <a:t> </a:t>
            </a:r>
            <a:r>
              <a:rPr lang="fr-FR" sz="1000" dirty="0" err="1">
                <a:solidFill>
                  <a:srgbClr val="C00000"/>
                </a:solidFill>
                <a:latin typeface="Nokia Pure Text Light" panose="020B0403020202020204" pitchFamily="34" charset="0"/>
                <a:ea typeface="Nokia Pure Text Light" panose="020B0403020202020204" pitchFamily="34" charset="0"/>
              </a:rPr>
              <a:t>operation</a:t>
            </a:r>
            <a:r>
              <a:rPr lang="fr-FR" sz="1000" b="1" dirty="0">
                <a:solidFill>
                  <a:srgbClr val="C00000"/>
                </a:solidFill>
                <a:latin typeface="Nokia Pure Text Light" panose="020B0403020202020204" pitchFamily="34" charset="0"/>
                <a:ea typeface="Nokia Pure Text Light" panose="020B0403020202020204" pitchFamily="34" charset="0"/>
              </a:rPr>
              <a:t> </a:t>
            </a:r>
            <a:r>
              <a:rPr lang="fr-FR" sz="1000" b="1" dirty="0" err="1">
                <a:solidFill>
                  <a:srgbClr val="C00000"/>
                </a:solidFill>
                <a:latin typeface="Nokia Pure Text Light" panose="020B0403020202020204" pitchFamily="34" charset="0"/>
                <a:ea typeface="Nokia Pure Text Light" panose="020B0403020202020204" pitchFamily="34" charset="0"/>
              </a:rPr>
              <a:t>is</a:t>
            </a:r>
            <a:r>
              <a:rPr lang="fr-FR" sz="1000" b="1" dirty="0">
                <a:solidFill>
                  <a:srgbClr val="C00000"/>
                </a:solidFill>
                <a:latin typeface="Nokia Pure Text Light" panose="020B0403020202020204" pitchFamily="34" charset="0"/>
                <a:ea typeface="Nokia Pure Text Light" panose="020B0403020202020204" pitchFamily="34" charset="0"/>
              </a:rPr>
              <a:t> </a:t>
            </a:r>
            <a:r>
              <a:rPr lang="fr-FR" sz="1000" b="1" dirty="0" err="1">
                <a:solidFill>
                  <a:srgbClr val="C00000"/>
                </a:solidFill>
                <a:latin typeface="Nokia Pure Text Light" panose="020B0403020202020204" pitchFamily="34" charset="0"/>
                <a:ea typeface="Nokia Pure Text Light" panose="020B0403020202020204" pitchFamily="34" charset="0"/>
              </a:rPr>
              <a:t>redundant</a:t>
            </a:r>
            <a:r>
              <a:rPr lang="fr-FR" sz="1000" b="1" dirty="0">
                <a:solidFill>
                  <a:srgbClr val="C00000"/>
                </a:solidFill>
                <a:latin typeface="Nokia Pure Text Light" panose="020B0403020202020204" pitchFamily="34" charset="0"/>
                <a:ea typeface="Nokia Pure Text Light" panose="020B0403020202020204" pitchFamily="34" charset="0"/>
              </a:rPr>
              <a:t> </a:t>
            </a:r>
            <a:r>
              <a:rPr lang="fr-FR" sz="1000" dirty="0" err="1">
                <a:solidFill>
                  <a:srgbClr val="C00000"/>
                </a:solidFill>
                <a:latin typeface="Nokia Pure Text Light" panose="020B0403020202020204" pitchFamily="34" charset="0"/>
                <a:ea typeface="Nokia Pure Text Light" panose="020B0403020202020204" pitchFamily="34" charset="0"/>
              </a:rPr>
              <a:t>with</a:t>
            </a:r>
            <a:r>
              <a:rPr lang="fr-FR" sz="1000" dirty="0">
                <a:solidFill>
                  <a:srgbClr val="C00000"/>
                </a:solidFill>
                <a:latin typeface="Nokia Pure Text Light" panose="020B0403020202020204" pitchFamily="34" charset="0"/>
                <a:ea typeface="Nokia Pure Text Light" panose="020B0403020202020204" pitchFamily="34" charset="0"/>
              </a:rPr>
              <a:t>. </a:t>
            </a:r>
            <a:r>
              <a:rPr lang="fr-FR" sz="1000" dirty="0" err="1">
                <a:solidFill>
                  <a:srgbClr val="C00000"/>
                </a:solidFill>
                <a:latin typeface="Nokia Pure Text Light" panose="020B0403020202020204" pitchFamily="34" charset="0"/>
                <a:ea typeface="Nokia Pure Text Light" panose="020B0403020202020204" pitchFamily="34" charset="0"/>
              </a:rPr>
              <a:t>StatusNotify</a:t>
            </a:r>
            <a:r>
              <a:rPr lang="fr-FR" sz="1000" dirty="0">
                <a:solidFill>
                  <a:srgbClr val="C00000"/>
                </a:solidFill>
                <a:latin typeface="Nokia Pure Text Light" panose="020B0403020202020204" pitchFamily="34" charset="0"/>
                <a:ea typeface="Nokia Pure Text Light" panose="020B0403020202020204" pitchFamily="34" charset="0"/>
              </a:rPr>
              <a:t>. Stage 2 CR being </a:t>
            </a:r>
            <a:r>
              <a:rPr lang="fr-FR" sz="1000" dirty="0" err="1">
                <a:solidFill>
                  <a:srgbClr val="C00000"/>
                </a:solidFill>
                <a:latin typeface="Nokia Pure Text Light" panose="020B0403020202020204" pitchFamily="34" charset="0"/>
                <a:ea typeface="Nokia Pure Text Light" panose="020B0403020202020204" pitchFamily="34" charset="0"/>
              </a:rPr>
              <a:t>submitted</a:t>
            </a:r>
            <a:r>
              <a:rPr lang="fr-FR" sz="1000" dirty="0">
                <a:solidFill>
                  <a:srgbClr val="C00000"/>
                </a:solidFill>
                <a:latin typeface="Nokia Pure Text Light" panose="020B0403020202020204" pitchFamily="34" charset="0"/>
                <a:ea typeface="Nokia Pure Text Light" panose="020B0403020202020204" pitchFamily="34" charset="0"/>
              </a:rPr>
              <a:t> to SA2#124 to </a:t>
            </a:r>
            <a:r>
              <a:rPr lang="fr-FR" sz="1000" dirty="0" err="1">
                <a:solidFill>
                  <a:srgbClr val="C00000"/>
                </a:solidFill>
                <a:latin typeface="Nokia Pure Text Light" panose="020B0403020202020204" pitchFamily="34" charset="0"/>
                <a:ea typeface="Nokia Pure Text Light" panose="020B0403020202020204" pitchFamily="34" charset="0"/>
              </a:rPr>
              <a:t>remove</a:t>
            </a:r>
            <a:r>
              <a:rPr lang="fr-FR" sz="1000" dirty="0">
                <a:solidFill>
                  <a:srgbClr val="C00000"/>
                </a:solidFill>
                <a:latin typeface="Nokia Pure Text Light" panose="020B0403020202020204" pitchFamily="34" charset="0"/>
                <a:ea typeface="Nokia Pure Text Light" panose="020B0403020202020204" pitchFamily="34" charset="0"/>
              </a:rPr>
              <a:t> </a:t>
            </a:r>
            <a:r>
              <a:rPr lang="fr-FR" sz="1000" dirty="0" err="1">
                <a:solidFill>
                  <a:srgbClr val="C00000"/>
                </a:solidFill>
                <a:latin typeface="Nokia Pure Text Light" panose="020B0403020202020204" pitchFamily="34" charset="0"/>
                <a:ea typeface="Nokia Pure Text Light" panose="020B0403020202020204" pitchFamily="34" charset="0"/>
              </a:rPr>
              <a:t>it</a:t>
            </a:r>
            <a:r>
              <a:rPr lang="fr-FR" sz="1000" dirty="0">
                <a:solidFill>
                  <a:srgbClr val="C00000"/>
                </a:solidFill>
                <a:latin typeface="Nokia Pure Text Light" panose="020B0403020202020204" pitchFamily="34" charset="0"/>
                <a:ea typeface="Nokia Pure Text Light" panose="020B0403020202020204" pitchFamily="34" charset="0"/>
              </a:rPr>
              <a:t>.</a:t>
            </a:r>
            <a:br>
              <a:rPr lang="fr-FR" sz="1000" dirty="0">
                <a:solidFill>
                  <a:srgbClr val="C00000"/>
                </a:solidFill>
                <a:latin typeface="Nokia Pure Text Light" panose="020B0403020202020204" pitchFamily="34" charset="0"/>
                <a:ea typeface="Nokia Pure Text Light" panose="020B0403020202020204" pitchFamily="34" charset="0"/>
              </a:rPr>
            </a:br>
            <a:endParaRPr lang="fr-FR" sz="1000" dirty="0">
              <a:solidFill>
                <a:srgbClr val="C00000"/>
              </a:solidFill>
              <a:latin typeface="Nokia Pure Text Light" panose="020B0403020202020204" pitchFamily="34" charset="0"/>
              <a:ea typeface="Nokia Pure Text Light" panose="020B0403020202020204" pitchFamily="34" charset="0"/>
            </a:endParaRPr>
          </a:p>
          <a:p>
            <a:pPr defTabSz="360000">
              <a:spcAft>
                <a:spcPts val="600"/>
              </a:spcAft>
              <a:tabLst>
                <a:tab pos="360000" algn="l"/>
              </a:tabLst>
            </a:pPr>
            <a:r>
              <a:rPr lang="fr-FR" sz="1000" dirty="0">
                <a:solidFill>
                  <a:srgbClr val="C00000"/>
                </a:solidFill>
                <a:latin typeface="Nokia Pure Text Light" panose="020B0403020202020204" pitchFamily="34" charset="0"/>
                <a:ea typeface="Nokia Pure Text Light" panose="020B0403020202020204" pitchFamily="34" charset="0"/>
              </a:rPr>
              <a:t>2/ Stage 2 </a:t>
            </a:r>
            <a:r>
              <a:rPr lang="fr-FR" sz="1000" b="1" dirty="0">
                <a:solidFill>
                  <a:srgbClr val="C00000"/>
                </a:solidFill>
                <a:latin typeface="Nokia Pure Text Light" panose="020B0403020202020204" pitchFamily="34" charset="0"/>
                <a:ea typeface="Nokia Pure Text Light" panose="020B0403020202020204" pitchFamily="34" charset="0"/>
              </a:rPr>
              <a:t>misses to </a:t>
            </a:r>
            <a:r>
              <a:rPr lang="fr-FR" sz="1000" b="1" dirty="0" err="1">
                <a:solidFill>
                  <a:srgbClr val="C00000"/>
                </a:solidFill>
                <a:latin typeface="Nokia Pure Text Light" panose="020B0403020202020204" pitchFamily="34" charset="0"/>
                <a:ea typeface="Nokia Pure Text Light" panose="020B0403020202020204" pitchFamily="34" charset="0"/>
              </a:rPr>
              <a:t>specify</a:t>
            </a:r>
            <a:r>
              <a:rPr lang="fr-FR" sz="1000" b="1" dirty="0">
                <a:solidFill>
                  <a:srgbClr val="C00000"/>
                </a:solidFill>
                <a:latin typeface="Nokia Pure Text Light" panose="020B0403020202020204" pitchFamily="34" charset="0"/>
                <a:ea typeface="Nokia Pure Text Light" panose="020B0403020202020204" pitchFamily="34" charset="0"/>
              </a:rPr>
              <a:t> one service </a:t>
            </a:r>
            <a:r>
              <a:rPr lang="fr-FR" sz="1000" b="1" dirty="0" err="1">
                <a:solidFill>
                  <a:srgbClr val="C00000"/>
                </a:solidFill>
                <a:latin typeface="Nokia Pure Text Light" panose="020B0403020202020204" pitchFamily="34" charset="0"/>
                <a:ea typeface="Nokia Pure Text Light" panose="020B0403020202020204" pitchFamily="34" charset="0"/>
              </a:rPr>
              <a:t>operation</a:t>
            </a:r>
            <a:r>
              <a:rPr lang="fr-FR" sz="1000" b="1" dirty="0">
                <a:solidFill>
                  <a:srgbClr val="C00000"/>
                </a:solidFill>
                <a:latin typeface="Nokia Pure Text Light" panose="020B0403020202020204" pitchFamily="34" charset="0"/>
                <a:ea typeface="Nokia Pure Text Light" panose="020B0403020202020204" pitchFamily="34" charset="0"/>
              </a:rPr>
              <a:t> </a:t>
            </a:r>
            <a:r>
              <a:rPr lang="fr-FR" sz="1000" dirty="0">
                <a:solidFill>
                  <a:srgbClr val="C00000"/>
                </a:solidFill>
                <a:latin typeface="Nokia Pure Text Light" panose="020B0403020202020204" pitchFamily="34" charset="0"/>
                <a:ea typeface="Nokia Pure Text Light" panose="020B0403020202020204" pitchFamily="34" charset="0"/>
              </a:rPr>
              <a:t>over N11 to </a:t>
            </a:r>
            <a:r>
              <a:rPr lang="fr-FR" sz="1000" dirty="0" err="1">
                <a:solidFill>
                  <a:srgbClr val="C00000"/>
                </a:solidFill>
                <a:latin typeface="Nokia Pure Text Light" panose="020B0403020202020204" pitchFamily="34" charset="0"/>
                <a:ea typeface="Nokia Pure Text Light" panose="020B0403020202020204" pitchFamily="34" charset="0"/>
              </a:rPr>
              <a:t>retrieve</a:t>
            </a:r>
            <a:r>
              <a:rPr lang="fr-FR" sz="1000" dirty="0">
                <a:solidFill>
                  <a:srgbClr val="C00000"/>
                </a:solidFill>
                <a:latin typeface="Nokia Pure Text Light" panose="020B0403020202020204" pitchFamily="34" charset="0"/>
                <a:ea typeface="Nokia Pure Text Light" panose="020B0403020202020204" pitchFamily="34" charset="0"/>
              </a:rPr>
              <a:t> EPS </a:t>
            </a:r>
            <a:r>
              <a:rPr lang="fr-FR" sz="1000" dirty="0" err="1">
                <a:solidFill>
                  <a:srgbClr val="C00000"/>
                </a:solidFill>
                <a:latin typeface="Nokia Pure Text Light" panose="020B0403020202020204" pitchFamily="34" charset="0"/>
                <a:ea typeface="Nokia Pure Text Light" panose="020B0403020202020204" pitchFamily="34" charset="0"/>
              </a:rPr>
              <a:t>bearer</a:t>
            </a:r>
            <a:r>
              <a:rPr lang="fr-FR" sz="1000" dirty="0">
                <a:solidFill>
                  <a:srgbClr val="C00000"/>
                </a:solidFill>
                <a:latin typeface="Nokia Pure Text Light" panose="020B0403020202020204" pitchFamily="34" charset="0"/>
                <a:ea typeface="Nokia Pure Text Light" panose="020B0403020202020204" pitchFamily="34" charset="0"/>
              </a:rPr>
              <a:t> </a:t>
            </a:r>
            <a:r>
              <a:rPr lang="fr-FR" sz="1000" dirty="0" err="1">
                <a:solidFill>
                  <a:srgbClr val="C00000"/>
                </a:solidFill>
                <a:latin typeface="Nokia Pure Text Light" panose="020B0403020202020204" pitchFamily="34" charset="0"/>
                <a:ea typeface="Nokia Pure Text Light" panose="020B0403020202020204" pitchFamily="34" charset="0"/>
              </a:rPr>
              <a:t>contexts</a:t>
            </a:r>
            <a:r>
              <a:rPr lang="fr-FR" sz="1000" dirty="0">
                <a:solidFill>
                  <a:srgbClr val="C00000"/>
                </a:solidFill>
                <a:latin typeface="Nokia Pure Text Light" panose="020B0403020202020204" pitchFamily="34" charset="0"/>
                <a:ea typeface="Nokia Pure Text Light" panose="020B0403020202020204" pitchFamily="34" charset="0"/>
              </a:rPr>
              <a:t> </a:t>
            </a:r>
            <a:r>
              <a:rPr lang="fr-FR" sz="1000" dirty="0" err="1">
                <a:solidFill>
                  <a:srgbClr val="C00000"/>
                </a:solidFill>
                <a:latin typeface="Nokia Pure Text Light" panose="020B0403020202020204" pitchFamily="34" charset="0"/>
                <a:ea typeface="Nokia Pure Text Light" panose="020B0403020202020204" pitchFamily="34" charset="0"/>
              </a:rPr>
              <a:t>during</a:t>
            </a:r>
            <a:r>
              <a:rPr lang="fr-FR" sz="1000" dirty="0">
                <a:solidFill>
                  <a:srgbClr val="C00000"/>
                </a:solidFill>
                <a:latin typeface="Nokia Pure Text Light" panose="020B0403020202020204" pitchFamily="34" charset="0"/>
                <a:ea typeface="Nokia Pure Text Light" panose="020B0403020202020204" pitchFamily="34" charset="0"/>
              </a:rPr>
              <a:t> inter-system </a:t>
            </a:r>
            <a:r>
              <a:rPr lang="fr-FR" sz="1000" dirty="0" err="1">
                <a:solidFill>
                  <a:srgbClr val="C00000"/>
                </a:solidFill>
                <a:latin typeface="Nokia Pure Text Light" panose="020B0403020202020204" pitchFamily="34" charset="0"/>
                <a:ea typeface="Nokia Pure Text Light" panose="020B0403020202020204" pitchFamily="34" charset="0"/>
              </a:rPr>
              <a:t>mobility</a:t>
            </a:r>
            <a:r>
              <a:rPr lang="fr-FR" sz="1000" dirty="0">
                <a:solidFill>
                  <a:srgbClr val="C00000"/>
                </a:solidFill>
                <a:latin typeface="Nokia Pure Text Light" panose="020B0403020202020204" pitchFamily="34" charset="0"/>
                <a:ea typeface="Nokia Pure Text Light" panose="020B0403020202020204" pitchFamily="34" charset="0"/>
              </a:rPr>
              <a:t> to EPS. </a:t>
            </a:r>
            <a:r>
              <a:rPr lang="fr-FR" sz="1000" dirty="0" err="1">
                <a:solidFill>
                  <a:srgbClr val="C00000"/>
                </a:solidFill>
                <a:latin typeface="Nokia Pure Text Light" panose="020B0403020202020204" pitchFamily="34" charset="0"/>
                <a:ea typeface="Nokia Pure Text Light" panose="020B0403020202020204" pitchFamily="34" charset="0"/>
              </a:rPr>
              <a:t>See</a:t>
            </a:r>
            <a:r>
              <a:rPr lang="fr-FR" sz="1000" dirty="0">
                <a:solidFill>
                  <a:srgbClr val="C00000"/>
                </a:solidFill>
                <a:latin typeface="Nokia Pure Text Light" panose="020B0403020202020204" pitchFamily="34" charset="0"/>
                <a:ea typeface="Nokia Pure Text Light" panose="020B0403020202020204" pitchFamily="34" charset="0"/>
              </a:rPr>
              <a:t> e.g. </a:t>
            </a:r>
            <a:r>
              <a:rPr lang="fr-FR" sz="1000" dirty="0" err="1">
                <a:solidFill>
                  <a:srgbClr val="C00000"/>
                </a:solidFill>
                <a:latin typeface="Nokia Pure Text Light" panose="020B0403020202020204" pitchFamily="34" charset="0"/>
                <a:ea typeface="Nokia Pure Text Light" panose="020B0403020202020204" pitchFamily="34" charset="0"/>
              </a:rPr>
              <a:t>step</a:t>
            </a:r>
            <a:r>
              <a:rPr lang="fr-FR" sz="1000" dirty="0">
                <a:solidFill>
                  <a:srgbClr val="C00000"/>
                </a:solidFill>
                <a:latin typeface="Nokia Pure Text Light" panose="020B0403020202020204" pitchFamily="34" charset="0"/>
                <a:ea typeface="Nokia Pure Text Light" panose="020B0403020202020204" pitchFamily="34" charset="0"/>
              </a:rPr>
              <a:t> 5 in S2-178124 or </a:t>
            </a:r>
            <a:r>
              <a:rPr lang="fr-FR" sz="1000" dirty="0" err="1">
                <a:solidFill>
                  <a:srgbClr val="C00000"/>
                </a:solidFill>
                <a:latin typeface="Nokia Pure Text Light" panose="020B0403020202020204" pitchFamily="34" charset="0"/>
                <a:ea typeface="Nokia Pure Text Light" panose="020B0403020202020204" pitchFamily="34" charset="0"/>
              </a:rPr>
              <a:t>step</a:t>
            </a:r>
            <a:r>
              <a:rPr lang="fr-FR" sz="1000" dirty="0">
                <a:solidFill>
                  <a:srgbClr val="C00000"/>
                </a:solidFill>
                <a:latin typeface="Nokia Pure Text Light" panose="020B0403020202020204" pitchFamily="34" charset="0"/>
                <a:ea typeface="Nokia Pure Text Light" panose="020B0403020202020204" pitchFamily="34" charset="0"/>
              </a:rPr>
              <a:t> 2a in S2-177647.</a:t>
            </a:r>
          </a:p>
          <a:p>
            <a:pPr defTabSz="360000">
              <a:spcAft>
                <a:spcPts val="600"/>
              </a:spcAft>
              <a:tabLst>
                <a:tab pos="360000" algn="l"/>
              </a:tabLst>
            </a:pPr>
            <a:r>
              <a:rPr lang="fr-FR" sz="1000" dirty="0">
                <a:solidFill>
                  <a:srgbClr val="C00000"/>
                </a:solidFill>
                <a:latin typeface="Nokia Pure Text Light" panose="020B0403020202020204" pitchFamily="34" charset="0"/>
                <a:ea typeface="Nokia Pure Text Light" panose="020B0403020202020204" pitchFamily="34" charset="0"/>
              </a:rPr>
              <a:t>3/ It </a:t>
            </a:r>
            <a:r>
              <a:rPr lang="fr-FR" sz="1000" dirty="0" err="1">
                <a:solidFill>
                  <a:srgbClr val="C00000"/>
                </a:solidFill>
                <a:latin typeface="Nokia Pure Text Light" panose="020B0403020202020204" pitchFamily="34" charset="0"/>
                <a:ea typeface="Nokia Pure Text Light" panose="020B0403020202020204" pitchFamily="34" charset="0"/>
              </a:rPr>
              <a:t>is</a:t>
            </a:r>
            <a:r>
              <a:rPr lang="fr-FR" sz="1000" dirty="0">
                <a:solidFill>
                  <a:srgbClr val="C00000"/>
                </a:solidFill>
                <a:latin typeface="Nokia Pure Text Light" panose="020B0403020202020204" pitchFamily="34" charset="0"/>
                <a:ea typeface="Nokia Pure Text Light" panose="020B0403020202020204" pitchFamily="34" charset="0"/>
              </a:rPr>
              <a:t> </a:t>
            </a:r>
            <a:r>
              <a:rPr lang="fr-FR" sz="1000" dirty="0" err="1">
                <a:solidFill>
                  <a:srgbClr val="C00000"/>
                </a:solidFill>
                <a:latin typeface="Nokia Pure Text Light" panose="020B0403020202020204" pitchFamily="34" charset="0"/>
                <a:ea typeface="Nokia Pure Text Light" panose="020B0403020202020204" pitchFamily="34" charset="0"/>
              </a:rPr>
              <a:t>proposed</a:t>
            </a:r>
            <a:r>
              <a:rPr lang="fr-FR" sz="1000" dirty="0">
                <a:solidFill>
                  <a:srgbClr val="C00000"/>
                </a:solidFill>
                <a:latin typeface="Nokia Pure Text Light" panose="020B0403020202020204" pitchFamily="34" charset="0"/>
                <a:ea typeface="Nokia Pure Text Light" panose="020B0403020202020204" pitchFamily="34" charset="0"/>
              </a:rPr>
              <a:t> to </a:t>
            </a:r>
            <a:r>
              <a:rPr lang="fr-FR" sz="1000" dirty="0" err="1">
                <a:solidFill>
                  <a:srgbClr val="C00000"/>
                </a:solidFill>
                <a:latin typeface="Nokia Pure Text Light" panose="020B0403020202020204" pitchFamily="34" charset="0"/>
                <a:ea typeface="Nokia Pure Text Light" panose="020B0403020202020204" pitchFamily="34" charset="0"/>
              </a:rPr>
              <a:t>rename</a:t>
            </a:r>
            <a:r>
              <a:rPr lang="fr-FR" sz="1000" dirty="0">
                <a:solidFill>
                  <a:srgbClr val="C00000"/>
                </a:solidFill>
                <a:latin typeface="Nokia Pure Text Light" panose="020B0403020202020204" pitchFamily="34" charset="0"/>
                <a:ea typeface="Nokia Pure Text Light" panose="020B0403020202020204" pitchFamily="34" charset="0"/>
              </a:rPr>
              <a:t> new </a:t>
            </a:r>
            <a:r>
              <a:rPr lang="fr-FR" sz="1000" dirty="0" err="1">
                <a:solidFill>
                  <a:srgbClr val="C00000"/>
                </a:solidFill>
                <a:latin typeface="Nokia Pure Text Light" panose="020B0403020202020204" pitchFamily="34" charset="0"/>
                <a:ea typeface="Nokia Pure Text Light" panose="020B0403020202020204" pitchFamily="34" charset="0"/>
              </a:rPr>
              <a:t>operations</a:t>
            </a:r>
            <a:r>
              <a:rPr lang="fr-FR" sz="1000" dirty="0">
                <a:solidFill>
                  <a:srgbClr val="C00000"/>
                </a:solidFill>
                <a:latin typeface="Nokia Pure Text Light" panose="020B0403020202020204" pitchFamily="34" charset="0"/>
                <a:ea typeface="Nokia Pure Text Light" panose="020B0403020202020204" pitchFamily="34" charset="0"/>
              </a:rPr>
              <a:t> to « </a:t>
            </a:r>
            <a:r>
              <a:rPr lang="fr-FR" sz="1000" b="1" dirty="0" err="1">
                <a:solidFill>
                  <a:srgbClr val="C00000"/>
                </a:solidFill>
                <a:latin typeface="Nokia Pure Text Light" panose="020B0403020202020204" pitchFamily="34" charset="0"/>
                <a:ea typeface="Nokia Pure Text Light" panose="020B0403020202020204" pitchFamily="34" charset="0"/>
              </a:rPr>
              <a:t>Notify</a:t>
            </a:r>
            <a:r>
              <a:rPr lang="fr-FR" sz="1000" b="1" dirty="0">
                <a:solidFill>
                  <a:srgbClr val="C00000"/>
                </a:solidFill>
                <a:latin typeface="Nokia Pure Text Light" panose="020B0403020202020204" pitchFamily="34" charset="0"/>
                <a:ea typeface="Nokia Pure Text Light" panose="020B0403020202020204" pitchFamily="34" charset="0"/>
              </a:rPr>
              <a:t> SM </a:t>
            </a:r>
            <a:r>
              <a:rPr lang="fr-FR" sz="1000" b="1" dirty="0" err="1">
                <a:solidFill>
                  <a:srgbClr val="C00000"/>
                </a:solidFill>
                <a:latin typeface="Nokia Pure Text Light" panose="020B0403020202020204" pitchFamily="34" charset="0"/>
                <a:ea typeface="Nokia Pure Text Light" panose="020B0403020202020204" pitchFamily="34" charset="0"/>
              </a:rPr>
              <a:t>Context</a:t>
            </a:r>
            <a:r>
              <a:rPr lang="fr-FR" sz="1000" b="1" dirty="0">
                <a:solidFill>
                  <a:srgbClr val="C00000"/>
                </a:solidFill>
                <a:latin typeface="Nokia Pure Text Light" panose="020B0403020202020204" pitchFamily="34" charset="0"/>
                <a:ea typeface="Nokia Pure Text Light" panose="020B0403020202020204" pitchFamily="34" charset="0"/>
              </a:rPr>
              <a:t> </a:t>
            </a:r>
            <a:r>
              <a:rPr lang="fr-FR" sz="1000" b="1" dirty="0" err="1">
                <a:solidFill>
                  <a:srgbClr val="C00000"/>
                </a:solidFill>
                <a:latin typeface="Nokia Pure Text Light" panose="020B0403020202020204" pitchFamily="34" charset="0"/>
                <a:ea typeface="Nokia Pure Text Light" panose="020B0403020202020204" pitchFamily="34" charset="0"/>
              </a:rPr>
              <a:t>Status</a:t>
            </a:r>
            <a:r>
              <a:rPr lang="fr-FR" sz="1000" dirty="0">
                <a:solidFill>
                  <a:srgbClr val="C00000"/>
                </a:solidFill>
                <a:latin typeface="Nokia Pure Text Light" panose="020B0403020202020204" pitchFamily="34" charset="0"/>
                <a:ea typeface="Nokia Pure Text Light" panose="020B0403020202020204" pitchFamily="34" charset="0"/>
              </a:rPr>
              <a:t> » and « </a:t>
            </a:r>
            <a:r>
              <a:rPr lang="fr-FR" sz="1000" b="1" dirty="0" err="1">
                <a:solidFill>
                  <a:srgbClr val="C00000"/>
                </a:solidFill>
                <a:latin typeface="Nokia Pure Text Light" panose="020B0403020202020204" pitchFamily="34" charset="0"/>
                <a:ea typeface="Nokia Pure Text Light" panose="020B0403020202020204" pitchFamily="34" charset="0"/>
              </a:rPr>
              <a:t>Notify</a:t>
            </a:r>
            <a:r>
              <a:rPr lang="fr-FR" sz="1000" b="1" dirty="0">
                <a:solidFill>
                  <a:srgbClr val="C00000"/>
                </a:solidFill>
                <a:latin typeface="Nokia Pure Text Light" panose="020B0403020202020204" pitchFamily="34" charset="0"/>
                <a:ea typeface="Nokia Pure Text Light" panose="020B0403020202020204" pitchFamily="34" charset="0"/>
              </a:rPr>
              <a:t> </a:t>
            </a:r>
            <a:r>
              <a:rPr lang="fr-FR" sz="1000" b="1" dirty="0" err="1">
                <a:solidFill>
                  <a:srgbClr val="C00000"/>
                </a:solidFill>
                <a:latin typeface="Nokia Pure Text Light" panose="020B0403020202020204" pitchFamily="34" charset="0"/>
                <a:ea typeface="Nokia Pure Text Light" panose="020B0403020202020204" pitchFamily="34" charset="0"/>
              </a:rPr>
              <a:t>Status</a:t>
            </a:r>
            <a:r>
              <a:rPr lang="fr-FR" sz="1000" dirty="0">
                <a:solidFill>
                  <a:srgbClr val="C00000"/>
                </a:solidFill>
                <a:latin typeface="Nokia Pure Text Light" panose="020B0403020202020204" pitchFamily="34" charset="0"/>
                <a:ea typeface="Nokia Pure Text Light" panose="020B0403020202020204" pitchFamily="34" charset="0"/>
              </a:rPr>
              <a:t>» for </a:t>
            </a:r>
            <a:r>
              <a:rPr lang="fr-FR" sz="1000" dirty="0" err="1">
                <a:solidFill>
                  <a:srgbClr val="C00000"/>
                </a:solidFill>
                <a:latin typeface="Nokia Pure Text Light" panose="020B0403020202020204" pitchFamily="34" charset="0"/>
                <a:ea typeface="Nokia Pure Text Light" panose="020B0403020202020204" pitchFamily="34" charset="0"/>
              </a:rPr>
              <a:t>consistency</a:t>
            </a:r>
            <a:r>
              <a:rPr lang="fr-FR" sz="1000" dirty="0">
                <a:solidFill>
                  <a:srgbClr val="C00000"/>
                </a:solidFill>
                <a:latin typeface="Nokia Pure Text Light" panose="020B0403020202020204" pitchFamily="34" charset="0"/>
                <a:ea typeface="Nokia Pure Text Light" panose="020B0403020202020204" pitchFamily="34" charset="0"/>
              </a:rPr>
              <a:t> of </a:t>
            </a:r>
            <a:r>
              <a:rPr lang="fr-FR" sz="1000" dirty="0" err="1">
                <a:solidFill>
                  <a:srgbClr val="C00000"/>
                </a:solidFill>
                <a:latin typeface="Nokia Pure Text Light" panose="020B0403020202020204" pitchFamily="34" charset="0"/>
                <a:ea typeface="Nokia Pure Text Light" panose="020B0403020202020204" pitchFamily="34" charset="0"/>
              </a:rPr>
              <a:t>naming</a:t>
            </a:r>
            <a:r>
              <a:rPr lang="fr-FR" sz="1000" dirty="0">
                <a:solidFill>
                  <a:srgbClr val="C00000"/>
                </a:solidFill>
                <a:latin typeface="Nokia Pure Text Light" panose="020B0403020202020204" pitchFamily="34" charset="0"/>
                <a:ea typeface="Nokia Pure Text Light" panose="020B0403020202020204" pitchFamily="34" charset="0"/>
              </a:rPr>
              <a:t> </a:t>
            </a:r>
            <a:r>
              <a:rPr lang="fr-FR" sz="1000" dirty="0" err="1">
                <a:solidFill>
                  <a:srgbClr val="C00000"/>
                </a:solidFill>
                <a:latin typeface="Nokia Pure Text Light" panose="020B0403020202020204" pitchFamily="34" charset="0"/>
                <a:ea typeface="Nokia Pure Text Light" panose="020B0403020202020204" pitchFamily="34" charset="0"/>
              </a:rPr>
              <a:t>with</a:t>
            </a:r>
            <a:r>
              <a:rPr lang="fr-FR" sz="1000" dirty="0">
                <a:solidFill>
                  <a:srgbClr val="C00000"/>
                </a:solidFill>
                <a:latin typeface="Nokia Pure Text Light" panose="020B0403020202020204" pitchFamily="34" charset="0"/>
                <a:ea typeface="Nokia Pure Text Light" panose="020B0403020202020204" pitchFamily="34" charset="0"/>
              </a:rPr>
              <a:t> existing service </a:t>
            </a:r>
            <a:r>
              <a:rPr lang="fr-FR" sz="1000" dirty="0" err="1">
                <a:solidFill>
                  <a:srgbClr val="C00000"/>
                </a:solidFill>
                <a:latin typeface="Nokia Pure Text Light" panose="020B0403020202020204" pitchFamily="34" charset="0"/>
                <a:ea typeface="Nokia Pure Text Light" panose="020B0403020202020204" pitchFamily="34" charset="0"/>
              </a:rPr>
              <a:t>operations</a:t>
            </a:r>
            <a:r>
              <a:rPr lang="fr-FR" sz="1000" dirty="0">
                <a:solidFill>
                  <a:srgbClr val="C00000"/>
                </a:solidFill>
                <a:latin typeface="Nokia Pure Text Light" panose="020B0403020202020204" pitchFamily="34" charset="0"/>
                <a:ea typeface="Nokia Pure Text Light" panose="020B0403020202020204" pitchFamily="34" charset="0"/>
              </a:rPr>
              <a:t>.</a:t>
            </a:r>
          </a:p>
          <a:p>
            <a:pPr defTabSz="360000">
              <a:spcAft>
                <a:spcPts val="600"/>
              </a:spcAft>
              <a:tabLst>
                <a:tab pos="360000" algn="l"/>
              </a:tabLst>
            </a:pPr>
            <a:endParaRPr lang="fr-FR" sz="1200" dirty="0">
              <a:solidFill>
                <a:srgbClr val="C00000"/>
              </a:solidFill>
              <a:latin typeface="Nokia Pure Text Light" panose="020B0403020202020204" pitchFamily="34" charset="0"/>
              <a:ea typeface="Nokia Pure Text Light" panose="020B0403020202020204" pitchFamily="34" charset="0"/>
            </a:endParaRPr>
          </a:p>
        </p:txBody>
      </p:sp>
      <p:sp>
        <p:nvSpPr>
          <p:cNvPr id="8" name="TextBox 7">
            <a:extLst>
              <a:ext uri="{FF2B5EF4-FFF2-40B4-BE49-F238E27FC236}">
                <a16:creationId xmlns:a16="http://schemas.microsoft.com/office/drawing/2014/main" id="{E99D3B27-D5E2-4DF9-A758-3F7D361C8710}"/>
              </a:ext>
            </a:extLst>
          </p:cNvPr>
          <p:cNvSpPr txBox="1"/>
          <p:nvPr/>
        </p:nvSpPr>
        <p:spPr>
          <a:xfrm>
            <a:off x="627452" y="3848435"/>
            <a:ext cx="1085596" cy="514738"/>
          </a:xfrm>
          <a:prstGeom prst="rect">
            <a:avLst/>
          </a:prstGeom>
          <a:noFill/>
        </p:spPr>
        <p:txBody>
          <a:bodyPr wrap="square" lIns="72000" tIns="72000" rIns="72000" bIns="72000" rtlCol="0">
            <a:spAutoFit/>
          </a:bodyPr>
          <a:lstStyle/>
          <a:p>
            <a:pPr defTabSz="360000">
              <a:spcAft>
                <a:spcPts val="600"/>
              </a:spcAft>
              <a:tabLst>
                <a:tab pos="360000" algn="l"/>
              </a:tabLst>
            </a:pPr>
            <a:r>
              <a:rPr lang="fr-FR" sz="1200" dirty="0">
                <a:solidFill>
                  <a:schemeClr val="tx2"/>
                </a:solidFill>
                <a:latin typeface="Nokia Pure Text Light" panose="020B0403020202020204" pitchFamily="34" charset="0"/>
                <a:ea typeface="Nokia Pure Text Light" panose="020B0403020202020204" pitchFamily="34" charset="0"/>
              </a:rPr>
              <a:t>Out of scope of CT4</a:t>
            </a:r>
          </a:p>
        </p:txBody>
      </p:sp>
      <p:graphicFrame>
        <p:nvGraphicFramePr>
          <p:cNvPr id="9" name="Table 8">
            <a:extLst>
              <a:ext uri="{FF2B5EF4-FFF2-40B4-BE49-F238E27FC236}">
                <a16:creationId xmlns:a16="http://schemas.microsoft.com/office/drawing/2014/main" id="{97D8197A-8FCC-4035-83C6-24565D3B51F8}"/>
              </a:ext>
            </a:extLst>
          </p:cNvPr>
          <p:cNvGraphicFramePr>
            <a:graphicFrameLocks noGrp="1"/>
          </p:cNvGraphicFramePr>
          <p:nvPr>
            <p:extLst>
              <p:ext uri="{D42A27DB-BD31-4B8C-83A1-F6EECF244321}">
                <p14:modId xmlns:p14="http://schemas.microsoft.com/office/powerpoint/2010/main" val="2538886507"/>
              </p:ext>
            </p:extLst>
          </p:nvPr>
        </p:nvGraphicFramePr>
        <p:xfrm>
          <a:off x="417600" y="3598861"/>
          <a:ext cx="6889409" cy="1013887"/>
        </p:xfrm>
        <a:graphic>
          <a:graphicData uri="http://schemas.openxmlformats.org/drawingml/2006/table">
            <a:tbl>
              <a:tblPr firstRow="1" firstCol="1" bandRow="1">
                <a:tableStyleId>{BC89EF96-8CEA-46FF-86C4-4CE0E7609802}</a:tableStyleId>
              </a:tblPr>
              <a:tblGrid>
                <a:gridCol w="1551189">
                  <a:extLst>
                    <a:ext uri="{9D8B030D-6E8A-4147-A177-3AD203B41FA5}">
                      <a16:colId xmlns:a16="http://schemas.microsoft.com/office/drawing/2014/main" val="3701251077"/>
                    </a:ext>
                  </a:extLst>
                </a:gridCol>
                <a:gridCol w="2000357">
                  <a:extLst>
                    <a:ext uri="{9D8B030D-6E8A-4147-A177-3AD203B41FA5}">
                      <a16:colId xmlns:a16="http://schemas.microsoft.com/office/drawing/2014/main" val="2929476656"/>
                    </a:ext>
                  </a:extLst>
                </a:gridCol>
                <a:gridCol w="1671737">
                  <a:extLst>
                    <a:ext uri="{9D8B030D-6E8A-4147-A177-3AD203B41FA5}">
                      <a16:colId xmlns:a16="http://schemas.microsoft.com/office/drawing/2014/main" val="2195475959"/>
                    </a:ext>
                  </a:extLst>
                </a:gridCol>
                <a:gridCol w="1666126">
                  <a:extLst>
                    <a:ext uri="{9D8B030D-6E8A-4147-A177-3AD203B41FA5}">
                      <a16:colId xmlns:a16="http://schemas.microsoft.com/office/drawing/2014/main" val="160285227"/>
                    </a:ext>
                  </a:extLst>
                </a:gridCol>
              </a:tblGrid>
              <a:tr h="265219">
                <a:tc rowSpan="3">
                  <a:txBody>
                    <a:bodyPr/>
                    <a:lstStyle/>
                    <a:p>
                      <a:pPr marL="0" marR="0">
                        <a:spcBef>
                          <a:spcPts val="0"/>
                        </a:spcBef>
                        <a:spcAft>
                          <a:spcPts val="0"/>
                        </a:spcAft>
                      </a:pPr>
                      <a:r>
                        <a:rPr lang="en-GB" sz="1200" dirty="0" err="1">
                          <a:effectLst/>
                        </a:rPr>
                        <a:t>Nsmf_EventExposure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lnR w="12700" cap="flat" cmpd="sng" algn="ctr">
                      <a:solidFill>
                        <a:schemeClr val="bg1">
                          <a:lumMod val="65000"/>
                        </a:schemeClr>
                      </a:solidFill>
                      <a:prstDash val="solid"/>
                      <a:round/>
                      <a:headEnd type="none" w="med" len="med"/>
                      <a:tailEnd type="none" w="med" len="med"/>
                    </a:lnR>
                    <a:lnB w="12700" cap="flat" cmpd="sng" algn="ctr">
                      <a:solidFill>
                        <a:schemeClr val="bg1">
                          <a:lumMod val="65000"/>
                        </a:schemeClr>
                      </a:solidFill>
                      <a:prstDash val="solid"/>
                      <a:round/>
                      <a:headEnd type="none" w="med" len="med"/>
                      <a:tailEnd type="none" w="med" len="med"/>
                    </a:lnB>
                  </a:tcPr>
                </a:tc>
                <a:tc>
                  <a:txBody>
                    <a:bodyPr/>
                    <a:lstStyle/>
                    <a:p>
                      <a:pPr marL="0" marR="0">
                        <a:spcBef>
                          <a:spcPts val="0"/>
                        </a:spcBef>
                        <a:spcAft>
                          <a:spcPts val="0"/>
                        </a:spcAft>
                      </a:pPr>
                      <a:r>
                        <a:rPr lang="en-GB" sz="1200" dirty="0">
                          <a:effectLst/>
                        </a:rPr>
                        <a:t>Subscribe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r>
                        <a:rPr lang="en-GB" sz="1200" dirty="0">
                          <a:effectLst/>
                        </a:rPr>
                        <a:t>PCF, NEF, AMF</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r>
                        <a:rPr lang="en-GB" sz="1200" dirty="0">
                          <a:effectLst/>
                        </a:rPr>
                        <a:t>Subscribe / Notify</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8972661"/>
                  </a:ext>
                </a:extLst>
              </a:tr>
              <a:tr h="265219">
                <a:tc vMerge="1">
                  <a:txBody>
                    <a:bodyPr/>
                    <a:lstStyle/>
                    <a:p>
                      <a:endParaRPr lang="en-US"/>
                    </a:p>
                  </a:txBody>
                  <a:tcPr/>
                </a:tc>
                <a:tc>
                  <a:txBody>
                    <a:bodyPr/>
                    <a:lstStyle/>
                    <a:p>
                      <a:pPr marL="0" marR="0">
                        <a:spcBef>
                          <a:spcPts val="0"/>
                        </a:spcBef>
                        <a:spcAft>
                          <a:spcPts val="0"/>
                        </a:spcAft>
                      </a:pPr>
                      <a:r>
                        <a:rPr lang="en-GB" sz="1200" dirty="0" err="1">
                          <a:effectLst/>
                        </a:rPr>
                        <a:t>UnSubscribe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r>
                        <a:rPr lang="en-GB" sz="1200" dirty="0">
                          <a:effectLst/>
                        </a:rPr>
                        <a:t>PCF, NEF, AMF</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r>
                        <a:rPr lang="en-GB" sz="1200" dirty="0">
                          <a:effectLst/>
                        </a:rPr>
                        <a:t>Subscribe / Notify</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89575875"/>
                  </a:ext>
                </a:extLst>
              </a:tr>
              <a:tr h="483449">
                <a:tc vMerge="1">
                  <a:txBody>
                    <a:bodyPr/>
                    <a:lstStyle/>
                    <a:p>
                      <a:endParaRPr lang="en-US"/>
                    </a:p>
                  </a:txBody>
                  <a:tcPr/>
                </a:tc>
                <a:tc>
                  <a:txBody>
                    <a:bodyPr/>
                    <a:lstStyle/>
                    <a:p>
                      <a:pPr marL="0" marR="0">
                        <a:spcBef>
                          <a:spcPts val="0"/>
                        </a:spcBef>
                        <a:spcAft>
                          <a:spcPts val="0"/>
                        </a:spcAft>
                      </a:pPr>
                      <a:r>
                        <a:rPr lang="en-GB" sz="1200" dirty="0">
                          <a:effectLst/>
                        </a:rPr>
                        <a:t>Notify</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r>
                        <a:rPr lang="en-GB" sz="1200" dirty="0">
                          <a:effectLst/>
                        </a:rPr>
                        <a:t>PCF, NEF, AMF</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spcBef>
                          <a:spcPts val="0"/>
                        </a:spcBef>
                        <a:spcAft>
                          <a:spcPts val="0"/>
                        </a:spcAft>
                      </a:pPr>
                      <a:r>
                        <a:rPr lang="en-GB" sz="1200" dirty="0">
                          <a:effectLst/>
                        </a:rPr>
                        <a:t>Subscribe / Notify</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065" marR="65065"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1316001"/>
                  </a:ext>
                </a:extLst>
              </a:tr>
            </a:tbl>
          </a:graphicData>
        </a:graphic>
      </p:graphicFrame>
    </p:spTree>
    <p:extLst>
      <p:ext uri="{BB962C8B-B14F-4D97-AF65-F5344CB8AC3E}">
        <p14:creationId xmlns:p14="http://schemas.microsoft.com/office/powerpoint/2010/main" val="2540226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lstStyle/>
          <a:p>
            <a:r>
              <a:rPr lang="en-US" dirty="0"/>
              <a:t>Main procedures to consider for designing the SMF APIs</a:t>
            </a:r>
          </a:p>
        </p:txBody>
      </p:sp>
      <p:sp>
        <p:nvSpPr>
          <p:cNvPr id="5" name="Text Placeholder 4"/>
          <p:cNvSpPr>
            <a:spLocks noGrp="1"/>
          </p:cNvSpPr>
          <p:nvPr>
            <p:ph type="body" sz="quarter" idx="12"/>
          </p:nvPr>
        </p:nvSpPr>
        <p:spPr>
          <a:xfrm>
            <a:off x="417600" y="578742"/>
            <a:ext cx="8474880" cy="4225256"/>
          </a:xfrm>
        </p:spPr>
        <p:txBody>
          <a:bodyPr/>
          <a:lstStyle/>
          <a:p>
            <a:endParaRPr lang="en-US" sz="1400" dirty="0"/>
          </a:p>
          <a:p>
            <a:r>
              <a:rPr lang="en-US" sz="1400" dirty="0"/>
              <a:t>Main procedures to consider for designing the APIs:</a:t>
            </a:r>
          </a:p>
          <a:p>
            <a:pPr lvl="1"/>
            <a:r>
              <a:rPr lang="en-US" sz="1200" b="1" dirty="0"/>
              <a:t>PDU Session Establishment</a:t>
            </a:r>
            <a:endParaRPr lang="en-US" sz="1200" dirty="0"/>
          </a:p>
          <a:p>
            <a:pPr lvl="1"/>
            <a:r>
              <a:rPr lang="en-US" sz="1200" b="1" dirty="0"/>
              <a:t>PDU Session Modification (initiated by UE, AMF, V/H-SMF)</a:t>
            </a:r>
          </a:p>
          <a:p>
            <a:pPr lvl="1"/>
            <a:r>
              <a:rPr lang="en-US" sz="1200" b="1" dirty="0">
                <a:solidFill>
                  <a:srgbClr val="C00000"/>
                </a:solidFill>
              </a:rPr>
              <a:t>UE or Network requested </a:t>
            </a:r>
            <a:r>
              <a:rPr lang="en-US" sz="1200" b="1" dirty="0"/>
              <a:t>PDU Session Release, UE or Network-initiated Deregistration</a:t>
            </a:r>
            <a:endParaRPr lang="en-US" b="1" dirty="0"/>
          </a:p>
          <a:p>
            <a:pPr lvl="1"/>
            <a:r>
              <a:rPr lang="en-US" sz="1200" b="1" dirty="0"/>
              <a:t>PDU Session Activation of User Plane connection (setup N3 tunnel)  </a:t>
            </a:r>
            <a:r>
              <a:rPr lang="en-US" sz="1050" i="1" dirty="0"/>
              <a:t>(applicable to N11 only)</a:t>
            </a:r>
          </a:p>
          <a:p>
            <a:pPr lvl="1"/>
            <a:r>
              <a:rPr lang="en-US" sz="1200" b="1" dirty="0"/>
              <a:t>PDU Session Deactivation of User Plane connection (release N3 tunnel)  </a:t>
            </a:r>
            <a:r>
              <a:rPr lang="en-US" sz="1050" i="1" dirty="0"/>
              <a:t>(applicable to N11 only)</a:t>
            </a:r>
          </a:p>
          <a:p>
            <a:pPr lvl="1"/>
            <a:r>
              <a:rPr lang="en-US" sz="1200" b="1" dirty="0" err="1"/>
              <a:t>Xn</a:t>
            </a:r>
            <a:r>
              <a:rPr lang="en-US" sz="1200" b="1" dirty="0"/>
              <a:t> Handover </a:t>
            </a:r>
            <a:r>
              <a:rPr lang="en-US" sz="1050" i="1" dirty="0"/>
              <a:t>(applicable to N11 only)</a:t>
            </a:r>
          </a:p>
          <a:p>
            <a:pPr lvl="1"/>
            <a:r>
              <a:rPr lang="en-US" sz="1200" b="1" dirty="0"/>
              <a:t>N2 Handover </a:t>
            </a:r>
            <a:r>
              <a:rPr lang="en-US" sz="1050" i="1" dirty="0"/>
              <a:t>(applicable to N11 only) </a:t>
            </a:r>
          </a:p>
          <a:p>
            <a:pPr lvl="1"/>
            <a:r>
              <a:rPr lang="en-US" sz="1200" b="1" dirty="0"/>
              <a:t>Non-3GPP Access to 3GPP Access handover of a PDU session</a:t>
            </a:r>
          </a:p>
          <a:p>
            <a:pPr lvl="1"/>
            <a:r>
              <a:rPr lang="en-US" sz="1200" b="1" dirty="0"/>
              <a:t>Registration with AMF relocation</a:t>
            </a:r>
          </a:p>
          <a:p>
            <a:pPr lvl="1"/>
            <a:endParaRPr lang="en-US" sz="1200" b="1" dirty="0"/>
          </a:p>
          <a:p>
            <a:pPr lvl="1"/>
            <a:endParaRPr lang="en-US" sz="1200" b="1" dirty="0"/>
          </a:p>
        </p:txBody>
      </p:sp>
    </p:spTree>
    <p:extLst>
      <p:ext uri="{BB962C8B-B14F-4D97-AF65-F5344CB8AC3E}">
        <p14:creationId xmlns:p14="http://schemas.microsoft.com/office/powerpoint/2010/main" val="1584877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See TR 29.891</a:t>
            </a:r>
          </a:p>
        </p:txBody>
      </p:sp>
      <p:sp>
        <p:nvSpPr>
          <p:cNvPr id="3" name="Text Placeholder 2"/>
          <p:cNvSpPr>
            <a:spLocks noGrp="1"/>
          </p:cNvSpPr>
          <p:nvPr>
            <p:ph type="body" sz="quarter" idx="11"/>
          </p:nvPr>
        </p:nvSpPr>
        <p:spPr/>
        <p:txBody>
          <a:bodyPr/>
          <a:lstStyle/>
          <a:p>
            <a:r>
              <a:rPr lang="en-US" dirty="0"/>
              <a:t>API Design Guidelines for 5GC SBIs</a:t>
            </a:r>
          </a:p>
        </p:txBody>
      </p:sp>
      <p:graphicFrame>
        <p:nvGraphicFramePr>
          <p:cNvPr id="16" name="Table 15">
            <a:extLst>
              <a:ext uri="{FF2B5EF4-FFF2-40B4-BE49-F238E27FC236}">
                <a16:creationId xmlns:a16="http://schemas.microsoft.com/office/drawing/2014/main" id="{608CA585-45FB-4CBC-90BF-E53BA0CD9F76}"/>
              </a:ext>
            </a:extLst>
          </p:cNvPr>
          <p:cNvGraphicFramePr>
            <a:graphicFrameLocks noGrp="1"/>
          </p:cNvGraphicFramePr>
          <p:nvPr>
            <p:extLst>
              <p:ext uri="{D42A27DB-BD31-4B8C-83A1-F6EECF244321}">
                <p14:modId xmlns:p14="http://schemas.microsoft.com/office/powerpoint/2010/main" val="2138354690"/>
              </p:ext>
            </p:extLst>
          </p:nvPr>
        </p:nvGraphicFramePr>
        <p:xfrm>
          <a:off x="638735" y="1266125"/>
          <a:ext cx="7577418" cy="3444240"/>
        </p:xfrm>
        <a:graphic>
          <a:graphicData uri="http://schemas.openxmlformats.org/drawingml/2006/table">
            <a:tbl>
              <a:tblPr firstRow="1" firstCol="1" bandRow="1">
                <a:tableStyleId>{BC89EF96-8CEA-46FF-86C4-4CE0E7609802}</a:tableStyleId>
              </a:tblPr>
              <a:tblGrid>
                <a:gridCol w="1511765">
                  <a:extLst>
                    <a:ext uri="{9D8B030D-6E8A-4147-A177-3AD203B41FA5}">
                      <a16:colId xmlns:a16="http://schemas.microsoft.com/office/drawing/2014/main" val="2587138673"/>
                    </a:ext>
                  </a:extLst>
                </a:gridCol>
                <a:gridCol w="2965413">
                  <a:extLst>
                    <a:ext uri="{9D8B030D-6E8A-4147-A177-3AD203B41FA5}">
                      <a16:colId xmlns:a16="http://schemas.microsoft.com/office/drawing/2014/main" val="3097705646"/>
                    </a:ext>
                  </a:extLst>
                </a:gridCol>
                <a:gridCol w="3100240">
                  <a:extLst>
                    <a:ext uri="{9D8B030D-6E8A-4147-A177-3AD203B41FA5}">
                      <a16:colId xmlns:a16="http://schemas.microsoft.com/office/drawing/2014/main" val="220138711"/>
                    </a:ext>
                  </a:extLst>
                </a:gridCol>
              </a:tblGrid>
              <a:tr h="130492">
                <a:tc>
                  <a:txBody>
                    <a:bodyPr/>
                    <a:lstStyle/>
                    <a:p>
                      <a:pPr algn="ctr">
                        <a:spcAft>
                          <a:spcPts val="0"/>
                        </a:spcAft>
                      </a:pPr>
                      <a:r>
                        <a:rPr lang="en-GB" sz="900">
                          <a:effectLst/>
                        </a:rPr>
                        <a:t> </a:t>
                      </a:r>
                      <a:endParaRPr lang="fr-FR"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tc>
                <a:tc>
                  <a:txBody>
                    <a:bodyPr/>
                    <a:lstStyle/>
                    <a:p>
                      <a:pPr algn="ctr">
                        <a:spcAft>
                          <a:spcPts val="0"/>
                        </a:spcAft>
                      </a:pPr>
                      <a:r>
                        <a:rPr lang="en-GB" sz="1000" dirty="0">
                          <a:effectLst/>
                        </a:rPr>
                        <a:t>Standard methods</a:t>
                      </a:r>
                      <a:endParaRPr lang="fr-FR"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CCFF99"/>
                    </a:solidFill>
                  </a:tcPr>
                </a:tc>
                <a:tc>
                  <a:txBody>
                    <a:bodyPr/>
                    <a:lstStyle/>
                    <a:p>
                      <a:pPr algn="ctr">
                        <a:spcAft>
                          <a:spcPts val="0"/>
                        </a:spcAft>
                      </a:pPr>
                      <a:r>
                        <a:rPr lang="en-GB" sz="1000" dirty="0">
                          <a:effectLst/>
                        </a:rPr>
                        <a:t>Custom operations</a:t>
                      </a:r>
                      <a:endParaRPr lang="fr-FR"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FFFFCC"/>
                    </a:solidFill>
                  </a:tcPr>
                </a:tc>
                <a:extLst>
                  <a:ext uri="{0D108BD9-81ED-4DB2-BD59-A6C34878D82A}">
                    <a16:rowId xmlns:a16="http://schemas.microsoft.com/office/drawing/2014/main" val="440205692"/>
                  </a:ext>
                </a:extLst>
              </a:tr>
              <a:tr h="391477">
                <a:tc>
                  <a:txBody>
                    <a:bodyPr/>
                    <a:lstStyle/>
                    <a:p>
                      <a:pPr algn="ctr">
                        <a:spcAft>
                          <a:spcPts val="0"/>
                        </a:spcAft>
                      </a:pPr>
                      <a:r>
                        <a:rPr lang="en-GB" sz="900">
                          <a:effectLst/>
                        </a:rPr>
                        <a:t>Usage</a:t>
                      </a:r>
                      <a:endParaRPr lang="fr-FR"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tc>
                <a:tc>
                  <a:txBody>
                    <a:bodyPr/>
                    <a:lstStyle/>
                    <a:p>
                      <a:pPr algn="ctr">
                        <a:spcAft>
                          <a:spcPts val="0"/>
                        </a:spcAft>
                      </a:pPr>
                      <a:r>
                        <a:rPr lang="en-GB" sz="900" dirty="0">
                          <a:effectLst/>
                        </a:rPr>
                        <a:t>API functionality that naturally maps to one of the standard method </a:t>
                      </a:r>
                      <a:endParaRPr lang="fr-FR" sz="900" dirty="0">
                        <a:effectLst/>
                      </a:endParaRPr>
                    </a:p>
                    <a:p>
                      <a:pPr algn="ctr">
                        <a:spcAft>
                          <a:spcPts val="0"/>
                        </a:spcAft>
                      </a:pPr>
                      <a:r>
                        <a:rPr lang="en-GB" sz="900" dirty="0">
                          <a:effectLst/>
                        </a:rPr>
                        <a:t>(CRUD operations).</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CCFF99"/>
                    </a:solidFill>
                  </a:tcPr>
                </a:tc>
                <a:tc>
                  <a:txBody>
                    <a:bodyPr/>
                    <a:lstStyle/>
                    <a:p>
                      <a:pPr algn="ctr">
                        <a:spcAft>
                          <a:spcPts val="0"/>
                        </a:spcAft>
                      </a:pPr>
                      <a:r>
                        <a:rPr lang="en-GB" sz="900" dirty="0">
                          <a:effectLst/>
                        </a:rPr>
                        <a:t>API functionality that does not naturally map to one of the standard methods </a:t>
                      </a:r>
                      <a:endParaRPr lang="fr-FR" sz="900" dirty="0">
                        <a:effectLst/>
                      </a:endParaRPr>
                    </a:p>
                    <a:p>
                      <a:pPr algn="ctr">
                        <a:spcAft>
                          <a:spcPts val="0"/>
                        </a:spcAft>
                      </a:pPr>
                      <a:r>
                        <a:rPr lang="en-GB" sz="900" dirty="0">
                          <a:effectLst/>
                        </a:rPr>
                        <a:t>(non-CRUD operations)</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FFFFCC"/>
                    </a:solidFill>
                  </a:tcPr>
                </a:tc>
                <a:extLst>
                  <a:ext uri="{0D108BD9-81ED-4DB2-BD59-A6C34878D82A}">
                    <a16:rowId xmlns:a16="http://schemas.microsoft.com/office/drawing/2014/main" val="453755343"/>
                  </a:ext>
                </a:extLst>
              </a:tr>
              <a:tr h="260985">
                <a:tc>
                  <a:txBody>
                    <a:bodyPr/>
                    <a:lstStyle/>
                    <a:p>
                      <a:pPr algn="ctr">
                        <a:spcAft>
                          <a:spcPts val="0"/>
                        </a:spcAft>
                      </a:pPr>
                      <a:r>
                        <a:rPr lang="en-GB" sz="900">
                          <a:effectLst/>
                        </a:rPr>
                        <a:t>Method</a:t>
                      </a:r>
                      <a:endParaRPr lang="fr-FR"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tc>
                <a:tc>
                  <a:txBody>
                    <a:bodyPr/>
                    <a:lstStyle/>
                    <a:p>
                      <a:pPr algn="ctr">
                        <a:spcAft>
                          <a:spcPts val="0"/>
                        </a:spcAft>
                      </a:pPr>
                      <a:r>
                        <a:rPr lang="en-GB" sz="900" dirty="0">
                          <a:effectLst/>
                        </a:rPr>
                        <a:t>Standard method: </a:t>
                      </a:r>
                      <a:endParaRPr lang="fr-FR" sz="900" dirty="0">
                        <a:effectLst/>
                      </a:endParaRPr>
                    </a:p>
                    <a:p>
                      <a:pPr algn="ctr">
                        <a:spcAft>
                          <a:spcPts val="0"/>
                        </a:spcAft>
                      </a:pPr>
                      <a:r>
                        <a:rPr lang="en-GB" sz="900" dirty="0">
                          <a:effectLst/>
                        </a:rPr>
                        <a:t>List, Get, Create, Update, Delete</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CCFF99"/>
                    </a:solidFill>
                  </a:tcPr>
                </a:tc>
                <a:tc>
                  <a:txBody>
                    <a:bodyPr/>
                    <a:lstStyle/>
                    <a:p>
                      <a:pPr algn="ctr">
                        <a:spcAft>
                          <a:spcPts val="0"/>
                        </a:spcAft>
                      </a:pPr>
                      <a:r>
                        <a:rPr lang="en-GB" sz="900" dirty="0">
                          <a:effectLst/>
                        </a:rPr>
                        <a:t>Custom methods </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FFFFCC"/>
                    </a:solidFill>
                  </a:tcPr>
                </a:tc>
                <a:extLst>
                  <a:ext uri="{0D108BD9-81ED-4DB2-BD59-A6C34878D82A}">
                    <a16:rowId xmlns:a16="http://schemas.microsoft.com/office/drawing/2014/main" val="3076287586"/>
                  </a:ext>
                </a:extLst>
              </a:tr>
              <a:tr h="260985">
                <a:tc>
                  <a:txBody>
                    <a:bodyPr/>
                    <a:lstStyle/>
                    <a:p>
                      <a:pPr algn="ctr">
                        <a:spcAft>
                          <a:spcPts val="0"/>
                        </a:spcAft>
                      </a:pPr>
                      <a:r>
                        <a:rPr lang="en-GB" sz="900">
                          <a:effectLst/>
                        </a:rPr>
                        <a:t>Resource/Scope</a:t>
                      </a:r>
                      <a:endParaRPr lang="fr-FR"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tc>
                <a:tc>
                  <a:txBody>
                    <a:bodyPr/>
                    <a:lstStyle/>
                    <a:p>
                      <a:pPr marL="0" algn="ctr" defTabSz="914400" rtl="0" eaLnBrk="1" latinLnBrk="0" hangingPunct="1">
                        <a:spcAft>
                          <a:spcPts val="0"/>
                        </a:spcAft>
                      </a:pPr>
                      <a:r>
                        <a:rPr lang="en-GB" sz="900" kern="1200" dirty="0">
                          <a:solidFill>
                            <a:schemeClr val="tx1"/>
                          </a:solidFill>
                          <a:effectLst/>
                          <a:latin typeface="+mn-lt"/>
                          <a:ea typeface="+mn-ea"/>
                          <a:cs typeface="+mn-cs"/>
                        </a:rPr>
                        <a:t>Applies to the resource indicated in the URI</a:t>
                      </a:r>
                      <a:endParaRPr lang="fr-FR" sz="900" kern="1200" dirty="0">
                        <a:solidFill>
                          <a:schemeClr val="tx1"/>
                        </a:solidFill>
                        <a:effectLst/>
                        <a:latin typeface="+mn-lt"/>
                        <a:ea typeface="+mn-ea"/>
                        <a:cs typeface="+mn-cs"/>
                      </a:endParaRPr>
                    </a:p>
                  </a:txBody>
                  <a:tcPr marL="65246" marR="65246" marT="0" marB="0">
                    <a:solidFill>
                      <a:srgbClr val="CCFF99"/>
                    </a:solidFill>
                  </a:tcPr>
                </a:tc>
                <a:tc>
                  <a:txBody>
                    <a:bodyPr/>
                    <a:lstStyle/>
                    <a:p>
                      <a:pPr marL="0" algn="ctr" defTabSz="914400" rtl="0" eaLnBrk="1" latinLnBrk="0" hangingPunct="1">
                        <a:spcAft>
                          <a:spcPts val="0"/>
                        </a:spcAft>
                      </a:pPr>
                      <a:r>
                        <a:rPr lang="en-GB" sz="900" kern="1200" dirty="0">
                          <a:solidFill>
                            <a:schemeClr val="tx1"/>
                          </a:solidFill>
                          <a:effectLst/>
                          <a:latin typeface="+mn-lt"/>
                          <a:ea typeface="+mn-ea"/>
                          <a:cs typeface="+mn-cs"/>
                        </a:rPr>
                        <a:t>Can be associated with a resource, a collection (see NOTE) or a service</a:t>
                      </a:r>
                      <a:endParaRPr lang="fr-FR" sz="900" kern="1200" dirty="0">
                        <a:solidFill>
                          <a:schemeClr val="tx1"/>
                        </a:solidFill>
                        <a:effectLst/>
                        <a:latin typeface="+mn-lt"/>
                        <a:ea typeface="+mn-ea"/>
                        <a:cs typeface="+mn-cs"/>
                      </a:endParaRPr>
                    </a:p>
                  </a:txBody>
                  <a:tcPr marL="65246" marR="65246" marT="0" marB="0">
                    <a:solidFill>
                      <a:srgbClr val="FFFFCC"/>
                    </a:solidFill>
                  </a:tcPr>
                </a:tc>
                <a:extLst>
                  <a:ext uri="{0D108BD9-81ED-4DB2-BD59-A6C34878D82A}">
                    <a16:rowId xmlns:a16="http://schemas.microsoft.com/office/drawing/2014/main" val="3364189371"/>
                  </a:ext>
                </a:extLst>
              </a:tr>
              <a:tr h="913447">
                <a:tc>
                  <a:txBody>
                    <a:bodyPr/>
                    <a:lstStyle/>
                    <a:p>
                      <a:pPr algn="ctr">
                        <a:spcAft>
                          <a:spcPts val="0"/>
                        </a:spcAft>
                      </a:pPr>
                      <a:r>
                        <a:rPr lang="en-GB" sz="900">
                          <a:effectLst/>
                        </a:rPr>
                        <a:t>HTTP mapping</a:t>
                      </a:r>
                      <a:endParaRPr lang="fr-FR"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tc>
                <a:tc>
                  <a:txBody>
                    <a:bodyPr/>
                    <a:lstStyle/>
                    <a:p>
                      <a:pPr algn="ctr">
                        <a:spcAft>
                          <a:spcPts val="0"/>
                        </a:spcAft>
                      </a:pPr>
                      <a:r>
                        <a:rPr lang="en-GB" sz="900" kern="1200" dirty="0">
                          <a:solidFill>
                            <a:schemeClr val="tx1"/>
                          </a:solidFill>
                          <a:effectLst/>
                          <a:latin typeface="+mn-lt"/>
                          <a:ea typeface="+mn-ea"/>
                          <a:cs typeface="+mn-cs"/>
                        </a:rPr>
                        <a:t>Standard HTTP method</a:t>
                      </a:r>
                      <a:endParaRPr lang="fr-FR" sz="900" kern="1200" dirty="0">
                        <a:solidFill>
                          <a:schemeClr val="tx1"/>
                        </a:solidFill>
                        <a:effectLst/>
                        <a:latin typeface="+mn-lt"/>
                        <a:ea typeface="+mn-ea"/>
                        <a:cs typeface="+mn-cs"/>
                      </a:endParaRPr>
                    </a:p>
                    <a:p>
                      <a:pPr algn="ctr">
                        <a:spcAft>
                          <a:spcPts val="0"/>
                        </a:spcAft>
                      </a:pPr>
                      <a:r>
                        <a:rPr lang="en-GB" sz="900" dirty="0">
                          <a:effectLst/>
                        </a:rPr>
                        <a:t> </a:t>
                      </a:r>
                      <a:endParaRPr lang="fr-FR" sz="900" dirty="0">
                        <a:effectLst/>
                      </a:endParaRPr>
                    </a:p>
                    <a:p>
                      <a:pPr algn="ctr">
                        <a:spcAft>
                          <a:spcPts val="0"/>
                        </a:spcAft>
                      </a:pPr>
                      <a:r>
                        <a:rPr lang="en-GB" sz="900" dirty="0">
                          <a:effectLst/>
                        </a:rPr>
                        <a:t>List: GET &lt;collection URL&gt;</a:t>
                      </a:r>
                      <a:endParaRPr lang="fr-FR" sz="900" dirty="0">
                        <a:effectLst/>
                      </a:endParaRPr>
                    </a:p>
                    <a:p>
                      <a:pPr algn="ctr">
                        <a:spcAft>
                          <a:spcPts val="0"/>
                        </a:spcAft>
                      </a:pPr>
                      <a:r>
                        <a:rPr lang="en-GB" sz="900" dirty="0">
                          <a:effectLst/>
                        </a:rPr>
                        <a:t>Get: GET &lt;resource URL&gt;</a:t>
                      </a:r>
                      <a:endParaRPr lang="fr-FR" sz="900" dirty="0">
                        <a:effectLst/>
                      </a:endParaRPr>
                    </a:p>
                    <a:p>
                      <a:pPr algn="ctr">
                        <a:spcAft>
                          <a:spcPts val="0"/>
                        </a:spcAft>
                      </a:pPr>
                      <a:r>
                        <a:rPr lang="en-GB" sz="900" dirty="0">
                          <a:effectLst/>
                        </a:rPr>
                        <a:t>Create: POST &lt;collection URL&gt;</a:t>
                      </a:r>
                      <a:endParaRPr lang="fr-FR" sz="900" dirty="0">
                        <a:effectLst/>
                      </a:endParaRPr>
                    </a:p>
                    <a:p>
                      <a:pPr algn="ctr">
                        <a:spcAft>
                          <a:spcPts val="0"/>
                        </a:spcAft>
                      </a:pPr>
                      <a:r>
                        <a:rPr lang="en-GB" sz="900" dirty="0">
                          <a:effectLst/>
                        </a:rPr>
                        <a:t>Update: PUT or PATCH &lt;resource URL&gt;</a:t>
                      </a:r>
                      <a:endParaRPr lang="fr-FR" sz="900" dirty="0">
                        <a:effectLst/>
                      </a:endParaRPr>
                    </a:p>
                    <a:p>
                      <a:pPr algn="ctr">
                        <a:spcAft>
                          <a:spcPts val="0"/>
                        </a:spcAft>
                      </a:pPr>
                      <a:r>
                        <a:rPr lang="en-GB" sz="900" dirty="0">
                          <a:effectLst/>
                        </a:rPr>
                        <a:t>Delete: DELETE &lt;resource URL&gt;</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CCFF99"/>
                    </a:solidFill>
                  </a:tcPr>
                </a:tc>
                <a:tc>
                  <a:txBody>
                    <a:bodyPr/>
                    <a:lstStyle/>
                    <a:p>
                      <a:pPr marL="0" algn="ctr" defTabSz="914400" rtl="0" eaLnBrk="1" latinLnBrk="0" hangingPunct="1">
                        <a:spcAft>
                          <a:spcPts val="0"/>
                        </a:spcAft>
                      </a:pPr>
                      <a:r>
                        <a:rPr lang="en-GB" sz="900" kern="1200" dirty="0">
                          <a:solidFill>
                            <a:schemeClr val="tx1"/>
                          </a:solidFill>
                          <a:effectLst/>
                          <a:latin typeface="+mn-lt"/>
                          <a:ea typeface="+mn-ea"/>
                          <a:cs typeface="+mn-cs"/>
                        </a:rPr>
                        <a:t>Custom method included in URI</a:t>
                      </a:r>
                      <a:endParaRPr lang="fr-FR" sz="900" kern="1200" dirty="0">
                        <a:solidFill>
                          <a:schemeClr val="tx1"/>
                        </a:solidFill>
                        <a:effectLst/>
                        <a:latin typeface="+mn-lt"/>
                        <a:ea typeface="+mn-ea"/>
                        <a:cs typeface="+mn-cs"/>
                      </a:endParaRPr>
                    </a:p>
                    <a:p>
                      <a:pPr algn="ctr">
                        <a:spcAft>
                          <a:spcPts val="0"/>
                        </a:spcAft>
                      </a:pPr>
                      <a:r>
                        <a:rPr lang="en-GB" sz="900" dirty="0">
                          <a:effectLst/>
                        </a:rPr>
                        <a:t> </a:t>
                      </a:r>
                      <a:endParaRPr lang="fr-FR" sz="900" dirty="0">
                        <a:effectLst/>
                      </a:endParaRPr>
                    </a:p>
                    <a:p>
                      <a:pPr algn="ctr">
                        <a:spcAft>
                          <a:spcPts val="0"/>
                        </a:spcAft>
                      </a:pPr>
                      <a:r>
                        <a:rPr lang="en-GB" sz="900" dirty="0">
                          <a:effectLst/>
                        </a:rPr>
                        <a:t>Mapped to the most suitable HTTP method (POST typically)</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FFFFCC"/>
                    </a:solidFill>
                  </a:tcPr>
                </a:tc>
                <a:extLst>
                  <a:ext uri="{0D108BD9-81ED-4DB2-BD59-A6C34878D82A}">
                    <a16:rowId xmlns:a16="http://schemas.microsoft.com/office/drawing/2014/main" val="2874769156"/>
                  </a:ext>
                </a:extLst>
              </a:tr>
              <a:tr h="260985">
                <a:tc>
                  <a:txBody>
                    <a:bodyPr/>
                    <a:lstStyle/>
                    <a:p>
                      <a:pPr algn="ctr">
                        <a:spcAft>
                          <a:spcPts val="0"/>
                        </a:spcAft>
                      </a:pPr>
                      <a:r>
                        <a:rPr lang="en-GB" sz="900">
                          <a:effectLst/>
                        </a:rPr>
                        <a:t>Parameters</a:t>
                      </a:r>
                      <a:endParaRPr lang="fr-FR"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tc>
                <a:tc>
                  <a:txBody>
                    <a:bodyPr/>
                    <a:lstStyle/>
                    <a:p>
                      <a:pPr algn="ctr">
                        <a:spcAft>
                          <a:spcPts val="0"/>
                        </a:spcAft>
                      </a:pPr>
                      <a:r>
                        <a:rPr lang="en-GB" sz="900" dirty="0">
                          <a:effectLst/>
                        </a:rPr>
                        <a:t>Parameters/objects in Body or URI (e.g. search parameters in URI)</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CCFF99"/>
                    </a:solidFill>
                  </a:tcPr>
                </a:tc>
                <a:tc>
                  <a:txBody>
                    <a:bodyPr/>
                    <a:lstStyle/>
                    <a:p>
                      <a:pPr algn="ctr">
                        <a:spcAft>
                          <a:spcPts val="0"/>
                        </a:spcAft>
                      </a:pPr>
                      <a:r>
                        <a:rPr lang="en-GB" sz="900" dirty="0">
                          <a:effectLst/>
                        </a:rPr>
                        <a:t>Parameters/objects in Body</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FFFFCC"/>
                    </a:solidFill>
                  </a:tcPr>
                </a:tc>
                <a:extLst>
                  <a:ext uri="{0D108BD9-81ED-4DB2-BD59-A6C34878D82A}">
                    <a16:rowId xmlns:a16="http://schemas.microsoft.com/office/drawing/2014/main" val="3651473662"/>
                  </a:ext>
                </a:extLst>
              </a:tr>
              <a:tr h="260985">
                <a:tc>
                  <a:txBody>
                    <a:bodyPr/>
                    <a:lstStyle/>
                    <a:p>
                      <a:pPr algn="ctr">
                        <a:spcAft>
                          <a:spcPts val="0"/>
                        </a:spcAft>
                      </a:pPr>
                      <a:r>
                        <a:rPr lang="en-GB" sz="900">
                          <a:effectLst/>
                        </a:rPr>
                        <a:t>Properties</a:t>
                      </a:r>
                      <a:endParaRPr lang="fr-FR"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tc>
                <a:tc>
                  <a:txBody>
                    <a:bodyPr/>
                    <a:lstStyle/>
                    <a:p>
                      <a:pPr marL="0" algn="ctr" defTabSz="914400" rtl="0" eaLnBrk="1" latinLnBrk="0" hangingPunct="1">
                        <a:spcAft>
                          <a:spcPts val="0"/>
                        </a:spcAft>
                      </a:pPr>
                      <a:r>
                        <a:rPr lang="en-GB" sz="900" kern="1200" dirty="0">
                          <a:solidFill>
                            <a:schemeClr val="tx1"/>
                          </a:solidFill>
                          <a:effectLst/>
                          <a:latin typeface="+mn-lt"/>
                          <a:ea typeface="+mn-ea"/>
                          <a:cs typeface="+mn-cs"/>
                        </a:rPr>
                        <a:t>Large number of resources, only few methods (CRUD) allowed</a:t>
                      </a:r>
                      <a:endParaRPr lang="fr-FR" sz="900" kern="1200" dirty="0">
                        <a:solidFill>
                          <a:schemeClr val="tx1"/>
                        </a:solidFill>
                        <a:effectLst/>
                        <a:latin typeface="+mn-lt"/>
                        <a:ea typeface="+mn-ea"/>
                        <a:cs typeface="+mn-cs"/>
                      </a:endParaRPr>
                    </a:p>
                  </a:txBody>
                  <a:tcPr marL="65246" marR="65246" marT="0" marB="0">
                    <a:solidFill>
                      <a:srgbClr val="CCFF99"/>
                    </a:solidFill>
                  </a:tcPr>
                </a:tc>
                <a:tc>
                  <a:txBody>
                    <a:bodyPr/>
                    <a:lstStyle/>
                    <a:p>
                      <a:pPr marL="0" algn="ctr" defTabSz="914400" rtl="0" eaLnBrk="1" latinLnBrk="0" hangingPunct="1">
                        <a:spcAft>
                          <a:spcPts val="0"/>
                        </a:spcAft>
                      </a:pPr>
                      <a:r>
                        <a:rPr lang="en-GB" sz="900" kern="1200" dirty="0">
                          <a:solidFill>
                            <a:schemeClr val="tx1"/>
                          </a:solidFill>
                          <a:effectLst/>
                          <a:latin typeface="+mn-lt"/>
                          <a:ea typeface="+mn-ea"/>
                          <a:cs typeface="+mn-cs"/>
                        </a:rPr>
                        <a:t>Large number of methods permitted</a:t>
                      </a:r>
                      <a:endParaRPr lang="fr-FR" sz="900" kern="1200" dirty="0">
                        <a:solidFill>
                          <a:schemeClr val="tx1"/>
                        </a:solidFill>
                        <a:effectLst/>
                        <a:latin typeface="+mn-lt"/>
                        <a:ea typeface="+mn-ea"/>
                        <a:cs typeface="+mn-cs"/>
                      </a:endParaRPr>
                    </a:p>
                  </a:txBody>
                  <a:tcPr marL="65246" marR="65246" marT="0" marB="0">
                    <a:solidFill>
                      <a:srgbClr val="FFFFCC"/>
                    </a:solidFill>
                  </a:tcPr>
                </a:tc>
                <a:extLst>
                  <a:ext uri="{0D108BD9-81ED-4DB2-BD59-A6C34878D82A}">
                    <a16:rowId xmlns:a16="http://schemas.microsoft.com/office/drawing/2014/main" val="617225061"/>
                  </a:ext>
                </a:extLst>
              </a:tr>
              <a:tr h="260985">
                <a:tc>
                  <a:txBody>
                    <a:bodyPr/>
                    <a:lstStyle/>
                    <a:p>
                      <a:pPr algn="ctr">
                        <a:spcAft>
                          <a:spcPts val="0"/>
                        </a:spcAft>
                      </a:pPr>
                      <a:r>
                        <a:rPr lang="en-GB" sz="900">
                          <a:effectLst/>
                        </a:rPr>
                        <a:t>API examples</a:t>
                      </a:r>
                      <a:endParaRPr lang="fr-FR"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tc>
                <a:tc>
                  <a:txBody>
                    <a:bodyPr/>
                    <a:lstStyle/>
                    <a:p>
                      <a:pPr algn="ctr">
                        <a:spcAft>
                          <a:spcPts val="0"/>
                        </a:spcAft>
                      </a:pPr>
                      <a:r>
                        <a:rPr lang="en-GB" sz="900" dirty="0">
                          <a:effectLst/>
                        </a:rPr>
                        <a:t>POST /Sessions/</a:t>
                      </a:r>
                      <a:endParaRPr lang="fr-FR" sz="900" dirty="0">
                        <a:effectLst/>
                      </a:endParaRPr>
                    </a:p>
                    <a:p>
                      <a:pPr algn="ctr">
                        <a:spcAft>
                          <a:spcPts val="0"/>
                        </a:spcAft>
                      </a:pPr>
                      <a:r>
                        <a:rPr lang="en-GB" sz="900" dirty="0">
                          <a:effectLst/>
                        </a:rPr>
                        <a:t>DELETE /sessions/123456</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CCFF99"/>
                    </a:solidFill>
                  </a:tcPr>
                </a:tc>
                <a:tc>
                  <a:txBody>
                    <a:bodyPr/>
                    <a:lstStyle/>
                    <a:p>
                      <a:pPr algn="ctr">
                        <a:spcAft>
                          <a:spcPts val="0"/>
                        </a:spcAft>
                      </a:pPr>
                      <a:r>
                        <a:rPr lang="en-GB" sz="900" dirty="0">
                          <a:effectLst/>
                        </a:rPr>
                        <a:t>POST /messages/</a:t>
                      </a:r>
                      <a:r>
                        <a:rPr lang="en-GB" sz="900" dirty="0" err="1">
                          <a:effectLst/>
                        </a:rPr>
                        <a:t>rpc</a:t>
                      </a:r>
                      <a:r>
                        <a:rPr lang="en-GB" sz="900" dirty="0">
                          <a:effectLst/>
                        </a:rPr>
                        <a:t>/send</a:t>
                      </a:r>
                      <a:endParaRPr lang="fr-FR" sz="900" dirty="0">
                        <a:effectLst/>
                      </a:endParaRPr>
                    </a:p>
                    <a:p>
                      <a:pPr algn="ctr">
                        <a:spcAft>
                          <a:spcPts val="0"/>
                        </a:spcAft>
                      </a:pPr>
                      <a:r>
                        <a:rPr lang="en-GB" sz="900" dirty="0">
                          <a:effectLst/>
                        </a:rPr>
                        <a:t>POST /sessions/123456/</a:t>
                      </a:r>
                      <a:r>
                        <a:rPr lang="en-GB" sz="900" dirty="0" err="1">
                          <a:effectLst/>
                        </a:rPr>
                        <a:t>rpc</a:t>
                      </a:r>
                      <a:r>
                        <a:rPr lang="en-GB" sz="900" dirty="0">
                          <a:effectLst/>
                        </a:rPr>
                        <a:t>/activate</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FFFFCC"/>
                    </a:solidFill>
                  </a:tcPr>
                </a:tc>
                <a:extLst>
                  <a:ext uri="{0D108BD9-81ED-4DB2-BD59-A6C34878D82A}">
                    <a16:rowId xmlns:a16="http://schemas.microsoft.com/office/drawing/2014/main" val="446472106"/>
                  </a:ext>
                </a:extLst>
              </a:tr>
              <a:tr h="391477">
                <a:tc>
                  <a:txBody>
                    <a:bodyPr/>
                    <a:lstStyle/>
                    <a:p>
                      <a:pPr algn="ctr">
                        <a:spcAft>
                          <a:spcPts val="0"/>
                        </a:spcAft>
                      </a:pPr>
                      <a:r>
                        <a:rPr lang="en-GB" sz="900">
                          <a:effectLst/>
                        </a:rPr>
                        <a:t>Example use cases</a:t>
                      </a:r>
                      <a:endParaRPr lang="fr-FR"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tc>
                <a:tc>
                  <a:txBody>
                    <a:bodyPr/>
                    <a:lstStyle/>
                    <a:p>
                      <a:pPr algn="ctr">
                        <a:spcAft>
                          <a:spcPts val="0"/>
                        </a:spcAft>
                      </a:pPr>
                      <a:r>
                        <a:rPr lang="en-GB" sz="900" dirty="0">
                          <a:effectLst/>
                        </a:rPr>
                        <a:t>CRUD operations</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CCFF99"/>
                    </a:solidFill>
                  </a:tcPr>
                </a:tc>
                <a:tc>
                  <a:txBody>
                    <a:bodyPr/>
                    <a:lstStyle/>
                    <a:p>
                      <a:pPr algn="ctr">
                        <a:spcAft>
                          <a:spcPts val="0"/>
                        </a:spcAft>
                      </a:pPr>
                      <a:r>
                        <a:rPr lang="en-GB" sz="900" dirty="0">
                          <a:effectLst/>
                        </a:rPr>
                        <a:t>Cancel an outstanding operation</a:t>
                      </a:r>
                      <a:endParaRPr lang="fr-FR" sz="900" dirty="0">
                        <a:effectLst/>
                      </a:endParaRPr>
                    </a:p>
                    <a:p>
                      <a:pPr algn="ctr">
                        <a:spcAft>
                          <a:spcPts val="0"/>
                        </a:spcAft>
                      </a:pPr>
                      <a:r>
                        <a:rPr lang="en-GB" sz="900" dirty="0">
                          <a:effectLst/>
                        </a:rPr>
                        <a:t>Move a resource from one parent to another</a:t>
                      </a:r>
                      <a:endParaRPr lang="fr-FR" sz="900" dirty="0">
                        <a:effectLst/>
                      </a:endParaRPr>
                    </a:p>
                    <a:p>
                      <a:pPr algn="ctr">
                        <a:spcAft>
                          <a:spcPts val="0"/>
                        </a:spcAft>
                      </a:pPr>
                      <a:r>
                        <a:rPr lang="en-GB" sz="900" dirty="0">
                          <a:effectLst/>
                        </a:rPr>
                        <a:t>Activate/Deactivate a resource</a:t>
                      </a:r>
                      <a:endParaRPr lang="fr-FR"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solidFill>
                      <a:srgbClr val="FFFFCC"/>
                    </a:solidFill>
                  </a:tcPr>
                </a:tc>
                <a:extLst>
                  <a:ext uri="{0D108BD9-81ED-4DB2-BD59-A6C34878D82A}">
                    <a16:rowId xmlns:a16="http://schemas.microsoft.com/office/drawing/2014/main" val="2291037110"/>
                  </a:ext>
                </a:extLst>
              </a:tr>
              <a:tr h="130492">
                <a:tc gridSpan="3">
                  <a:txBody>
                    <a:bodyPr/>
                    <a:lstStyle/>
                    <a:p>
                      <a:pPr marL="540385" indent="-540385">
                        <a:spcAft>
                          <a:spcPts val="0"/>
                        </a:spcAft>
                      </a:pPr>
                      <a:r>
                        <a:rPr lang="en-GB" sz="900" b="0" dirty="0">
                          <a:effectLst/>
                        </a:rPr>
                        <a:t>NOTE: 	A collection contains a list of resources of the same type.</a:t>
                      </a:r>
                      <a:endParaRPr lang="fr-FR" sz="9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246" marR="65246" marT="0" marB="0"/>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195567963"/>
                  </a:ext>
                </a:extLst>
              </a:tr>
            </a:tbl>
          </a:graphicData>
        </a:graphic>
      </p:graphicFrame>
      <p:cxnSp>
        <p:nvCxnSpPr>
          <p:cNvPr id="17" name="Straight Arrow Connector 16">
            <a:extLst>
              <a:ext uri="{FF2B5EF4-FFF2-40B4-BE49-F238E27FC236}">
                <a16:creationId xmlns:a16="http://schemas.microsoft.com/office/drawing/2014/main" id="{0645E254-AA13-4CF9-838F-096BDD35350B}"/>
              </a:ext>
            </a:extLst>
          </p:cNvPr>
          <p:cNvCxnSpPr>
            <a:cxnSpLocks/>
          </p:cNvCxnSpPr>
          <p:nvPr/>
        </p:nvCxnSpPr>
        <p:spPr>
          <a:xfrm flipH="1">
            <a:off x="4355976" y="590400"/>
            <a:ext cx="576064" cy="4691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853199E-77DD-4A01-A135-90FF96893F60}"/>
              </a:ext>
            </a:extLst>
          </p:cNvPr>
          <p:cNvSpPr txBox="1"/>
          <p:nvPr/>
        </p:nvSpPr>
        <p:spPr>
          <a:xfrm>
            <a:off x="5148064" y="206591"/>
            <a:ext cx="3888432" cy="815608"/>
          </a:xfrm>
          <a:prstGeom prst="rect">
            <a:avLst/>
          </a:prstGeom>
          <a:solidFill>
            <a:schemeClr val="tx2">
              <a:lumMod val="10000"/>
              <a:lumOff val="90000"/>
            </a:schemeClr>
          </a:solidFill>
        </p:spPr>
        <p:txBody>
          <a:bodyPr wrap="square" lIns="0" tIns="0" rIns="0" bIns="0" rtlCol="0">
            <a:spAutoFit/>
          </a:bodyPr>
          <a:lstStyle/>
          <a:p>
            <a:pPr defTabSz="360000">
              <a:spcAft>
                <a:spcPts val="600"/>
              </a:spcAft>
              <a:tabLst>
                <a:tab pos="360000" algn="l"/>
              </a:tabLst>
            </a:pPr>
            <a:r>
              <a:rPr lang="en-US" sz="1200" b="1" dirty="0">
                <a:solidFill>
                  <a:schemeClr val="tx2"/>
                </a:solidFill>
                <a:latin typeface="Nokia Pure Text Light" panose="020B0403020202020204" pitchFamily="34" charset="0"/>
                <a:ea typeface="Nokia Pure Text Light" panose="020B0403020202020204" pitchFamily="34" charset="0"/>
              </a:rPr>
              <a:t>Preferred modeling approach for service operations, if possible and if this is a good fit for the interaction to model. Custom methods are used otherwise.</a:t>
            </a:r>
          </a:p>
          <a:p>
            <a:pPr defTabSz="360000">
              <a:spcAft>
                <a:spcPts val="600"/>
              </a:spcAft>
              <a:tabLst>
                <a:tab pos="360000" algn="l"/>
              </a:tabLst>
            </a:pPr>
            <a:endParaRPr lang="en-US" sz="1200" b="1" dirty="0">
              <a:solidFill>
                <a:srgbClr val="FF0000"/>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272571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US" dirty="0"/>
              <a:t>Rest API Design Flow recommended by Google</a:t>
            </a:r>
          </a:p>
        </p:txBody>
      </p:sp>
      <p:sp>
        <p:nvSpPr>
          <p:cNvPr id="10" name="Text Placeholder 9"/>
          <p:cNvSpPr>
            <a:spLocks noGrp="1"/>
          </p:cNvSpPr>
          <p:nvPr>
            <p:ph type="body" sz="quarter" idx="12"/>
          </p:nvPr>
        </p:nvSpPr>
        <p:spPr>
          <a:xfrm>
            <a:off x="417600" y="923400"/>
            <a:ext cx="8308800" cy="3560400"/>
          </a:xfrm>
        </p:spPr>
        <p:txBody>
          <a:bodyPr/>
          <a:lstStyle/>
          <a:p>
            <a:pPr marL="285750" indent="-285750">
              <a:buFont typeface="Wingdings" panose="05000000000000000000" pitchFamily="2" charset="2"/>
              <a:buChar char="§"/>
            </a:pPr>
            <a:r>
              <a:rPr lang="en-US" sz="1800" dirty="0"/>
              <a:t>The Design Guide suggests taking the following steps when designing resource- oriented APIs:</a:t>
            </a:r>
          </a:p>
          <a:p>
            <a:pPr marL="516150" lvl="1" indent="-285750">
              <a:buFont typeface="Wingdings" panose="05000000000000000000" pitchFamily="2" charset="2"/>
              <a:buChar char="ü"/>
            </a:pPr>
            <a:r>
              <a:rPr lang="en-US" sz="1600" dirty="0"/>
              <a:t>Determine what types of resources an API provides.</a:t>
            </a:r>
          </a:p>
          <a:p>
            <a:pPr marL="516150" lvl="1" indent="-285750">
              <a:buFont typeface="Wingdings" panose="05000000000000000000" pitchFamily="2" charset="2"/>
              <a:buChar char="ü"/>
            </a:pPr>
            <a:r>
              <a:rPr lang="en-US" sz="1600" dirty="0"/>
              <a:t>Determine the relationships between resources.</a:t>
            </a:r>
          </a:p>
          <a:p>
            <a:pPr marL="516150" lvl="1" indent="-285750">
              <a:buFont typeface="Wingdings" panose="05000000000000000000" pitchFamily="2" charset="2"/>
              <a:buChar char="ü"/>
            </a:pPr>
            <a:r>
              <a:rPr lang="en-US" sz="1600" dirty="0"/>
              <a:t>Decide the resource name schemes based on types and relationships.</a:t>
            </a:r>
          </a:p>
          <a:p>
            <a:pPr marL="516150" lvl="1" indent="-285750">
              <a:buFont typeface="Wingdings" panose="05000000000000000000" pitchFamily="2" charset="2"/>
              <a:buChar char="ü"/>
            </a:pPr>
            <a:r>
              <a:rPr lang="en-US" sz="1600" dirty="0"/>
              <a:t>Decide the resource schemas.</a:t>
            </a:r>
          </a:p>
          <a:p>
            <a:pPr marL="516150" lvl="1" indent="-285750">
              <a:buFont typeface="Wingdings" panose="05000000000000000000" pitchFamily="2" charset="2"/>
              <a:buChar char="ü"/>
            </a:pPr>
            <a:r>
              <a:rPr lang="en-US" sz="1600" dirty="0"/>
              <a:t>Attach minimum set of methods to resources</a:t>
            </a:r>
          </a:p>
          <a:p>
            <a:endParaRPr lang="en-US" dirty="0"/>
          </a:p>
        </p:txBody>
      </p:sp>
    </p:spTree>
    <p:extLst>
      <p:ext uri="{BB962C8B-B14F-4D97-AF65-F5344CB8AC3E}">
        <p14:creationId xmlns:p14="http://schemas.microsoft.com/office/powerpoint/2010/main" val="153495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p:txBody>
          <a:bodyPr/>
          <a:lstStyle/>
          <a:p>
            <a:r>
              <a:rPr lang="en-US" dirty="0"/>
              <a:t>SMF API Design considerations: service operations for use over N11</a:t>
            </a:r>
          </a:p>
        </p:txBody>
      </p:sp>
      <p:sp>
        <p:nvSpPr>
          <p:cNvPr id="10" name="Text Placeholder 9"/>
          <p:cNvSpPr>
            <a:spLocks noGrp="1"/>
          </p:cNvSpPr>
          <p:nvPr>
            <p:ph type="body" sz="quarter" idx="12"/>
          </p:nvPr>
        </p:nvSpPr>
        <p:spPr>
          <a:xfrm>
            <a:off x="417600" y="923400"/>
            <a:ext cx="8308800" cy="3560400"/>
          </a:xfrm>
        </p:spPr>
        <p:txBody>
          <a:bodyPr>
            <a:normAutofit lnSpcReduction="10000"/>
          </a:bodyPr>
          <a:lstStyle/>
          <a:p>
            <a:pPr marL="285750" indent="-285750">
              <a:buFont typeface="Wingdings" panose="05000000000000000000" pitchFamily="2" charset="2"/>
              <a:buChar char="§"/>
            </a:pPr>
            <a:r>
              <a:rPr lang="en-US" sz="1800" dirty="0"/>
              <a:t>Create/Update/Delete SM Context service operations:</a:t>
            </a:r>
          </a:p>
          <a:p>
            <a:pPr marL="516150" lvl="1" indent="-285750">
              <a:buFont typeface="Wingdings" panose="05000000000000000000" pitchFamily="2" charset="2"/>
              <a:buChar char="ü"/>
            </a:pPr>
            <a:r>
              <a:rPr lang="en-US" sz="1600" dirty="0"/>
              <a:t>relates to establishment, modification and release of a PDU SM context between AMF and V-SMF. </a:t>
            </a:r>
          </a:p>
          <a:p>
            <a:pPr marL="516150" lvl="1" indent="-285750">
              <a:buFont typeface="Wingdings" panose="05000000000000000000" pitchFamily="2" charset="2"/>
              <a:buChar char="ü"/>
            </a:pPr>
            <a:r>
              <a:rPr lang="en-US" sz="1600" dirty="0"/>
              <a:t>the </a:t>
            </a:r>
            <a:r>
              <a:rPr lang="en-US" sz="1600" b="1" dirty="0"/>
              <a:t>resource</a:t>
            </a:r>
            <a:r>
              <a:rPr lang="en-US" sz="1600" dirty="0"/>
              <a:t> created, updated or deleted is a </a:t>
            </a:r>
            <a:r>
              <a:rPr lang="en-US" sz="1600" b="1" dirty="0"/>
              <a:t>PDU SM context</a:t>
            </a:r>
            <a:r>
              <a:rPr lang="en-US" sz="1600" dirty="0"/>
              <a:t>, not a PDU session.</a:t>
            </a:r>
          </a:p>
          <a:p>
            <a:pPr marL="748350" lvl="2" indent="-285750">
              <a:buFont typeface="Wingdings" panose="05000000000000000000" pitchFamily="2" charset="2"/>
              <a:buChar char="§"/>
            </a:pPr>
            <a:r>
              <a:rPr lang="en-US" sz="1400" dirty="0"/>
              <a:t>For the AMF, this binds a PDU Session ID with an SMF instance. Many attributes of a PDU session are not visible to the AMF.</a:t>
            </a:r>
          </a:p>
          <a:p>
            <a:pPr marL="748350" lvl="2" indent="-285750">
              <a:buFont typeface="Wingdings" panose="05000000000000000000" pitchFamily="2" charset="2"/>
              <a:buChar char="§"/>
            </a:pPr>
            <a:r>
              <a:rPr lang="en-US" sz="1400" dirty="0"/>
              <a:t>PDU session is not yet created when SMF returns </a:t>
            </a:r>
            <a:r>
              <a:rPr lang="en-US" sz="1400" dirty="0" err="1"/>
              <a:t>CreateSMContext</a:t>
            </a:r>
            <a:r>
              <a:rPr lang="en-US" sz="1400" dirty="0"/>
              <a:t> Response. There are still many steps in the call flow prior to completing the PDU session  establishment</a:t>
            </a:r>
          </a:p>
          <a:p>
            <a:pPr marL="748350" lvl="2" indent="-285750">
              <a:buFont typeface="Wingdings" panose="05000000000000000000" pitchFamily="2" charset="2"/>
              <a:buChar char="§"/>
            </a:pPr>
            <a:r>
              <a:rPr lang="en-US" sz="1400" dirty="0"/>
              <a:t>PDU session ID is selected by UE. The identity of the resource created by the SMF and returned to the AMF is not the PDU session ID chosen by UE. </a:t>
            </a:r>
          </a:p>
          <a:p>
            <a:pPr marL="516150" lvl="1" indent="-285750">
              <a:buFont typeface="Wingdings" panose="05000000000000000000" pitchFamily="2" charset="2"/>
              <a:buChar char="ü"/>
            </a:pPr>
            <a:r>
              <a:rPr lang="en-US" sz="1600" dirty="0"/>
              <a:t>AMF transfers N1 SM Container and N2 SM Container to SMF transparently (NAS SM and NGAP SM terminate at SMF) </a:t>
            </a:r>
          </a:p>
          <a:p>
            <a:pPr marL="748350" lvl="2" indent="-285750">
              <a:buFont typeface="Wingdings" panose="05000000000000000000" pitchFamily="2" charset="2"/>
              <a:buChar char="§"/>
            </a:pPr>
            <a:r>
              <a:rPr lang="en-US" sz="1400" b="1" dirty="0"/>
              <a:t>multipart messages </a:t>
            </a:r>
            <a:r>
              <a:rPr lang="en-US" sz="1400" dirty="0"/>
              <a:t>and </a:t>
            </a:r>
            <a:r>
              <a:rPr lang="en-US" sz="1400" b="1" dirty="0"/>
              <a:t>binary body part </a:t>
            </a:r>
            <a:r>
              <a:rPr lang="en-US" sz="1400" dirty="0"/>
              <a:t>to be supported over </a:t>
            </a:r>
            <a:r>
              <a:rPr lang="en-US" sz="1400" b="1" dirty="0"/>
              <a:t>N11 </a:t>
            </a:r>
            <a:r>
              <a:rPr lang="en-US" sz="1400" dirty="0"/>
              <a:t>as N1 SM Container and N2 SM Container can be large binary payloads.</a:t>
            </a:r>
          </a:p>
          <a:p>
            <a:pPr marL="516150" lvl="1" indent="-285750">
              <a:buFont typeface="Wingdings" panose="05000000000000000000" pitchFamily="2" charset="2"/>
              <a:buChar char="ü"/>
            </a:pPr>
            <a:endParaRPr lang="en-US" sz="1600" dirty="0"/>
          </a:p>
          <a:p>
            <a:pPr marL="516150" lvl="1" indent="-285750">
              <a:buFont typeface="Wingdings" panose="05000000000000000000" pitchFamily="2" charset="2"/>
              <a:buChar char="ü"/>
            </a:pPr>
            <a:endParaRPr lang="en-US" sz="1600" dirty="0"/>
          </a:p>
          <a:p>
            <a:endParaRPr lang="en-US" dirty="0"/>
          </a:p>
        </p:txBody>
      </p:sp>
    </p:spTree>
    <p:extLst>
      <p:ext uri="{BB962C8B-B14F-4D97-AF65-F5344CB8AC3E}">
        <p14:creationId xmlns:p14="http://schemas.microsoft.com/office/powerpoint/2010/main" val="3680050152"/>
      </p:ext>
    </p:extLst>
  </p:cSld>
  <p:clrMapOvr>
    <a:masterClrMapping/>
  </p:clrMapOvr>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_Pure_PPT_Corp_V3" id="{EBFA465A-F99A-440C-9EAF-9E2AFF539F79}" vid="{74E9AEE0-7FE0-4E86-A209-704C6EA35B36}"/>
    </a:ext>
  </a:extLst>
</a:theme>
</file>

<file path=ppt/theme/theme2.xml><?xml version="1.0" encoding="utf-8"?>
<a:theme xmlns:a="http://schemas.openxmlformats.org/drawingml/2006/main" name="2 Nokia INTERNAL White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3175">
          <a:noFill/>
          <a:prstDash val="soli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2"/>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Nokia_Pure_PPT_Corp_V3" id="{EBFA465A-F99A-440C-9EAF-9E2AFF539F79}" vid="{EF96A764-DD67-4439-8BD0-91AD32E03C73}"/>
    </a:ext>
  </a:extLst>
</a:theme>
</file>

<file path=ppt/theme/theme3.xml><?xml version="1.0" encoding="utf-8"?>
<a:theme xmlns:a="http://schemas.openxmlformats.org/drawingml/2006/main" name="3 Nokia Blue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_Pure_PPT_Corp_V3" id="{EBFA465A-F99A-440C-9EAF-9E2AFF539F79}" vid="{5BD2CFCB-9E62-4476-9210-EFA2FE0307DA}"/>
    </a:ext>
  </a:extLst>
</a:theme>
</file>

<file path=ppt/theme/theme4.xml><?xml version="1.0" encoding="utf-8"?>
<a:theme xmlns:a="http://schemas.openxmlformats.org/drawingml/2006/main" name="4 Nokia Blue EXTERNAL Master end slid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_Pure_PPT_Corp_V3" id="{EBFA465A-F99A-440C-9EAF-9E2AFF539F79}" vid="{BFE34C65-9FE2-43C2-902F-78A546ABCB0F}"/>
    </a:ext>
  </a:extLst>
</a:theme>
</file>

<file path=ppt/theme/theme5.xml><?xml version="1.0" encoding="utf-8"?>
<a:theme xmlns:a="http://schemas.openxmlformats.org/drawingml/2006/main" name="5 Nokia White INTERNAL Master end slid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_Pure_PPT_Corp_V3" id="{EBFA465A-F99A-440C-9EAF-9E2AFF539F79}" vid="{41F6F3AF-B431-4FA5-ADA8-DB4FA13316FE}"/>
    </a:ext>
  </a:extLst>
</a:theme>
</file>

<file path=ppt/theme/theme6.xml><?xml version="1.0" encoding="utf-8"?>
<a:theme xmlns:a="http://schemas.openxmlformats.org/drawingml/2006/main" name="6 Nokia Divider Master plain">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pril 2016">
      <a:majorFont>
        <a:latin typeface="Nokia Pure Headline Light"/>
        <a:ea typeface=""/>
        <a:cs typeface=""/>
      </a:majorFont>
      <a:minorFont>
        <a:latin typeface="Nokia Pure Tex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Nokia_Pure_PPT_Corp_V3" id="{EBFA465A-F99A-440C-9EAF-9E2AFF539F79}" vid="{D57EE24C-CEB0-4D68-B45F-8B71933AF2C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4F46A49E79AD742B3172523306D5317" ma:contentTypeVersion="0" ma:contentTypeDescription="Create a new document." ma:contentTypeScope="" ma:versionID="b3148c416ae16d325a928d3560fa1cbd">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4A2BC26-AB38-4301-8A3B-DAA39ACBD293}">
  <ds:schemaRefs>
    <ds:schemaRef ds:uri="http://schemas.microsoft.com/sharepoint/v3/contenttype/forms"/>
  </ds:schemaRefs>
</ds:datastoreItem>
</file>

<file path=customXml/itemProps2.xml><?xml version="1.0" encoding="utf-8"?>
<ds:datastoreItem xmlns:ds="http://schemas.openxmlformats.org/officeDocument/2006/customXml" ds:itemID="{5258408C-6558-4A29-B20D-EB31474E80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31175468-F2E3-4F4F-976E-6960CB0EA4F9}">
  <ds:schemaRefs>
    <ds:schemaRef ds:uri="http://purl.org/dc/terms/"/>
    <ds:schemaRef ds:uri="http://purl.org/dc/elements/1.1/"/>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SMF APIs Design v1</Template>
  <TotalTime>0</TotalTime>
  <Words>4674</Words>
  <Application>Microsoft Office PowerPoint</Application>
  <PresentationFormat>On-screen Show (16:9)</PresentationFormat>
  <Paragraphs>601</Paragraphs>
  <Slides>42</Slides>
  <Notes>1</Notes>
  <HiddenSlides>0</HiddenSlides>
  <MMClips>0</MMClips>
  <ScaleCrop>false</ScaleCrop>
  <HeadingPairs>
    <vt:vector size="8" baseType="variant">
      <vt:variant>
        <vt:lpstr>Fonts Used</vt:lpstr>
      </vt:variant>
      <vt:variant>
        <vt:i4>11</vt:i4>
      </vt:variant>
      <vt:variant>
        <vt:lpstr>Theme</vt:lpstr>
      </vt:variant>
      <vt:variant>
        <vt:i4>6</vt:i4>
      </vt:variant>
      <vt:variant>
        <vt:lpstr>Embedded OLE Servers</vt:lpstr>
      </vt:variant>
      <vt:variant>
        <vt:i4>1</vt:i4>
      </vt:variant>
      <vt:variant>
        <vt:lpstr>Slide Titles</vt:lpstr>
      </vt:variant>
      <vt:variant>
        <vt:i4>42</vt:i4>
      </vt:variant>
    </vt:vector>
  </HeadingPairs>
  <TitlesOfParts>
    <vt:vector size="60" baseType="lpstr">
      <vt:lpstr>Arial</vt:lpstr>
      <vt:lpstr>Calibri</vt:lpstr>
      <vt:lpstr>Consolas</vt:lpstr>
      <vt:lpstr>Courier New</vt:lpstr>
      <vt:lpstr>Nokia Pure Headline Light</vt:lpstr>
      <vt:lpstr>Nokia Pure Headline Ultra Light</vt:lpstr>
      <vt:lpstr>Nokia Pure Text</vt:lpstr>
      <vt:lpstr>Nokia Pure Text Light</vt:lpstr>
      <vt:lpstr>Segoe UI</vt:lpstr>
      <vt:lpstr>Times New Roman</vt:lpstr>
      <vt:lpstr>Wingdings</vt:lpstr>
      <vt:lpstr>Nokia White Master with headline</vt:lpstr>
      <vt:lpstr>2 Nokia INTERNAL White Master plain</vt:lpstr>
      <vt:lpstr>3 Nokia Blue Master plain</vt:lpstr>
      <vt:lpstr>4 Nokia Blue EXTERNAL Master end slide</vt:lpstr>
      <vt:lpstr>5 Nokia White INTERNAL Master end slide</vt:lpstr>
      <vt:lpstr>6 Nokia Divider Master plain</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2017-09-19T06:43:17Z</dcterms:created>
  <dcterms:modified xsi:type="dcterms:W3CDTF">2017-11-15T10:20:58Z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bjectLinks">
    <vt:lpwstr>{826FA07C-A199-43B1-A30A-67E7BC569876}</vt:lpwstr>
  </property>
  <property fmtid="{D5CDD505-2E9C-101B-9397-08002B2CF9AE}" pid="3" name="ContentTypeId">
    <vt:lpwstr>0x01010044F46A49E79AD742B3172523306D5317</vt:lpwstr>
  </property>
</Properties>
</file>