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3.xml" ContentType="application/vnd.openxmlformats-officedocument.theme+xml"/>
  <Override PartName="/ppt/slideLayouts/slideLayout13.xml" ContentType="application/vnd.openxmlformats-officedocument.presentationml.slideLayout+xml"/>
  <Override PartName="/ppt/theme/theme4.xml" ContentType="application/vnd.openxmlformats-officedocument.theme+xml"/>
  <Override PartName="/ppt/slideLayouts/slideLayout14.xml" ContentType="application/vnd.openxmlformats-officedocument.presentationml.slideLayout+xml"/>
  <Override PartName="/ppt/theme/theme5.xml" ContentType="application/vnd.openxmlformats-officedocument.theme+xml"/>
  <Override PartName="/ppt/slideLayouts/slideLayout15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50" r:id="rId4"/>
    <p:sldMasterId id="2147483660" r:id="rId5"/>
    <p:sldMasterId id="2147483662" r:id="rId6"/>
    <p:sldMasterId id="2147483667" r:id="rId7"/>
    <p:sldMasterId id="2147483669" r:id="rId8"/>
    <p:sldMasterId id="2147483675" r:id="rId9"/>
  </p:sldMasterIdLst>
  <p:notesMasterIdLst>
    <p:notesMasterId r:id="rId47"/>
  </p:notesMasterIdLst>
  <p:handoutMasterIdLst>
    <p:handoutMasterId r:id="rId48"/>
  </p:handoutMasterIdLst>
  <p:sldIdLst>
    <p:sldId id="256" r:id="rId10"/>
    <p:sldId id="285" r:id="rId11"/>
    <p:sldId id="301" r:id="rId12"/>
    <p:sldId id="302" r:id="rId13"/>
    <p:sldId id="303" r:id="rId14"/>
    <p:sldId id="304" r:id="rId15"/>
    <p:sldId id="324" r:id="rId16"/>
    <p:sldId id="306" r:id="rId17"/>
    <p:sldId id="307" r:id="rId18"/>
    <p:sldId id="308" r:id="rId19"/>
    <p:sldId id="309" r:id="rId20"/>
    <p:sldId id="331" r:id="rId21"/>
    <p:sldId id="341" r:id="rId22"/>
    <p:sldId id="310" r:id="rId23"/>
    <p:sldId id="332" r:id="rId24"/>
    <p:sldId id="311" r:id="rId25"/>
    <p:sldId id="312" r:id="rId26"/>
    <p:sldId id="325" r:id="rId27"/>
    <p:sldId id="313" r:id="rId28"/>
    <p:sldId id="326" r:id="rId29"/>
    <p:sldId id="339" r:id="rId30"/>
    <p:sldId id="329" r:id="rId31"/>
    <p:sldId id="330" r:id="rId32"/>
    <p:sldId id="327" r:id="rId33"/>
    <p:sldId id="317" r:id="rId34"/>
    <p:sldId id="343" r:id="rId35"/>
    <p:sldId id="318" r:id="rId36"/>
    <p:sldId id="333" r:id="rId37"/>
    <p:sldId id="344" r:id="rId38"/>
    <p:sldId id="334" r:id="rId39"/>
    <p:sldId id="346" r:id="rId40"/>
    <p:sldId id="336" r:id="rId41"/>
    <p:sldId id="337" r:id="rId42"/>
    <p:sldId id="340" r:id="rId43"/>
    <p:sldId id="322" r:id="rId44"/>
    <p:sldId id="335" r:id="rId45"/>
    <p:sldId id="257" r:id="rId46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  <p15:guide id="6" orient="horz" pos="2935" userDrawn="1">
          <p15:clr>
            <a:srgbClr val="A4A3A4"/>
          </p15:clr>
        </p15:guide>
        <p15:guide id="7" orient="horz" pos="577" userDrawn="1">
          <p15:clr>
            <a:srgbClr val="A4A3A4"/>
          </p15:clr>
        </p15:guide>
        <p15:guide id="8" orient="horz" pos="169" userDrawn="1">
          <p15:clr>
            <a:srgbClr val="A4A3A4"/>
          </p15:clr>
        </p15:guide>
        <p15:guide id="9" orient="horz" pos="667" userDrawn="1">
          <p15:clr>
            <a:srgbClr val="A4A3A4"/>
          </p15:clr>
        </p15:guide>
        <p15:guide id="10" pos="249" userDrawn="1">
          <p15:clr>
            <a:srgbClr val="A4A3A4"/>
          </p15:clr>
        </p15:guide>
        <p15:guide id="11" pos="551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uthor" initials="A" lastIdx="1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3142"/>
    <a:srgbClr val="4D5766"/>
    <a:srgbClr val="CCFF99"/>
    <a:srgbClr val="FFFFCC"/>
    <a:srgbClr val="CCFFCC"/>
    <a:srgbClr val="EDF2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BC89EF96-8CEA-46FF-86C4-4CE0E7609802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32" autoAdjust="0"/>
    <p:restoredTop sz="94660"/>
  </p:normalViewPr>
  <p:slideViewPr>
    <p:cSldViewPr snapToGrid="0">
      <p:cViewPr varScale="1">
        <p:scale>
          <a:sx n="141" d="100"/>
          <a:sy n="141" d="100"/>
        </p:scale>
        <p:origin x="-1590" y="144"/>
      </p:cViewPr>
      <p:guideLst>
        <p:guide orient="horz" pos="1620"/>
        <p:guide pos="2880"/>
        <p:guide orient="horz" pos="2935"/>
        <p:guide orient="horz" pos="577"/>
        <p:guide orient="horz" pos="169"/>
        <p:guide orient="horz" pos="667"/>
        <p:guide pos="249"/>
        <p:guide pos="551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8" d="100"/>
          <a:sy n="68" d="100"/>
        </p:scale>
        <p:origin x="2352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9" Type="http://schemas.openxmlformats.org/officeDocument/2006/relationships/slide" Target="slides/slide30.xml"/><Relationship Id="rId3" Type="http://schemas.openxmlformats.org/officeDocument/2006/relationships/customXml" Target="../customXml/item3.xml"/><Relationship Id="rId21" Type="http://schemas.openxmlformats.org/officeDocument/2006/relationships/slide" Target="slides/slide12.xml"/><Relationship Id="rId34" Type="http://schemas.openxmlformats.org/officeDocument/2006/relationships/slide" Target="slides/slide25.xml"/><Relationship Id="rId42" Type="http://schemas.openxmlformats.org/officeDocument/2006/relationships/slide" Target="slides/slide33.xml"/><Relationship Id="rId47" Type="http://schemas.openxmlformats.org/officeDocument/2006/relationships/notesMaster" Target="notesMasters/notesMaster1.xml"/><Relationship Id="rId50" Type="http://schemas.openxmlformats.org/officeDocument/2006/relationships/presProps" Target="presProps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slide" Target="slides/slide24.xml"/><Relationship Id="rId38" Type="http://schemas.openxmlformats.org/officeDocument/2006/relationships/slide" Target="slides/slide29.xml"/><Relationship Id="rId46" Type="http://schemas.openxmlformats.org/officeDocument/2006/relationships/slide" Target="slides/slide37.xml"/><Relationship Id="rId2" Type="http://schemas.openxmlformats.org/officeDocument/2006/relationships/customXml" Target="../customXml/item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slide" Target="slides/slide20.xml"/><Relationship Id="rId41" Type="http://schemas.openxmlformats.org/officeDocument/2006/relationships/slide" Target="slides/slide3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slide" Target="slides/slide23.xml"/><Relationship Id="rId37" Type="http://schemas.openxmlformats.org/officeDocument/2006/relationships/slide" Target="slides/slide28.xml"/><Relationship Id="rId40" Type="http://schemas.openxmlformats.org/officeDocument/2006/relationships/slide" Target="slides/slide31.xml"/><Relationship Id="rId45" Type="http://schemas.openxmlformats.org/officeDocument/2006/relationships/slide" Target="slides/slide36.xml"/><Relationship Id="rId53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slide" Target="slides/slide27.xml"/><Relationship Id="rId49" Type="http://schemas.openxmlformats.org/officeDocument/2006/relationships/commentAuthors" Target="commentAuthors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slide" Target="slides/slide22.xml"/><Relationship Id="rId44" Type="http://schemas.openxmlformats.org/officeDocument/2006/relationships/slide" Target="slides/slide35.xml"/><Relationship Id="rId52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slide" Target="slides/slide26.xml"/><Relationship Id="rId43" Type="http://schemas.openxmlformats.org/officeDocument/2006/relationships/slide" Target="slides/slide34.xml"/><Relationship Id="rId48" Type="http://schemas.openxmlformats.org/officeDocument/2006/relationships/handoutMaster" Target="handoutMasters/handoutMaster1.xml"/><Relationship Id="rId8" Type="http://schemas.openxmlformats.org/officeDocument/2006/relationships/slideMaster" Target="slideMasters/slideMaster5.xml"/><Relationship Id="rId51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image" Target="../media/image16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image" Target="../media/image20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image" Target="../media/image23.emf"/></Relationships>
</file>

<file path=ppt/drawings/_rels/vmlDrawing17.v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image" Target="../media/image2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image" Target="../media/image8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A89465-CE0D-4B39-B8B5-5B40FD41020B}" type="datetimeFigureOut">
              <a:rPr lang="en-US" smtClean="0"/>
              <a:t>10/10/2017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E67820-9C07-4A23-A314-1D46E1045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2695906"/>
      </p:ext>
    </p:extLst>
  </p:cSld>
  <p:clrMap bg1="lt1" tx1="dk1" bg2="lt2" tx2="dk2" accent1="accent1" accent2="accent2" accent3="accent3" accent4="accent4" accent5="accent5" accent6="accent6" hlink="hlink" folHlink="folHlink"/>
  <p:hf sldNum="0"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606B7A-D931-4D98-BBAC-7D170C3BA55E}" type="datetimeFigureOut">
              <a:rPr lang="en-US" smtClean="0"/>
              <a:t>10/10/2017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FE8580-4ED0-43D7-A417-589F979536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36021"/>
      </p:ext>
    </p:extLst>
  </p:cSld>
  <p:clrMap bg1="lt1" tx1="dk1" bg2="lt2" tx2="dk2" accent1="accent1" accent2="accent2" accent3="accent3" accent4="accent4" accent5="accent5" accent6="accent6" hlink="hlink" folHlink="folHlink"/>
  <p:hf sldNum="0"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88295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Public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09670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1 White - INTERNAL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367200" y="900000"/>
            <a:ext cx="8359200" cy="198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6600" baseline="0">
                <a:solidFill>
                  <a:schemeClr val="tx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Main headline in sentence case here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3060000"/>
            <a:ext cx="8308800" cy="15768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200" y="36000"/>
            <a:ext cx="1599250" cy="673200"/>
          </a:xfrm>
          <a:prstGeom prst="rect">
            <a:avLst/>
          </a:prstGeom>
        </p:spPr>
      </p:pic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Public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91581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1 Blue - EXTERNAL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367200" y="900000"/>
            <a:ext cx="8359200" cy="198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66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Main headline in sentence case here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3060000"/>
            <a:ext cx="8308800" cy="15768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988" y="34045"/>
            <a:ext cx="1589956" cy="669288"/>
          </a:xfrm>
          <a:prstGeom prst="rect">
            <a:avLst/>
          </a:prstGeom>
        </p:spPr>
      </p:pic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GB"/>
              <a:t>Public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66193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2 Blue - one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1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dirty="0"/>
              <a:t>Click to edit secondary headline</a:t>
            </a:r>
          </a:p>
        </p:txBody>
      </p:sp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813" y="4648933"/>
            <a:ext cx="1009152" cy="424800"/>
          </a:xfrm>
          <a:prstGeom prst="rect">
            <a:avLst/>
          </a:prstGeom>
        </p:spPr>
      </p:pic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GB"/>
              <a:t>Public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88367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-1 Nokia Blue EXTERNAL Master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87215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-1 Nokia White INTERNAL Master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75816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63476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813" y="4648933"/>
            <a:ext cx="1009152" cy="4248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GB"/>
              <a:t>Public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181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Public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87664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417600" y="1076400"/>
            <a:ext cx="8308800" cy="356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Public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69243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417600" y="1076400"/>
            <a:ext cx="8308800" cy="356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Public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13206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Public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17015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 noProof="0"/>
              <a:t>Click icon to add table</a:t>
            </a:r>
            <a:endParaRPr lang="en-US" noProof="0" dirty="0"/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Public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2041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25920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275856" y="1080000"/>
            <a:ext cx="25920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134400" y="1080000"/>
            <a:ext cx="25920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Public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32172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417312" y="1080000"/>
            <a:ext cx="25920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table</a:t>
            </a:r>
            <a:endParaRPr lang="en-US" dirty="0"/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6132423" y="1080000"/>
            <a:ext cx="25920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table</a:t>
            </a:r>
            <a:endParaRPr lang="en-US" dirty="0"/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3273879" y="1080000"/>
            <a:ext cx="25920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table</a:t>
            </a:r>
            <a:endParaRPr lang="en-US" dirty="0"/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Public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6186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Public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259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3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4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 dirty="0"/>
              <a:t>Click</a:t>
            </a:r>
            <a:r>
              <a:rPr lang="en-US" dirty="0"/>
              <a:t> to edit Master title slide</a:t>
            </a:r>
          </a:p>
        </p:txBody>
      </p:sp>
      <p:sp>
        <p:nvSpPr>
          <p:cNvPr id="19" name="TextBox 18"/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2017 Nokia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3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Public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7226" y="4651000"/>
            <a:ext cx="1008112" cy="424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72644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80" r:id="rId3"/>
    <p:sldLayoutId id="2147483681" r:id="rId4"/>
    <p:sldLayoutId id="2147483654" r:id="rId5"/>
    <p:sldLayoutId id="2147483678" r:id="rId6"/>
    <p:sldLayoutId id="2147483673" r:id="rId7"/>
    <p:sldLayoutId id="2147483679" r:id="rId8"/>
    <p:sldLayoutId id="2147483674" r:id="rId9"/>
  </p:sldLayoutIdLst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200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2017 Nokia</a:t>
            </a:r>
          </a:p>
        </p:txBody>
      </p:sp>
      <p:sp>
        <p:nvSpPr>
          <p:cNvPr id="14" name="Slide Number Placeholder 5"/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Public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96271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200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GB" sz="80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2017 Nokia</a:t>
            </a:r>
          </a:p>
        </p:txBody>
      </p:sp>
      <p:sp>
        <p:nvSpPr>
          <p:cNvPr id="18" name="Slide Number Placeholder 5"/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GB"/>
              <a:t>Public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55207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</p:sldLayoutIdLst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2000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9180" y="2031750"/>
            <a:ext cx="2565641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53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</p:sldLayoutIdLst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2000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9180" y="2031750"/>
            <a:ext cx="2565641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7151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2000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GB" sz="80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2017 Nokia</a:t>
            </a:r>
          </a:p>
        </p:txBody>
      </p:sp>
      <p:sp>
        <p:nvSpPr>
          <p:cNvPr id="14" name="Slide Number Placeholder 5"/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GB"/>
              <a:t>Public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80066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</p:sldLayoutIdLst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2000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6.e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s://github.com/OAI/OpenAPI-Specification/blob/master/versions/3.0.0.md#requestBodyObject" TargetMode="External"/><Relationship Id="rId3" Type="http://schemas.openxmlformats.org/officeDocument/2006/relationships/hyperlink" Target="https://swagger.io/docs/specification/describing-request-body/" TargetMode="External"/><Relationship Id="rId7" Type="http://schemas.openxmlformats.org/officeDocument/2006/relationships/image" Target="../media/image7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3.bin"/><Relationship Id="rId5" Type="http://schemas.openxmlformats.org/officeDocument/2006/relationships/hyperlink" Target="https://github.com/OAI/OpenAPI-Specification/blob/master/versions/3.0.0.md#operationObject" TargetMode="External"/><Relationship Id="rId10" Type="http://schemas.openxmlformats.org/officeDocument/2006/relationships/hyperlink" Target="https://tools.ietf.org/html/rfc7231#section-4.3.1" TargetMode="External"/><Relationship Id="rId4" Type="http://schemas.openxmlformats.org/officeDocument/2006/relationships/hyperlink" Target="https://tools.ietf.org/html/rfc7231#section-4.3" TargetMode="External"/><Relationship Id="rId9" Type="http://schemas.openxmlformats.org/officeDocument/2006/relationships/hyperlink" Target="https://github.com/OAI/OpenAPI-Specification/blob/master/versions/3.0.0.md#referenceObject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9.e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8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10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11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12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13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14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15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17.emf"/><Relationship Id="rId5" Type="http://schemas.openxmlformats.org/officeDocument/2006/relationships/oleObject" Target="../embeddings/oleObject13.bin"/><Relationship Id="rId4" Type="http://schemas.openxmlformats.org/officeDocument/2006/relationships/image" Target="../media/image16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18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19.e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21.emf"/><Relationship Id="rId5" Type="http://schemas.openxmlformats.org/officeDocument/2006/relationships/oleObject" Target="../embeddings/oleObject17.bin"/><Relationship Id="rId4" Type="http://schemas.openxmlformats.org/officeDocument/2006/relationships/image" Target="../media/image20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4" Type="http://schemas.openxmlformats.org/officeDocument/2006/relationships/image" Target="../media/image22.e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24.emf"/><Relationship Id="rId5" Type="http://schemas.openxmlformats.org/officeDocument/2006/relationships/oleObject" Target="../embeddings/oleObject20.bin"/><Relationship Id="rId4" Type="http://schemas.openxmlformats.org/officeDocument/2006/relationships/image" Target="../media/image23.e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26.emf"/><Relationship Id="rId5" Type="http://schemas.openxmlformats.org/officeDocument/2006/relationships/oleObject" Target="../embeddings/oleObject22.bin"/><Relationship Id="rId4" Type="http://schemas.openxmlformats.org/officeDocument/2006/relationships/image" Target="../media/image25.emf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 Placeholder 48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SMF APIs Design</a:t>
            </a:r>
          </a:p>
        </p:txBody>
      </p:sp>
      <p:sp>
        <p:nvSpPr>
          <p:cNvPr id="48" name="Text Placeholder 47"/>
          <p:cNvSpPr>
            <a:spLocks noGrp="1"/>
          </p:cNvSpPr>
          <p:nvPr>
            <p:ph type="body" sz="quarter" idx="12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GB" dirty="0">
                <a:latin typeface="+mn-lt"/>
              </a:rPr>
              <a:t>3GPP TSG CT4 Meeting #80</a:t>
            </a:r>
            <a:br>
              <a:rPr lang="en-GB" dirty="0">
                <a:latin typeface="+mn-lt"/>
              </a:rPr>
            </a:br>
            <a:r>
              <a:rPr lang="en-GB" dirty="0">
                <a:latin typeface="+mn-lt"/>
              </a:rPr>
              <a:t>Kochi, India; 23rd – 27th October 2017</a:t>
            </a:r>
            <a:endParaRPr lang="fr-FR" dirty="0">
              <a:latin typeface="+mn-lt"/>
            </a:endParaRPr>
          </a:p>
          <a:p>
            <a:endParaRPr lang="en-US" dirty="0">
              <a:latin typeface="+mn-lt"/>
            </a:endParaRPr>
          </a:p>
          <a:p>
            <a:r>
              <a:rPr lang="en-US" dirty="0">
                <a:latin typeface="+mn-lt"/>
              </a:rPr>
              <a:t>Source: Nokia, Nokia Shanghai Bell</a:t>
            </a:r>
          </a:p>
          <a:p>
            <a:pPr marL="230400" indent="-230400">
              <a:buFont typeface="Arial" panose="020B0604020202020204" pitchFamily="34" charset="0"/>
              <a:buChar char="•"/>
            </a:pPr>
            <a:endParaRPr lang="en-US" dirty="0">
              <a:latin typeface="+mn-lt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</p:spPr>
        <p:txBody>
          <a:bodyPr/>
          <a:lstStyle/>
          <a:p>
            <a:r>
              <a:rPr lang="en-GB">
                <a:cs typeface="Arial" panose="020B0604020202020204" pitchFamily="34" charset="0"/>
              </a:rPr>
              <a:t>Public</a:t>
            </a:r>
            <a:endParaRPr lang="en-US" dirty="0">
              <a:cs typeface="Arial" panose="020B0604020202020204" pitchFamily="34" charset="0"/>
            </a:endParaRPr>
          </a:p>
        </p:txBody>
      </p:sp>
      <p:sp>
        <p:nvSpPr>
          <p:cNvPr id="5" name="Text Placeholder 47">
            <a:extLst>
              <a:ext uri="{FF2B5EF4-FFF2-40B4-BE49-F238E27FC236}">
                <a16:creationId xmlns:a16="http://schemas.microsoft.com/office/drawing/2014/main" id="{24AFD460-2CDA-4F06-9D57-9C7882E741B4}"/>
              </a:ext>
            </a:extLst>
          </p:cNvPr>
          <p:cNvSpPr txBox="1">
            <a:spLocks/>
          </p:cNvSpPr>
          <p:nvPr/>
        </p:nvSpPr>
        <p:spPr>
          <a:xfrm>
            <a:off x="7663324" y="316003"/>
            <a:ext cx="3477565" cy="620612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 defTabSz="914400" rtl="0" eaLnBrk="1" latinLnBrk="0" hangingPunct="1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1pPr>
            <a:lvl2pPr marL="230400" indent="0" algn="l" defTabSz="914400" rtl="0" eaLnBrk="1" latinLnBrk="0" hangingPunct="1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2pPr>
            <a:lvl3pPr marL="462600" indent="0" algn="l" defTabSz="914400" rtl="0" eaLnBrk="1" latinLnBrk="0" hangingPunct="1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kern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3pPr>
            <a:lvl4pPr marL="693000" indent="0" algn="l" defTabSz="914400" rtl="0" eaLnBrk="1" latinLnBrk="0" hangingPunct="1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000" kern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4pPr>
            <a:lvl5pPr marL="923400" indent="0" algn="l" defTabSz="914400" rtl="0" eaLnBrk="1" latinLnBrk="0" hangingPunct="1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kern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5pPr>
            <a:lvl6pPr marL="1153800" indent="0" algn="l" defTabSz="914400" rtl="0" eaLnBrk="1" latinLnBrk="0" hangingPunct="1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kern="12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6pPr>
            <a:lvl7pPr marL="1384200" indent="0" algn="l" defTabSz="914400" rtl="0" eaLnBrk="1" latinLnBrk="0" hangingPunct="1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 kern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7pPr>
            <a:lvl8pPr marL="1614600" indent="0" algn="l" defTabSz="914400" rtl="0" eaLnBrk="1" latinLnBrk="0" hangingPunct="1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600" kern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>
                <a:latin typeface="+mn-lt"/>
              </a:rPr>
              <a:t>C4-175051</a:t>
            </a:r>
          </a:p>
          <a:p>
            <a:pPr marL="230400" indent="-230400">
              <a:buFont typeface="Arial" panose="020B0604020202020204" pitchFamily="34" charset="0"/>
              <a:buChar char="•"/>
            </a:pP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574143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err="1"/>
              <a:t>Nsmf_PDUSession</a:t>
            </a:r>
            <a:r>
              <a:rPr lang="en-US" dirty="0"/>
              <a:t>: Update SM Context (N11) </a:t>
            </a:r>
            <a:r>
              <a:rPr lang="en-US" i="1" dirty="0"/>
              <a:t>– REST approach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3A15B97-76B7-485E-9E91-89F5D7595B1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PDU Session Modification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b="1" dirty="0"/>
              <a:t>PATCH</a:t>
            </a:r>
            <a:r>
              <a:rPr lang="en-US" dirty="0"/>
              <a:t> method </a:t>
            </a:r>
            <a:r>
              <a:rPr lang="en-US" b="1" dirty="0"/>
              <a:t>on sm_context123</a:t>
            </a:r>
            <a:r>
              <a:rPr lang="en-US" dirty="0"/>
              <a:t> resource</a:t>
            </a:r>
          </a:p>
          <a:p>
            <a:pPr marL="516150" lvl="1" indent="-285750">
              <a:buFont typeface="Wingdings" panose="05000000000000000000" pitchFamily="2" charset="2"/>
              <a:buChar char="§"/>
            </a:pPr>
            <a:r>
              <a:rPr lang="en-US" dirty="0"/>
              <a:t>with multipart message (N1 and/or N2 SM Container in binary body part)</a:t>
            </a:r>
          </a:p>
          <a:p>
            <a:pPr marL="516150" lvl="1" indent="-285750">
              <a:buFont typeface="Wingdings" panose="05000000000000000000" pitchFamily="2" charset="2"/>
              <a:buChar char="§"/>
            </a:pPr>
            <a:r>
              <a:rPr lang="en-US" dirty="0"/>
              <a:t>FFS how to define the patch deltas (e.g. </a:t>
            </a:r>
            <a:r>
              <a:rPr lang="en-US" dirty="0" err="1"/>
              <a:t>json</a:t>
            </a:r>
            <a:r>
              <a:rPr lang="en-US" dirty="0"/>
              <a:t> patch, </a:t>
            </a:r>
            <a:r>
              <a:rPr lang="en-US" dirty="0" err="1"/>
              <a:t>json</a:t>
            </a:r>
            <a:r>
              <a:rPr lang="en-US" dirty="0"/>
              <a:t> merge patch, others). </a:t>
            </a:r>
          </a:p>
          <a:p>
            <a:endParaRPr lang="en-US" dirty="0"/>
          </a:p>
        </p:txBody>
      </p:sp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1645DD58-6F40-4D48-9A87-B42BBE2A329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5671254"/>
              </p:ext>
            </p:extLst>
          </p:nvPr>
        </p:nvGraphicFramePr>
        <p:xfrm>
          <a:off x="1665288" y="220423"/>
          <a:ext cx="6124575" cy="4092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Visio" r:id="rId3" imgW="6124475" imgH="4092674" progId="Visio.Drawing.11">
                  <p:embed/>
                </p:oleObj>
              </mc:Choice>
              <mc:Fallback>
                <p:oleObj name="Visio" r:id="rId3" imgW="6124475" imgH="4092674" progId="Visio.Drawing.11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1645DD58-6F40-4D48-9A87-B42BBE2A329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65288" y="220423"/>
                        <a:ext cx="6124575" cy="4092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368875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err="1"/>
              <a:t>Nsmf_PDUSession</a:t>
            </a:r>
            <a:r>
              <a:rPr lang="en-US" dirty="0"/>
              <a:t>: Delete SM Context (N11) </a:t>
            </a:r>
            <a:r>
              <a:rPr lang="en-US" i="1" dirty="0"/>
              <a:t>– REST approach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3A15B97-76B7-485E-9E91-89F5D7595B1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b="1" dirty="0"/>
              <a:t>UE or Network-initiated Deregistration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dirty="0"/>
              <a:t>Need to pass parameters in Request (e.g. cause, ULI, UE Time zone, ULI timestamp, …)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dirty="0">
                <a:highlight>
                  <a:srgbClr val="C0C0C0"/>
                </a:highlight>
              </a:rPr>
              <a:t>Sol.1</a:t>
            </a:r>
            <a:r>
              <a:rPr lang="en-US" dirty="0"/>
              <a:t>:</a:t>
            </a:r>
            <a:r>
              <a:rPr lang="en-US" b="1" dirty="0"/>
              <a:t> </a:t>
            </a:r>
            <a:r>
              <a:rPr lang="en-US" dirty="0"/>
              <a:t>DELETE method on sm_context123 resource</a:t>
            </a:r>
          </a:p>
          <a:p>
            <a:pPr lvl="1"/>
            <a:r>
              <a:rPr lang="en-US" sz="1100" dirty="0"/>
              <a:t>Body in DELETE not precluded </a:t>
            </a:r>
            <a:br>
              <a:rPr lang="en-US" sz="1100" dirty="0"/>
            </a:br>
            <a:r>
              <a:rPr lang="en-US" sz="1100" dirty="0"/>
              <a:t>by HTTP, but has no semantics:</a:t>
            </a:r>
            <a:br>
              <a:rPr lang="en-US" dirty="0"/>
            </a:br>
            <a:r>
              <a:rPr lang="en-US" sz="900" dirty="0"/>
              <a:t>“A payload within a DELETE request message has no </a:t>
            </a:r>
            <a:br>
              <a:rPr lang="en-US" sz="900" dirty="0"/>
            </a:br>
            <a:r>
              <a:rPr lang="en-US" sz="900" dirty="0"/>
              <a:t>defined semantics; sending a payload body on a DELETE </a:t>
            </a:r>
            <a:br>
              <a:rPr lang="en-US" sz="900" dirty="0"/>
            </a:br>
            <a:r>
              <a:rPr lang="en-US" sz="900" dirty="0"/>
              <a:t>request might cause some existing implementations to reject the </a:t>
            </a:r>
            <a:br>
              <a:rPr lang="en-US" sz="900" dirty="0"/>
            </a:br>
            <a:r>
              <a:rPr lang="en-US" sz="900" dirty="0"/>
              <a:t>request.” (RFC 7231)</a:t>
            </a:r>
            <a:br>
              <a:rPr lang="en-US" sz="900" dirty="0"/>
            </a:br>
            <a:br>
              <a:rPr lang="en-US" sz="900" dirty="0"/>
            </a:br>
            <a:r>
              <a:rPr lang="en-US" sz="900" dirty="0"/>
              <a:t>It is however </a:t>
            </a:r>
            <a:r>
              <a:rPr lang="en-US" sz="900" b="1" dirty="0"/>
              <a:t>unusual to send a payload in DELETE request and this is</a:t>
            </a:r>
            <a:br>
              <a:rPr lang="en-US" sz="900" b="1" dirty="0"/>
            </a:br>
            <a:r>
              <a:rPr lang="en-US" sz="900" b="1" dirty="0"/>
              <a:t>forbidden in the ETSI MEC API Guidelines</a:t>
            </a:r>
            <a:r>
              <a:rPr lang="en-US" sz="900" dirty="0"/>
              <a:t>.</a:t>
            </a:r>
            <a:br>
              <a:rPr lang="en-US" sz="900" dirty="0"/>
            </a:br>
            <a:br>
              <a:rPr lang="en-US" sz="900" dirty="0"/>
            </a:br>
            <a:r>
              <a:rPr lang="en-US" sz="900" dirty="0"/>
              <a:t>This is </a:t>
            </a:r>
            <a:r>
              <a:rPr lang="en-US" sz="900" b="1" dirty="0"/>
              <a:t>NOT supported by </a:t>
            </a:r>
            <a:r>
              <a:rPr lang="en-US" sz="900" b="1" dirty="0" err="1"/>
              <a:t>OpenAPI</a:t>
            </a:r>
            <a:r>
              <a:rPr lang="en-US" sz="900" b="1" dirty="0"/>
              <a:t> 3.0</a:t>
            </a:r>
            <a:r>
              <a:rPr lang="en-US" sz="900" dirty="0"/>
              <a:t>: </a:t>
            </a:r>
            <a:br>
              <a:rPr lang="en-US" sz="900" dirty="0"/>
            </a:br>
            <a:r>
              <a:rPr lang="en-US" sz="900" u="sng" dirty="0">
                <a:hlinkClick r:id="rId3"/>
              </a:rPr>
              <a:t>https://swagger.io/docs/specification/describing-request-body/</a:t>
            </a:r>
            <a:endParaRPr lang="fr-FR" sz="900" dirty="0"/>
          </a:p>
          <a:p>
            <a:pPr lvl="1"/>
            <a:r>
              <a:rPr lang="en-US" sz="900" dirty="0"/>
              <a:t>Differences From </a:t>
            </a:r>
            <a:r>
              <a:rPr lang="en-US" sz="900" dirty="0" err="1"/>
              <a:t>OpenAPI</a:t>
            </a:r>
            <a:r>
              <a:rPr lang="en-US" sz="900" dirty="0"/>
              <a:t> 2.0:</a:t>
            </a:r>
            <a:br>
              <a:rPr lang="en-US" sz="900" dirty="0"/>
            </a:br>
            <a:r>
              <a:rPr lang="en-US" sz="900" b="1" dirty="0"/>
              <a:t>“</a:t>
            </a:r>
            <a:r>
              <a:rPr lang="en-US" sz="900" dirty="0"/>
              <a:t>GET, </a:t>
            </a:r>
            <a:r>
              <a:rPr lang="en-US" sz="900" dirty="0">
                <a:solidFill>
                  <a:srgbClr val="FF0000"/>
                </a:solidFill>
              </a:rPr>
              <a:t>DELETE</a:t>
            </a:r>
            <a:r>
              <a:rPr lang="en-US" sz="900" dirty="0"/>
              <a:t> and HEAD </a:t>
            </a:r>
            <a:r>
              <a:rPr lang="en-US" sz="900" dirty="0">
                <a:solidFill>
                  <a:srgbClr val="FF0000"/>
                </a:solidFill>
              </a:rPr>
              <a:t>are no longer allowed to have request body</a:t>
            </a:r>
            <a:r>
              <a:rPr lang="en-US" sz="900" dirty="0"/>
              <a:t> because it does not have defined semantics as per </a:t>
            </a:r>
            <a:r>
              <a:rPr lang="en-US" sz="900" u="sng" dirty="0">
                <a:hlinkClick r:id="rId4"/>
              </a:rPr>
              <a:t>RFC 7231</a:t>
            </a:r>
            <a:r>
              <a:rPr lang="en-US" sz="900" dirty="0"/>
              <a:t>.”</a:t>
            </a:r>
            <a:br>
              <a:rPr lang="en-US" sz="900" dirty="0"/>
            </a:br>
            <a:br>
              <a:rPr lang="en-US" sz="900" dirty="0"/>
            </a:br>
            <a:r>
              <a:rPr lang="en-US" sz="900" u="sng" dirty="0">
                <a:hlinkClick r:id="rId5"/>
              </a:rPr>
              <a:t>https://github.com/OAI/OpenAPI-Specification/blob/master/versions/3.0.0.md#operationObject</a:t>
            </a:r>
            <a:endParaRPr lang="fr-FR" sz="900" u="sng" dirty="0"/>
          </a:p>
          <a:p>
            <a:pPr lvl="1"/>
            <a:br>
              <a:rPr lang="en-US" sz="900" dirty="0"/>
            </a:br>
            <a:br>
              <a:rPr lang="en-US" sz="900" dirty="0"/>
            </a:br>
            <a:br>
              <a:rPr lang="en-US" sz="900" i="1" dirty="0"/>
            </a:br>
            <a:endParaRPr lang="en-US" sz="900" i="1" dirty="0"/>
          </a:p>
          <a:p>
            <a:r>
              <a:rPr lang="en-US" sz="900" dirty="0"/>
              <a:t>         This would </a:t>
            </a:r>
            <a:r>
              <a:rPr lang="en-US" sz="900" b="1" dirty="0"/>
              <a:t>require intermediaries (e.g. proxies) to support BODY in DELETE</a:t>
            </a:r>
            <a:r>
              <a:rPr lang="en-US" sz="900" dirty="0"/>
              <a:t>, not to face interworking issues.  </a:t>
            </a:r>
          </a:p>
        </p:txBody>
      </p:sp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1645DD58-6F40-4D48-9A87-B42BBE2A329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6944582"/>
              </p:ext>
            </p:extLst>
          </p:nvPr>
        </p:nvGraphicFramePr>
        <p:xfrm>
          <a:off x="3101050" y="813912"/>
          <a:ext cx="6124575" cy="4092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Visio" r:id="rId6" imgW="6124475" imgH="4092674" progId="Visio.Drawing.11">
                  <p:embed/>
                </p:oleObj>
              </mc:Choice>
              <mc:Fallback>
                <p:oleObj name="Visio" r:id="rId6" imgW="6124475" imgH="4092674" progId="Visio.Drawing.11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1645DD58-6F40-4D48-9A87-B42BBE2A329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101050" y="813912"/>
                        <a:ext cx="6124575" cy="4092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BD68257-C593-43A7-AF4F-817B14AF8A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7076066"/>
              </p:ext>
            </p:extLst>
          </p:nvPr>
        </p:nvGraphicFramePr>
        <p:xfrm>
          <a:off x="623607" y="3704664"/>
          <a:ext cx="7896786" cy="567017"/>
        </p:xfrm>
        <a:graphic>
          <a:graphicData uri="http://schemas.openxmlformats.org/drawingml/2006/table">
            <a:tbl>
              <a:tblPr firstRow="1" firstCol="1" bandRow="1"/>
              <a:tblGrid>
                <a:gridCol w="909358">
                  <a:extLst>
                    <a:ext uri="{9D8B030D-6E8A-4147-A177-3AD203B41FA5}">
                      <a16:colId xmlns:a16="http://schemas.microsoft.com/office/drawing/2014/main" val="3111683498"/>
                    </a:ext>
                  </a:extLst>
                </a:gridCol>
                <a:gridCol w="2077570">
                  <a:extLst>
                    <a:ext uri="{9D8B030D-6E8A-4147-A177-3AD203B41FA5}">
                      <a16:colId xmlns:a16="http://schemas.microsoft.com/office/drawing/2014/main" val="1483513912"/>
                    </a:ext>
                  </a:extLst>
                </a:gridCol>
                <a:gridCol w="4909858">
                  <a:extLst>
                    <a:ext uri="{9D8B030D-6E8A-4147-A177-3AD203B41FA5}">
                      <a16:colId xmlns:a16="http://schemas.microsoft.com/office/drawing/2014/main" val="3818861714"/>
                    </a:ext>
                  </a:extLst>
                </a:gridCol>
              </a:tblGrid>
              <a:tr h="567017">
                <a:tc>
                  <a:txBody>
                    <a:bodyPr/>
                    <a:lstStyle/>
                    <a:p>
                      <a:pPr>
                        <a:spcAft>
                          <a:spcPts val="1200"/>
                        </a:spcAft>
                      </a:pPr>
                      <a:r>
                        <a:rPr lang="fr-FR" sz="700" dirty="0" err="1">
                          <a:solidFill>
                            <a:srgbClr val="24292E"/>
                          </a:solidFill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</a:rPr>
                        <a:t>RequestBody</a:t>
                      </a:r>
                      <a:endParaRPr lang="fr-FR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115458" marR="115458" marT="53289" marB="53289" anchor="ctr">
                    <a:lnL w="1270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US" sz="700" u="sng" dirty="0">
                          <a:solidFill>
                            <a:srgbClr val="0366D6"/>
                          </a:solidFill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hlinkClick r:id="rId8"/>
                        </a:rPr>
                        <a:t>Request Body Object</a:t>
                      </a:r>
                      <a:r>
                        <a:rPr lang="en-US" sz="700" dirty="0">
                          <a:solidFill>
                            <a:srgbClr val="24292E"/>
                          </a:solidFill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</a:rPr>
                        <a:t> | </a:t>
                      </a:r>
                      <a:r>
                        <a:rPr lang="en-US" sz="700" u="sng" dirty="0">
                          <a:solidFill>
                            <a:srgbClr val="0366D6"/>
                          </a:solidFill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hlinkClick r:id="rId9"/>
                        </a:rPr>
                        <a:t>Reference Object</a:t>
                      </a:r>
                      <a:endParaRPr lang="fr-FR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115458" marR="115458" marT="53289" marB="53289" anchor="ctr">
                    <a:lnL w="1270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700" dirty="0">
                          <a:solidFill>
                            <a:srgbClr val="24292E"/>
                          </a:solidFill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</a:rPr>
                        <a:t>The request body applicable for this operation. </a:t>
                      </a:r>
                      <a:r>
                        <a:rPr lang="en-US" sz="700" dirty="0">
                          <a:solidFill>
                            <a:srgbClr val="FF0000"/>
                          </a:solidFill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</a:rPr>
                        <a:t>The </a:t>
                      </a:r>
                      <a:r>
                        <a:rPr lang="en-US" sz="700" dirty="0" err="1">
                          <a:solidFill>
                            <a:srgbClr val="FF0000"/>
                          </a:solidFill>
                          <a:effectLst/>
                          <a:latin typeface="Consolas" panose="020B0609020204030204" pitchFamily="49" charset="0"/>
                          <a:ea typeface="Calibri" panose="020F0502020204030204" pitchFamily="34" charset="0"/>
                        </a:rPr>
                        <a:t>requestBody</a:t>
                      </a:r>
                      <a:r>
                        <a:rPr lang="en-US" sz="700" dirty="0">
                          <a:solidFill>
                            <a:srgbClr val="FF0000"/>
                          </a:solidFill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</a:rPr>
                        <a:t> is only supported in HTTP methods where the HTTP 1.1 specification </a:t>
                      </a:r>
                      <a:r>
                        <a:rPr lang="en-US" sz="700" u="sng" dirty="0">
                          <a:solidFill>
                            <a:srgbClr val="FF0000"/>
                          </a:solidFill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hlinkClick r:id="rId10"/>
                        </a:rPr>
                        <a:t>RFC7231</a:t>
                      </a:r>
                      <a:r>
                        <a:rPr lang="en-US" sz="700" dirty="0">
                          <a:solidFill>
                            <a:srgbClr val="FF0000"/>
                          </a:solidFill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</a:rPr>
                        <a:t> has explicitly defined semantics for request bodies. In other cases where the HTTP spec is vague, </a:t>
                      </a:r>
                      <a:r>
                        <a:rPr lang="en-US" sz="700" dirty="0" err="1">
                          <a:solidFill>
                            <a:srgbClr val="FF0000"/>
                          </a:solidFill>
                          <a:effectLst/>
                          <a:latin typeface="Consolas" panose="020B0609020204030204" pitchFamily="49" charset="0"/>
                          <a:ea typeface="Calibri" panose="020F0502020204030204" pitchFamily="34" charset="0"/>
                        </a:rPr>
                        <a:t>requestBody</a:t>
                      </a:r>
                      <a:r>
                        <a:rPr lang="en-US" sz="700" dirty="0">
                          <a:solidFill>
                            <a:srgbClr val="FF0000"/>
                          </a:solidFill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</a:rPr>
                        <a:t> SHALL be ignored by consumers</a:t>
                      </a:r>
                      <a:r>
                        <a:rPr lang="en-US" sz="700" dirty="0">
                          <a:solidFill>
                            <a:srgbClr val="24292E"/>
                          </a:solidFill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</a:rPr>
                        <a:t>.</a:t>
                      </a:r>
                      <a:endParaRPr lang="fr-FR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115458" marR="115458" marT="53289" marB="53289" anchor="ctr">
                    <a:lnL w="1270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23404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561603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err="1"/>
              <a:t>Nsmf_PDUSession</a:t>
            </a:r>
            <a:r>
              <a:rPr lang="en-US" dirty="0"/>
              <a:t>: Delete SM Context (N11) </a:t>
            </a:r>
            <a:r>
              <a:rPr lang="en-US" i="1" dirty="0"/>
              <a:t>– REST approach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3A15B97-76B7-485E-9E91-89F5D7595B1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UE or Network-initiated Deregistration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dirty="0">
                <a:highlight>
                  <a:srgbClr val="C0C0C0"/>
                </a:highlight>
              </a:rPr>
              <a:t>Sol. 2</a:t>
            </a:r>
            <a:r>
              <a:rPr lang="en-US" dirty="0"/>
              <a:t>: custom </a:t>
            </a:r>
            <a:r>
              <a:rPr lang="en-US" b="1" dirty="0"/>
              <a:t>release</a:t>
            </a:r>
            <a:r>
              <a:rPr lang="en-US" dirty="0"/>
              <a:t> operation on </a:t>
            </a:r>
            <a:r>
              <a:rPr lang="en-US" b="1" dirty="0"/>
              <a:t>sm_context123 </a:t>
            </a:r>
            <a:r>
              <a:rPr lang="en-US" dirty="0"/>
              <a:t>resource</a:t>
            </a:r>
          </a:p>
          <a:p>
            <a:pPr marL="516150" lvl="1" indent="-285750">
              <a:buFont typeface="Wingdings" panose="05000000000000000000" pitchFamily="2" charset="2"/>
              <a:buChar char="ü"/>
            </a:pPr>
            <a:r>
              <a:rPr lang="en-US" dirty="0">
                <a:sym typeface="Wingdings" panose="05000000000000000000" pitchFamily="2" charset="2"/>
              </a:rPr>
              <a:t>Equivalent to Delete + Body</a:t>
            </a:r>
            <a:endParaRPr lang="en-US" dirty="0"/>
          </a:p>
          <a:p>
            <a:pPr marL="516150" lvl="1" indent="-285750">
              <a:buFont typeface="Wingdings" panose="05000000000000000000" pitchFamily="2" charset="2"/>
              <a:buChar char="ü"/>
            </a:pPr>
            <a:r>
              <a:rPr lang="en-US" dirty="0"/>
              <a:t>release custom operation</a:t>
            </a:r>
            <a:br>
              <a:rPr lang="en-US" dirty="0"/>
            </a:br>
            <a:r>
              <a:rPr lang="en-US" dirty="0"/>
              <a:t>which could apply to 5GC APIs</a:t>
            </a:r>
            <a:br>
              <a:rPr lang="en-US" dirty="0"/>
            </a:br>
            <a:r>
              <a:rPr lang="en-US" dirty="0"/>
              <a:t>when there is a need to send</a:t>
            </a:r>
            <a:br>
              <a:rPr lang="en-US" dirty="0"/>
            </a:br>
            <a:r>
              <a:rPr lang="en-US" dirty="0"/>
              <a:t>a DELETE request with a Body.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dirty="0">
                <a:highlight>
                  <a:srgbClr val="C0C0C0"/>
                </a:highlight>
              </a:rPr>
              <a:t>Sol. 3</a:t>
            </a:r>
            <a:r>
              <a:rPr lang="en-US" dirty="0"/>
              <a:t>: PATCH method on sm_context123</a:t>
            </a:r>
            <a:r>
              <a:rPr lang="en-US" b="1" dirty="0"/>
              <a:t> </a:t>
            </a:r>
            <a:r>
              <a:rPr lang="en-US" dirty="0"/>
              <a:t>resource, modifying an attribute e.g. </a:t>
            </a:r>
            <a:r>
              <a:rPr lang="en-US" dirty="0" err="1"/>
              <a:t>smState</a:t>
            </a:r>
            <a:r>
              <a:rPr lang="en-US" dirty="0"/>
              <a:t> or </a:t>
            </a:r>
            <a:r>
              <a:rPr lang="en-US" dirty="0" err="1"/>
              <a:t>operationType</a:t>
            </a:r>
            <a:r>
              <a:rPr lang="en-US" dirty="0"/>
              <a:t> to “terminating”.</a:t>
            </a:r>
          </a:p>
          <a:p>
            <a:pPr marL="516150" lvl="1" indent="-285750">
              <a:buFont typeface="Wingdings" panose="05000000000000000000" pitchFamily="2" charset="2"/>
              <a:buChar char="ü"/>
            </a:pPr>
            <a:r>
              <a:rPr lang="en-US" dirty="0"/>
              <a:t>Possible but PATCH request is </a:t>
            </a:r>
            <a:br>
              <a:rPr lang="en-US" dirty="0"/>
            </a:br>
            <a:r>
              <a:rPr lang="en-US" dirty="0"/>
              <a:t>normally intended for </a:t>
            </a:r>
            <a:br>
              <a:rPr lang="en-US" dirty="0"/>
            </a:br>
            <a:r>
              <a:rPr lang="en-US" dirty="0"/>
              <a:t>modifying resources.</a:t>
            </a:r>
          </a:p>
          <a:p>
            <a:pPr lvl="1"/>
            <a:endParaRPr lang="en-US" dirty="0"/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dirty="0"/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dirty="0"/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dirty="0"/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dirty="0"/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dirty="0"/>
          </a:p>
          <a:p>
            <a:endParaRPr lang="en-US" dirty="0"/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CA74CCED-6383-4BB8-99B6-2C1962085A1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8946946"/>
              </p:ext>
            </p:extLst>
          </p:nvPr>
        </p:nvGraphicFramePr>
        <p:xfrm>
          <a:off x="3087610" y="376577"/>
          <a:ext cx="6124575" cy="4092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Visio" r:id="rId3" imgW="6124475" imgH="4092674" progId="Visio.Drawing.11">
                  <p:embed/>
                </p:oleObj>
              </mc:Choice>
              <mc:Fallback>
                <p:oleObj name="Visio" r:id="rId3" imgW="6124475" imgH="4092674" progId="Visio.Drawing.11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CA74CCED-6383-4BB8-99B6-2C1962085A1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087610" y="376577"/>
                        <a:ext cx="6124575" cy="4092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29F7958F-A9EE-4751-8340-F0CEF5448F6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0311256"/>
              </p:ext>
            </p:extLst>
          </p:nvPr>
        </p:nvGraphicFramePr>
        <p:xfrm>
          <a:off x="3097399" y="2143357"/>
          <a:ext cx="6124575" cy="4092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Visio" r:id="rId5" imgW="6124475" imgH="4092674" progId="Visio.Drawing.11">
                  <p:embed/>
                </p:oleObj>
              </mc:Choice>
              <mc:Fallback>
                <p:oleObj name="Visio" r:id="rId5" imgW="6124475" imgH="4092674" progId="Visio.Drawing.11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29F7958F-A9EE-4751-8340-F0CEF5448F6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097399" y="2143357"/>
                        <a:ext cx="6124575" cy="4092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D067051D-2FA0-46AD-9016-349438C8F74E}"/>
              </a:ext>
            </a:extLst>
          </p:cNvPr>
          <p:cNvSpPr/>
          <p:nvPr/>
        </p:nvSpPr>
        <p:spPr>
          <a:xfrm>
            <a:off x="4999589" y="1653757"/>
            <a:ext cx="2300615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600" cap="none" spc="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Preferred solution</a:t>
            </a:r>
          </a:p>
        </p:txBody>
      </p:sp>
    </p:spTree>
    <p:extLst>
      <p:ext uri="{BB962C8B-B14F-4D97-AF65-F5344CB8AC3E}">
        <p14:creationId xmlns:p14="http://schemas.microsoft.com/office/powerpoint/2010/main" val="1633925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err="1"/>
              <a:t>Nsmf_PDUSession</a:t>
            </a:r>
            <a:r>
              <a:rPr lang="en-US" dirty="0"/>
              <a:t>: Delete SM Context (N11) </a:t>
            </a:r>
            <a:r>
              <a:rPr lang="en-US" i="1" dirty="0"/>
              <a:t>– REST approach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3A15B97-76B7-485E-9E91-89F5D7595B1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UE or Network-initiated Deregistration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dirty="0">
                <a:highlight>
                  <a:srgbClr val="C0C0C0"/>
                </a:highlight>
              </a:rPr>
              <a:t>Sol.4</a:t>
            </a:r>
            <a:r>
              <a:rPr lang="en-US" dirty="0"/>
              <a:t>: PATCH request followed by DELETE request</a:t>
            </a:r>
          </a:p>
          <a:p>
            <a:pPr marL="516150" lvl="1" indent="-285750">
              <a:buFont typeface="Wingdings" panose="05000000000000000000" pitchFamily="2" charset="2"/>
              <a:buChar char="ü"/>
            </a:pPr>
            <a:r>
              <a:rPr lang="en-US" dirty="0"/>
              <a:t>would cause unnecessary </a:t>
            </a:r>
            <a:br>
              <a:rPr lang="en-US" dirty="0"/>
            </a:br>
            <a:r>
              <a:rPr lang="en-US" dirty="0" err="1"/>
              <a:t>signalling</a:t>
            </a:r>
            <a:r>
              <a:rPr lang="en-US" dirty="0"/>
              <a:t> overhead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dirty="0"/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dirty="0"/>
          </a:p>
          <a:p>
            <a:endParaRPr lang="en-US" dirty="0"/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29F7958F-A9EE-4751-8340-F0CEF5448F6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3187807"/>
              </p:ext>
            </p:extLst>
          </p:nvPr>
        </p:nvGraphicFramePr>
        <p:xfrm>
          <a:off x="3077236" y="475902"/>
          <a:ext cx="6124575" cy="4092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name="Visio" r:id="rId3" imgW="6124475" imgH="4092674" progId="Visio.Drawing.11">
                  <p:embed/>
                </p:oleObj>
              </mc:Choice>
              <mc:Fallback>
                <p:oleObj name="Visio" r:id="rId3" imgW="6124475" imgH="4092674" progId="Visio.Drawing.11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29F7958F-A9EE-4751-8340-F0CEF5448F6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077236" y="475902"/>
                        <a:ext cx="6124575" cy="4092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903034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err="1"/>
              <a:t>Nsmf_PDUSession</a:t>
            </a:r>
            <a:r>
              <a:rPr lang="en-US" dirty="0"/>
              <a:t>: Update SM Context (N11) </a:t>
            </a:r>
            <a:r>
              <a:rPr lang="en-US" i="1" dirty="0"/>
              <a:t>– REST approach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3A15B97-76B7-485E-9E91-89F5D7595B1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b="1" dirty="0"/>
              <a:t>PDU Session Activation of User Plane connectivity (N3 tunnel)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b="1" dirty="0"/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b="1" dirty="0"/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b="1" dirty="0"/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b="1" dirty="0"/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b="1" dirty="0"/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b="1" dirty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dirty="0"/>
              <a:t>Service operation triggered by AMF to request SMF to setup N3 tunnel during NAS SR. NG-RAN N3 tunnel info is not yet available at this stage.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b="1" dirty="0"/>
              <a:t>PATCH</a:t>
            </a:r>
            <a:r>
              <a:rPr lang="en-US" dirty="0"/>
              <a:t> method </a:t>
            </a:r>
            <a:r>
              <a:rPr lang="en-US" b="1" dirty="0"/>
              <a:t>on sm_context123</a:t>
            </a:r>
            <a:r>
              <a:rPr lang="en-US" dirty="0"/>
              <a:t>, modifying </a:t>
            </a:r>
            <a:r>
              <a:rPr lang="en-US" b="1" dirty="0" err="1"/>
              <a:t>upConnectionState</a:t>
            </a:r>
            <a:r>
              <a:rPr lang="en-US" dirty="0"/>
              <a:t>  attribute to “</a:t>
            </a:r>
            <a:r>
              <a:rPr lang="en-US" b="1" dirty="0"/>
              <a:t>active</a:t>
            </a:r>
            <a:r>
              <a:rPr lang="en-US" dirty="0"/>
              <a:t>” </a:t>
            </a:r>
          </a:p>
          <a:p>
            <a:pPr marL="516150" lvl="1" indent="-285750">
              <a:buFont typeface="Wingdings" panose="05000000000000000000" pitchFamily="2" charset="2"/>
              <a:buChar char="§"/>
            </a:pPr>
            <a:r>
              <a:rPr lang="en-US" dirty="0"/>
              <a:t>A </a:t>
            </a:r>
            <a:r>
              <a:rPr lang="en-US" dirty="0" err="1"/>
              <a:t>upConnectionState</a:t>
            </a:r>
            <a:r>
              <a:rPr lang="en-US" dirty="0"/>
              <a:t> attribute represents an actual state of the </a:t>
            </a:r>
            <a:r>
              <a:rPr lang="en-US" dirty="0" err="1"/>
              <a:t>pdu</a:t>
            </a:r>
            <a:r>
              <a:rPr lang="en-US" dirty="0"/>
              <a:t> session (as opposed to an </a:t>
            </a:r>
            <a:r>
              <a:rPr lang="en-US" dirty="0" err="1"/>
              <a:t>operationType</a:t>
            </a:r>
            <a:r>
              <a:rPr lang="en-US" dirty="0"/>
              <a:t> parameter), that may even be queried e.g. for testing or debugging.</a:t>
            </a:r>
          </a:p>
          <a:p>
            <a:pPr marL="516150" lvl="1" indent="-285750">
              <a:buFont typeface="Wingdings" panose="05000000000000000000" pitchFamily="2" charset="2"/>
              <a:buChar char="§"/>
            </a:pPr>
            <a:r>
              <a:rPr lang="en-US" dirty="0"/>
              <a:t>with multipart response (N1 and N2 SM Container in binary body part)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dirty="0"/>
              <a:t>UP activation appears as a regular PATCH exchange for AMF &amp; SMF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dirty="0"/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dirty="0"/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1645DD58-6F40-4D48-9A87-B42BBE2A329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3973638"/>
              </p:ext>
            </p:extLst>
          </p:nvPr>
        </p:nvGraphicFramePr>
        <p:xfrm>
          <a:off x="1865866" y="126471"/>
          <a:ext cx="6124575" cy="4092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" name="Visio" r:id="rId3" imgW="6124475" imgH="4092674" progId="Visio.Drawing.11">
                  <p:embed/>
                </p:oleObj>
              </mc:Choice>
              <mc:Fallback>
                <p:oleObj name="Visio" r:id="rId3" imgW="6124475" imgH="4092674" progId="Visio.Drawing.11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1645DD58-6F40-4D48-9A87-B42BBE2A329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865866" y="126471"/>
                        <a:ext cx="6124575" cy="4092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482179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err="1"/>
              <a:t>Nsmf_PDUSession</a:t>
            </a:r>
            <a:r>
              <a:rPr lang="en-US" dirty="0"/>
              <a:t>: Update SM Context (N11) </a:t>
            </a:r>
            <a:r>
              <a:rPr lang="en-US" i="1" dirty="0"/>
              <a:t>– REST approach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3A15B97-76B7-485E-9E91-89F5D7595B1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lnSpcReduction="10000"/>
          </a:bodyPr>
          <a:lstStyle/>
          <a:p>
            <a:r>
              <a:rPr lang="en-US" b="1" dirty="0"/>
              <a:t>PDU Session Deactivation of User Plane connectivity (N3 tunnel)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b="1" dirty="0"/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b="1" dirty="0"/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b="1" dirty="0"/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b="1" dirty="0"/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b="1" dirty="0"/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b="1" dirty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dirty="0"/>
              <a:t>Service operation triggered by AMF to request SMF to release N3 tunnel during NAS </a:t>
            </a:r>
            <a:r>
              <a:rPr lang="en-US" dirty="0" err="1"/>
              <a:t>signalling</a:t>
            </a:r>
            <a:r>
              <a:rPr lang="en-US" dirty="0"/>
              <a:t> connection release.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b="1" dirty="0"/>
              <a:t>PATCH</a:t>
            </a:r>
            <a:r>
              <a:rPr lang="en-US" dirty="0"/>
              <a:t> method </a:t>
            </a:r>
            <a:r>
              <a:rPr lang="en-US" b="1" dirty="0"/>
              <a:t>on sm_context123</a:t>
            </a:r>
            <a:r>
              <a:rPr lang="en-US" dirty="0"/>
              <a:t>, modifying </a:t>
            </a:r>
            <a:r>
              <a:rPr lang="en-US" b="1" dirty="0" err="1"/>
              <a:t>upConnectionState</a:t>
            </a:r>
            <a:r>
              <a:rPr lang="en-US" dirty="0"/>
              <a:t>  attribute to “</a:t>
            </a:r>
            <a:r>
              <a:rPr lang="en-US" b="1" dirty="0"/>
              <a:t>inactive</a:t>
            </a:r>
            <a:r>
              <a:rPr lang="en-US" dirty="0"/>
              <a:t>”.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dirty="0"/>
              <a:t>UP activation appears as a regular PATCH exchange for AMF &amp; SMF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dirty="0"/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dirty="0"/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dirty="0"/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dirty="0"/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1645DD58-6F40-4D48-9A87-B42BBE2A329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4284197"/>
              </p:ext>
            </p:extLst>
          </p:nvPr>
        </p:nvGraphicFramePr>
        <p:xfrm>
          <a:off x="1865866" y="308011"/>
          <a:ext cx="6124575" cy="4092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0" name="Visio" r:id="rId3" imgW="6124475" imgH="4092674" progId="Visio.Drawing.11">
                  <p:embed/>
                </p:oleObj>
              </mc:Choice>
              <mc:Fallback>
                <p:oleObj name="Visio" r:id="rId3" imgW="6124475" imgH="4092674" progId="Visio.Drawing.11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1645DD58-6F40-4D48-9A87-B42BBE2A329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865866" y="308011"/>
                        <a:ext cx="6124575" cy="4092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029080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err="1"/>
              <a:t>Nsmf_PDUSession</a:t>
            </a:r>
            <a:r>
              <a:rPr lang="en-US" dirty="0"/>
              <a:t>: Update SM Context (N11) </a:t>
            </a:r>
            <a:r>
              <a:rPr lang="en-US" i="1" dirty="0"/>
              <a:t>– REST approach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3A15B97-76B7-485E-9E91-89F5D7595B1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lnSpcReduction="10000"/>
          </a:bodyPr>
          <a:lstStyle/>
          <a:p>
            <a:r>
              <a:rPr lang="en-US" b="1" dirty="0" err="1"/>
              <a:t>Xn</a:t>
            </a:r>
            <a:r>
              <a:rPr lang="en-US" b="1" dirty="0"/>
              <a:t> Handover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dirty="0"/>
              <a:t>N2 Path Switch Request is a NGAP MM </a:t>
            </a:r>
            <a:r>
              <a:rPr lang="en-US" dirty="0" err="1"/>
              <a:t>msg</a:t>
            </a:r>
            <a:r>
              <a:rPr lang="en-US" dirty="0"/>
              <a:t>, including RAN Transport Layer Information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b="1" dirty="0"/>
              <a:t>PATCH</a:t>
            </a:r>
            <a:r>
              <a:rPr lang="en-US" dirty="0"/>
              <a:t> method </a:t>
            </a:r>
            <a:r>
              <a:rPr lang="en-US" b="1" dirty="0"/>
              <a:t>on sm_context123</a:t>
            </a:r>
            <a:r>
              <a:rPr lang="en-US" dirty="0"/>
              <a:t>, </a:t>
            </a:r>
            <a:r>
              <a:rPr lang="en-US" b="1" dirty="0"/>
              <a:t>with a N2 SM Container</a:t>
            </a:r>
            <a:r>
              <a:rPr lang="en-US" dirty="0"/>
              <a:t> (including the RAN Transport Layer Info) and possibly modifying other attributes such as ULI. </a:t>
            </a:r>
          </a:p>
          <a:p>
            <a:pPr marL="516150" lvl="1" indent="-285750">
              <a:buFont typeface="Wingdings" panose="05000000000000000000" pitchFamily="2" charset="2"/>
              <a:buChar char="§"/>
            </a:pPr>
            <a:r>
              <a:rPr lang="en-US" dirty="0"/>
              <a:t>SMF returns a N2 SM Container (including CN Transport Layer Info) in the response.</a:t>
            </a:r>
          </a:p>
          <a:p>
            <a:pPr marL="516150" lvl="1" indent="-285750">
              <a:buFont typeface="Wingdings" panose="05000000000000000000" pitchFamily="2" charset="2"/>
              <a:buChar char="§"/>
            </a:pPr>
            <a:r>
              <a:rPr lang="en-US" dirty="0"/>
              <a:t>Multipart request and response messages (N2 SM Container in binary body part)</a:t>
            </a:r>
          </a:p>
          <a:p>
            <a:pPr marL="516150" lvl="1" indent="-285750">
              <a:buFont typeface="Wingdings" panose="05000000000000000000" pitchFamily="2" charset="2"/>
              <a:buChar char="§"/>
            </a:pPr>
            <a:r>
              <a:rPr lang="en-US" dirty="0" err="1"/>
              <a:t>Xn</a:t>
            </a:r>
            <a:r>
              <a:rPr lang="en-US" dirty="0"/>
              <a:t> Handover appears as a regular PATCH exchange for AMF &amp; SMF.</a:t>
            </a:r>
          </a:p>
          <a:p>
            <a:pPr marL="516150" lvl="1" indent="-285750">
              <a:buFont typeface="Wingdings" panose="05000000000000000000" pitchFamily="2" charset="2"/>
              <a:buChar char="§"/>
            </a:pPr>
            <a:endParaRPr lang="en-US" dirty="0"/>
          </a:p>
          <a:p>
            <a:endParaRPr lang="en-US" dirty="0"/>
          </a:p>
        </p:txBody>
      </p:sp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1645DD58-6F40-4D48-9A87-B42BBE2A329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4716218"/>
              </p:ext>
            </p:extLst>
          </p:nvPr>
        </p:nvGraphicFramePr>
        <p:xfrm>
          <a:off x="1665288" y="267494"/>
          <a:ext cx="6124575" cy="4092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4" name="Visio" r:id="rId3" imgW="6124475" imgH="4092674" progId="Visio.Drawing.11">
                  <p:embed/>
                </p:oleObj>
              </mc:Choice>
              <mc:Fallback>
                <p:oleObj name="Visio" r:id="rId3" imgW="6124475" imgH="4092674" progId="Visio.Drawing.11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1645DD58-6F40-4D48-9A87-B42BBE2A329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65288" y="267494"/>
                        <a:ext cx="6124575" cy="4092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127573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err="1"/>
              <a:t>Nsmf_PDUSession</a:t>
            </a:r>
            <a:r>
              <a:rPr lang="en-US" dirty="0"/>
              <a:t>: Update SM Context (N11) </a:t>
            </a:r>
            <a:r>
              <a:rPr lang="en-US" i="1" dirty="0"/>
              <a:t>– REST approach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3A15B97-76B7-485E-9E91-89F5D7595B1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b="1" dirty="0"/>
              <a:t>N2 Handover</a:t>
            </a:r>
          </a:p>
          <a:p>
            <a:pPr marL="516150" lvl="1" indent="-285750">
              <a:buFont typeface="Wingdings" panose="05000000000000000000" pitchFamily="2" charset="2"/>
              <a:buChar char="§"/>
            </a:pPr>
            <a:r>
              <a:rPr lang="en-US" dirty="0"/>
              <a:t>PDU HO </a:t>
            </a:r>
            <a:r>
              <a:rPr lang="en-US" dirty="0" err="1"/>
              <a:t>Req</a:t>
            </a:r>
            <a:r>
              <a:rPr lang="en-US" dirty="0"/>
              <a:t>/</a:t>
            </a:r>
            <a:r>
              <a:rPr lang="en-US" dirty="0" err="1"/>
              <a:t>Rsp</a:t>
            </a:r>
            <a:r>
              <a:rPr lang="en-US" dirty="0"/>
              <a:t>, Modify PDU </a:t>
            </a:r>
            <a:r>
              <a:rPr lang="en-US" dirty="0" err="1"/>
              <a:t>Req</a:t>
            </a:r>
            <a:r>
              <a:rPr lang="en-US" dirty="0"/>
              <a:t>/</a:t>
            </a:r>
            <a:r>
              <a:rPr lang="en-US" dirty="0" err="1"/>
              <a:t>Rsp</a:t>
            </a:r>
            <a:r>
              <a:rPr lang="en-US" dirty="0"/>
              <a:t>, PDU HO Cancel, HO Complete/Ack in stage 2 call flow</a:t>
            </a:r>
          </a:p>
          <a:p>
            <a:pPr marL="516150" lvl="1" indent="-285750">
              <a:buFont typeface="Wingdings" panose="05000000000000000000" pitchFamily="2" charset="2"/>
              <a:buChar char="§"/>
            </a:pPr>
            <a:r>
              <a:rPr lang="en-US" dirty="0"/>
              <a:t>Requires SMF to handle serving and target RAN info concurrently, select T-UPF, set indirect forwarding, switch paths, release S-UPF, and possibility rollback (releasing T-UPF)</a:t>
            </a:r>
          </a:p>
          <a:p>
            <a:pPr marL="516150" lvl="1" indent="-285750">
              <a:buFont typeface="Wingdings" panose="05000000000000000000" pitchFamily="2" charset="2"/>
              <a:buChar char="§"/>
            </a:pPr>
            <a:r>
              <a:rPr lang="en-US" dirty="0">
                <a:highlight>
                  <a:srgbClr val="C0C0C0"/>
                </a:highlight>
              </a:rPr>
              <a:t>Sol. 1</a:t>
            </a:r>
            <a:r>
              <a:rPr lang="en-US" dirty="0"/>
              <a:t>: Custom operations on </a:t>
            </a:r>
            <a:br>
              <a:rPr lang="en-US" dirty="0"/>
            </a:br>
            <a:r>
              <a:rPr lang="en-US" dirty="0"/>
              <a:t>sm_context123, to prepare, </a:t>
            </a:r>
            <a:br>
              <a:rPr lang="en-US" dirty="0"/>
            </a:br>
            <a:r>
              <a:rPr lang="en-US" dirty="0"/>
              <a:t>execute or cancel the handover: </a:t>
            </a:r>
            <a:br>
              <a:rPr lang="en-US" dirty="0"/>
            </a:br>
            <a:r>
              <a:rPr lang="en-US" dirty="0"/>
              <a:t>- </a:t>
            </a:r>
            <a:r>
              <a:rPr lang="en-US" dirty="0" err="1"/>
              <a:t>prepareHO</a:t>
            </a:r>
            <a:br>
              <a:rPr lang="en-US" dirty="0"/>
            </a:br>
            <a:r>
              <a:rPr lang="en-US" dirty="0"/>
              <a:t>- </a:t>
            </a:r>
            <a:r>
              <a:rPr lang="en-US" dirty="0" err="1"/>
              <a:t>modifyHO</a:t>
            </a:r>
            <a:br>
              <a:rPr lang="en-US" dirty="0"/>
            </a:br>
            <a:r>
              <a:rPr lang="en-US" dirty="0"/>
              <a:t>- </a:t>
            </a:r>
            <a:r>
              <a:rPr lang="en-US" dirty="0" err="1"/>
              <a:t>completeHO</a:t>
            </a:r>
            <a:br>
              <a:rPr lang="en-US" dirty="0"/>
            </a:br>
            <a:r>
              <a:rPr lang="en-US" dirty="0"/>
              <a:t>- </a:t>
            </a:r>
            <a:r>
              <a:rPr lang="en-US" dirty="0" err="1"/>
              <a:t>cancelHO</a:t>
            </a:r>
            <a:endParaRPr lang="en-US" dirty="0"/>
          </a:p>
          <a:p>
            <a:pPr marL="516150" lvl="1" indent="-285750">
              <a:buFont typeface="Wingdings" panose="05000000000000000000" pitchFamily="2" charset="2"/>
              <a:buChar char="ü"/>
            </a:pPr>
            <a:r>
              <a:rPr lang="en-US" dirty="0"/>
              <a:t>action visible in URI (verb)</a:t>
            </a:r>
          </a:p>
          <a:p>
            <a:pPr marL="516150" lvl="1" indent="-285750">
              <a:buFont typeface="Wingdings" panose="05000000000000000000" pitchFamily="2" charset="2"/>
              <a:buChar char="ü"/>
            </a:pPr>
            <a:r>
              <a:rPr lang="en-US" dirty="0"/>
              <a:t>results in several custom operations, </a:t>
            </a:r>
            <a:br>
              <a:rPr lang="en-US" dirty="0"/>
            </a:br>
            <a:r>
              <a:rPr lang="en-US" dirty="0"/>
              <a:t>with similar info as for other scenarios </a:t>
            </a:r>
            <a:br>
              <a:rPr lang="en-US" dirty="0"/>
            </a:br>
            <a:r>
              <a:rPr lang="en-US" dirty="0"/>
              <a:t>(e.g. N2 SM Container, ULI, </a:t>
            </a:r>
            <a:r>
              <a:rPr lang="en-US" dirty="0" err="1"/>
              <a:t>etc</a:t>
            </a:r>
            <a:r>
              <a:rPr lang="en-US" dirty="0"/>
              <a:t>).</a:t>
            </a:r>
          </a:p>
          <a:p>
            <a:pPr marL="516150" lvl="1" indent="-285750">
              <a:buFont typeface="Wingdings" panose="05000000000000000000" pitchFamily="2" charset="2"/>
              <a:buChar char="ü"/>
            </a:pPr>
            <a:r>
              <a:rPr lang="en-US" dirty="0"/>
              <a:t>no </a:t>
            </a:r>
            <a:r>
              <a:rPr lang="en-US" dirty="0" err="1"/>
              <a:t>hoState</a:t>
            </a:r>
            <a:r>
              <a:rPr lang="en-US" dirty="0"/>
              <a:t> that can be queried, e.g. </a:t>
            </a:r>
            <a:br>
              <a:rPr lang="en-US" dirty="0"/>
            </a:br>
            <a:r>
              <a:rPr lang="en-US" dirty="0"/>
              <a:t>for testing, debugging.</a:t>
            </a:r>
          </a:p>
          <a:p>
            <a:pPr marL="516150" lvl="1" indent="-285750">
              <a:buFont typeface="Wingdings" panose="05000000000000000000" pitchFamily="2" charset="2"/>
              <a:buChar char="ü"/>
            </a:pP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B35A6ACC-1B7B-44D1-BF6F-1D27D17AFE8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9537493"/>
              </p:ext>
            </p:extLst>
          </p:nvPr>
        </p:nvGraphicFramePr>
        <p:xfrm>
          <a:off x="3335044" y="1804005"/>
          <a:ext cx="6124575" cy="4092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8" name="Visio" r:id="rId3" imgW="6124475" imgH="4092674" progId="Visio.Drawing.11">
                  <p:embed/>
                </p:oleObj>
              </mc:Choice>
              <mc:Fallback>
                <p:oleObj name="Visio" r:id="rId3" imgW="6124475" imgH="4092674" progId="Visio.Drawing.11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B35A6ACC-1B7B-44D1-BF6F-1D27D17AFE8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335044" y="1804005"/>
                        <a:ext cx="6124575" cy="4092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534473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err="1"/>
              <a:t>Nsmf_PDUSession</a:t>
            </a:r>
            <a:r>
              <a:rPr lang="en-US" dirty="0"/>
              <a:t>: Update SM Context (N11) </a:t>
            </a:r>
            <a:r>
              <a:rPr lang="en-US" i="1" dirty="0"/>
              <a:t>– REST approach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3A15B97-76B7-485E-9E91-89F5D7595B1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b="1" dirty="0"/>
              <a:t>N2 Handover</a:t>
            </a:r>
          </a:p>
          <a:p>
            <a:pPr marL="516150" lvl="1" indent="-285750">
              <a:buFont typeface="Wingdings" panose="05000000000000000000" pitchFamily="2" charset="2"/>
              <a:buChar char="§"/>
            </a:pPr>
            <a:r>
              <a:rPr lang="en-US" dirty="0">
                <a:highlight>
                  <a:srgbClr val="C0C0C0"/>
                </a:highlight>
              </a:rPr>
              <a:t>Sol. 2</a:t>
            </a:r>
            <a:r>
              <a:rPr lang="en-US" dirty="0"/>
              <a:t>: </a:t>
            </a:r>
            <a:r>
              <a:rPr lang="en-US" b="1" dirty="0"/>
              <a:t>PATCH</a:t>
            </a:r>
            <a:r>
              <a:rPr lang="en-US" dirty="0"/>
              <a:t> </a:t>
            </a:r>
            <a:r>
              <a:rPr lang="en-US" b="1" dirty="0"/>
              <a:t>on sm_context123</a:t>
            </a:r>
            <a:r>
              <a:rPr lang="en-US" dirty="0"/>
              <a:t>, modifying </a:t>
            </a:r>
            <a:r>
              <a:rPr lang="en-US" b="1" dirty="0" err="1"/>
              <a:t>hoState</a:t>
            </a:r>
            <a:r>
              <a:rPr lang="en-US" dirty="0"/>
              <a:t> attribute to “preparing”, “modifying”, “completing” or “cancelling” to prepare, modify, execute or cancel the handover, with the other appropriate parameters and where necessary N2 SM Container (e.g. </a:t>
            </a:r>
            <a:r>
              <a:rPr lang="en-US" dirty="0" err="1"/>
              <a:t>targetRanTransportLayerInfo</a:t>
            </a:r>
            <a:r>
              <a:rPr lang="en-US" dirty="0"/>
              <a:t>) </a:t>
            </a:r>
          </a:p>
          <a:p>
            <a:pPr marL="516150" lvl="1" indent="-285750">
              <a:buFont typeface="Wingdings" panose="05000000000000000000" pitchFamily="2" charset="2"/>
              <a:buChar char="ü"/>
            </a:pPr>
            <a:r>
              <a:rPr lang="en-US" dirty="0"/>
              <a:t>A </a:t>
            </a:r>
            <a:r>
              <a:rPr lang="en-US" dirty="0" err="1"/>
              <a:t>hoState</a:t>
            </a:r>
            <a:r>
              <a:rPr lang="en-US" dirty="0"/>
              <a:t> attribute </a:t>
            </a:r>
            <a:br>
              <a:rPr lang="en-US" dirty="0"/>
            </a:br>
            <a:r>
              <a:rPr lang="en-US" dirty="0"/>
              <a:t>represents an actual state of </a:t>
            </a:r>
            <a:br>
              <a:rPr lang="en-US" dirty="0"/>
            </a:br>
            <a:r>
              <a:rPr lang="en-US" dirty="0"/>
              <a:t>the </a:t>
            </a:r>
            <a:r>
              <a:rPr lang="en-US" dirty="0" err="1"/>
              <a:t>pdu</a:t>
            </a:r>
            <a:r>
              <a:rPr lang="en-US" dirty="0"/>
              <a:t> session (as opposed to </a:t>
            </a:r>
            <a:br>
              <a:rPr lang="en-US" dirty="0"/>
            </a:br>
            <a:r>
              <a:rPr lang="en-US" dirty="0"/>
              <a:t>using a custom operation), that </a:t>
            </a:r>
            <a:br>
              <a:rPr lang="en-US" dirty="0"/>
            </a:br>
            <a:r>
              <a:rPr lang="en-US" dirty="0"/>
              <a:t>may even be queried e.g. for </a:t>
            </a:r>
            <a:br>
              <a:rPr lang="en-US" dirty="0"/>
            </a:br>
            <a:r>
              <a:rPr lang="en-US" dirty="0"/>
              <a:t>testing or debugging.</a:t>
            </a:r>
          </a:p>
          <a:p>
            <a:pPr marL="516150" lvl="1" indent="-285750">
              <a:buFont typeface="Wingdings" panose="05000000000000000000" pitchFamily="2" charset="2"/>
              <a:buChar char="ü"/>
            </a:pPr>
            <a:r>
              <a:rPr lang="en-US" dirty="0"/>
              <a:t>uses a standard http method.</a:t>
            </a:r>
          </a:p>
          <a:p>
            <a:pPr marL="516150" lvl="1" indent="-285750">
              <a:buFont typeface="Wingdings" panose="05000000000000000000" pitchFamily="2" charset="2"/>
              <a:buChar char="ü"/>
            </a:pPr>
            <a:r>
              <a:rPr lang="en-US" dirty="0"/>
              <a:t>N2 Handover appears as a regular </a:t>
            </a:r>
            <a:br>
              <a:rPr lang="en-US" dirty="0"/>
            </a:br>
            <a:r>
              <a:rPr lang="en-US" dirty="0"/>
              <a:t>PATCH exchange for AMF &amp; SMF,</a:t>
            </a:r>
            <a:br>
              <a:rPr lang="en-US" dirty="0"/>
            </a:br>
            <a:r>
              <a:rPr lang="en-US" dirty="0"/>
              <a:t>like for other scenarios</a:t>
            </a:r>
          </a:p>
          <a:p>
            <a:pPr lvl="1"/>
            <a:br>
              <a:rPr lang="en-US" dirty="0"/>
            </a:br>
            <a:br>
              <a:rPr lang="en-US" dirty="0"/>
            </a:br>
            <a:endParaRPr lang="en-US" b="1" dirty="0">
              <a:solidFill>
                <a:srgbClr val="FF0000"/>
              </a:solidFill>
            </a:endParaRP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B35A6ACC-1B7B-44D1-BF6F-1D27D17AFE8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7264998"/>
              </p:ext>
            </p:extLst>
          </p:nvPr>
        </p:nvGraphicFramePr>
        <p:xfrm>
          <a:off x="3045396" y="1725061"/>
          <a:ext cx="6124575" cy="4092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2" name="Visio" r:id="rId3" imgW="6124475" imgH="4092674" progId="Visio.Drawing.11">
                  <p:embed/>
                </p:oleObj>
              </mc:Choice>
              <mc:Fallback>
                <p:oleObj name="Visio" r:id="rId3" imgW="6124475" imgH="4092674" progId="Visio.Drawing.11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B35A6ACC-1B7B-44D1-BF6F-1D27D17AFE8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045396" y="1725061"/>
                        <a:ext cx="6124575" cy="4092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6F4EECD2-21BA-48B4-8B8B-030BD3CB5F10}"/>
              </a:ext>
            </a:extLst>
          </p:cNvPr>
          <p:cNvSpPr/>
          <p:nvPr/>
        </p:nvSpPr>
        <p:spPr>
          <a:xfrm>
            <a:off x="4957375" y="2148212"/>
            <a:ext cx="2300615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600" cap="none" spc="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Preferred solution</a:t>
            </a:r>
          </a:p>
        </p:txBody>
      </p:sp>
    </p:spTree>
    <p:extLst>
      <p:ext uri="{BB962C8B-B14F-4D97-AF65-F5344CB8AC3E}">
        <p14:creationId xmlns:p14="http://schemas.microsoft.com/office/powerpoint/2010/main" val="226459740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err="1"/>
              <a:t>Nsmf_PDUSession</a:t>
            </a:r>
            <a:r>
              <a:rPr lang="en-US" dirty="0"/>
              <a:t>: Create/Update SM Context (N11) </a:t>
            </a:r>
            <a:r>
              <a:rPr lang="en-US" i="1" dirty="0"/>
              <a:t>– REST approach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3A15B97-76B7-485E-9E91-89F5D7595B1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599" y="1080000"/>
            <a:ext cx="8457459" cy="3560400"/>
          </a:xfrm>
        </p:spPr>
        <p:txBody>
          <a:bodyPr>
            <a:normAutofit/>
          </a:bodyPr>
          <a:lstStyle/>
          <a:p>
            <a:r>
              <a:rPr lang="en-US" b="1" dirty="0"/>
              <a:t>Non-3GPP to 3GPP access Handover (1/2)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b="1" dirty="0"/>
              <a:t>POST</a:t>
            </a:r>
            <a:r>
              <a:rPr lang="en-US" dirty="0"/>
              <a:t> method </a:t>
            </a:r>
            <a:r>
              <a:rPr lang="en-US" b="1" dirty="0"/>
              <a:t>on </a:t>
            </a:r>
            <a:r>
              <a:rPr lang="en-US" b="1" dirty="0" err="1"/>
              <a:t>sm_contexts</a:t>
            </a:r>
            <a:r>
              <a:rPr lang="en-US" dirty="0"/>
              <a:t>, </a:t>
            </a:r>
            <a:br>
              <a:rPr lang="en-US" dirty="0"/>
            </a:br>
            <a:r>
              <a:rPr lang="en-US" dirty="0"/>
              <a:t>to create a new </a:t>
            </a:r>
            <a:r>
              <a:rPr lang="en-US" dirty="0" err="1"/>
              <a:t>sm</a:t>
            </a:r>
            <a:r>
              <a:rPr lang="en-US" dirty="0"/>
              <a:t> context,</a:t>
            </a:r>
            <a:br>
              <a:rPr lang="en-US" dirty="0"/>
            </a:br>
            <a:r>
              <a:rPr lang="en-US" dirty="0"/>
              <a:t> if sm_context123 is not known </a:t>
            </a:r>
            <a:br>
              <a:rPr lang="en-US" dirty="0"/>
            </a:br>
            <a:r>
              <a:rPr lang="en-US" dirty="0"/>
              <a:t>to AMF (e.g. inter-PLMN handover)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b="1" dirty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b="1" dirty="0"/>
              <a:t>PATCH</a:t>
            </a:r>
            <a:r>
              <a:rPr lang="en-US" dirty="0"/>
              <a:t> method </a:t>
            </a:r>
            <a:r>
              <a:rPr lang="en-US" b="1" dirty="0"/>
              <a:t>on sm_context123</a:t>
            </a:r>
            <a:r>
              <a:rPr lang="en-US" dirty="0"/>
              <a:t>, </a:t>
            </a:r>
            <a:br>
              <a:rPr lang="en-US" dirty="0"/>
            </a:br>
            <a:r>
              <a:rPr lang="en-US" dirty="0"/>
              <a:t>modifying </a:t>
            </a:r>
            <a:r>
              <a:rPr lang="en-US" b="1" dirty="0" err="1"/>
              <a:t>anType</a:t>
            </a:r>
            <a:r>
              <a:rPr lang="en-US" dirty="0"/>
              <a:t> attribute</a:t>
            </a:r>
            <a:br>
              <a:rPr lang="en-US" dirty="0"/>
            </a:br>
            <a:r>
              <a:rPr lang="en-US" dirty="0"/>
              <a:t>(and other attributes such as </a:t>
            </a:r>
            <a:br>
              <a:rPr lang="en-US" dirty="0"/>
            </a:br>
            <a:r>
              <a:rPr lang="en-US" dirty="0"/>
              <a:t>ULI) otherwise.</a:t>
            </a:r>
          </a:p>
          <a:p>
            <a:pPr marL="516150" lvl="1" indent="-285750">
              <a:buFont typeface="Wingdings" panose="05000000000000000000" pitchFamily="2" charset="2"/>
              <a:buChar char="ü"/>
            </a:pPr>
            <a:r>
              <a:rPr lang="en-US" dirty="0"/>
              <a:t>stage 2 uses “Create </a:t>
            </a:r>
            <a:r>
              <a:rPr lang="en-US" dirty="0" err="1"/>
              <a:t>SMContext</a:t>
            </a:r>
            <a:r>
              <a:rPr lang="en-US" dirty="0"/>
              <a:t>” </a:t>
            </a:r>
            <a:br>
              <a:rPr lang="en-US" dirty="0"/>
            </a:br>
            <a:r>
              <a:rPr lang="en-US" dirty="0"/>
              <a:t>operation currently. 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dirty="0"/>
          </a:p>
          <a:p>
            <a:endParaRPr lang="en-US" dirty="0"/>
          </a:p>
        </p:txBody>
      </p:sp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1645DD58-6F40-4D48-9A87-B42BBE2A329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629764"/>
              </p:ext>
            </p:extLst>
          </p:nvPr>
        </p:nvGraphicFramePr>
        <p:xfrm>
          <a:off x="3376907" y="76423"/>
          <a:ext cx="6124575" cy="4092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6" name="Visio" r:id="rId3" imgW="6124475" imgH="4092674" progId="Visio.Drawing.11">
                  <p:embed/>
                </p:oleObj>
              </mc:Choice>
              <mc:Fallback>
                <p:oleObj name="Visio" r:id="rId3" imgW="6124475" imgH="4092674" progId="Visio.Drawing.11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1645DD58-6F40-4D48-9A87-B42BBE2A329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376907" y="76423"/>
                        <a:ext cx="6124575" cy="4092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380B6B8B-3742-4F1D-8370-F86B3A2EDDD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0139017"/>
              </p:ext>
            </p:extLst>
          </p:nvPr>
        </p:nvGraphicFramePr>
        <p:xfrm>
          <a:off x="3376906" y="1997108"/>
          <a:ext cx="6124575" cy="4092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7" name="Visio" r:id="rId5" imgW="6124475" imgH="4092674" progId="Visio.Drawing.11">
                  <p:embed/>
                </p:oleObj>
              </mc:Choice>
              <mc:Fallback>
                <p:oleObj name="Visio" r:id="rId5" imgW="6124475" imgH="4092674" progId="Visio.Drawing.11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380B6B8B-3742-4F1D-8370-F86B3A2EDDD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376906" y="1997108"/>
                        <a:ext cx="6124575" cy="4092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7E387F25-2AEE-4141-8B40-9D50D9B17EEB}"/>
              </a:ext>
            </a:extLst>
          </p:cNvPr>
          <p:cNvSpPr/>
          <p:nvPr/>
        </p:nvSpPr>
        <p:spPr>
          <a:xfrm>
            <a:off x="5011561" y="2574932"/>
            <a:ext cx="2892919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600" cap="none" spc="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Both solutions required</a:t>
            </a:r>
          </a:p>
        </p:txBody>
      </p:sp>
    </p:spTree>
    <p:extLst>
      <p:ext uri="{BB962C8B-B14F-4D97-AF65-F5344CB8AC3E}">
        <p14:creationId xmlns:p14="http://schemas.microsoft.com/office/powerpoint/2010/main" val="3181946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417600" y="923400"/>
            <a:ext cx="8308800" cy="3560400"/>
          </a:xfrm>
        </p:spPr>
        <p:txBody>
          <a:bodyPr>
            <a:norm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800" dirty="0"/>
              <a:t>Two services offered by SMF</a:t>
            </a:r>
          </a:p>
          <a:p>
            <a:pPr marL="516150" lvl="1" indent="-285750">
              <a:buFont typeface="Wingdings" panose="05000000000000000000" pitchFamily="2" charset="2"/>
              <a:buChar char="ü"/>
            </a:pPr>
            <a:r>
              <a:rPr lang="en-US" sz="1600" dirty="0" err="1"/>
              <a:t>PDUSession</a:t>
            </a:r>
            <a:r>
              <a:rPr lang="en-US" sz="1600" dirty="0"/>
              <a:t> service, to be specified by CT4 (TS 29.502)</a:t>
            </a:r>
          </a:p>
          <a:p>
            <a:pPr marL="516150" lvl="1" indent="-285750">
              <a:buFont typeface="Wingdings" panose="05000000000000000000" pitchFamily="2" charset="2"/>
              <a:buChar char="ü"/>
            </a:pPr>
            <a:r>
              <a:rPr lang="en-US" sz="1600" dirty="0" err="1"/>
              <a:t>EventExposure</a:t>
            </a:r>
            <a:r>
              <a:rPr lang="en-US" sz="1600" dirty="0"/>
              <a:t> service, to be specified by CT3 (TS 29.508)</a:t>
            </a:r>
          </a:p>
          <a:p>
            <a:pPr marL="516150" lvl="1" indent="-285750">
              <a:buFont typeface="Wingdings" panose="05000000000000000000" pitchFamily="2" charset="2"/>
              <a:buChar char="§"/>
            </a:pPr>
            <a:endParaRPr lang="en-US" sz="1600" dirty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800" dirty="0"/>
              <a:t>Scope of this document: </a:t>
            </a:r>
            <a:r>
              <a:rPr lang="en-US" sz="1600" b="1" dirty="0"/>
              <a:t>How to model the </a:t>
            </a:r>
            <a:r>
              <a:rPr lang="en-US" sz="1600" b="1" dirty="0" err="1"/>
              <a:t>PDUSession</a:t>
            </a:r>
            <a:r>
              <a:rPr lang="en-US" sz="1600" b="1" dirty="0"/>
              <a:t> service?</a:t>
            </a:r>
            <a:r>
              <a:rPr lang="en-US" sz="1600" dirty="0"/>
              <a:t>   </a:t>
            </a:r>
          </a:p>
          <a:p>
            <a:pPr marL="516150" lvl="1" indent="-285750">
              <a:buFont typeface="Wingdings" panose="05000000000000000000" pitchFamily="2" charset="2"/>
              <a:buChar char="ü"/>
            </a:pPr>
            <a:r>
              <a:rPr lang="en-US" sz="1600" dirty="0"/>
              <a:t>RESTful vs. RPC APIs? </a:t>
            </a:r>
          </a:p>
          <a:p>
            <a:pPr marL="516150" lvl="1" indent="-285750">
              <a:buFont typeface="Wingdings" panose="05000000000000000000" pitchFamily="2" charset="2"/>
              <a:buChar char="ü"/>
            </a:pPr>
            <a:r>
              <a:rPr lang="en-US" sz="1600" dirty="0"/>
              <a:t>Which resources model and supported methods? </a:t>
            </a:r>
          </a:p>
          <a:p>
            <a:pPr marL="516150" lvl="1" indent="-285750">
              <a:buFont typeface="Wingdings" panose="05000000000000000000" pitchFamily="2" charset="2"/>
              <a:buChar char="ü"/>
            </a:pPr>
            <a:r>
              <a:rPr lang="en-US" sz="1600" dirty="0"/>
              <a:t>service operations over N11 and N16</a:t>
            </a:r>
          </a:p>
          <a:p>
            <a:endParaRPr lang="en-US" sz="18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555070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err="1"/>
              <a:t>Nsmf_PDUSession</a:t>
            </a:r>
            <a:r>
              <a:rPr lang="en-US" dirty="0"/>
              <a:t>: Create/Update SM Context (N11) </a:t>
            </a:r>
            <a:r>
              <a:rPr lang="en-US" i="1" dirty="0"/>
              <a:t>– REST approach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3A15B97-76B7-485E-9E91-89F5D7595B1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Non-3GPP to 3GPP access Handover (2/2)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dirty="0"/>
              <a:t>In the former case, </a:t>
            </a:r>
            <a:r>
              <a:rPr lang="en-US" dirty="0" err="1"/>
              <a:t>sm_context</a:t>
            </a:r>
            <a:r>
              <a:rPr lang="en-US" dirty="0"/>
              <a:t> was already created at SMF. i.e. POST does not result in creating a new </a:t>
            </a:r>
            <a:r>
              <a:rPr lang="en-US" dirty="0" err="1"/>
              <a:t>sm_context</a:t>
            </a:r>
            <a:r>
              <a:rPr lang="en-US" dirty="0"/>
              <a:t> resource but in returning back a representation of the already created resource.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980296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err="1"/>
              <a:t>Nsmf_PDUSession</a:t>
            </a:r>
            <a:r>
              <a:rPr lang="en-US" dirty="0"/>
              <a:t>: Create/Update/Delete SM Context (N11) </a:t>
            </a:r>
            <a:r>
              <a:rPr lang="en-US" i="1" dirty="0"/>
              <a:t>– REST approach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3A15B97-76B7-485E-9E91-89F5D7595B1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b="1" dirty="0"/>
              <a:t>Synthesis: proposed resources and associated methods/operations (RESTful approach)</a:t>
            </a:r>
          </a:p>
          <a:p>
            <a:endParaRPr lang="en-US" b="1" dirty="0"/>
          </a:p>
          <a:p>
            <a:endParaRPr lang="en-US" b="1" dirty="0"/>
          </a:p>
          <a:p>
            <a:endParaRPr lang="en-US" b="1" dirty="0"/>
          </a:p>
          <a:p>
            <a:endParaRPr lang="en-US" b="1" dirty="0"/>
          </a:p>
          <a:p>
            <a:endParaRPr lang="en-US" b="1" dirty="0"/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dirty="0"/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dirty="0"/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b="1" dirty="0"/>
              <a:t>simple </a:t>
            </a:r>
            <a:r>
              <a:rPr lang="en-US" dirty="0"/>
              <a:t>modeling: few resources, 2 standards methods and 1 custom operation </a:t>
            </a:r>
            <a:r>
              <a:rPr lang="en-US" i="1" dirty="0"/>
              <a:t>(that may apply to other APIs).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b="1" i="1" dirty="0"/>
              <a:t>RESTful</a:t>
            </a:r>
            <a:r>
              <a:rPr lang="en-US" i="1" dirty="0"/>
              <a:t> modeling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b="1" dirty="0"/>
              <a:t>suits well N11 interactions </a:t>
            </a:r>
            <a:r>
              <a:rPr lang="en-US" dirty="0"/>
              <a:t>and stage 2 service operations: AMF creates, updates and deletes an SM context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b="1" dirty="0" err="1"/>
              <a:t>upConnectionState</a:t>
            </a:r>
            <a:r>
              <a:rPr lang="en-US" b="1" dirty="0"/>
              <a:t>, </a:t>
            </a:r>
            <a:r>
              <a:rPr lang="en-US" b="1" dirty="0" err="1"/>
              <a:t>hoState</a:t>
            </a:r>
            <a:r>
              <a:rPr lang="en-US" dirty="0"/>
              <a:t> are </a:t>
            </a:r>
            <a:r>
              <a:rPr lang="en-US" b="1" dirty="0"/>
              <a:t>actual states </a:t>
            </a:r>
            <a:r>
              <a:rPr lang="en-US" dirty="0"/>
              <a:t>of a </a:t>
            </a:r>
            <a:r>
              <a:rPr lang="en-US" dirty="0" err="1"/>
              <a:t>pdu</a:t>
            </a:r>
            <a:r>
              <a:rPr lang="en-US" dirty="0"/>
              <a:t> session that can be modified (service request, Handover) by AMF and </a:t>
            </a:r>
            <a:r>
              <a:rPr lang="en-US" b="1" dirty="0"/>
              <a:t>read e.g. for testing or debugging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b="1" dirty="0"/>
              <a:t>common </a:t>
            </a:r>
            <a:r>
              <a:rPr lang="en-US" b="1" dirty="0" err="1"/>
              <a:t>behaviour</a:t>
            </a:r>
            <a:r>
              <a:rPr lang="en-US" b="1" dirty="0"/>
              <a:t> over N11 </a:t>
            </a:r>
            <a:r>
              <a:rPr lang="en-US" dirty="0"/>
              <a:t>(PATCH with N1/N2 SM Containers and patching attributes) </a:t>
            </a:r>
            <a:r>
              <a:rPr lang="en-US" b="1" dirty="0"/>
              <a:t>for most scenarios</a:t>
            </a:r>
            <a:r>
              <a:rPr lang="en-US" dirty="0"/>
              <a:t>, e.g. UP connection (de)activation, handover preparation/execution, PDU session modification.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0D7876A-D1E2-4667-B123-4AC60AFE0D5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1321511"/>
              </p:ext>
            </p:extLst>
          </p:nvPr>
        </p:nvGraphicFramePr>
        <p:xfrm>
          <a:off x="248770" y="1385736"/>
          <a:ext cx="8477629" cy="150876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210236">
                  <a:extLst>
                    <a:ext uri="{9D8B030D-6E8A-4147-A177-3AD203B41FA5}">
                      <a16:colId xmlns:a16="http://schemas.microsoft.com/office/drawing/2014/main" val="3308856611"/>
                    </a:ext>
                  </a:extLst>
                </a:gridCol>
                <a:gridCol w="2427194">
                  <a:extLst>
                    <a:ext uri="{9D8B030D-6E8A-4147-A177-3AD203B41FA5}">
                      <a16:colId xmlns:a16="http://schemas.microsoft.com/office/drawing/2014/main" val="2572962870"/>
                    </a:ext>
                  </a:extLst>
                </a:gridCol>
                <a:gridCol w="806831">
                  <a:extLst>
                    <a:ext uri="{9D8B030D-6E8A-4147-A177-3AD203B41FA5}">
                      <a16:colId xmlns:a16="http://schemas.microsoft.com/office/drawing/2014/main" val="3782609792"/>
                    </a:ext>
                  </a:extLst>
                </a:gridCol>
                <a:gridCol w="4033368">
                  <a:extLst>
                    <a:ext uri="{9D8B030D-6E8A-4147-A177-3AD203B41FA5}">
                      <a16:colId xmlns:a16="http://schemas.microsoft.com/office/drawing/2014/main" val="4247577427"/>
                    </a:ext>
                  </a:extLst>
                </a:gridCol>
              </a:tblGrid>
              <a:tr h="929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Resource name</a:t>
                      </a:r>
                      <a:endParaRPr lang="fr-FR" sz="900" b="1" dirty="0">
                        <a:solidFill>
                          <a:srgbClr val="273142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Resource URI</a:t>
                      </a:r>
                      <a:endParaRPr lang="fr-FR" sz="900" b="1" dirty="0">
                        <a:solidFill>
                          <a:srgbClr val="273142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HTTP method or custom operation</a:t>
                      </a:r>
                      <a:endParaRPr lang="fr-FR" sz="900" b="1" dirty="0">
                        <a:solidFill>
                          <a:srgbClr val="273142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Description</a:t>
                      </a:r>
                      <a:endParaRPr lang="fr-FR" sz="900" b="1">
                        <a:solidFill>
                          <a:srgbClr val="273142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097604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 list of </a:t>
                      </a:r>
                      <a:r>
                        <a:rPr lang="en-GB" sz="900" dirty="0" err="1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smContexts</a:t>
                      </a:r>
                      <a:endParaRPr lang="fr-FR" sz="900" dirty="0">
                        <a:solidFill>
                          <a:srgbClr val="273142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{</a:t>
                      </a:r>
                      <a:r>
                        <a:rPr lang="en-GB" sz="900" dirty="0" err="1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apiRoot</a:t>
                      </a:r>
                      <a:r>
                        <a:rPr lang="en-GB" sz="900" dirty="0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}/</a:t>
                      </a:r>
                      <a:r>
                        <a:rPr lang="en-GB" sz="900" dirty="0" err="1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pdus</a:t>
                      </a:r>
                      <a:r>
                        <a:rPr lang="en-GB" sz="900" dirty="0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/v1/</a:t>
                      </a:r>
                      <a:r>
                        <a:rPr lang="en-GB" sz="900" dirty="0" err="1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sm_contexts</a:t>
                      </a:r>
                      <a:endParaRPr lang="fr-FR" sz="900" dirty="0">
                        <a:solidFill>
                          <a:srgbClr val="273142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900" dirty="0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POST</a:t>
                      </a: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900" dirty="0" err="1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Create</a:t>
                      </a:r>
                      <a:r>
                        <a:rPr lang="fr-FR" sz="900" dirty="0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a </a:t>
                      </a:r>
                      <a:r>
                        <a:rPr lang="fr-FR" sz="900" dirty="0" err="1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smContext</a:t>
                      </a:r>
                      <a:r>
                        <a:rPr lang="fr-FR" sz="900" dirty="0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fr-FR" sz="900" dirty="0" err="1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resource</a:t>
                      </a:r>
                      <a:r>
                        <a:rPr lang="fr-FR" sz="900" dirty="0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in V-SMF</a:t>
                      </a: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6654861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900" kern="1200" dirty="0" err="1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Individual</a:t>
                      </a:r>
                      <a:r>
                        <a:rPr lang="fr-FR" sz="900" kern="1200" dirty="0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fr-FR" sz="900" kern="1200" dirty="0" err="1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smContext</a:t>
                      </a:r>
                      <a:endParaRPr lang="fr-FR" sz="900" kern="1200" dirty="0">
                        <a:solidFill>
                          <a:srgbClr val="273142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{</a:t>
                      </a:r>
                      <a:r>
                        <a:rPr lang="en-GB" sz="900" dirty="0" err="1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apiRoot</a:t>
                      </a:r>
                      <a:r>
                        <a:rPr lang="en-GB" sz="900" dirty="0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}/</a:t>
                      </a:r>
                      <a:r>
                        <a:rPr lang="en-GB" sz="900" dirty="0" err="1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pdus</a:t>
                      </a:r>
                      <a:r>
                        <a:rPr lang="en-GB" sz="900" dirty="0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/v1/</a:t>
                      </a:r>
                      <a:r>
                        <a:rPr lang="en-GB" sz="900" dirty="0" err="1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sm_contexts</a:t>
                      </a:r>
                      <a:r>
                        <a:rPr lang="en-GB" sz="900" dirty="0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/{</a:t>
                      </a:r>
                      <a:r>
                        <a:rPr lang="en-GB" sz="900" dirty="0" err="1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smContextId</a:t>
                      </a:r>
                      <a:r>
                        <a:rPr lang="en-GB" sz="900" dirty="0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}</a:t>
                      </a:r>
                      <a:endParaRPr lang="fr-FR" sz="900" dirty="0">
                        <a:solidFill>
                          <a:srgbClr val="273142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fr-FR" sz="900" dirty="0">
                        <a:solidFill>
                          <a:srgbClr val="273142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900" kern="1200" dirty="0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PATCH</a:t>
                      </a: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Modify an existing </a:t>
                      </a:r>
                      <a:r>
                        <a:rPr lang="en-US" sz="900" kern="1200" dirty="0" err="1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smContext</a:t>
                      </a:r>
                      <a:r>
                        <a:rPr lang="en-US" sz="900" kern="1200" dirty="0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 resource, e.g. modify some attributes of the </a:t>
                      </a:r>
                      <a:r>
                        <a:rPr lang="en-US" sz="900" kern="1200" dirty="0" err="1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sm</a:t>
                      </a:r>
                      <a:r>
                        <a:rPr lang="en-US" sz="900" kern="1200" dirty="0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 context, activate or </a:t>
                      </a:r>
                      <a:r>
                        <a:rPr lang="en-US" sz="900" kern="1200" dirty="0" err="1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deacticate</a:t>
                      </a:r>
                      <a:r>
                        <a:rPr lang="en-US" sz="900" kern="1200" dirty="0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 the UP connectivity of a </a:t>
                      </a:r>
                      <a:r>
                        <a:rPr lang="en-US" sz="900" kern="1200" dirty="0" err="1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pdu</a:t>
                      </a:r>
                      <a:r>
                        <a:rPr lang="en-US" sz="900" kern="1200" dirty="0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 session, perform a N2 path switch or prepare/complete/cancel a handover.</a:t>
                      </a:r>
                      <a:endParaRPr lang="fr-FR" sz="900" kern="1200" dirty="0">
                        <a:solidFill>
                          <a:srgbClr val="273142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2089958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fr-FR" sz="900" kern="1200" dirty="0">
                        <a:solidFill>
                          <a:srgbClr val="273142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{</a:t>
                      </a:r>
                      <a:r>
                        <a:rPr lang="en-GB" sz="900" dirty="0" err="1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apiRoot</a:t>
                      </a:r>
                      <a:r>
                        <a:rPr lang="en-GB" sz="900" dirty="0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}/</a:t>
                      </a:r>
                      <a:r>
                        <a:rPr lang="en-GB" sz="900" dirty="0" err="1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pdus</a:t>
                      </a:r>
                      <a:r>
                        <a:rPr lang="en-GB" sz="900" dirty="0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/v1/</a:t>
                      </a:r>
                      <a:r>
                        <a:rPr lang="en-GB" sz="900" dirty="0" err="1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sm_contexts</a:t>
                      </a:r>
                      <a:r>
                        <a:rPr lang="en-GB" sz="900" dirty="0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/{</a:t>
                      </a:r>
                      <a:r>
                        <a:rPr lang="en-GB" sz="900" dirty="0" err="1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smContextId</a:t>
                      </a:r>
                      <a:r>
                        <a:rPr lang="en-GB" sz="900" dirty="0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}/</a:t>
                      </a:r>
                      <a:r>
                        <a:rPr lang="en-GB" sz="900" dirty="0" err="1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rpc</a:t>
                      </a:r>
                      <a:r>
                        <a:rPr lang="en-GB" sz="900" dirty="0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/release</a:t>
                      </a:r>
                      <a:endParaRPr lang="fr-FR" sz="900" dirty="0">
                        <a:solidFill>
                          <a:srgbClr val="273142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fr-FR" sz="900" dirty="0">
                        <a:solidFill>
                          <a:srgbClr val="273142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900" dirty="0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release</a:t>
                      </a: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900" dirty="0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Release an existing </a:t>
                      </a:r>
                      <a:r>
                        <a:rPr lang="fr-FR" sz="900" dirty="0" err="1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smContext</a:t>
                      </a:r>
                      <a:r>
                        <a:rPr lang="fr-FR" sz="900" dirty="0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fr-FR" sz="900" dirty="0" err="1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resource</a:t>
                      </a:r>
                      <a:r>
                        <a:rPr lang="fr-FR" sz="900" dirty="0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087695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0270444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err="1"/>
              <a:t>Nsmf_PDUSession</a:t>
            </a:r>
            <a:r>
              <a:rPr lang="en-US" dirty="0"/>
              <a:t>: Create/Update/Delete SM Context (N11) </a:t>
            </a:r>
            <a:r>
              <a:rPr lang="en-US" i="1" dirty="0"/>
              <a:t>– RPC approach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3A15B97-76B7-485E-9E91-89F5D7595B1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No resource</a:t>
            </a:r>
          </a:p>
          <a:p>
            <a:r>
              <a:rPr lang="en-US" dirty="0"/>
              <a:t>RPC APIs: </a:t>
            </a:r>
          </a:p>
          <a:p>
            <a:pPr lvl="1"/>
            <a:r>
              <a:rPr lang="en-US" dirty="0"/>
              <a:t>POST /</a:t>
            </a:r>
            <a:r>
              <a:rPr lang="en-US" dirty="0" err="1"/>
              <a:t>Create_SMContext_Request</a:t>
            </a:r>
            <a:endParaRPr lang="en-US" dirty="0"/>
          </a:p>
          <a:p>
            <a:pPr lvl="1"/>
            <a:r>
              <a:rPr lang="en-US" dirty="0"/>
              <a:t>POST /</a:t>
            </a:r>
            <a:r>
              <a:rPr lang="en-US" dirty="0" err="1"/>
              <a:t>Update_SMContext_Request</a:t>
            </a:r>
            <a:endParaRPr lang="en-US" dirty="0"/>
          </a:p>
          <a:p>
            <a:pPr lvl="1"/>
            <a:r>
              <a:rPr lang="en-US" dirty="0"/>
              <a:t>POST /</a:t>
            </a:r>
            <a:r>
              <a:rPr lang="en-US" dirty="0" err="1"/>
              <a:t>Delete_SMContext_Request</a:t>
            </a:r>
            <a:endParaRPr lang="en-US" dirty="0"/>
          </a:p>
          <a:p>
            <a:pPr lvl="1"/>
            <a:r>
              <a:rPr lang="en-US" i="1" dirty="0"/>
              <a:t>plus possibly</a:t>
            </a:r>
          </a:p>
          <a:p>
            <a:pPr lvl="1"/>
            <a:r>
              <a:rPr lang="en-US" i="1" dirty="0"/>
              <a:t>POST /</a:t>
            </a:r>
            <a:r>
              <a:rPr lang="en-US" i="1" dirty="0" err="1"/>
              <a:t>PrepareHO_SMContext_Request</a:t>
            </a:r>
            <a:endParaRPr lang="en-US" i="1" dirty="0"/>
          </a:p>
          <a:p>
            <a:pPr lvl="1"/>
            <a:r>
              <a:rPr lang="en-US" i="1" dirty="0"/>
              <a:t>POST /</a:t>
            </a:r>
            <a:r>
              <a:rPr lang="en-US" i="1" dirty="0" err="1"/>
              <a:t>ModifyHO_SMContext_Request</a:t>
            </a:r>
            <a:endParaRPr lang="en-US" i="1" dirty="0"/>
          </a:p>
          <a:p>
            <a:pPr lvl="1"/>
            <a:r>
              <a:rPr lang="en-US" i="1" dirty="0"/>
              <a:t>POST /</a:t>
            </a:r>
            <a:r>
              <a:rPr lang="en-US" i="1" dirty="0" err="1"/>
              <a:t>CancelHO_SMContext_Request</a:t>
            </a:r>
            <a:endParaRPr lang="en-US" i="1" dirty="0"/>
          </a:p>
          <a:p>
            <a:pPr lvl="1"/>
            <a:r>
              <a:rPr lang="en-US" i="1" dirty="0"/>
              <a:t>POST /</a:t>
            </a:r>
            <a:r>
              <a:rPr lang="en-US" i="1" dirty="0" err="1"/>
              <a:t>CompleteHO_SMContext_Request</a:t>
            </a:r>
            <a:endParaRPr lang="en-US" i="1" dirty="0"/>
          </a:p>
          <a:p>
            <a:pPr marL="0" lvl="1"/>
            <a:endParaRPr lang="en-US" sz="1600" b="1" i="1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065169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SMF API Design conclusions for service operations for use over N11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3A15B97-76B7-485E-9E91-89F5D7595B1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Conclusions for SMF API Design for service operations for use over N11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dirty="0"/>
              <a:t>It is possible to design the Create/Update/Delete SM context service operations as RESTful service operations.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dirty="0"/>
              <a:t>This is a good fit for the interactions to model.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dirty="0"/>
              <a:t>It is proposed to </a:t>
            </a:r>
            <a:r>
              <a:rPr lang="en-US" b="1" dirty="0"/>
              <a:t>agree on the RESTful modeling </a:t>
            </a:r>
            <a:r>
              <a:rPr lang="en-US" dirty="0"/>
              <a:t>approach, summarized in slide 21, for the service operations for use over N11.</a:t>
            </a:r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1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138455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SMF API Design considerations: service operations for use over N16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417600" y="923400"/>
            <a:ext cx="8308800" cy="3560400"/>
          </a:xfrm>
        </p:spPr>
        <p:txBody>
          <a:bodyPr>
            <a:normAutofit fontScale="85000" lnSpcReduction="20000"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800" dirty="0"/>
              <a:t>Create/Update/Delete service operations:</a:t>
            </a:r>
          </a:p>
          <a:p>
            <a:pPr marL="516150" lvl="1" indent="-285750">
              <a:buFont typeface="Wingdings" panose="05000000000000000000" pitchFamily="2" charset="2"/>
              <a:buChar char="ü"/>
            </a:pPr>
            <a:r>
              <a:rPr lang="en-US" sz="1600" dirty="0"/>
              <a:t>relates to establishment, modification and release of PDU sessions between V/H-SMF. </a:t>
            </a:r>
          </a:p>
          <a:p>
            <a:pPr marL="516150" lvl="1" indent="-285750">
              <a:buFont typeface="Wingdings" panose="05000000000000000000" pitchFamily="2" charset="2"/>
              <a:buChar char="ü"/>
            </a:pPr>
            <a:r>
              <a:rPr lang="en-US" sz="1600" dirty="0"/>
              <a:t>the </a:t>
            </a:r>
            <a:r>
              <a:rPr lang="en-US" sz="1600" b="1" dirty="0"/>
              <a:t>resource</a:t>
            </a:r>
            <a:r>
              <a:rPr lang="en-US" sz="1600" dirty="0"/>
              <a:t> created, updated or deleted is a </a:t>
            </a:r>
            <a:r>
              <a:rPr lang="en-US" sz="1600" b="1" dirty="0"/>
              <a:t>PDU session</a:t>
            </a:r>
            <a:r>
              <a:rPr lang="en-US" sz="1600" dirty="0"/>
              <a:t>.</a:t>
            </a:r>
          </a:p>
          <a:p>
            <a:pPr marL="748350" lvl="2" indent="-285750">
              <a:buFont typeface="Wingdings" panose="05000000000000000000" pitchFamily="2" charset="2"/>
              <a:buChar char="§"/>
            </a:pPr>
            <a:r>
              <a:rPr lang="en-US" sz="1400" dirty="0"/>
              <a:t>V-SMF and H-SMF handles the PDU session and corresponding N4 sessions</a:t>
            </a:r>
          </a:p>
          <a:p>
            <a:pPr marL="748350" lvl="2" indent="-285750">
              <a:buFont typeface="Wingdings" panose="05000000000000000000" pitchFamily="2" charset="2"/>
              <a:buChar char="§"/>
            </a:pPr>
            <a:r>
              <a:rPr lang="en-US" sz="1400" dirty="0"/>
              <a:t>PDU session ID is selected by UE. The identity of the resource created by the H-SMF and returned to the V-SMF is not the PDU session ID chosen by UE. </a:t>
            </a:r>
          </a:p>
          <a:p>
            <a:pPr marL="516150" lvl="1" indent="-285750">
              <a:buFont typeface="Wingdings" panose="05000000000000000000" pitchFamily="2" charset="2"/>
              <a:buChar char="ü"/>
            </a:pPr>
            <a:r>
              <a:rPr lang="en-US" sz="1600" dirty="0"/>
              <a:t>V-SMF requests to create the PDU session. But </a:t>
            </a:r>
            <a:r>
              <a:rPr lang="en-US" sz="1600" b="1" dirty="0"/>
              <a:t>both V/H-SMFs may request to modify or release the PDU session</a:t>
            </a:r>
            <a:r>
              <a:rPr lang="en-US" sz="1600" dirty="0"/>
              <a:t>.</a:t>
            </a:r>
          </a:p>
          <a:p>
            <a:pPr marL="516150" lvl="1" indent="-285750">
              <a:buFont typeface="Wingdings" panose="05000000000000000000" pitchFamily="2" charset="2"/>
              <a:buChar char="ü"/>
            </a:pPr>
            <a:r>
              <a:rPr lang="en-US" sz="1600" dirty="0"/>
              <a:t>H-SMF may request to </a:t>
            </a:r>
            <a:r>
              <a:rPr lang="en-US" sz="1600" b="1" dirty="0"/>
              <a:t>create, update or delete </a:t>
            </a:r>
            <a:r>
              <a:rPr lang="en-US" sz="1600" b="1" dirty="0" err="1"/>
              <a:t>QoS</a:t>
            </a:r>
            <a:r>
              <a:rPr lang="en-US" sz="1600" b="1" dirty="0"/>
              <a:t> Flows </a:t>
            </a:r>
            <a:r>
              <a:rPr lang="en-US" sz="1600" dirty="0"/>
              <a:t>at the PDU session establishment (non-GBR </a:t>
            </a:r>
            <a:r>
              <a:rPr lang="en-US" sz="1600" dirty="0" err="1"/>
              <a:t>QoS</a:t>
            </a:r>
            <a:r>
              <a:rPr lang="en-US" sz="1600" dirty="0"/>
              <a:t> Flows) or subsequently (GBR and non-GBR </a:t>
            </a:r>
            <a:r>
              <a:rPr lang="en-US" sz="1600" dirty="0" err="1"/>
              <a:t>QoS</a:t>
            </a:r>
            <a:r>
              <a:rPr lang="en-US" sz="1600" dirty="0"/>
              <a:t> Flows). Many </a:t>
            </a:r>
            <a:r>
              <a:rPr lang="en-US" sz="1600" dirty="0" err="1"/>
              <a:t>QoS</a:t>
            </a:r>
            <a:r>
              <a:rPr lang="en-US" sz="1600" dirty="0"/>
              <a:t> flows can be created. </a:t>
            </a:r>
            <a:r>
              <a:rPr lang="en-US" sz="1600" b="1" dirty="0"/>
              <a:t>V-SMF may reject </a:t>
            </a:r>
            <a:r>
              <a:rPr lang="en-US" sz="1600" dirty="0"/>
              <a:t>a request to create a GBR </a:t>
            </a:r>
            <a:r>
              <a:rPr lang="en-US" sz="1600" dirty="0" err="1"/>
              <a:t>QoS</a:t>
            </a:r>
            <a:r>
              <a:rPr lang="en-US" sz="1600" dirty="0"/>
              <a:t> Flow, e.g. due to lack of radio resources.</a:t>
            </a:r>
          </a:p>
          <a:p>
            <a:pPr marL="516150" lvl="1" indent="-285750">
              <a:buFont typeface="Wingdings" panose="05000000000000000000" pitchFamily="2" charset="2"/>
              <a:buChar char="ü"/>
            </a:pPr>
            <a:r>
              <a:rPr lang="en-US" sz="1600" dirty="0"/>
              <a:t>V-SMF terminates N1/N2 SM, but some N1 SM Information is only destined to the H-SMF and is not expected to be understood by V-SMF (e.g. PCO, SM PDU DN Request Container), per stage 2 </a:t>
            </a:r>
          </a:p>
          <a:p>
            <a:pPr marL="748350" lvl="2" indent="-285750">
              <a:buFont typeface="Wingdings" panose="05000000000000000000" pitchFamily="2" charset="2"/>
              <a:buChar char="§"/>
            </a:pPr>
            <a:r>
              <a:rPr lang="en-US" sz="1400" dirty="0"/>
              <a:t>V-SMF needs to transfer some NAS info to H-SMF transparently</a:t>
            </a:r>
          </a:p>
          <a:p>
            <a:pPr marL="748350" lvl="2" indent="-285750">
              <a:buFont typeface="Wingdings" panose="05000000000000000000" pitchFamily="2" charset="2"/>
              <a:buChar char="§"/>
            </a:pPr>
            <a:r>
              <a:rPr lang="en-US" sz="1400" dirty="0"/>
              <a:t>FFS whether it is beneficial to support multipart messages and binary body part over N16 for transporting N1 SM container (part of SM message destined to H-SMF)</a:t>
            </a:r>
          </a:p>
          <a:p>
            <a:pPr marL="516150" lvl="1" indent="-285750">
              <a:buFont typeface="Wingdings" panose="05000000000000000000" pitchFamily="2" charset="2"/>
              <a:buChar char="ü"/>
            </a:pPr>
            <a:endParaRPr lang="en-US" sz="16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379110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Resource modeling for service operations for use over N16 </a:t>
            </a:r>
            <a:r>
              <a:rPr lang="en-US" i="1" dirty="0"/>
              <a:t>– REST approach</a:t>
            </a:r>
          </a:p>
          <a:p>
            <a:endParaRPr lang="en-US" i="1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417600" y="578742"/>
            <a:ext cx="5738576" cy="4225256"/>
          </a:xfrm>
        </p:spPr>
        <p:txBody>
          <a:bodyPr/>
          <a:lstStyle/>
          <a:p>
            <a:endParaRPr lang="en-US" sz="1400" dirty="0"/>
          </a:p>
          <a:p>
            <a:r>
              <a:rPr lang="en-US" sz="1400" dirty="0"/>
              <a:t>Resources handled by H-SMF (from V-SMF’s perspective)</a:t>
            </a:r>
          </a:p>
          <a:p>
            <a:pPr lvl="1"/>
            <a:r>
              <a:rPr lang="en-US" sz="1200" b="1" dirty="0" err="1">
                <a:solidFill>
                  <a:srgbClr val="273142"/>
                </a:solidFill>
              </a:rPr>
              <a:t>pdu_sessions</a:t>
            </a:r>
            <a:r>
              <a:rPr lang="en-US" sz="1200" b="1" dirty="0">
                <a:solidFill>
                  <a:srgbClr val="273142"/>
                </a:solidFill>
              </a:rPr>
              <a:t> </a:t>
            </a:r>
            <a:r>
              <a:rPr lang="en-US" sz="1200" b="1" dirty="0"/>
              <a:t>		</a:t>
            </a:r>
            <a:r>
              <a:rPr lang="en-US" sz="1200" dirty="0"/>
              <a:t>- </a:t>
            </a:r>
            <a:r>
              <a:rPr lang="en-US" sz="1200" dirty="0">
                <a:solidFill>
                  <a:srgbClr val="273142"/>
                </a:solidFill>
              </a:rPr>
              <a:t>collection of </a:t>
            </a:r>
            <a:r>
              <a:rPr lang="en-US" sz="1200" dirty="0" err="1">
                <a:solidFill>
                  <a:srgbClr val="273142"/>
                </a:solidFill>
              </a:rPr>
              <a:t>pdu</a:t>
            </a:r>
            <a:r>
              <a:rPr lang="en-US" sz="1200" dirty="0">
                <a:solidFill>
                  <a:srgbClr val="273142"/>
                </a:solidFill>
              </a:rPr>
              <a:t> sessions</a:t>
            </a:r>
          </a:p>
          <a:p>
            <a:pPr lvl="1"/>
            <a:r>
              <a:rPr lang="en-US" sz="1200" b="1" dirty="0" err="1">
                <a:solidFill>
                  <a:srgbClr val="273142"/>
                </a:solidFill>
              </a:rPr>
              <a:t>pdu_sessions</a:t>
            </a:r>
            <a:r>
              <a:rPr lang="en-US" sz="1200" b="1" dirty="0">
                <a:solidFill>
                  <a:srgbClr val="273142"/>
                </a:solidFill>
              </a:rPr>
              <a:t>/{</a:t>
            </a:r>
            <a:r>
              <a:rPr lang="en-US" sz="1200" b="1" dirty="0" err="1">
                <a:solidFill>
                  <a:srgbClr val="273142"/>
                </a:solidFill>
              </a:rPr>
              <a:t>pduSessionId</a:t>
            </a:r>
            <a:r>
              <a:rPr lang="en-US" sz="1200" b="1" dirty="0">
                <a:solidFill>
                  <a:srgbClr val="273142"/>
                </a:solidFill>
              </a:rPr>
              <a:t>} </a:t>
            </a:r>
            <a:r>
              <a:rPr lang="en-US" sz="1200" dirty="0"/>
              <a:t>	</a:t>
            </a:r>
            <a:r>
              <a:rPr lang="en-US" sz="1200" dirty="0">
                <a:solidFill>
                  <a:srgbClr val="273142"/>
                </a:solidFill>
              </a:rPr>
              <a:t>- an individual </a:t>
            </a:r>
            <a:r>
              <a:rPr lang="en-US" sz="1200" dirty="0" err="1">
                <a:solidFill>
                  <a:srgbClr val="273142"/>
                </a:solidFill>
              </a:rPr>
              <a:t>pdu</a:t>
            </a:r>
            <a:r>
              <a:rPr lang="en-US" sz="1200" dirty="0">
                <a:solidFill>
                  <a:srgbClr val="273142"/>
                </a:solidFill>
              </a:rPr>
              <a:t> session</a:t>
            </a:r>
          </a:p>
          <a:p>
            <a:pPr lvl="2">
              <a:spcAft>
                <a:spcPts val="0"/>
              </a:spcAft>
            </a:pPr>
            <a:r>
              <a:rPr lang="en-US" sz="1000" b="1" i="1" dirty="0">
                <a:solidFill>
                  <a:schemeClr val="bg2">
                    <a:lumMod val="60000"/>
                    <a:lumOff val="40000"/>
                  </a:schemeClr>
                </a:solidFill>
              </a:rPr>
              <a:t>UE related attributes</a:t>
            </a:r>
          </a:p>
          <a:p>
            <a:pPr lvl="3">
              <a:spcAft>
                <a:spcPts val="0"/>
              </a:spcAft>
            </a:pPr>
            <a:r>
              <a:rPr lang="en-US" sz="800" b="1" dirty="0" err="1"/>
              <a:t>supi</a:t>
            </a:r>
            <a:r>
              <a:rPr lang="en-US" sz="800" b="1" dirty="0"/>
              <a:t>		</a:t>
            </a:r>
            <a:r>
              <a:rPr lang="en-US" sz="800" dirty="0"/>
              <a:t>- not modifiable</a:t>
            </a:r>
          </a:p>
          <a:p>
            <a:pPr lvl="3">
              <a:spcAft>
                <a:spcPts val="0"/>
              </a:spcAft>
            </a:pPr>
            <a:r>
              <a:rPr lang="en-US" sz="800" b="1" dirty="0" err="1">
                <a:solidFill>
                  <a:srgbClr val="0070C0"/>
                </a:solidFill>
              </a:rPr>
              <a:t>pei</a:t>
            </a:r>
            <a:r>
              <a:rPr lang="en-US" sz="800" b="1" dirty="0">
                <a:solidFill>
                  <a:srgbClr val="0070C0"/>
                </a:solidFill>
              </a:rPr>
              <a:t> </a:t>
            </a:r>
            <a:r>
              <a:rPr lang="en-US" sz="800" b="1" dirty="0"/>
              <a:t>		</a:t>
            </a:r>
            <a:r>
              <a:rPr lang="en-US" sz="800" dirty="0"/>
              <a:t>- modifiable (i.e. may be provided after the PDU session establishment)</a:t>
            </a:r>
            <a:r>
              <a:rPr lang="en-US" sz="800" b="1" dirty="0"/>
              <a:t>	</a:t>
            </a:r>
          </a:p>
          <a:p>
            <a:pPr lvl="3">
              <a:spcAft>
                <a:spcPts val="0"/>
              </a:spcAft>
            </a:pPr>
            <a:r>
              <a:rPr lang="en-US" sz="800" b="1" dirty="0" err="1">
                <a:solidFill>
                  <a:srgbClr val="0070C0"/>
                </a:solidFill>
              </a:rPr>
              <a:t>uli</a:t>
            </a:r>
            <a:r>
              <a:rPr lang="en-US" sz="800" b="1" dirty="0"/>
              <a:t>		</a:t>
            </a:r>
            <a:r>
              <a:rPr lang="en-US" sz="800" dirty="0"/>
              <a:t>- modifiable</a:t>
            </a:r>
            <a:endParaRPr lang="en-US" sz="800" b="1" dirty="0"/>
          </a:p>
          <a:p>
            <a:pPr lvl="3">
              <a:spcAft>
                <a:spcPts val="0"/>
              </a:spcAft>
            </a:pPr>
            <a:r>
              <a:rPr lang="en-US" sz="800" b="1" dirty="0" err="1">
                <a:solidFill>
                  <a:srgbClr val="0070C0"/>
                </a:solidFill>
              </a:rPr>
              <a:t>ueTimeZone</a:t>
            </a:r>
            <a:r>
              <a:rPr lang="en-US" sz="800" b="1" dirty="0"/>
              <a:t>	</a:t>
            </a:r>
            <a:r>
              <a:rPr lang="en-US" sz="800" dirty="0"/>
              <a:t>- modifiable</a:t>
            </a:r>
          </a:p>
          <a:p>
            <a:pPr lvl="2">
              <a:spcAft>
                <a:spcPts val="0"/>
              </a:spcAft>
            </a:pPr>
            <a:endParaRPr lang="en-US" sz="1000" b="1" i="1" dirty="0"/>
          </a:p>
          <a:p>
            <a:pPr lvl="2">
              <a:spcAft>
                <a:spcPts val="0"/>
              </a:spcAft>
            </a:pPr>
            <a:r>
              <a:rPr lang="en-US" sz="1000" b="1" i="1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pdu</a:t>
            </a:r>
            <a:r>
              <a:rPr lang="en-US" sz="1000" b="1" i="1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session attributes</a:t>
            </a:r>
          </a:p>
          <a:p>
            <a:pPr lvl="3">
              <a:spcAft>
                <a:spcPts val="0"/>
              </a:spcAft>
            </a:pPr>
            <a:r>
              <a:rPr lang="en-US" sz="800" b="1" dirty="0" err="1"/>
              <a:t>pduSessionId</a:t>
            </a:r>
            <a:r>
              <a:rPr lang="en-US" sz="800" b="1" dirty="0"/>
              <a:t>		</a:t>
            </a:r>
            <a:r>
              <a:rPr lang="en-US" sz="800" dirty="0"/>
              <a:t>- not modifiable</a:t>
            </a:r>
          </a:p>
          <a:p>
            <a:pPr lvl="3">
              <a:spcAft>
                <a:spcPts val="0"/>
              </a:spcAft>
            </a:pPr>
            <a:r>
              <a:rPr lang="en-US" sz="800" b="1" dirty="0" err="1"/>
              <a:t>pduSessionType</a:t>
            </a:r>
            <a:r>
              <a:rPr lang="en-US" sz="800" b="1" dirty="0"/>
              <a:t>		</a:t>
            </a:r>
            <a:r>
              <a:rPr lang="en-US" sz="800" dirty="0"/>
              <a:t>- not modifiable</a:t>
            </a:r>
            <a:endParaRPr lang="en-US" sz="800" b="1" dirty="0"/>
          </a:p>
          <a:p>
            <a:pPr lvl="3">
              <a:spcAft>
                <a:spcPts val="0"/>
              </a:spcAft>
            </a:pPr>
            <a:r>
              <a:rPr lang="en-US" sz="800" b="1" dirty="0" err="1"/>
              <a:t>dnn</a:t>
            </a:r>
            <a:r>
              <a:rPr lang="en-US" sz="800" b="1" dirty="0"/>
              <a:t>			</a:t>
            </a:r>
            <a:r>
              <a:rPr lang="en-US" sz="800" dirty="0"/>
              <a:t>- not modifiable</a:t>
            </a:r>
            <a:endParaRPr lang="en-US" sz="800" b="1" dirty="0"/>
          </a:p>
          <a:p>
            <a:pPr lvl="3">
              <a:spcAft>
                <a:spcPts val="0"/>
              </a:spcAft>
            </a:pPr>
            <a:r>
              <a:rPr lang="en-US" sz="800" b="1" dirty="0" err="1"/>
              <a:t>sNssai</a:t>
            </a:r>
            <a:r>
              <a:rPr lang="en-US" sz="800" b="1" dirty="0"/>
              <a:t>		</a:t>
            </a:r>
            <a:r>
              <a:rPr lang="en-US" sz="800" dirty="0"/>
              <a:t>- not modifiable</a:t>
            </a:r>
            <a:endParaRPr lang="en-US" sz="800" b="1" dirty="0"/>
          </a:p>
          <a:p>
            <a:pPr lvl="3">
              <a:spcAft>
                <a:spcPts val="0"/>
              </a:spcAft>
            </a:pPr>
            <a:r>
              <a:rPr lang="en-US" sz="800" b="1" dirty="0" err="1"/>
              <a:t>sscMode</a:t>
            </a:r>
            <a:r>
              <a:rPr lang="en-US" sz="800" b="1" dirty="0"/>
              <a:t>		</a:t>
            </a:r>
            <a:r>
              <a:rPr lang="en-US" sz="800" dirty="0"/>
              <a:t>- not modifiable</a:t>
            </a:r>
            <a:endParaRPr lang="en-US" sz="800" b="1" dirty="0"/>
          </a:p>
          <a:p>
            <a:pPr lvl="3">
              <a:spcAft>
                <a:spcPts val="0"/>
              </a:spcAft>
            </a:pPr>
            <a:r>
              <a:rPr lang="en-US" sz="800" b="1" dirty="0" err="1"/>
              <a:t>vSMFId</a:t>
            </a:r>
            <a:r>
              <a:rPr lang="en-US" sz="800" dirty="0"/>
              <a:t> </a:t>
            </a:r>
            <a:r>
              <a:rPr lang="en-US" sz="800" b="1" dirty="0"/>
              <a:t>		</a:t>
            </a:r>
            <a:r>
              <a:rPr lang="en-US" sz="800" dirty="0"/>
              <a:t>- not modifiable</a:t>
            </a:r>
          </a:p>
          <a:p>
            <a:pPr lvl="3">
              <a:spcAft>
                <a:spcPts val="0"/>
              </a:spcAft>
            </a:pPr>
            <a:r>
              <a:rPr lang="en-US" sz="800" b="1" dirty="0" err="1"/>
              <a:t>ueIPAddress</a:t>
            </a:r>
            <a:r>
              <a:rPr lang="en-US" sz="800" b="1" dirty="0"/>
              <a:t>		</a:t>
            </a:r>
            <a:r>
              <a:rPr lang="en-US" sz="800" dirty="0"/>
              <a:t>- not modifiable</a:t>
            </a:r>
            <a:br>
              <a:rPr lang="en-US" sz="800" dirty="0"/>
            </a:br>
            <a:r>
              <a:rPr lang="en-US" sz="800" b="1" dirty="0" err="1"/>
              <a:t>pcfUriForMobility</a:t>
            </a:r>
            <a:r>
              <a:rPr lang="en-US" sz="800" b="1" dirty="0"/>
              <a:t>		</a:t>
            </a:r>
            <a:r>
              <a:rPr lang="en-US" sz="800" dirty="0"/>
              <a:t>- not modifiable</a:t>
            </a:r>
            <a:endParaRPr lang="en-US" sz="800" b="1" dirty="0"/>
          </a:p>
          <a:p>
            <a:pPr lvl="3">
              <a:spcAft>
                <a:spcPts val="0"/>
              </a:spcAft>
            </a:pPr>
            <a:r>
              <a:rPr lang="en-US" sz="800" b="1" dirty="0" err="1">
                <a:solidFill>
                  <a:srgbClr val="0070C0"/>
                </a:solidFill>
              </a:rPr>
              <a:t>anType</a:t>
            </a:r>
            <a:r>
              <a:rPr lang="en-US" sz="800" b="1" dirty="0"/>
              <a:t>		</a:t>
            </a:r>
            <a:r>
              <a:rPr lang="en-US" sz="800" dirty="0"/>
              <a:t>- modifiable</a:t>
            </a:r>
            <a:endParaRPr lang="en-US" sz="800" b="1" dirty="0"/>
          </a:p>
          <a:p>
            <a:pPr lvl="3">
              <a:spcAft>
                <a:spcPts val="0"/>
              </a:spcAft>
            </a:pPr>
            <a:r>
              <a:rPr lang="en-US" sz="800" b="1" dirty="0" err="1">
                <a:solidFill>
                  <a:srgbClr val="0070C0"/>
                </a:solidFill>
              </a:rPr>
              <a:t>vCnTransportLayerInfo</a:t>
            </a:r>
            <a:r>
              <a:rPr lang="en-US" sz="800" b="1" dirty="0">
                <a:solidFill>
                  <a:srgbClr val="0070C0"/>
                </a:solidFill>
              </a:rPr>
              <a:t>	</a:t>
            </a:r>
            <a:r>
              <a:rPr lang="en-US" sz="800" b="1" dirty="0"/>
              <a:t>	</a:t>
            </a:r>
            <a:r>
              <a:rPr lang="en-US" sz="800" dirty="0"/>
              <a:t>- modifiable</a:t>
            </a:r>
          </a:p>
          <a:p>
            <a:pPr lvl="3">
              <a:spcAft>
                <a:spcPts val="0"/>
              </a:spcAft>
            </a:pPr>
            <a:r>
              <a:rPr lang="en-US" sz="800" b="1" dirty="0" err="1">
                <a:solidFill>
                  <a:srgbClr val="0070C0"/>
                </a:solidFill>
              </a:rPr>
              <a:t>hCnTransportLayerInfo</a:t>
            </a:r>
            <a:r>
              <a:rPr lang="en-US" sz="800" b="1" dirty="0">
                <a:solidFill>
                  <a:srgbClr val="0070C0"/>
                </a:solidFill>
              </a:rPr>
              <a:t>	</a:t>
            </a:r>
            <a:r>
              <a:rPr lang="en-US" sz="800" b="1" dirty="0"/>
              <a:t>	</a:t>
            </a:r>
            <a:r>
              <a:rPr lang="en-US" sz="800" dirty="0"/>
              <a:t>- modifiable (by H-SMF only)</a:t>
            </a:r>
          </a:p>
          <a:p>
            <a:pPr lvl="3">
              <a:spcAft>
                <a:spcPts val="0"/>
              </a:spcAft>
            </a:pPr>
            <a:r>
              <a:rPr lang="en-US" sz="800" b="1" dirty="0" err="1">
                <a:solidFill>
                  <a:srgbClr val="0070C0"/>
                </a:solidFill>
              </a:rPr>
              <a:t>qosFlows</a:t>
            </a:r>
            <a:r>
              <a:rPr lang="en-US" sz="800" b="1" dirty="0">
                <a:solidFill>
                  <a:srgbClr val="0070C0"/>
                </a:solidFill>
              </a:rPr>
              <a:t>		</a:t>
            </a:r>
            <a:r>
              <a:rPr lang="en-US" sz="800" dirty="0"/>
              <a:t>- modifiable (by H-SMF only)</a:t>
            </a:r>
          </a:p>
          <a:p>
            <a:pPr lvl="3">
              <a:spcAft>
                <a:spcPts val="0"/>
              </a:spcAft>
            </a:pPr>
            <a:r>
              <a:rPr lang="en-US" sz="800" b="1" dirty="0">
                <a:solidFill>
                  <a:srgbClr val="0070C0"/>
                </a:solidFill>
              </a:rPr>
              <a:t>   - </a:t>
            </a:r>
            <a:r>
              <a:rPr lang="en-US" sz="800" b="1" dirty="0" err="1">
                <a:solidFill>
                  <a:srgbClr val="0070C0"/>
                </a:solidFill>
              </a:rPr>
              <a:t>qfi</a:t>
            </a:r>
            <a:br>
              <a:rPr lang="en-US" sz="800" b="1" dirty="0">
                <a:solidFill>
                  <a:srgbClr val="0070C0"/>
                </a:solidFill>
              </a:rPr>
            </a:br>
            <a:r>
              <a:rPr lang="en-US" sz="800" b="1" dirty="0">
                <a:solidFill>
                  <a:srgbClr val="0070C0"/>
                </a:solidFill>
              </a:rPr>
              <a:t>   - </a:t>
            </a:r>
            <a:r>
              <a:rPr lang="en-US" sz="800" b="1" dirty="0" err="1">
                <a:solidFill>
                  <a:srgbClr val="0070C0"/>
                </a:solidFill>
              </a:rPr>
              <a:t>qosRules</a:t>
            </a:r>
            <a:r>
              <a:rPr lang="en-US" sz="800" b="1" dirty="0">
                <a:solidFill>
                  <a:srgbClr val="0070C0"/>
                </a:solidFill>
              </a:rPr>
              <a:t>		</a:t>
            </a:r>
            <a:endParaRPr lang="en-US" sz="800" dirty="0"/>
          </a:p>
          <a:p>
            <a:pPr lvl="3">
              <a:spcAft>
                <a:spcPts val="0"/>
              </a:spcAft>
            </a:pPr>
            <a:r>
              <a:rPr lang="en-US" sz="800" b="1" dirty="0">
                <a:solidFill>
                  <a:srgbClr val="0070C0"/>
                </a:solidFill>
              </a:rPr>
              <a:t>   - </a:t>
            </a:r>
            <a:r>
              <a:rPr lang="en-US" sz="800" b="1" dirty="0" err="1">
                <a:solidFill>
                  <a:srgbClr val="0070C0"/>
                </a:solidFill>
              </a:rPr>
              <a:t>qosProfiles</a:t>
            </a:r>
            <a:r>
              <a:rPr lang="en-US" sz="800" b="1" dirty="0">
                <a:solidFill>
                  <a:srgbClr val="0070C0"/>
                </a:solidFill>
              </a:rPr>
              <a:t>	</a:t>
            </a:r>
            <a:r>
              <a:rPr lang="en-US" sz="800" b="1" dirty="0"/>
              <a:t>	</a:t>
            </a:r>
            <a:endParaRPr lang="en-US" sz="800" dirty="0"/>
          </a:p>
          <a:p>
            <a:pPr lvl="3">
              <a:spcAft>
                <a:spcPts val="0"/>
              </a:spcAft>
            </a:pPr>
            <a:r>
              <a:rPr lang="en-US" sz="800" b="1" dirty="0" err="1">
                <a:solidFill>
                  <a:srgbClr val="0070C0"/>
                </a:solidFill>
              </a:rPr>
              <a:t>sessionAmbr</a:t>
            </a:r>
            <a:r>
              <a:rPr lang="en-US" sz="800" b="1" dirty="0">
                <a:solidFill>
                  <a:srgbClr val="0070C0"/>
                </a:solidFill>
              </a:rPr>
              <a:t>	</a:t>
            </a:r>
            <a:r>
              <a:rPr lang="en-US" sz="800" b="1" dirty="0"/>
              <a:t>	</a:t>
            </a:r>
            <a:r>
              <a:rPr lang="en-US" sz="800" dirty="0"/>
              <a:t>- modifiable (by H-SMF only)</a:t>
            </a:r>
          </a:p>
          <a:p>
            <a:pPr lvl="3">
              <a:spcAft>
                <a:spcPts val="0"/>
              </a:spcAft>
            </a:pPr>
            <a:endParaRPr lang="en-US" sz="800" dirty="0"/>
          </a:p>
          <a:p>
            <a:pPr lvl="3">
              <a:spcAft>
                <a:spcPts val="0"/>
              </a:spcAft>
            </a:pPr>
            <a:endParaRPr lang="en-US" sz="800" dirty="0"/>
          </a:p>
          <a:p>
            <a:pPr lvl="3">
              <a:spcAft>
                <a:spcPts val="0"/>
              </a:spcAft>
            </a:pPr>
            <a:endParaRPr lang="en-US" sz="800" dirty="0"/>
          </a:p>
          <a:p>
            <a:pPr lvl="3"/>
            <a:endParaRPr lang="en-US" sz="800" dirty="0"/>
          </a:p>
          <a:p>
            <a:pPr marL="693000" lvl="3" indent="0">
              <a:buNone/>
            </a:pPr>
            <a:endParaRPr lang="en-US" sz="800" b="1" dirty="0"/>
          </a:p>
          <a:p>
            <a:pPr marL="693000" lvl="3" indent="0">
              <a:buNone/>
            </a:pPr>
            <a:endParaRPr lang="en-US" sz="800" b="1" dirty="0"/>
          </a:p>
          <a:p>
            <a:pPr lvl="3"/>
            <a:endParaRPr lang="en-US" sz="800" b="1" dirty="0"/>
          </a:p>
          <a:p>
            <a:pPr lvl="3"/>
            <a:endParaRPr lang="en-US" sz="800" b="1" dirty="0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54414B20-1589-4918-9187-E75A7E67AE6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364088" y="1347614"/>
            <a:ext cx="3672408" cy="2520280"/>
          </a:xfrm>
        </p:spPr>
        <p:txBody>
          <a:bodyPr/>
          <a:lstStyle/>
          <a:p>
            <a:pPr lvl="2"/>
            <a:r>
              <a:rPr lang="en-US" sz="1000" b="1" i="1" dirty="0">
                <a:solidFill>
                  <a:schemeClr val="bg2">
                    <a:lumMod val="60000"/>
                    <a:lumOff val="40000"/>
                  </a:schemeClr>
                </a:solidFill>
              </a:rPr>
              <a:t>Other parameters over N16</a:t>
            </a:r>
            <a:br>
              <a:rPr lang="en-US" sz="1000" b="1" i="1" dirty="0"/>
            </a:br>
            <a:r>
              <a:rPr lang="en-US" sz="1000" b="1" i="1" dirty="0"/>
              <a:t>      </a:t>
            </a:r>
            <a:r>
              <a:rPr lang="en-US" sz="1000" i="1" dirty="0"/>
              <a:t>V-SMF -&gt; H-SMF</a:t>
            </a:r>
          </a:p>
          <a:p>
            <a:pPr lvl="3"/>
            <a:r>
              <a:rPr lang="en-US" sz="800" dirty="0">
                <a:solidFill>
                  <a:srgbClr val="273142"/>
                </a:solidFill>
              </a:rPr>
              <a:t>Request Type	- new or existing </a:t>
            </a:r>
            <a:r>
              <a:rPr lang="en-US" sz="800" dirty="0" err="1">
                <a:solidFill>
                  <a:srgbClr val="273142"/>
                </a:solidFill>
              </a:rPr>
              <a:t>pdu</a:t>
            </a:r>
            <a:br>
              <a:rPr lang="en-US" sz="800" dirty="0">
                <a:solidFill>
                  <a:srgbClr val="C00000"/>
                </a:solidFill>
              </a:rPr>
            </a:br>
            <a:r>
              <a:rPr lang="en-US" sz="800" dirty="0">
                <a:solidFill>
                  <a:srgbClr val="273142"/>
                </a:solidFill>
              </a:rPr>
              <a:t>N1 SM Container	- in binary body part (FFS)</a:t>
            </a:r>
            <a:br>
              <a:rPr lang="en-US" sz="800" dirty="0">
                <a:solidFill>
                  <a:srgbClr val="273142"/>
                </a:solidFill>
              </a:rPr>
            </a:br>
            <a:r>
              <a:rPr lang="en-US" sz="800" dirty="0">
                <a:solidFill>
                  <a:srgbClr val="273142"/>
                </a:solidFill>
              </a:rPr>
              <a:t>or SM PDU DN Request Container + PCO</a:t>
            </a:r>
          </a:p>
          <a:p>
            <a:pPr lvl="3"/>
            <a:r>
              <a:rPr lang="en-US" sz="1000" i="1" dirty="0"/>
              <a:t>H-SMF -&gt; V-SMF</a:t>
            </a:r>
          </a:p>
          <a:p>
            <a:pPr lvl="3"/>
            <a:r>
              <a:rPr lang="en-US" sz="800" dirty="0">
                <a:solidFill>
                  <a:srgbClr val="273142"/>
                </a:solidFill>
              </a:rPr>
              <a:t>N1 SM Container or PCO (FFS)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3F05A13-71A7-4F2B-9100-801BEC9F19D6}"/>
              </a:ext>
            </a:extLst>
          </p:cNvPr>
          <p:cNvSpPr txBox="1"/>
          <p:nvPr/>
        </p:nvSpPr>
        <p:spPr>
          <a:xfrm>
            <a:off x="4572000" y="2607754"/>
            <a:ext cx="4410707" cy="1831271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</p:spPr>
        <p:txBody>
          <a:bodyPr wrap="square" lIns="0" tIns="0" rIns="0" bIns="0" rtlCol="0">
            <a:spAutoFit/>
          </a:bodyPr>
          <a:lstStyle/>
          <a:p>
            <a:pPr defTabSz="360000">
              <a:spcAft>
                <a:spcPts val="600"/>
              </a:spcAft>
              <a:tabLst>
                <a:tab pos="360000" algn="l"/>
              </a:tabLst>
            </a:pPr>
            <a:r>
              <a:rPr lang="en-US" sz="900" u="sng" dirty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NOTES</a:t>
            </a:r>
            <a:r>
              <a:rPr lang="en-US" sz="900" dirty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:</a:t>
            </a:r>
          </a:p>
          <a:p>
            <a:pPr defTabSz="360000">
              <a:spcAft>
                <a:spcPts val="600"/>
              </a:spcAft>
              <a:tabLst>
                <a:tab pos="360000" algn="l"/>
              </a:tabLst>
            </a:pPr>
            <a:r>
              <a:rPr lang="en-US" sz="900" dirty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1) Certain </a:t>
            </a:r>
            <a:r>
              <a:rPr lang="en-US" sz="900" dirty="0" err="1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pdu</a:t>
            </a:r>
            <a:r>
              <a:rPr lang="en-US" sz="900" dirty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sessions attributes, which are not visible by AMF over N11, are visible by V-SMF over N16. </a:t>
            </a:r>
          </a:p>
          <a:p>
            <a:pPr defTabSz="360000">
              <a:spcAft>
                <a:spcPts val="600"/>
              </a:spcAft>
              <a:tabLst>
                <a:tab pos="360000" algn="l"/>
              </a:tabLst>
            </a:pPr>
            <a:r>
              <a:rPr lang="en-US" sz="900" dirty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2) The modifiable attributes are NOT defined as resources for the same reason as for N11. </a:t>
            </a:r>
          </a:p>
          <a:p>
            <a:pPr defTabSz="360000">
              <a:spcAft>
                <a:spcPts val="600"/>
              </a:spcAft>
              <a:tabLst>
                <a:tab pos="360000" algn="l"/>
              </a:tabLst>
            </a:pPr>
            <a:r>
              <a:rPr lang="en-US" sz="900" dirty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3) The V-SMF needs to keep a replica of most </a:t>
            </a:r>
            <a:r>
              <a:rPr lang="en-US" sz="900" dirty="0" err="1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pdu</a:t>
            </a:r>
            <a:r>
              <a:rPr lang="en-US" sz="900" dirty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session’s attributes. Some attributes may need to be stored only by V-SMF or H-SMF, e.g. </a:t>
            </a:r>
            <a:r>
              <a:rPr lang="en-US" sz="900" dirty="0" err="1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hSMFId</a:t>
            </a:r>
            <a:r>
              <a:rPr lang="en-US" sz="900" dirty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and </a:t>
            </a:r>
            <a:r>
              <a:rPr lang="en-US" sz="900" dirty="0" err="1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vSMFId</a:t>
            </a:r>
            <a:r>
              <a:rPr lang="en-US" sz="900" dirty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respectively.</a:t>
            </a:r>
          </a:p>
          <a:p>
            <a:pPr defTabSz="360000">
              <a:spcAft>
                <a:spcPts val="600"/>
              </a:spcAft>
              <a:tabLst>
                <a:tab pos="360000" algn="l"/>
              </a:tabLst>
            </a:pPr>
            <a:r>
              <a:rPr lang="en-US" sz="900" dirty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4) </a:t>
            </a:r>
            <a:r>
              <a:rPr lang="en-US" sz="900" dirty="0" err="1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QoS</a:t>
            </a:r>
            <a:r>
              <a:rPr lang="en-US" sz="900" dirty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Flows are NOT defined as individual resources (in V/H-SMF) as this would result in a too chatty http interfaces (e.g. 10 non-GBR </a:t>
            </a:r>
            <a:r>
              <a:rPr lang="en-US" sz="900" dirty="0" err="1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QoS</a:t>
            </a:r>
            <a:r>
              <a:rPr lang="en-US" sz="900" dirty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Flows can be created during  the PDU session establishment).</a:t>
            </a:r>
          </a:p>
        </p:txBody>
      </p:sp>
    </p:spTree>
    <p:extLst>
      <p:ext uri="{BB962C8B-B14F-4D97-AF65-F5344CB8AC3E}">
        <p14:creationId xmlns:p14="http://schemas.microsoft.com/office/powerpoint/2010/main" val="131122356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Resource modeling for service operations for use over N16 </a:t>
            </a:r>
            <a:r>
              <a:rPr lang="en-US" i="1" dirty="0"/>
              <a:t>– REST approach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417600" y="923400"/>
            <a:ext cx="8308800" cy="3560400"/>
          </a:xfrm>
        </p:spPr>
        <p:txBody>
          <a:bodyPr>
            <a:norm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800" dirty="0"/>
              <a:t>Resources handled by V-SMF (from H-SMF’s perspective)</a:t>
            </a:r>
          </a:p>
          <a:p>
            <a:pPr marL="516150" lvl="1" indent="-285750">
              <a:buFont typeface="Wingdings" panose="05000000000000000000" pitchFamily="2" charset="2"/>
              <a:buChar char="§"/>
            </a:pPr>
            <a:r>
              <a:rPr lang="en-US" dirty="0"/>
              <a:t>H-SMF shall be able to initiate request to modify or release a </a:t>
            </a:r>
            <a:r>
              <a:rPr lang="en-US" dirty="0" err="1"/>
              <a:t>pdu</a:t>
            </a:r>
            <a:r>
              <a:rPr lang="en-US" dirty="0"/>
              <a:t> session.</a:t>
            </a:r>
          </a:p>
          <a:p>
            <a:pPr marL="516150" lvl="1" indent="-285750">
              <a:buFont typeface="Wingdings" panose="05000000000000000000" pitchFamily="2" charset="2"/>
              <a:buChar char="§"/>
            </a:pPr>
            <a:r>
              <a:rPr lang="en-US" dirty="0"/>
              <a:t>Possible approaches:</a:t>
            </a:r>
          </a:p>
          <a:p>
            <a:pPr marL="748350" lvl="2" indent="-285750">
              <a:buFont typeface="Wingdings" panose="05000000000000000000" pitchFamily="2" charset="2"/>
              <a:buChar char="§"/>
            </a:pPr>
            <a:r>
              <a:rPr lang="en-US" dirty="0">
                <a:highlight>
                  <a:srgbClr val="C0C0C0"/>
                </a:highlight>
              </a:rPr>
              <a:t>Sol. 1</a:t>
            </a:r>
            <a:r>
              <a:rPr lang="en-US" dirty="0"/>
              <a:t>: During the PDU session establishment, V-SMF provides a </a:t>
            </a:r>
            <a:r>
              <a:rPr lang="en-US" b="1" dirty="0"/>
              <a:t>Callback URI</a:t>
            </a:r>
            <a:r>
              <a:rPr lang="en-US" dirty="0"/>
              <a:t> (.../</a:t>
            </a:r>
            <a:r>
              <a:rPr lang="en-US" dirty="0" err="1"/>
              <a:t>evt_sink</a:t>
            </a:r>
            <a:r>
              <a:rPr lang="en-US" dirty="0"/>
              <a:t>) to the H-SMF (in HTTP POST Request Body) to enable the H-SMF to send subsequently “notifications” to the V-SMF to modify or release the </a:t>
            </a:r>
            <a:r>
              <a:rPr lang="en-US" dirty="0" err="1"/>
              <a:t>pdu</a:t>
            </a:r>
            <a:r>
              <a:rPr lang="en-US" dirty="0"/>
              <a:t> session (HTTP POST request targeting the callback URI).</a:t>
            </a:r>
          </a:p>
          <a:p>
            <a:pPr marL="978750" lvl="3" indent="-285750">
              <a:buFont typeface="Wingdings" panose="05000000000000000000" pitchFamily="2" charset="2"/>
              <a:buChar char="ü"/>
            </a:pPr>
            <a:r>
              <a:rPr lang="en-US" dirty="0"/>
              <a:t>But notifications are usually only intended to provide information about changes that the receiver can only acknowledge. </a:t>
            </a:r>
          </a:p>
          <a:p>
            <a:pPr marL="978750" lvl="3" indent="-285750">
              <a:buFont typeface="Wingdings" panose="05000000000000000000" pitchFamily="2" charset="2"/>
              <a:buChar char="ü"/>
            </a:pPr>
            <a:r>
              <a:rPr lang="en-US" dirty="0"/>
              <a:t>Stage 2 call flows use Update and Release service operations (no “notification” messages)</a:t>
            </a:r>
          </a:p>
          <a:p>
            <a:pPr marL="748350" lvl="2" indent="-285750">
              <a:buFont typeface="Wingdings" panose="05000000000000000000" pitchFamily="2" charset="2"/>
              <a:buChar char="§"/>
            </a:pPr>
            <a:r>
              <a:rPr lang="en-US" dirty="0">
                <a:highlight>
                  <a:srgbClr val="C0C0C0"/>
                </a:highlight>
              </a:rPr>
              <a:t>Sol. 2</a:t>
            </a:r>
            <a:r>
              <a:rPr lang="en-US" dirty="0"/>
              <a:t>: During the PDU session establishment, V-SMF provides a </a:t>
            </a:r>
            <a:r>
              <a:rPr lang="en-US" b="1" dirty="0"/>
              <a:t>Replica URI</a:t>
            </a:r>
            <a:r>
              <a:rPr lang="en-US" dirty="0"/>
              <a:t> (/</a:t>
            </a:r>
            <a:r>
              <a:rPr lang="en-US" dirty="0" err="1"/>
              <a:t>pdu_sessions</a:t>
            </a:r>
            <a:r>
              <a:rPr lang="en-US" dirty="0"/>
              <a:t>/789) to the H-SMF (in HTTP POST Request Body), identifying a </a:t>
            </a:r>
            <a:r>
              <a:rPr lang="en-US" dirty="0" err="1"/>
              <a:t>pdu</a:t>
            </a:r>
            <a:r>
              <a:rPr lang="en-US" dirty="0"/>
              <a:t> session resource in the V-SMF containing a replica of the </a:t>
            </a:r>
            <a:r>
              <a:rPr lang="en-US" dirty="0" err="1"/>
              <a:t>pdu</a:t>
            </a:r>
            <a:r>
              <a:rPr lang="en-US" dirty="0"/>
              <a:t> session representation of the H-SMF. This would enable the H-SMF to send standard http methods for modifying or deleting the </a:t>
            </a:r>
            <a:r>
              <a:rPr lang="en-US" dirty="0" err="1"/>
              <a:t>pdu</a:t>
            </a:r>
            <a:r>
              <a:rPr lang="en-US" dirty="0"/>
              <a:t> session (e.g. HTTP PATCH or DELETE request targeting the Replica URI) and the V-SMF to reject requests which cannot be accepted.</a:t>
            </a:r>
          </a:p>
          <a:p>
            <a:pPr marL="978750" lvl="3" indent="-285750">
              <a:buFont typeface="Wingdings" panose="05000000000000000000" pitchFamily="2" charset="2"/>
              <a:buChar char="ü"/>
            </a:pPr>
            <a:r>
              <a:rPr lang="en-US" dirty="0"/>
              <a:t>Both H-SMF and V-SMF provides service operations for use over N16.</a:t>
            </a:r>
          </a:p>
          <a:p>
            <a:pPr marL="978750" lvl="3" indent="-285750">
              <a:buFont typeface="Wingdings" panose="05000000000000000000" pitchFamily="2" charset="2"/>
              <a:buChar char="ü"/>
            </a:pPr>
            <a:r>
              <a:rPr lang="en-US" dirty="0"/>
              <a:t>The model can be assimilated as RESTful from the perspective of H-SMF and V-SMF respectively. But the overall model would not be RESTful (both SMFs play a client and server role for the </a:t>
            </a:r>
            <a:r>
              <a:rPr lang="en-US" dirty="0" err="1"/>
              <a:t>pdu</a:t>
            </a:r>
            <a:r>
              <a:rPr lang="en-US" dirty="0"/>
              <a:t> session resource, with application logic for data replication) </a:t>
            </a:r>
          </a:p>
        </p:txBody>
      </p:sp>
    </p:spTree>
    <p:extLst>
      <p:ext uri="{BB962C8B-B14F-4D97-AF65-F5344CB8AC3E}">
        <p14:creationId xmlns:p14="http://schemas.microsoft.com/office/powerpoint/2010/main" val="106214864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err="1"/>
              <a:t>Nsmf_PDUSession</a:t>
            </a:r>
            <a:r>
              <a:rPr lang="en-US" dirty="0"/>
              <a:t>: Create (N16) </a:t>
            </a:r>
            <a:r>
              <a:rPr lang="en-US" i="1" dirty="0"/>
              <a:t>– REST approach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3A15B97-76B7-485E-9E91-89F5D7595B1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PDU Session Establishment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b="1" dirty="0"/>
              <a:t>POST</a:t>
            </a:r>
            <a:r>
              <a:rPr lang="en-US" dirty="0"/>
              <a:t> method </a:t>
            </a:r>
            <a:r>
              <a:rPr lang="en-US" b="1" dirty="0"/>
              <a:t>on </a:t>
            </a:r>
            <a:r>
              <a:rPr lang="en-US" b="1" dirty="0" err="1"/>
              <a:t>pdu_sessions</a:t>
            </a:r>
            <a:r>
              <a:rPr lang="en-US" dirty="0"/>
              <a:t> collection</a:t>
            </a:r>
          </a:p>
          <a:p>
            <a:pPr marL="516150" lvl="1" indent="-285750">
              <a:buFont typeface="Wingdings" panose="05000000000000000000" pitchFamily="2" charset="2"/>
              <a:buChar char="§"/>
            </a:pPr>
            <a:r>
              <a:rPr lang="en-US" dirty="0"/>
              <a:t>Request Body includes a </a:t>
            </a:r>
            <a:r>
              <a:rPr lang="en-US" b="1" dirty="0"/>
              <a:t>Callback URI</a:t>
            </a:r>
            <a:r>
              <a:rPr lang="en-US" dirty="0"/>
              <a:t> (.../</a:t>
            </a:r>
            <a:r>
              <a:rPr lang="en-US" dirty="0" err="1"/>
              <a:t>evt_sink</a:t>
            </a:r>
            <a:r>
              <a:rPr lang="en-US" dirty="0"/>
              <a:t>) or </a:t>
            </a:r>
            <a:r>
              <a:rPr lang="en-US" b="1" dirty="0"/>
              <a:t>Replica URI </a:t>
            </a:r>
            <a:r>
              <a:rPr lang="en-US" dirty="0"/>
              <a:t>(…/</a:t>
            </a:r>
            <a:r>
              <a:rPr lang="en-US" dirty="0" err="1"/>
              <a:t>pdu_sessions</a:t>
            </a:r>
            <a:r>
              <a:rPr lang="en-US" dirty="0"/>
              <a:t>/789) to allow the H-SMF to modify/release the </a:t>
            </a:r>
            <a:r>
              <a:rPr lang="en-US" dirty="0" err="1"/>
              <a:t>pdu</a:t>
            </a:r>
            <a:r>
              <a:rPr lang="en-US" dirty="0"/>
              <a:t> session subsequently (see slide 26). </a:t>
            </a:r>
          </a:p>
          <a:p>
            <a:pPr marL="516150" lvl="1" indent="-285750">
              <a:buFont typeface="Wingdings" panose="05000000000000000000" pitchFamily="2" charset="2"/>
              <a:buChar char="§"/>
            </a:pPr>
            <a:r>
              <a:rPr lang="en-US" dirty="0"/>
              <a:t>201 (Created) response contains a Location header field that provides an identifier of the </a:t>
            </a:r>
            <a:r>
              <a:rPr lang="en-US" dirty="0" err="1"/>
              <a:t>pdu</a:t>
            </a:r>
            <a:r>
              <a:rPr lang="en-US" dirty="0"/>
              <a:t> session that has been created in H-SMF (e.g. …/</a:t>
            </a:r>
            <a:r>
              <a:rPr lang="en-US" dirty="0" err="1"/>
              <a:t>pdu_sessions</a:t>
            </a:r>
            <a:r>
              <a:rPr lang="en-US" dirty="0"/>
              <a:t>/pdu_session123). It may also contain (non-GBR) </a:t>
            </a:r>
            <a:r>
              <a:rPr lang="en-US" dirty="0" err="1"/>
              <a:t>QoS</a:t>
            </a:r>
            <a:r>
              <a:rPr lang="en-US" dirty="0"/>
              <a:t> Flows.</a:t>
            </a:r>
          </a:p>
          <a:p>
            <a:pPr marL="516150" lvl="1" indent="-285750">
              <a:buFont typeface="Wingdings" panose="05000000000000000000" pitchFamily="2" charset="2"/>
              <a:buChar char="§"/>
            </a:pP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1645DD58-6F40-4D48-9A87-B42BBE2A329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2563861"/>
              </p:ext>
            </p:extLst>
          </p:nvPr>
        </p:nvGraphicFramePr>
        <p:xfrm>
          <a:off x="1665288" y="191574"/>
          <a:ext cx="6124575" cy="4092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0" name="Visio" r:id="rId3" imgW="6124475" imgH="4092674" progId="Visio.Drawing.11">
                  <p:embed/>
                </p:oleObj>
              </mc:Choice>
              <mc:Fallback>
                <p:oleObj name="Visio" r:id="rId3" imgW="6124475" imgH="4092674" progId="Visio.Drawing.11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1645DD58-6F40-4D48-9A87-B42BBE2A329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65288" y="191574"/>
                        <a:ext cx="6124575" cy="4092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9626053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err="1"/>
              <a:t>Nsmf_PDUSession</a:t>
            </a:r>
            <a:r>
              <a:rPr lang="en-US" dirty="0"/>
              <a:t>: Update/Delete (N16) </a:t>
            </a:r>
            <a:r>
              <a:rPr lang="en-US" i="1" dirty="0"/>
              <a:t>– REST approach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3A15B97-76B7-485E-9E91-89F5D7595B1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UE or Network-initiated Deregistration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dirty="0"/>
              <a:t>V-SMF initiated: custom </a:t>
            </a:r>
            <a:r>
              <a:rPr lang="en-US" b="1" dirty="0"/>
              <a:t>release</a:t>
            </a:r>
            <a:r>
              <a:rPr lang="en-US" dirty="0"/>
              <a:t> operation on </a:t>
            </a:r>
            <a:r>
              <a:rPr lang="en-US" b="1" dirty="0"/>
              <a:t>pdu_session123 </a:t>
            </a:r>
            <a:r>
              <a:rPr lang="en-US" dirty="0"/>
              <a:t>resource</a:t>
            </a:r>
            <a:br>
              <a:rPr lang="en-US" dirty="0"/>
            </a:br>
            <a:r>
              <a:rPr lang="en-US" dirty="0"/>
              <a:t>with parameters as </a:t>
            </a:r>
            <a:br>
              <a:rPr lang="en-US" dirty="0"/>
            </a:br>
            <a:r>
              <a:rPr lang="en-US" dirty="0"/>
              <a:t>described for N11.</a:t>
            </a:r>
            <a:br>
              <a:rPr lang="en-US" dirty="0"/>
            </a:br>
            <a:r>
              <a:rPr lang="en-US" sz="1400" i="1" dirty="0"/>
              <a:t>(e.g. UE Deregistration)</a:t>
            </a:r>
            <a:endParaRPr lang="en-US" sz="1400" dirty="0"/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sz="1400" dirty="0"/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dirty="0"/>
          </a:p>
          <a:p>
            <a:endParaRPr lang="en-US" dirty="0"/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CA74CCED-6383-4BB8-99B6-2C1962085A1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9376576"/>
              </p:ext>
            </p:extLst>
          </p:nvPr>
        </p:nvGraphicFramePr>
        <p:xfrm>
          <a:off x="2906074" y="769134"/>
          <a:ext cx="6124575" cy="4092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4" name="Visio" r:id="rId3" imgW="6124475" imgH="4092674" progId="Visio.Drawing.11">
                  <p:embed/>
                </p:oleObj>
              </mc:Choice>
              <mc:Fallback>
                <p:oleObj name="Visio" r:id="rId3" imgW="6124475" imgH="4092674" progId="Visio.Drawing.11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CA74CCED-6383-4BB8-99B6-2C1962085A1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906074" y="769134"/>
                        <a:ext cx="6124575" cy="4092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5219237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err="1"/>
              <a:t>Nsmf_PDUSession</a:t>
            </a:r>
            <a:r>
              <a:rPr lang="en-US" dirty="0"/>
              <a:t>: Update/Delete (N16) </a:t>
            </a:r>
            <a:r>
              <a:rPr lang="en-US" i="1" dirty="0"/>
              <a:t>– REST approach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3A15B97-76B7-485E-9E91-89F5D7595B1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PDU Session Release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dirty="0"/>
              <a:t>H-SMF initiated: </a:t>
            </a:r>
          </a:p>
          <a:p>
            <a:pPr marL="516150" lvl="1" indent="-285750">
              <a:buFont typeface="Wingdings" panose="05000000000000000000" pitchFamily="2" charset="2"/>
              <a:buChar char="§"/>
            </a:pPr>
            <a:r>
              <a:rPr lang="en-US" dirty="0">
                <a:highlight>
                  <a:srgbClr val="C0C0C0"/>
                </a:highlight>
              </a:rPr>
              <a:t>Sol. 1: </a:t>
            </a:r>
            <a:r>
              <a:rPr lang="en-US" b="1" dirty="0"/>
              <a:t>POST</a:t>
            </a:r>
            <a:r>
              <a:rPr lang="en-US" dirty="0"/>
              <a:t> method on </a:t>
            </a:r>
            <a:r>
              <a:rPr lang="en-US" b="1" dirty="0"/>
              <a:t>Callback URI </a:t>
            </a:r>
            <a:r>
              <a:rPr lang="en-US" dirty="0"/>
              <a:t>resource, with a </a:t>
            </a:r>
            <a:r>
              <a:rPr lang="en-US" b="1" dirty="0"/>
              <a:t>Release Request Notification</a:t>
            </a:r>
            <a:r>
              <a:rPr lang="en-US" dirty="0"/>
              <a:t> in the Body. </a:t>
            </a:r>
            <a:br>
              <a:rPr lang="en-US" dirty="0"/>
            </a:br>
            <a:r>
              <a:rPr lang="en-US" dirty="0"/>
              <a:t>V/H-SMFs release the PDU</a:t>
            </a:r>
            <a:br>
              <a:rPr lang="en-US" dirty="0"/>
            </a:br>
            <a:r>
              <a:rPr lang="en-US" dirty="0"/>
              <a:t>session upon sending/receiving</a:t>
            </a:r>
            <a:br>
              <a:rPr lang="en-US" dirty="0"/>
            </a:br>
            <a:r>
              <a:rPr lang="en-US" dirty="0"/>
              <a:t>the 200 OK.</a:t>
            </a:r>
          </a:p>
          <a:p>
            <a:pPr marL="516150" lvl="1" indent="-285750">
              <a:buFont typeface="Wingdings" panose="05000000000000000000" pitchFamily="2" charset="2"/>
              <a:buChar char="§"/>
            </a:pPr>
            <a:endParaRPr lang="en-US" dirty="0">
              <a:highlight>
                <a:srgbClr val="C0C0C0"/>
              </a:highlight>
            </a:endParaRPr>
          </a:p>
          <a:p>
            <a:pPr marL="516150" lvl="1" indent="-285750">
              <a:buFont typeface="Wingdings" panose="05000000000000000000" pitchFamily="2" charset="2"/>
              <a:buChar char="§"/>
            </a:pPr>
            <a:r>
              <a:rPr lang="en-US" dirty="0">
                <a:highlight>
                  <a:srgbClr val="C0C0C0"/>
                </a:highlight>
              </a:rPr>
              <a:t>Sol. 2</a:t>
            </a:r>
            <a:r>
              <a:rPr lang="en-US" dirty="0"/>
              <a:t>: custom </a:t>
            </a:r>
            <a:r>
              <a:rPr lang="en-US" b="1" dirty="0"/>
              <a:t>release</a:t>
            </a:r>
            <a:r>
              <a:rPr lang="en-US" dirty="0"/>
              <a:t> operation </a:t>
            </a:r>
            <a:br>
              <a:rPr lang="en-US" dirty="0"/>
            </a:br>
            <a:r>
              <a:rPr lang="en-US" dirty="0"/>
              <a:t>on </a:t>
            </a:r>
            <a:r>
              <a:rPr lang="en-US" b="1" dirty="0"/>
              <a:t>Replica URI </a:t>
            </a:r>
            <a:r>
              <a:rPr lang="en-US" dirty="0"/>
              <a:t>resource. </a:t>
            </a:r>
            <a:br>
              <a:rPr lang="en-US" dirty="0"/>
            </a:br>
            <a:r>
              <a:rPr lang="en-US" dirty="0"/>
              <a:t>V/H-SMFs release the PDU</a:t>
            </a:r>
            <a:br>
              <a:rPr lang="en-US" dirty="0"/>
            </a:br>
            <a:r>
              <a:rPr lang="en-US" dirty="0"/>
              <a:t>session upon sending/receiving</a:t>
            </a:r>
            <a:br>
              <a:rPr lang="en-US" dirty="0"/>
            </a:br>
            <a:r>
              <a:rPr lang="en-US" dirty="0"/>
              <a:t>the 200 OK.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dirty="0"/>
          </a:p>
          <a:p>
            <a:endParaRPr lang="en-US" dirty="0"/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1ECC42EC-9B24-4AE0-B839-1477E94CC9D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4969714"/>
              </p:ext>
            </p:extLst>
          </p:nvPr>
        </p:nvGraphicFramePr>
        <p:xfrm>
          <a:off x="3222126" y="781387"/>
          <a:ext cx="6124575" cy="4092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8" name="Visio" r:id="rId3" imgW="6124475" imgH="4092674" progId="Visio.Drawing.11">
                  <p:embed/>
                </p:oleObj>
              </mc:Choice>
              <mc:Fallback>
                <p:oleObj name="Visio" r:id="rId3" imgW="6124475" imgH="4092674" progId="Visio.Drawing.11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1ECC42EC-9B24-4AE0-B839-1477E94CC9D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222126" y="781387"/>
                        <a:ext cx="6124575" cy="4092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183A7E23-CC71-4D51-87B6-7A0A14161F3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7028491"/>
              </p:ext>
            </p:extLst>
          </p:nvPr>
        </p:nvGraphicFramePr>
        <p:xfrm>
          <a:off x="3232285" y="2166532"/>
          <a:ext cx="6124575" cy="4092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9" name="Visio" r:id="rId5" imgW="6124475" imgH="4092674" progId="Visio.Drawing.11">
                  <p:embed/>
                </p:oleObj>
              </mc:Choice>
              <mc:Fallback>
                <p:oleObj name="Visio" r:id="rId5" imgW="6124475" imgH="4092674" progId="Visio.Drawing.11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183A7E23-CC71-4D51-87B6-7A0A14161F3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232285" y="2166532"/>
                        <a:ext cx="6124575" cy="4092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092889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err="1"/>
              <a:t>Nsmf_PDUSession</a:t>
            </a:r>
            <a:r>
              <a:rPr lang="en-US" dirty="0"/>
              <a:t> service </a:t>
            </a:r>
            <a:r>
              <a:rPr lang="en-US" sz="1600" i="1" dirty="0"/>
              <a:t>(see </a:t>
            </a:r>
            <a:r>
              <a:rPr lang="en-US" sz="1600" i="1" dirty="0" err="1"/>
              <a:t>subclause</a:t>
            </a:r>
            <a:r>
              <a:rPr lang="en-US" sz="1600" i="1" dirty="0"/>
              <a:t> 5.2.8 of TS 23.502)</a:t>
            </a: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899910" y="986781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zh-CN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kumimoji="0" lang="en-GB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6029073"/>
              </p:ext>
            </p:extLst>
          </p:nvPr>
        </p:nvGraphicFramePr>
        <p:xfrm>
          <a:off x="477432" y="771550"/>
          <a:ext cx="6825313" cy="3479874"/>
        </p:xfrm>
        <a:graphic>
          <a:graphicData uri="http://schemas.openxmlformats.org/drawingml/2006/table">
            <a:tbl>
              <a:tblPr firstRow="1" firstCol="1" bandRow="1">
                <a:tableStyleId>{BC89EF96-8CEA-46FF-86C4-4CE0E7609802}</a:tableStyleId>
              </a:tblPr>
              <a:tblGrid>
                <a:gridCol w="1646296">
                  <a:extLst>
                    <a:ext uri="{9D8B030D-6E8A-4147-A177-3AD203B41FA5}">
                      <a16:colId xmlns:a16="http://schemas.microsoft.com/office/drawing/2014/main" val="2279591191"/>
                    </a:ext>
                  </a:extLst>
                </a:gridCol>
                <a:gridCol w="1872208">
                  <a:extLst>
                    <a:ext uri="{9D8B030D-6E8A-4147-A177-3AD203B41FA5}">
                      <a16:colId xmlns:a16="http://schemas.microsoft.com/office/drawing/2014/main" val="3013928205"/>
                    </a:ext>
                  </a:extLst>
                </a:gridCol>
                <a:gridCol w="1656184">
                  <a:extLst>
                    <a:ext uri="{9D8B030D-6E8A-4147-A177-3AD203B41FA5}">
                      <a16:colId xmlns:a16="http://schemas.microsoft.com/office/drawing/2014/main" val="1071683514"/>
                    </a:ext>
                  </a:extLst>
                </a:gridCol>
                <a:gridCol w="1650625">
                  <a:extLst>
                    <a:ext uri="{9D8B030D-6E8A-4147-A177-3AD203B41FA5}">
                      <a16:colId xmlns:a16="http://schemas.microsoft.com/office/drawing/2014/main" val="4251600429"/>
                    </a:ext>
                  </a:extLst>
                </a:gridCol>
              </a:tblGrid>
              <a:tr h="30883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Service Name</a:t>
                      </a:r>
                      <a:endParaRPr lang="en-US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065" marR="65065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Service Operations</a:t>
                      </a:r>
                      <a:endParaRPr lang="en-US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065" marR="65065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Known Consumer(s)</a:t>
                      </a:r>
                      <a:endParaRPr lang="en-US" sz="12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065" marR="65065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Operation</a:t>
                      </a:r>
                      <a:endParaRPr lang="en-US" sz="120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Semantic</a:t>
                      </a:r>
                      <a:endParaRPr lang="en-US" sz="12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065" marR="65065" marT="0" marB="0"/>
                </a:tc>
                <a:extLst>
                  <a:ext uri="{0D108BD9-81ED-4DB2-BD59-A6C34878D82A}">
                    <a16:rowId xmlns:a16="http://schemas.microsoft.com/office/drawing/2014/main" val="2588788728"/>
                  </a:ext>
                </a:extLst>
              </a:tr>
              <a:tr h="308835">
                <a:tc rowSpan="6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 err="1">
                          <a:effectLst/>
                        </a:rPr>
                        <a:t>Nsmf_PDUSession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065" marR="6506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Create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065" marR="6506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V-SMF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065" marR="6506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Request/Response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065" marR="65065" marT="0" marB="0"/>
                </a:tc>
                <a:extLst>
                  <a:ext uri="{0D108BD9-81ED-4DB2-BD59-A6C34878D82A}">
                    <a16:rowId xmlns:a16="http://schemas.microsoft.com/office/drawing/2014/main" val="2068259345"/>
                  </a:ext>
                </a:extLst>
              </a:tr>
              <a:tr h="30883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Update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065" marR="6506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V-SMF, H-SMF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065" marR="6506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Request/Response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065" marR="65065" marT="0" marB="0"/>
                </a:tc>
                <a:extLst>
                  <a:ext uri="{0D108BD9-81ED-4DB2-BD59-A6C34878D82A}">
                    <a16:rowId xmlns:a16="http://schemas.microsoft.com/office/drawing/2014/main" val="3946563521"/>
                  </a:ext>
                </a:extLst>
              </a:tr>
              <a:tr h="32895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Release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065" marR="6506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H-SMF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065" marR="6506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Request/Response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065" marR="65065" marT="0" marB="0"/>
                </a:tc>
                <a:extLst>
                  <a:ext uri="{0D108BD9-81ED-4DB2-BD59-A6C34878D82A}">
                    <a16:rowId xmlns:a16="http://schemas.microsoft.com/office/drawing/2014/main" val="3542314122"/>
                  </a:ext>
                </a:extLst>
              </a:tr>
              <a:tr h="32895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Create SM context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5065" marR="6506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AMF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5065" marR="6506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Request/Response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5065" marR="65065" marT="0" marB="0"/>
                </a:tc>
                <a:extLst>
                  <a:ext uri="{0D108BD9-81ED-4DB2-BD59-A6C34878D82A}">
                    <a16:rowId xmlns:a16="http://schemas.microsoft.com/office/drawing/2014/main" val="1750746071"/>
                  </a:ext>
                </a:extLst>
              </a:tr>
              <a:tr h="32895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Update SM context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5065" marR="6506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AMF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5065" marR="6506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Request/Response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5065" marR="65065" marT="0" marB="0"/>
                </a:tc>
                <a:extLst>
                  <a:ext uri="{0D108BD9-81ED-4DB2-BD59-A6C34878D82A}">
                    <a16:rowId xmlns:a16="http://schemas.microsoft.com/office/drawing/2014/main" val="3869837298"/>
                  </a:ext>
                </a:extLst>
              </a:tr>
              <a:tr h="32895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Release SM context</a:t>
                      </a:r>
                      <a:endParaRPr lang="en-US" sz="12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5065" marR="6506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AMF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5065" marR="6506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Request/Response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5065" marR="65065" marT="0" marB="0"/>
                </a:tc>
                <a:extLst>
                  <a:ext uri="{0D108BD9-81ED-4DB2-BD59-A6C34878D82A}">
                    <a16:rowId xmlns:a16="http://schemas.microsoft.com/office/drawing/2014/main" val="1578506866"/>
                  </a:ext>
                </a:extLst>
              </a:tr>
              <a:tr h="308835">
                <a:tc rowSpan="3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 err="1">
                          <a:effectLst/>
                        </a:rPr>
                        <a:t>Nsmf_EventExposure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065" marR="6506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Subscribe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065" marR="6506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PCF, NEF, AMF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065" marR="6506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Subscribe / Notify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065" marR="65065" marT="0" marB="0"/>
                </a:tc>
                <a:extLst>
                  <a:ext uri="{0D108BD9-81ED-4DB2-BD59-A6C34878D82A}">
                    <a16:rowId xmlns:a16="http://schemas.microsoft.com/office/drawing/2014/main" val="2934981837"/>
                  </a:ext>
                </a:extLst>
              </a:tr>
              <a:tr h="30883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 err="1">
                          <a:effectLst/>
                        </a:rPr>
                        <a:t>UnSubscribe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065" marR="6506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PCF, NEF, AMF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065" marR="6506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Subscribe / Notify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065" marR="65065" marT="0" marB="0"/>
                </a:tc>
                <a:extLst>
                  <a:ext uri="{0D108BD9-81ED-4DB2-BD59-A6C34878D82A}">
                    <a16:rowId xmlns:a16="http://schemas.microsoft.com/office/drawing/2014/main" val="1121263908"/>
                  </a:ext>
                </a:extLst>
              </a:tr>
              <a:tr h="56295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Notify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065" marR="6506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PCF, NEF, AMF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065" marR="6506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Subscribe / Notify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065" marR="65065" marT="0" marB="0"/>
                </a:tc>
                <a:extLst>
                  <a:ext uri="{0D108BD9-81ED-4DB2-BD59-A6C34878D82A}">
                    <a16:rowId xmlns:a16="http://schemas.microsoft.com/office/drawing/2014/main" val="3725202430"/>
                  </a:ext>
                </a:extLst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322388" y="133508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zh-CN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kumimoji="0" lang="en-GB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FBC2467-6BCF-44BC-9932-5FB49CF9FA97}"/>
              </a:ext>
            </a:extLst>
          </p:cNvPr>
          <p:cNvSpPr txBox="1"/>
          <p:nvPr/>
        </p:nvSpPr>
        <p:spPr>
          <a:xfrm>
            <a:off x="478116" y="4317733"/>
            <a:ext cx="8347832" cy="330072"/>
          </a:xfrm>
          <a:prstGeom prst="rect">
            <a:avLst/>
          </a:prstGeom>
          <a:noFill/>
        </p:spPr>
        <p:txBody>
          <a:bodyPr wrap="square" lIns="72000" tIns="72000" rIns="72000" bIns="72000" rtlCol="0">
            <a:spAutoFit/>
          </a:bodyPr>
          <a:lstStyle/>
          <a:p>
            <a:pPr defTabSz="360000">
              <a:spcAft>
                <a:spcPts val="600"/>
              </a:spcAft>
              <a:tabLst>
                <a:tab pos="360000" algn="l"/>
              </a:tabLst>
            </a:pPr>
            <a:r>
              <a:rPr lang="fr-FR" sz="1200" dirty="0">
                <a:solidFill>
                  <a:srgbClr val="27314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NOTE: Stage 2 </a:t>
            </a:r>
            <a:r>
              <a:rPr lang="fr-FR" sz="1200" dirty="0" err="1">
                <a:solidFill>
                  <a:srgbClr val="27314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handover</a:t>
            </a:r>
            <a:r>
              <a:rPr lang="fr-FR" sz="1200" dirty="0">
                <a:solidFill>
                  <a:srgbClr val="27314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call flows </a:t>
            </a:r>
            <a:r>
              <a:rPr lang="fr-FR" sz="1200" dirty="0" err="1">
                <a:solidFill>
                  <a:srgbClr val="27314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currently</a:t>
            </a:r>
            <a:r>
              <a:rPr lang="fr-FR" sz="1200" dirty="0">
                <a:solidFill>
                  <a:srgbClr val="27314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use </a:t>
            </a:r>
            <a:r>
              <a:rPr lang="fr-FR" sz="1200" dirty="0" err="1">
                <a:solidFill>
                  <a:srgbClr val="27314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Prepare</a:t>
            </a:r>
            <a:r>
              <a:rPr lang="fr-FR" sz="1200" dirty="0">
                <a:solidFill>
                  <a:srgbClr val="27314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/Complete/Cancel </a:t>
            </a:r>
            <a:r>
              <a:rPr lang="fr-FR" sz="1200" dirty="0" err="1">
                <a:solidFill>
                  <a:srgbClr val="27314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Handover</a:t>
            </a:r>
            <a:r>
              <a:rPr lang="fr-FR" sz="1200" dirty="0">
                <a:solidFill>
                  <a:srgbClr val="27314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&amp; </a:t>
            </a:r>
            <a:r>
              <a:rPr lang="fr-FR" sz="1200" dirty="0" err="1">
                <a:solidFill>
                  <a:srgbClr val="27314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Modify</a:t>
            </a:r>
            <a:r>
              <a:rPr lang="fr-FR" sz="1200" dirty="0">
                <a:solidFill>
                  <a:srgbClr val="27314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PDU Req/</a:t>
            </a:r>
            <a:r>
              <a:rPr lang="fr-FR" sz="1200" dirty="0" err="1">
                <a:solidFill>
                  <a:srgbClr val="27314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Rsp</a:t>
            </a:r>
            <a:r>
              <a:rPr lang="fr-FR" sz="1200" dirty="0">
                <a:solidFill>
                  <a:srgbClr val="27314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. over N11. </a:t>
            </a:r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E6BFC7BB-75DC-49C5-8889-CAD82FD16BEF}"/>
              </a:ext>
            </a:extLst>
          </p:cNvPr>
          <p:cNvSpPr/>
          <p:nvPr/>
        </p:nvSpPr>
        <p:spPr>
          <a:xfrm>
            <a:off x="7454348" y="3180522"/>
            <a:ext cx="286004" cy="1103243"/>
          </a:xfrm>
          <a:prstGeom prst="rightBrac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99D3B27-D5E2-4DF9-A758-3F7D361C8710}"/>
              </a:ext>
            </a:extLst>
          </p:cNvPr>
          <p:cNvSpPr txBox="1"/>
          <p:nvPr/>
        </p:nvSpPr>
        <p:spPr>
          <a:xfrm>
            <a:off x="7740352" y="3349487"/>
            <a:ext cx="1085596" cy="514738"/>
          </a:xfrm>
          <a:prstGeom prst="rect">
            <a:avLst/>
          </a:prstGeom>
          <a:noFill/>
        </p:spPr>
        <p:txBody>
          <a:bodyPr wrap="square" lIns="72000" tIns="72000" rIns="72000" bIns="72000" rtlCol="0">
            <a:spAutoFit/>
          </a:bodyPr>
          <a:lstStyle/>
          <a:p>
            <a:pPr defTabSz="360000">
              <a:spcAft>
                <a:spcPts val="600"/>
              </a:spcAft>
              <a:tabLst>
                <a:tab pos="360000" algn="l"/>
              </a:tabLst>
            </a:pPr>
            <a:r>
              <a:rPr lang="fr-FR" sz="1200" dirty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Out of scope of CT4</a:t>
            </a:r>
          </a:p>
        </p:txBody>
      </p:sp>
    </p:spTree>
    <p:extLst>
      <p:ext uri="{BB962C8B-B14F-4D97-AF65-F5344CB8AC3E}">
        <p14:creationId xmlns:p14="http://schemas.microsoft.com/office/powerpoint/2010/main" val="254022640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err="1"/>
              <a:t>Nsmf_PDUSession</a:t>
            </a:r>
            <a:r>
              <a:rPr lang="en-US" dirty="0"/>
              <a:t>: Update (N16) </a:t>
            </a:r>
            <a:r>
              <a:rPr lang="en-US" i="1" dirty="0"/>
              <a:t>– REST approach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3A15B97-76B7-485E-9E91-89F5D7595B1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PDU Session Modification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dirty="0"/>
              <a:t>V-SMF initiated: </a:t>
            </a:r>
            <a:r>
              <a:rPr lang="en-US" b="1" dirty="0"/>
              <a:t>PATCH</a:t>
            </a:r>
            <a:r>
              <a:rPr lang="en-US" dirty="0"/>
              <a:t> operation on </a:t>
            </a:r>
            <a:r>
              <a:rPr lang="en-US" b="1" dirty="0"/>
              <a:t>pdu_session123 </a:t>
            </a:r>
            <a:r>
              <a:rPr lang="en-US" dirty="0"/>
              <a:t>resource</a:t>
            </a:r>
            <a:br>
              <a:rPr lang="en-US" dirty="0"/>
            </a:br>
            <a:br>
              <a:rPr lang="en-US" dirty="0"/>
            </a:br>
            <a:endParaRPr lang="en-US" dirty="0"/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dirty="0"/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dirty="0"/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dirty="0"/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dirty="0"/>
          </a:p>
          <a:p>
            <a:endParaRPr lang="en-US" dirty="0"/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CA74CCED-6383-4BB8-99B6-2C1962085A1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5559528"/>
              </p:ext>
            </p:extLst>
          </p:nvPr>
        </p:nvGraphicFramePr>
        <p:xfrm>
          <a:off x="1415397" y="661840"/>
          <a:ext cx="6124575" cy="4092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2" name="Visio" r:id="rId3" imgW="6124475" imgH="4092674" progId="Visio.Drawing.11">
                  <p:embed/>
                </p:oleObj>
              </mc:Choice>
              <mc:Fallback>
                <p:oleObj name="Visio" r:id="rId3" imgW="6124475" imgH="4092674" progId="Visio.Drawing.11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CA74CCED-6383-4BB8-99B6-2C1962085A1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15397" y="661840"/>
                        <a:ext cx="6124575" cy="4092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0363719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err="1"/>
              <a:t>Nsmf_PDUSession</a:t>
            </a:r>
            <a:r>
              <a:rPr lang="en-US" dirty="0"/>
              <a:t>: Update (N16) </a:t>
            </a:r>
            <a:r>
              <a:rPr lang="en-US" i="1" dirty="0"/>
              <a:t>– REST approach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3A15B97-76B7-485E-9E91-89F5D7595B1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b="1" dirty="0"/>
              <a:t>PDU Session Modification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dirty="0"/>
              <a:t>H-SMF initiated: </a:t>
            </a:r>
          </a:p>
          <a:p>
            <a:pPr marL="516150" lvl="1" indent="-285750">
              <a:buFont typeface="Wingdings" panose="05000000000000000000" pitchFamily="2" charset="2"/>
              <a:buChar char="§"/>
            </a:pPr>
            <a:r>
              <a:rPr lang="en-US" dirty="0">
                <a:highlight>
                  <a:srgbClr val="C0C0C0"/>
                </a:highlight>
              </a:rPr>
              <a:t>Sol. 1: </a:t>
            </a:r>
            <a:r>
              <a:rPr lang="en-US" b="1" dirty="0"/>
              <a:t>POST</a:t>
            </a:r>
            <a:r>
              <a:rPr lang="en-US" dirty="0"/>
              <a:t> method on </a:t>
            </a:r>
            <a:r>
              <a:rPr lang="en-US" b="1" dirty="0"/>
              <a:t>Callback URI </a:t>
            </a:r>
            <a:r>
              <a:rPr lang="en-US" dirty="0"/>
              <a:t>resource, with a </a:t>
            </a:r>
            <a:r>
              <a:rPr lang="en-US" b="1" dirty="0"/>
              <a:t>Modification Request Notification</a:t>
            </a:r>
            <a:r>
              <a:rPr lang="en-US" dirty="0"/>
              <a:t> in the Body. </a:t>
            </a:r>
          </a:p>
          <a:p>
            <a:pPr marL="516150" lvl="1" indent="-285750">
              <a:buFont typeface="Wingdings" panose="05000000000000000000" pitchFamily="2" charset="2"/>
              <a:buChar char="§"/>
            </a:pPr>
            <a:r>
              <a:rPr lang="en-US" dirty="0"/>
              <a:t>V-SMF rejects the request if not </a:t>
            </a:r>
            <a:br>
              <a:rPr lang="en-US" dirty="0"/>
            </a:br>
            <a:r>
              <a:rPr lang="en-US" dirty="0"/>
              <a:t>acceptable (e.g. lack of radio </a:t>
            </a:r>
            <a:br>
              <a:rPr lang="en-US" dirty="0"/>
            </a:br>
            <a:r>
              <a:rPr lang="en-US" dirty="0"/>
              <a:t>resources for GBR </a:t>
            </a:r>
            <a:r>
              <a:rPr lang="en-US" dirty="0" err="1"/>
              <a:t>QoS</a:t>
            </a:r>
            <a:r>
              <a:rPr lang="en-US" dirty="0"/>
              <a:t> Flow)</a:t>
            </a:r>
          </a:p>
          <a:p>
            <a:pPr marL="516150" lvl="1" indent="-285750">
              <a:buFont typeface="Wingdings" panose="05000000000000000000" pitchFamily="2" charset="2"/>
              <a:buChar char="§"/>
            </a:pPr>
            <a:r>
              <a:rPr lang="en-US" dirty="0"/>
              <a:t>FFS how to handle cases when </a:t>
            </a:r>
            <a:br>
              <a:rPr lang="en-US" dirty="0"/>
            </a:br>
            <a:r>
              <a:rPr lang="en-US" dirty="0"/>
              <a:t>V-SMF cannot respond at once, </a:t>
            </a:r>
            <a:br>
              <a:rPr lang="en-US" dirty="0"/>
            </a:br>
            <a:r>
              <a:rPr lang="en-US" dirty="0"/>
              <a:t>e.g. UE paging is required</a:t>
            </a:r>
          </a:p>
          <a:p>
            <a:pPr marL="516150" lvl="1" indent="-285750">
              <a:buFont typeface="Wingdings" panose="05000000000000000000" pitchFamily="2" charset="2"/>
              <a:buChar char="§"/>
            </a:pPr>
            <a:endParaRPr lang="en-US" dirty="0">
              <a:highlight>
                <a:srgbClr val="C0C0C0"/>
              </a:highlight>
            </a:endParaRPr>
          </a:p>
          <a:p>
            <a:pPr marL="516150" lvl="1" indent="-285750">
              <a:buFont typeface="Wingdings" panose="05000000000000000000" pitchFamily="2" charset="2"/>
              <a:buChar char="§"/>
            </a:pPr>
            <a:r>
              <a:rPr lang="en-US" dirty="0">
                <a:highlight>
                  <a:srgbClr val="C0C0C0"/>
                </a:highlight>
              </a:rPr>
              <a:t>Sol. 2</a:t>
            </a:r>
            <a:r>
              <a:rPr lang="en-US" dirty="0"/>
              <a:t>: </a:t>
            </a:r>
            <a:r>
              <a:rPr lang="en-US" b="1" dirty="0"/>
              <a:t>PATCH </a:t>
            </a:r>
            <a:r>
              <a:rPr lang="en-US" dirty="0"/>
              <a:t>method</a:t>
            </a:r>
            <a:br>
              <a:rPr lang="en-US" dirty="0"/>
            </a:br>
            <a:r>
              <a:rPr lang="en-US" dirty="0"/>
              <a:t>on </a:t>
            </a:r>
            <a:r>
              <a:rPr lang="en-US" b="1" dirty="0"/>
              <a:t>Replica URI </a:t>
            </a:r>
            <a:r>
              <a:rPr lang="en-US" dirty="0"/>
              <a:t>resource. </a:t>
            </a:r>
          </a:p>
          <a:p>
            <a:pPr marL="516150" lvl="1" indent="-285750">
              <a:buFont typeface="Wingdings" panose="05000000000000000000" pitchFamily="2" charset="2"/>
              <a:buChar char="ü"/>
            </a:pPr>
            <a:r>
              <a:rPr lang="en-US" dirty="0"/>
              <a:t>V-SMF rejects the request if not </a:t>
            </a:r>
            <a:br>
              <a:rPr lang="en-US" dirty="0"/>
            </a:br>
            <a:r>
              <a:rPr lang="en-US" dirty="0"/>
              <a:t>acceptable (e.g. lack of radio </a:t>
            </a:r>
            <a:br>
              <a:rPr lang="en-US" dirty="0"/>
            </a:br>
            <a:r>
              <a:rPr lang="en-US" dirty="0"/>
              <a:t>resources for GBR </a:t>
            </a:r>
            <a:r>
              <a:rPr lang="en-US" dirty="0" err="1"/>
              <a:t>QoS</a:t>
            </a:r>
            <a:r>
              <a:rPr lang="en-US" dirty="0"/>
              <a:t> Flow)</a:t>
            </a:r>
            <a:br>
              <a:rPr lang="en-US" dirty="0"/>
            </a:br>
            <a:endParaRPr lang="en-US" dirty="0"/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dirty="0"/>
          </a:p>
          <a:p>
            <a:endParaRPr lang="en-US" dirty="0"/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1ECC42EC-9B24-4AE0-B839-1477E94CC9D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8419078"/>
              </p:ext>
            </p:extLst>
          </p:nvPr>
        </p:nvGraphicFramePr>
        <p:xfrm>
          <a:off x="3222126" y="781387"/>
          <a:ext cx="6124575" cy="4092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6" name="Visio" r:id="rId3" imgW="6124475" imgH="4092674" progId="Visio.Drawing.11">
                  <p:embed/>
                </p:oleObj>
              </mc:Choice>
              <mc:Fallback>
                <p:oleObj name="Visio" r:id="rId3" imgW="6124475" imgH="4092674" progId="Visio.Drawing.11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1ECC42EC-9B24-4AE0-B839-1477E94CC9D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222126" y="781387"/>
                        <a:ext cx="6124575" cy="4092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183A7E23-CC71-4D51-87B6-7A0A14161F3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7337954"/>
              </p:ext>
            </p:extLst>
          </p:nvPr>
        </p:nvGraphicFramePr>
        <p:xfrm>
          <a:off x="3232285" y="2166532"/>
          <a:ext cx="6124575" cy="4092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7" name="Visio" r:id="rId5" imgW="6124475" imgH="4092674" progId="Visio.Drawing.11">
                  <p:embed/>
                </p:oleObj>
              </mc:Choice>
              <mc:Fallback>
                <p:oleObj name="Visio" r:id="rId5" imgW="6124475" imgH="4092674" progId="Visio.Drawing.11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183A7E23-CC71-4D51-87B6-7A0A14161F3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232285" y="2166532"/>
                        <a:ext cx="6124575" cy="4092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0845337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err="1"/>
              <a:t>Nsmf_PDUSession</a:t>
            </a:r>
            <a:r>
              <a:rPr lang="en-US" dirty="0"/>
              <a:t>: Create/Update (N16) </a:t>
            </a:r>
            <a:r>
              <a:rPr lang="en-US" i="1" dirty="0"/>
              <a:t>– REST approach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3A15B97-76B7-485E-9E91-89F5D7595B1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599" y="1080000"/>
            <a:ext cx="8457459" cy="3560400"/>
          </a:xfrm>
        </p:spPr>
        <p:txBody>
          <a:bodyPr>
            <a:normAutofit/>
          </a:bodyPr>
          <a:lstStyle/>
          <a:p>
            <a:r>
              <a:rPr lang="en-US" b="1" dirty="0"/>
              <a:t>Non-3GPP to 3GPP access Handover (1/2)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b="1" dirty="0"/>
              <a:t>POST</a:t>
            </a:r>
            <a:r>
              <a:rPr lang="en-US" dirty="0"/>
              <a:t> method </a:t>
            </a:r>
            <a:r>
              <a:rPr lang="en-US" b="1" dirty="0"/>
              <a:t>on </a:t>
            </a:r>
            <a:br>
              <a:rPr lang="en-US" b="1" dirty="0"/>
            </a:br>
            <a:r>
              <a:rPr lang="en-US" b="1" dirty="0" err="1"/>
              <a:t>pdu_sessions</a:t>
            </a:r>
            <a:r>
              <a:rPr lang="en-US" dirty="0"/>
              <a:t>, to create a new </a:t>
            </a:r>
            <a:br>
              <a:rPr lang="en-US" dirty="0"/>
            </a:br>
            <a:r>
              <a:rPr lang="en-US" dirty="0" err="1"/>
              <a:t>pdu</a:t>
            </a:r>
            <a:r>
              <a:rPr lang="en-US" dirty="0"/>
              <a:t> session context for 3GA, </a:t>
            </a:r>
            <a:br>
              <a:rPr lang="en-US" dirty="0"/>
            </a:br>
            <a:r>
              <a:rPr lang="en-US" dirty="0"/>
              <a:t>if sm_context123 is not known to </a:t>
            </a:r>
            <a:br>
              <a:rPr lang="en-US" dirty="0"/>
            </a:br>
            <a:r>
              <a:rPr lang="en-US" dirty="0"/>
              <a:t>V-SMF (e.g. inter-PLMN handover).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b="1" dirty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b="1" dirty="0"/>
              <a:t>PATCH</a:t>
            </a:r>
            <a:r>
              <a:rPr lang="en-US" dirty="0"/>
              <a:t> method </a:t>
            </a:r>
            <a:r>
              <a:rPr lang="en-US" b="1" dirty="0"/>
              <a:t>on pdu_session123</a:t>
            </a:r>
            <a:r>
              <a:rPr lang="en-US" dirty="0"/>
              <a:t>, </a:t>
            </a:r>
            <a:br>
              <a:rPr lang="en-US" dirty="0"/>
            </a:br>
            <a:r>
              <a:rPr lang="en-US" dirty="0"/>
              <a:t>modifying </a:t>
            </a:r>
            <a:r>
              <a:rPr lang="en-US" b="1" dirty="0" err="1"/>
              <a:t>anType</a:t>
            </a:r>
            <a:r>
              <a:rPr lang="en-US" dirty="0"/>
              <a:t> attribute</a:t>
            </a:r>
            <a:br>
              <a:rPr lang="en-US" dirty="0"/>
            </a:br>
            <a:r>
              <a:rPr lang="en-US" dirty="0"/>
              <a:t> (and other attributes such as </a:t>
            </a:r>
            <a:br>
              <a:rPr lang="en-US" dirty="0"/>
            </a:br>
            <a:r>
              <a:rPr lang="en-US" dirty="0"/>
              <a:t>ULI) otherwise.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dirty="0"/>
          </a:p>
          <a:p>
            <a:endParaRPr lang="en-US" dirty="0"/>
          </a:p>
        </p:txBody>
      </p:sp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1645DD58-6F40-4D48-9A87-B42BBE2A329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5159906"/>
              </p:ext>
            </p:extLst>
          </p:nvPr>
        </p:nvGraphicFramePr>
        <p:xfrm>
          <a:off x="3188643" y="76423"/>
          <a:ext cx="6124575" cy="4092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0" name="Visio" r:id="rId3" imgW="6124475" imgH="4092674" progId="Visio.Drawing.11">
                  <p:embed/>
                </p:oleObj>
              </mc:Choice>
              <mc:Fallback>
                <p:oleObj name="Visio" r:id="rId3" imgW="6124475" imgH="4092674" progId="Visio.Drawing.11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1645DD58-6F40-4D48-9A87-B42BBE2A329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188643" y="76423"/>
                        <a:ext cx="6124575" cy="4092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380B6B8B-3742-4F1D-8370-F86B3A2EDDD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5840701"/>
              </p:ext>
            </p:extLst>
          </p:nvPr>
        </p:nvGraphicFramePr>
        <p:xfrm>
          <a:off x="3195368" y="1997108"/>
          <a:ext cx="6124575" cy="4092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1" name="Visio" r:id="rId5" imgW="6124475" imgH="4092674" progId="Visio.Drawing.11">
                  <p:embed/>
                </p:oleObj>
              </mc:Choice>
              <mc:Fallback>
                <p:oleObj name="Visio" r:id="rId5" imgW="6124475" imgH="4092674" progId="Visio.Drawing.11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380B6B8B-3742-4F1D-8370-F86B3A2EDDD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195368" y="1997108"/>
                        <a:ext cx="6124575" cy="4092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4745141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err="1"/>
              <a:t>Nsmf_PDUSession</a:t>
            </a:r>
            <a:r>
              <a:rPr lang="en-US" dirty="0"/>
              <a:t>: Create/Update (N16) </a:t>
            </a:r>
            <a:r>
              <a:rPr lang="en-US" i="1" dirty="0"/>
              <a:t>– REST approach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3A15B97-76B7-485E-9E91-89F5D7595B1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Non-3GPP to 3GPP access Handover (2/2)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dirty="0"/>
              <a:t>In the former case, </a:t>
            </a:r>
            <a:r>
              <a:rPr lang="en-US" dirty="0" err="1"/>
              <a:t>pdu_session</a:t>
            </a:r>
            <a:r>
              <a:rPr lang="en-US" dirty="0"/>
              <a:t> was already created at H-SMF. i.e. POST does not result in creating a new </a:t>
            </a:r>
            <a:r>
              <a:rPr lang="en-US" dirty="0" err="1"/>
              <a:t>pdu_session</a:t>
            </a:r>
            <a:r>
              <a:rPr lang="en-US" dirty="0"/>
              <a:t> resource but in returning back a representation of the already created resource.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446507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err="1"/>
              <a:t>Nsmf_PDUSession</a:t>
            </a:r>
            <a:r>
              <a:rPr lang="en-US" dirty="0"/>
              <a:t>: Create/Update/Delete (N16) </a:t>
            </a:r>
            <a:r>
              <a:rPr lang="en-US" i="1" dirty="0"/>
              <a:t>– REST approach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3A15B97-76B7-485E-9E91-89F5D7595B1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b="1" dirty="0"/>
              <a:t>Synthesis: possible resources and associated methods/operations (RESTful approach)</a:t>
            </a:r>
          </a:p>
          <a:p>
            <a:r>
              <a:rPr lang="en-US" sz="1000" dirty="0">
                <a:highlight>
                  <a:srgbClr val="C0C0C0"/>
                </a:highlight>
              </a:rPr>
              <a:t>Sol. 1: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0" lvl="1"/>
            <a:r>
              <a:rPr lang="en-US" sz="1000" dirty="0">
                <a:highlight>
                  <a:srgbClr val="C0C0C0"/>
                </a:highlight>
              </a:rPr>
              <a:t>Sol. 2:</a:t>
            </a:r>
          </a:p>
          <a:p>
            <a:pPr lvl="1"/>
            <a:endParaRPr lang="en-US" dirty="0"/>
          </a:p>
          <a:p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0D7876A-D1E2-4667-B123-4AC60AFE0D5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6271709"/>
              </p:ext>
            </p:extLst>
          </p:nvPr>
        </p:nvGraphicFramePr>
        <p:xfrm>
          <a:off x="182880" y="1629569"/>
          <a:ext cx="8543518" cy="137160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584960">
                  <a:extLst>
                    <a:ext uri="{9D8B030D-6E8A-4147-A177-3AD203B41FA5}">
                      <a16:colId xmlns:a16="http://schemas.microsoft.com/office/drawing/2014/main" val="3308856611"/>
                    </a:ext>
                  </a:extLst>
                </a:gridCol>
                <a:gridCol w="2560320">
                  <a:extLst>
                    <a:ext uri="{9D8B030D-6E8A-4147-A177-3AD203B41FA5}">
                      <a16:colId xmlns:a16="http://schemas.microsoft.com/office/drawing/2014/main" val="2572962870"/>
                    </a:ext>
                  </a:extLst>
                </a:gridCol>
                <a:gridCol w="765387">
                  <a:extLst>
                    <a:ext uri="{9D8B030D-6E8A-4147-A177-3AD203B41FA5}">
                      <a16:colId xmlns:a16="http://schemas.microsoft.com/office/drawing/2014/main" val="3782609792"/>
                    </a:ext>
                  </a:extLst>
                </a:gridCol>
                <a:gridCol w="3632851">
                  <a:extLst>
                    <a:ext uri="{9D8B030D-6E8A-4147-A177-3AD203B41FA5}">
                      <a16:colId xmlns:a16="http://schemas.microsoft.com/office/drawing/2014/main" val="4247577427"/>
                    </a:ext>
                  </a:extLst>
                </a:gridCol>
              </a:tblGrid>
              <a:tr h="929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Resource name</a:t>
                      </a:r>
                      <a:endParaRPr lang="fr-FR" sz="900" b="1" dirty="0">
                        <a:solidFill>
                          <a:srgbClr val="273142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Resource URI</a:t>
                      </a:r>
                      <a:endParaRPr lang="fr-FR" sz="900" b="1" dirty="0">
                        <a:solidFill>
                          <a:srgbClr val="273142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HTTP method / operation</a:t>
                      </a:r>
                      <a:endParaRPr lang="fr-FR" sz="900" b="1" dirty="0">
                        <a:solidFill>
                          <a:srgbClr val="273142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Description</a:t>
                      </a:r>
                      <a:endParaRPr lang="fr-FR" sz="900" b="1">
                        <a:solidFill>
                          <a:srgbClr val="273142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097604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 list of </a:t>
                      </a:r>
                      <a:r>
                        <a:rPr lang="en-GB" sz="900" dirty="0" err="1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pduSessions</a:t>
                      </a:r>
                      <a:r>
                        <a:rPr lang="en-GB" sz="900" dirty="0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fr-FR" sz="900" dirty="0">
                        <a:solidFill>
                          <a:srgbClr val="273142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{</a:t>
                      </a:r>
                      <a:r>
                        <a:rPr lang="en-GB" sz="900" dirty="0" err="1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apiRoot</a:t>
                      </a:r>
                      <a:r>
                        <a:rPr lang="en-GB" sz="900" dirty="0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}/</a:t>
                      </a:r>
                      <a:r>
                        <a:rPr lang="en-GB" sz="900" dirty="0" err="1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pdus</a:t>
                      </a:r>
                      <a:r>
                        <a:rPr lang="en-GB" sz="900" dirty="0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/v1/</a:t>
                      </a:r>
                      <a:r>
                        <a:rPr lang="en-GB" sz="900" dirty="0" err="1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pdu_sessions</a:t>
                      </a:r>
                      <a:endParaRPr lang="fr-FR" sz="900" dirty="0">
                        <a:solidFill>
                          <a:srgbClr val="273142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900" dirty="0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POST</a:t>
                      </a: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900" dirty="0" err="1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Create</a:t>
                      </a:r>
                      <a:r>
                        <a:rPr lang="fr-FR" sz="900" dirty="0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a </a:t>
                      </a:r>
                      <a:r>
                        <a:rPr lang="fr-FR" sz="900" dirty="0" err="1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pduSession</a:t>
                      </a:r>
                      <a:r>
                        <a:rPr lang="fr-FR" sz="900" dirty="0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fr-FR" sz="900" dirty="0" err="1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resource</a:t>
                      </a:r>
                      <a:r>
                        <a:rPr lang="fr-FR" sz="900" dirty="0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in H-SMF</a:t>
                      </a: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6654861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900" kern="1200" dirty="0" err="1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Individual</a:t>
                      </a:r>
                      <a:r>
                        <a:rPr lang="fr-FR" sz="900" kern="1200" dirty="0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fr-FR" sz="900" kern="1200" dirty="0" err="1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pduSession</a:t>
                      </a:r>
                      <a:endParaRPr lang="fr-FR" sz="900" kern="1200" dirty="0">
                        <a:solidFill>
                          <a:srgbClr val="273142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{</a:t>
                      </a:r>
                      <a:r>
                        <a:rPr lang="en-GB" sz="900" dirty="0" err="1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apiRoot</a:t>
                      </a:r>
                      <a:r>
                        <a:rPr lang="en-GB" sz="900" dirty="0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}/</a:t>
                      </a:r>
                      <a:r>
                        <a:rPr lang="en-GB" sz="900" dirty="0" err="1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pdus</a:t>
                      </a:r>
                      <a:r>
                        <a:rPr lang="en-GB" sz="900" dirty="0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/v1/</a:t>
                      </a:r>
                      <a:r>
                        <a:rPr lang="en-GB" sz="900" dirty="0" err="1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pdu_sessions</a:t>
                      </a:r>
                      <a:r>
                        <a:rPr lang="en-GB" sz="900" dirty="0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/{</a:t>
                      </a:r>
                      <a:r>
                        <a:rPr lang="en-GB" sz="900" dirty="0" err="1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pduSessionId</a:t>
                      </a:r>
                      <a:r>
                        <a:rPr lang="en-GB" sz="900" dirty="0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}</a:t>
                      </a:r>
                      <a:endParaRPr lang="fr-FR" sz="900" dirty="0">
                        <a:solidFill>
                          <a:srgbClr val="273142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fr-FR" sz="900" dirty="0">
                        <a:solidFill>
                          <a:srgbClr val="273142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900" kern="1200" dirty="0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PATCH</a:t>
                      </a: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Modify an existing </a:t>
                      </a:r>
                      <a:r>
                        <a:rPr lang="fr-FR" sz="900" dirty="0" err="1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pduSession</a:t>
                      </a:r>
                      <a:r>
                        <a:rPr lang="en-US" sz="900" kern="1200" dirty="0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 resource, e.g. modify some attributes of the </a:t>
                      </a:r>
                      <a:r>
                        <a:rPr lang="fr-FR" sz="900" dirty="0" err="1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pduSession</a:t>
                      </a:r>
                      <a:r>
                        <a:rPr lang="en-US" sz="900" kern="1200" dirty="0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, or perform a handover.</a:t>
                      </a:r>
                      <a:endParaRPr lang="fr-FR" sz="900" kern="1200" dirty="0">
                        <a:solidFill>
                          <a:srgbClr val="273142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2089958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fr-FR" sz="900" kern="1200" dirty="0">
                        <a:solidFill>
                          <a:srgbClr val="273142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{</a:t>
                      </a:r>
                      <a:r>
                        <a:rPr lang="en-GB" sz="900" dirty="0" err="1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apiRoot</a:t>
                      </a:r>
                      <a:r>
                        <a:rPr lang="en-GB" sz="900" dirty="0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}/</a:t>
                      </a:r>
                      <a:r>
                        <a:rPr lang="en-GB" sz="900" dirty="0" err="1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pdus</a:t>
                      </a:r>
                      <a:r>
                        <a:rPr lang="en-GB" sz="900" dirty="0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/v1/</a:t>
                      </a:r>
                      <a:r>
                        <a:rPr lang="en-GB" sz="900" dirty="0" err="1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pdu_sessions</a:t>
                      </a:r>
                      <a:r>
                        <a:rPr lang="en-GB" sz="900" dirty="0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/{</a:t>
                      </a:r>
                      <a:r>
                        <a:rPr lang="en-GB" sz="900" dirty="0" err="1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pduSessionId</a:t>
                      </a:r>
                      <a:r>
                        <a:rPr lang="en-GB" sz="900" dirty="0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}/</a:t>
                      </a:r>
                      <a:r>
                        <a:rPr lang="en-GB" sz="900" dirty="0" err="1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rpc</a:t>
                      </a:r>
                      <a:r>
                        <a:rPr lang="en-GB" sz="900" dirty="0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/release</a:t>
                      </a:r>
                      <a:endParaRPr lang="fr-FR" sz="900" dirty="0">
                        <a:solidFill>
                          <a:srgbClr val="273142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900" dirty="0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release</a:t>
                      </a: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900" dirty="0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(V-SMF </a:t>
                      </a:r>
                      <a:r>
                        <a:rPr lang="fr-FR" sz="900" dirty="0" err="1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initiated</a:t>
                      </a:r>
                      <a:r>
                        <a:rPr lang="fr-FR" sz="900" dirty="0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 Release an existing </a:t>
                      </a:r>
                      <a:r>
                        <a:rPr lang="fr-FR" sz="900" dirty="0" err="1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pduSession</a:t>
                      </a:r>
                      <a:r>
                        <a:rPr lang="fr-FR" sz="900" dirty="0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fr-FR" sz="900" dirty="0" err="1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resource</a:t>
                      </a:r>
                      <a:r>
                        <a:rPr lang="fr-FR" sz="900" dirty="0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endParaRPr lang="fr-FR" sz="9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0876954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900" kern="1200" dirty="0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V-SMF Notification callback </a:t>
                      </a: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V-SMF provided </a:t>
                      </a:r>
                      <a:r>
                        <a:rPr lang="en-GB" sz="900" dirty="0" err="1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callback</a:t>
                      </a:r>
                      <a:r>
                        <a:rPr lang="en-GB" sz="900" dirty="0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reference</a:t>
                      </a:r>
                      <a:endParaRPr lang="fr-FR" sz="900" dirty="0">
                        <a:solidFill>
                          <a:srgbClr val="273142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900" dirty="0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POST</a:t>
                      </a: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900" dirty="0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(H-SMF </a:t>
                      </a:r>
                      <a:r>
                        <a:rPr lang="fr-FR" sz="900" dirty="0" err="1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initiated</a:t>
                      </a:r>
                      <a:r>
                        <a:rPr lang="fr-FR" sz="900" dirty="0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fr-FR" sz="900" dirty="0" err="1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Send</a:t>
                      </a:r>
                      <a:r>
                        <a:rPr lang="fr-FR" sz="900" dirty="0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a notification to the V-SMF to request to </a:t>
                      </a:r>
                      <a:r>
                        <a:rPr lang="fr-FR" sz="900" dirty="0" err="1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modify</a:t>
                      </a:r>
                      <a:r>
                        <a:rPr lang="fr-FR" sz="900" dirty="0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or release an existing </a:t>
                      </a:r>
                      <a:r>
                        <a:rPr lang="fr-FR" sz="900" dirty="0" err="1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pdu</a:t>
                      </a:r>
                      <a:r>
                        <a:rPr lang="fr-FR" sz="900" dirty="0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session.</a:t>
                      </a: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4404340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F4F6EE91-D601-4E0A-9B41-5B4A60A96E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8091950"/>
              </p:ext>
            </p:extLst>
          </p:nvPr>
        </p:nvGraphicFramePr>
        <p:xfrm>
          <a:off x="179493" y="3312739"/>
          <a:ext cx="8543518" cy="137160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584960">
                  <a:extLst>
                    <a:ext uri="{9D8B030D-6E8A-4147-A177-3AD203B41FA5}">
                      <a16:colId xmlns:a16="http://schemas.microsoft.com/office/drawing/2014/main" val="3308856611"/>
                    </a:ext>
                  </a:extLst>
                </a:gridCol>
                <a:gridCol w="2560320">
                  <a:extLst>
                    <a:ext uri="{9D8B030D-6E8A-4147-A177-3AD203B41FA5}">
                      <a16:colId xmlns:a16="http://schemas.microsoft.com/office/drawing/2014/main" val="2572962870"/>
                    </a:ext>
                  </a:extLst>
                </a:gridCol>
                <a:gridCol w="765387">
                  <a:extLst>
                    <a:ext uri="{9D8B030D-6E8A-4147-A177-3AD203B41FA5}">
                      <a16:colId xmlns:a16="http://schemas.microsoft.com/office/drawing/2014/main" val="3782609792"/>
                    </a:ext>
                  </a:extLst>
                </a:gridCol>
                <a:gridCol w="3632851">
                  <a:extLst>
                    <a:ext uri="{9D8B030D-6E8A-4147-A177-3AD203B41FA5}">
                      <a16:colId xmlns:a16="http://schemas.microsoft.com/office/drawing/2014/main" val="4247577427"/>
                    </a:ext>
                  </a:extLst>
                </a:gridCol>
              </a:tblGrid>
              <a:tr h="929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Resource name</a:t>
                      </a:r>
                      <a:endParaRPr lang="fr-FR" sz="900" b="1" dirty="0">
                        <a:solidFill>
                          <a:srgbClr val="273142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Resource URI</a:t>
                      </a:r>
                      <a:endParaRPr lang="fr-FR" sz="900" b="1" dirty="0">
                        <a:solidFill>
                          <a:srgbClr val="273142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HTTP method / operation</a:t>
                      </a:r>
                      <a:endParaRPr lang="fr-FR" sz="900" b="1" dirty="0">
                        <a:solidFill>
                          <a:srgbClr val="273142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Description</a:t>
                      </a:r>
                      <a:endParaRPr lang="fr-FR" sz="900" b="1">
                        <a:solidFill>
                          <a:srgbClr val="273142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097604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 list of </a:t>
                      </a:r>
                      <a:r>
                        <a:rPr lang="en-GB" sz="900" dirty="0" err="1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pduSessions</a:t>
                      </a:r>
                      <a:endParaRPr lang="fr-FR" sz="900" dirty="0">
                        <a:solidFill>
                          <a:srgbClr val="273142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{</a:t>
                      </a:r>
                      <a:r>
                        <a:rPr lang="en-GB" sz="900" dirty="0" err="1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apiRoot</a:t>
                      </a:r>
                      <a:r>
                        <a:rPr lang="en-GB" sz="900" dirty="0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}/</a:t>
                      </a:r>
                      <a:r>
                        <a:rPr lang="en-GB" sz="900" dirty="0" err="1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pdus</a:t>
                      </a:r>
                      <a:r>
                        <a:rPr lang="en-GB" sz="900" dirty="0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/v1/</a:t>
                      </a:r>
                      <a:r>
                        <a:rPr lang="en-GB" sz="900" dirty="0" err="1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pdu_sessions</a:t>
                      </a:r>
                      <a:endParaRPr lang="fr-FR" sz="900" dirty="0">
                        <a:solidFill>
                          <a:srgbClr val="273142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900" dirty="0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POST</a:t>
                      </a: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900" dirty="0" err="1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Create</a:t>
                      </a:r>
                      <a:r>
                        <a:rPr lang="fr-FR" sz="900" dirty="0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a </a:t>
                      </a:r>
                      <a:r>
                        <a:rPr lang="fr-FR" sz="900" dirty="0" err="1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pduSession</a:t>
                      </a:r>
                      <a:r>
                        <a:rPr lang="fr-FR" sz="900" dirty="0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fr-FR" sz="900" dirty="0" err="1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resource</a:t>
                      </a:r>
                      <a:r>
                        <a:rPr lang="fr-FR" sz="900" dirty="0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in H-SMF</a:t>
                      </a: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6654861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900" kern="1200" dirty="0" err="1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Individual</a:t>
                      </a:r>
                      <a:r>
                        <a:rPr lang="fr-FR" sz="900" kern="1200" dirty="0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fr-FR" sz="900" kern="1200" dirty="0" err="1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pduSession</a:t>
                      </a:r>
                      <a:endParaRPr lang="fr-FR" sz="900" kern="1200" dirty="0">
                        <a:solidFill>
                          <a:srgbClr val="273142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{</a:t>
                      </a:r>
                      <a:r>
                        <a:rPr lang="en-GB" sz="900" dirty="0" err="1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apiRoot</a:t>
                      </a:r>
                      <a:r>
                        <a:rPr lang="en-GB" sz="900" dirty="0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}/</a:t>
                      </a:r>
                      <a:r>
                        <a:rPr lang="en-GB" sz="900" dirty="0" err="1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pdus</a:t>
                      </a:r>
                      <a:r>
                        <a:rPr lang="en-GB" sz="900" dirty="0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/v1/</a:t>
                      </a:r>
                      <a:r>
                        <a:rPr lang="en-GB" sz="900" dirty="0" err="1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pdu_sessions</a:t>
                      </a:r>
                      <a:r>
                        <a:rPr lang="en-GB" sz="900" dirty="0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/{</a:t>
                      </a:r>
                      <a:r>
                        <a:rPr lang="en-GB" sz="900" dirty="0" err="1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pduSessionId</a:t>
                      </a:r>
                      <a:r>
                        <a:rPr lang="en-GB" sz="900" dirty="0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}</a:t>
                      </a:r>
                      <a:endParaRPr lang="fr-FR" sz="900" dirty="0">
                        <a:solidFill>
                          <a:srgbClr val="273142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fr-FR" sz="900" dirty="0">
                        <a:solidFill>
                          <a:srgbClr val="273142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900" kern="1200" dirty="0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PATCH</a:t>
                      </a: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Modify an existing </a:t>
                      </a:r>
                      <a:r>
                        <a:rPr lang="fr-FR" sz="900" dirty="0" err="1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pduSession</a:t>
                      </a:r>
                      <a:r>
                        <a:rPr lang="en-US" sz="900" kern="1200" dirty="0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 resource, e.g. modify some attributes of the </a:t>
                      </a:r>
                      <a:r>
                        <a:rPr lang="fr-FR" sz="900" dirty="0" err="1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pduSession</a:t>
                      </a:r>
                      <a:r>
                        <a:rPr lang="en-US" sz="900" kern="1200" dirty="0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, or perform a handover.</a:t>
                      </a:r>
                      <a:endParaRPr lang="fr-FR" sz="900" kern="1200" dirty="0">
                        <a:solidFill>
                          <a:srgbClr val="273142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2089958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fr-FR" sz="900" kern="1200" dirty="0">
                        <a:solidFill>
                          <a:srgbClr val="273142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{</a:t>
                      </a:r>
                      <a:r>
                        <a:rPr lang="en-GB" sz="900" dirty="0" err="1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apiRoot</a:t>
                      </a:r>
                      <a:r>
                        <a:rPr lang="en-GB" sz="900" dirty="0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}/</a:t>
                      </a:r>
                      <a:r>
                        <a:rPr lang="en-GB" sz="900" dirty="0" err="1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pdus</a:t>
                      </a:r>
                      <a:r>
                        <a:rPr lang="en-GB" sz="900" dirty="0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/v1/</a:t>
                      </a:r>
                      <a:r>
                        <a:rPr lang="en-GB" sz="900" dirty="0" err="1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pdu_sessions</a:t>
                      </a:r>
                      <a:r>
                        <a:rPr lang="en-GB" sz="900" dirty="0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/{</a:t>
                      </a:r>
                      <a:r>
                        <a:rPr lang="en-GB" sz="900" dirty="0" err="1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pduSessionId</a:t>
                      </a:r>
                      <a:r>
                        <a:rPr lang="en-GB" sz="900" dirty="0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}/</a:t>
                      </a:r>
                      <a:r>
                        <a:rPr lang="en-GB" sz="900" dirty="0" err="1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rpc</a:t>
                      </a:r>
                      <a:r>
                        <a:rPr lang="en-GB" sz="900" dirty="0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/release</a:t>
                      </a:r>
                      <a:endParaRPr lang="fr-FR" sz="900" dirty="0">
                        <a:solidFill>
                          <a:srgbClr val="273142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900" dirty="0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release</a:t>
                      </a: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900" dirty="0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(V-SMF </a:t>
                      </a:r>
                      <a:r>
                        <a:rPr lang="fr-FR" sz="900" dirty="0" err="1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initiated</a:t>
                      </a:r>
                      <a:r>
                        <a:rPr lang="fr-FR" sz="900" dirty="0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 Release an existing </a:t>
                      </a:r>
                      <a:r>
                        <a:rPr lang="fr-FR" sz="900" dirty="0" err="1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pduSession</a:t>
                      </a:r>
                      <a:r>
                        <a:rPr lang="fr-FR" sz="900" dirty="0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fr-FR" sz="900" dirty="0" err="1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resource</a:t>
                      </a:r>
                      <a:r>
                        <a:rPr lang="fr-FR" sz="900" dirty="0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endParaRPr lang="fr-FR" sz="9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0876954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900" kern="1200" dirty="0" err="1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Individual</a:t>
                      </a:r>
                      <a:r>
                        <a:rPr lang="fr-FR" sz="900" kern="1200" dirty="0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fr-FR" sz="900" kern="1200" dirty="0" err="1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pduSession</a:t>
                      </a:r>
                      <a:r>
                        <a:rPr lang="fr-FR" sz="900" kern="1200" dirty="0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fr-FR" sz="900" kern="1200" dirty="0" err="1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Replica</a:t>
                      </a:r>
                      <a:endParaRPr lang="fr-FR" sz="900" kern="1200" dirty="0">
                        <a:solidFill>
                          <a:srgbClr val="273142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V-SMF provided replica reference</a:t>
                      </a:r>
                      <a:endParaRPr lang="fr-FR" sz="900" dirty="0">
                        <a:solidFill>
                          <a:srgbClr val="273142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900" dirty="0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POST, PATCH</a:t>
                      </a: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900" dirty="0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(H-SMF </a:t>
                      </a:r>
                      <a:r>
                        <a:rPr lang="fr-FR" sz="900" dirty="0" err="1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initiated</a:t>
                      </a:r>
                      <a:r>
                        <a:rPr lang="fr-FR" sz="900" dirty="0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 Request to the V-SMF to </a:t>
                      </a:r>
                      <a:r>
                        <a:rPr lang="fr-FR" sz="900" dirty="0" err="1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modify</a:t>
                      </a:r>
                      <a:r>
                        <a:rPr lang="fr-FR" sz="900" dirty="0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or release an existing </a:t>
                      </a:r>
                      <a:r>
                        <a:rPr lang="fr-FR" sz="900" dirty="0" err="1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pdu</a:t>
                      </a:r>
                      <a:r>
                        <a:rPr lang="fr-FR" sz="900" dirty="0">
                          <a:solidFill>
                            <a:srgbClr val="27314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session.</a:t>
                      </a: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44043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2874876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err="1"/>
              <a:t>Nsmf_PDUSession</a:t>
            </a:r>
            <a:r>
              <a:rPr lang="en-US" dirty="0"/>
              <a:t>: Create/Update/Delete (N16) </a:t>
            </a:r>
            <a:r>
              <a:rPr lang="en-US" i="1" dirty="0"/>
              <a:t>– RPC approach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3A15B97-76B7-485E-9E91-89F5D7595B1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b="1" dirty="0"/>
              <a:t>No resource</a:t>
            </a:r>
          </a:p>
          <a:p>
            <a:r>
              <a:rPr lang="en-US" b="1" dirty="0"/>
              <a:t>RPC APIs </a:t>
            </a:r>
          </a:p>
          <a:p>
            <a:pPr lvl="1"/>
            <a:r>
              <a:rPr lang="en-US" dirty="0"/>
              <a:t>POST /</a:t>
            </a:r>
            <a:r>
              <a:rPr lang="en-US" dirty="0" err="1"/>
              <a:t>Create_Request</a:t>
            </a:r>
            <a:r>
              <a:rPr lang="en-US" dirty="0"/>
              <a:t> (V-SMF initiated)</a:t>
            </a:r>
          </a:p>
          <a:p>
            <a:pPr lvl="1"/>
            <a:r>
              <a:rPr lang="en-US" dirty="0"/>
              <a:t>POST /</a:t>
            </a:r>
            <a:r>
              <a:rPr lang="en-US" dirty="0" err="1"/>
              <a:t>Update_Request</a:t>
            </a:r>
            <a:r>
              <a:rPr lang="en-US" dirty="0"/>
              <a:t> (V-SMF or H-SMF initiated)</a:t>
            </a:r>
          </a:p>
          <a:p>
            <a:pPr lvl="1"/>
            <a:r>
              <a:rPr lang="en-US" dirty="0"/>
              <a:t>POST /</a:t>
            </a:r>
            <a:r>
              <a:rPr lang="en-US" dirty="0" err="1"/>
              <a:t>Delete_Request</a:t>
            </a:r>
            <a:r>
              <a:rPr lang="en-US" dirty="0"/>
              <a:t> (H-SMF initiated; FFS for V-SMF initiated)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718662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SMF API Design conclusions for service operations for use over N16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3A15B97-76B7-485E-9E91-89F5D7595B1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Conclusions for SMF API Design for service operations for use over N16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dirty="0"/>
              <a:t>Two possible approaches outlined to design the Create/Update/Delete service operations as RESTful service operations, for discussion:</a:t>
            </a:r>
          </a:p>
          <a:p>
            <a:pPr marL="516150" lvl="1" indent="-285750">
              <a:buFont typeface="Wingdings" panose="05000000000000000000" pitchFamily="2" charset="2"/>
              <a:buChar char="§"/>
            </a:pPr>
            <a:r>
              <a:rPr lang="en-US" dirty="0"/>
              <a:t>Sol. 1</a:t>
            </a:r>
          </a:p>
          <a:p>
            <a:pPr marL="748350" lvl="2" indent="-285750">
              <a:buFont typeface="Wingdings" panose="05000000000000000000" pitchFamily="2" charset="2"/>
              <a:buChar char="ü"/>
            </a:pPr>
            <a:r>
              <a:rPr lang="en-US" dirty="0"/>
              <a:t>with </a:t>
            </a:r>
            <a:r>
              <a:rPr lang="en-US" dirty="0" err="1"/>
              <a:t>pdu</a:t>
            </a:r>
            <a:r>
              <a:rPr lang="en-US" dirty="0"/>
              <a:t> sessions resources managed by the H-SMF</a:t>
            </a:r>
          </a:p>
          <a:p>
            <a:pPr marL="748350" lvl="2" indent="-285750">
              <a:buFont typeface="Wingdings" panose="05000000000000000000" pitchFamily="2" charset="2"/>
              <a:buChar char="ü"/>
            </a:pPr>
            <a:r>
              <a:rPr lang="en-US" dirty="0"/>
              <a:t>H-SMF initiated requests to modify or release a </a:t>
            </a:r>
            <a:r>
              <a:rPr lang="en-US" dirty="0" err="1"/>
              <a:t>pdu</a:t>
            </a:r>
            <a:r>
              <a:rPr lang="en-US" dirty="0"/>
              <a:t> session supported by sending notifications to the V-SMF on a callback URI provided by V-SMF during the PDU session establishment</a:t>
            </a:r>
          </a:p>
          <a:p>
            <a:pPr marL="516150" lvl="1" indent="-285750">
              <a:buFont typeface="Wingdings" panose="05000000000000000000" pitchFamily="2" charset="2"/>
              <a:buChar char="§"/>
            </a:pPr>
            <a:r>
              <a:rPr lang="en-US" dirty="0"/>
              <a:t>Sol.2</a:t>
            </a:r>
          </a:p>
          <a:p>
            <a:pPr marL="748350" lvl="2" indent="-285750">
              <a:buFont typeface="Wingdings" panose="05000000000000000000" pitchFamily="2" charset="2"/>
              <a:buChar char="ü"/>
            </a:pPr>
            <a:r>
              <a:rPr lang="en-US" dirty="0"/>
              <a:t>with </a:t>
            </a:r>
            <a:r>
              <a:rPr lang="en-US" dirty="0" err="1"/>
              <a:t>pdu</a:t>
            </a:r>
            <a:r>
              <a:rPr lang="en-US" dirty="0"/>
              <a:t> sessions resources managed by the H-SMF and with a replica URI identifying the copy of the </a:t>
            </a:r>
            <a:r>
              <a:rPr lang="en-US" dirty="0" err="1"/>
              <a:t>pdu</a:t>
            </a:r>
            <a:r>
              <a:rPr lang="en-US" dirty="0"/>
              <a:t> session representation in the V-SMF </a:t>
            </a:r>
          </a:p>
          <a:p>
            <a:pPr marL="748350" lvl="2" indent="-285750">
              <a:buFont typeface="Wingdings" panose="05000000000000000000" pitchFamily="2" charset="2"/>
              <a:buChar char="ü"/>
            </a:pPr>
            <a:r>
              <a:rPr lang="en-US" dirty="0"/>
              <a:t>H-SMF initiated requests to modify or release a </a:t>
            </a:r>
            <a:r>
              <a:rPr lang="en-US" dirty="0" err="1"/>
              <a:t>pdu</a:t>
            </a:r>
            <a:r>
              <a:rPr lang="en-US" dirty="0"/>
              <a:t> session supported by sending standard http methods or custom operations to the V-SMF on a Replica URI provided by V-SMF during the PDU session establishment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dirty="0"/>
              <a:t>REST approaches to be compared to modeling Create/Update/Delete operations (N16) as RPC APIs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dirty="0"/>
              <a:t>How to model </a:t>
            </a:r>
            <a:r>
              <a:rPr lang="en-US" dirty="0" err="1"/>
              <a:t>QoS</a:t>
            </a:r>
            <a:r>
              <a:rPr lang="en-US" dirty="0"/>
              <a:t> Flows creation/update/deletion needs to be further assessed.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dirty="0"/>
              <a:t>Stage 2 call flows (related to SMF services) are still being discussed at SA2.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dirty="0"/>
              <a:t>It is proposed to defer the decision on how to model the N16 service operations to CT4#81 (November).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1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793275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32957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Main procedures to consider for designing the SMF APIs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417600" y="578742"/>
            <a:ext cx="8474880" cy="4225256"/>
          </a:xfrm>
        </p:spPr>
        <p:txBody>
          <a:bodyPr/>
          <a:lstStyle/>
          <a:p>
            <a:endParaRPr lang="en-US" sz="1400" dirty="0"/>
          </a:p>
          <a:p>
            <a:r>
              <a:rPr lang="en-US" sz="1400" dirty="0"/>
              <a:t>Main procedures to consider for designing the APIs:</a:t>
            </a:r>
          </a:p>
          <a:p>
            <a:pPr lvl="1"/>
            <a:r>
              <a:rPr lang="en-US" sz="1200" b="1" dirty="0"/>
              <a:t>PDU Session Establishment</a:t>
            </a:r>
            <a:endParaRPr lang="en-US" sz="1200" dirty="0"/>
          </a:p>
          <a:p>
            <a:pPr lvl="1"/>
            <a:r>
              <a:rPr lang="en-US" sz="1200" b="1" dirty="0"/>
              <a:t>PDU Session Modification (initiated by UE, AMF, V/H-SMF)</a:t>
            </a:r>
          </a:p>
          <a:p>
            <a:pPr lvl="1"/>
            <a:r>
              <a:rPr lang="en-US" sz="1200" b="1" dirty="0"/>
              <a:t>PDU Session Release, UE or Network-initiated Deregistration</a:t>
            </a:r>
          </a:p>
          <a:p>
            <a:pPr lvl="1"/>
            <a:r>
              <a:rPr lang="en-US" sz="1200" b="1" dirty="0"/>
              <a:t>PDU Session Activation of User Plane connection (setup N3 tunnel)  </a:t>
            </a:r>
            <a:r>
              <a:rPr lang="en-US" sz="1050" i="1" dirty="0"/>
              <a:t>(applicable to N11 only)</a:t>
            </a:r>
          </a:p>
          <a:p>
            <a:pPr lvl="1"/>
            <a:r>
              <a:rPr lang="en-US" sz="1200" b="1" dirty="0"/>
              <a:t>PDU Session Deactivation of User Plane connection (release N3 tunnel)  </a:t>
            </a:r>
            <a:r>
              <a:rPr lang="en-US" sz="1050" i="1" dirty="0"/>
              <a:t>(applicable to N11 only)</a:t>
            </a:r>
          </a:p>
          <a:p>
            <a:pPr lvl="1"/>
            <a:r>
              <a:rPr lang="en-US" sz="1200" b="1" dirty="0" err="1"/>
              <a:t>Xn</a:t>
            </a:r>
            <a:r>
              <a:rPr lang="en-US" sz="1200" b="1" dirty="0"/>
              <a:t> Handover </a:t>
            </a:r>
            <a:r>
              <a:rPr lang="en-US" sz="1050" i="1" dirty="0"/>
              <a:t>(applicable to N11 only)</a:t>
            </a:r>
          </a:p>
          <a:p>
            <a:pPr lvl="1"/>
            <a:r>
              <a:rPr lang="en-US" sz="1200" b="1" dirty="0"/>
              <a:t>N2 Handover </a:t>
            </a:r>
            <a:r>
              <a:rPr lang="en-US" sz="1050" i="1" dirty="0"/>
              <a:t>(applicable to N11 only) </a:t>
            </a:r>
          </a:p>
          <a:p>
            <a:pPr lvl="1"/>
            <a:r>
              <a:rPr lang="en-US" sz="1200" b="1" dirty="0"/>
              <a:t>Non-3GPP Access to 3GPP Access handover of a PDU session</a:t>
            </a:r>
          </a:p>
          <a:p>
            <a:pPr lvl="1"/>
            <a:r>
              <a:rPr lang="en-US" sz="1200" b="1" dirty="0"/>
              <a:t>Registration with AMF relocation</a:t>
            </a:r>
          </a:p>
          <a:p>
            <a:pPr lvl="1"/>
            <a:endParaRPr lang="en-US" sz="1200" b="1" dirty="0"/>
          </a:p>
          <a:p>
            <a:pPr lvl="1"/>
            <a:r>
              <a:rPr lang="en-US" sz="1200" dirty="0"/>
              <a:t>FFS: </a:t>
            </a:r>
          </a:p>
          <a:p>
            <a:pPr lvl="1"/>
            <a:r>
              <a:rPr lang="en-US" sz="1200" dirty="0"/>
              <a:t>- EPS to 5GS idle/connected mode mobility</a:t>
            </a:r>
          </a:p>
          <a:p>
            <a:pPr lvl="1"/>
            <a:endParaRPr lang="en-US" sz="1200" b="1" dirty="0"/>
          </a:p>
        </p:txBody>
      </p:sp>
    </p:spTree>
    <p:extLst>
      <p:ext uri="{BB962C8B-B14F-4D97-AF65-F5344CB8AC3E}">
        <p14:creationId xmlns:p14="http://schemas.microsoft.com/office/powerpoint/2010/main" val="15848771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See TR 29.891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API Design Guidelines for 5GC SBIs</a:t>
            </a:r>
          </a:p>
        </p:txBody>
      </p:sp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608CA585-45FB-4CBC-90BF-E53BA0CD9F7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8354690"/>
              </p:ext>
            </p:extLst>
          </p:nvPr>
        </p:nvGraphicFramePr>
        <p:xfrm>
          <a:off x="638735" y="1266125"/>
          <a:ext cx="7577418" cy="3444240"/>
        </p:xfrm>
        <a:graphic>
          <a:graphicData uri="http://schemas.openxmlformats.org/drawingml/2006/table">
            <a:tbl>
              <a:tblPr firstRow="1" firstCol="1" bandRow="1">
                <a:tableStyleId>{BC89EF96-8CEA-46FF-86C4-4CE0E7609802}</a:tableStyleId>
              </a:tblPr>
              <a:tblGrid>
                <a:gridCol w="1511765">
                  <a:extLst>
                    <a:ext uri="{9D8B030D-6E8A-4147-A177-3AD203B41FA5}">
                      <a16:colId xmlns:a16="http://schemas.microsoft.com/office/drawing/2014/main" val="2587138673"/>
                    </a:ext>
                  </a:extLst>
                </a:gridCol>
                <a:gridCol w="2965413">
                  <a:extLst>
                    <a:ext uri="{9D8B030D-6E8A-4147-A177-3AD203B41FA5}">
                      <a16:colId xmlns:a16="http://schemas.microsoft.com/office/drawing/2014/main" val="3097705646"/>
                    </a:ext>
                  </a:extLst>
                </a:gridCol>
                <a:gridCol w="3100240">
                  <a:extLst>
                    <a:ext uri="{9D8B030D-6E8A-4147-A177-3AD203B41FA5}">
                      <a16:colId xmlns:a16="http://schemas.microsoft.com/office/drawing/2014/main" val="220138711"/>
                    </a:ext>
                  </a:extLst>
                </a:gridCol>
              </a:tblGrid>
              <a:tr h="13049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fr-FR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246" marR="6524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Standard methods</a:t>
                      </a:r>
                      <a:endParaRPr lang="fr-FR" sz="10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246" marR="65246" marT="0" marB="0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Custom operations</a:t>
                      </a:r>
                      <a:endParaRPr lang="fr-FR" sz="10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246" marR="65246" marT="0" marB="0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0205692"/>
                  </a:ext>
                </a:extLst>
              </a:tr>
              <a:tr h="39147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Usage</a:t>
                      </a:r>
                      <a:endParaRPr lang="fr-FR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246" marR="6524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API functionality that naturally maps to one of the standard method </a:t>
                      </a:r>
                      <a:endParaRPr lang="fr-FR" sz="9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(CRUD operations).</a:t>
                      </a:r>
                      <a:endParaRPr lang="fr-FR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246" marR="65246" marT="0" marB="0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API functionality that does not naturally map to one of the standard methods </a:t>
                      </a:r>
                      <a:endParaRPr lang="fr-FR" sz="9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(non-CRUD operations)</a:t>
                      </a:r>
                      <a:endParaRPr lang="fr-FR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246" marR="65246" marT="0" marB="0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3755343"/>
                  </a:ext>
                </a:extLst>
              </a:tr>
              <a:tr h="26098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Method</a:t>
                      </a:r>
                      <a:endParaRPr lang="fr-FR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246" marR="6524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Standard method: </a:t>
                      </a:r>
                      <a:endParaRPr lang="fr-FR" sz="9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List, Get, Create, Update, Delete</a:t>
                      </a:r>
                      <a:endParaRPr lang="fr-FR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246" marR="65246" marT="0" marB="0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Custom methods </a:t>
                      </a:r>
                      <a:endParaRPr lang="fr-FR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246" marR="65246" marT="0" marB="0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6287586"/>
                  </a:ext>
                </a:extLst>
              </a:tr>
              <a:tr h="26098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Resource/Scope</a:t>
                      </a:r>
                      <a:endParaRPr lang="fr-FR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246" marR="65246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Applies to the resource indicated in the URI</a:t>
                      </a:r>
                      <a:endParaRPr lang="fr-FR" sz="9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5246" marR="65246" marT="0" marB="0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Can be associated with a resource, a collection (see NOTE) or a service</a:t>
                      </a:r>
                      <a:endParaRPr lang="fr-FR" sz="9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5246" marR="65246" marT="0" marB="0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4189371"/>
                  </a:ext>
                </a:extLst>
              </a:tr>
              <a:tr h="9134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HTTP mapping</a:t>
                      </a:r>
                      <a:endParaRPr lang="fr-FR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246" marR="6524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Standard HTTP method</a:t>
                      </a:r>
                      <a:endParaRPr lang="fr-FR" sz="9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fr-FR" sz="9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List: GET &lt;collection URL&gt;</a:t>
                      </a:r>
                      <a:endParaRPr lang="fr-FR" sz="9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Get: GET &lt;resource URL&gt;</a:t>
                      </a:r>
                      <a:endParaRPr lang="fr-FR" sz="9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Create: POST &lt;collection URL&gt;</a:t>
                      </a:r>
                      <a:endParaRPr lang="fr-FR" sz="9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Update: PUT or PATCH &lt;resource URL&gt;</a:t>
                      </a:r>
                      <a:endParaRPr lang="fr-FR" sz="9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Delete: DELETE &lt;resource URL&gt;</a:t>
                      </a:r>
                      <a:endParaRPr lang="fr-FR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246" marR="65246" marT="0" marB="0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Custom method included in URI</a:t>
                      </a:r>
                      <a:endParaRPr lang="fr-FR" sz="9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fr-FR" sz="9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Mapped to the most suitable HTTP method (POST typically)</a:t>
                      </a:r>
                      <a:endParaRPr lang="fr-FR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246" marR="65246" marT="0" marB="0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4769156"/>
                  </a:ext>
                </a:extLst>
              </a:tr>
              <a:tr h="26098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Parameters</a:t>
                      </a:r>
                      <a:endParaRPr lang="fr-FR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246" marR="6524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Parameters/objects in Body or URI (e.g. search parameters in URI)</a:t>
                      </a:r>
                      <a:endParaRPr lang="fr-FR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246" marR="65246" marT="0" marB="0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Parameters/objects in Body</a:t>
                      </a:r>
                      <a:endParaRPr lang="fr-FR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246" marR="65246" marT="0" marB="0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1473662"/>
                  </a:ext>
                </a:extLst>
              </a:tr>
              <a:tr h="26098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Properties</a:t>
                      </a:r>
                      <a:endParaRPr lang="fr-FR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246" marR="65246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Large number of resources, only few methods (CRUD) allowed</a:t>
                      </a:r>
                      <a:endParaRPr lang="fr-FR" sz="9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5246" marR="65246" marT="0" marB="0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Large number of methods permitted</a:t>
                      </a:r>
                      <a:endParaRPr lang="fr-FR" sz="9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5246" marR="65246" marT="0" marB="0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7225061"/>
                  </a:ext>
                </a:extLst>
              </a:tr>
              <a:tr h="26098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API examples</a:t>
                      </a:r>
                      <a:endParaRPr lang="fr-FR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246" marR="6524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POST /Sessions/</a:t>
                      </a:r>
                      <a:endParaRPr lang="fr-FR" sz="9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DELETE /sessions/123456</a:t>
                      </a:r>
                      <a:endParaRPr lang="fr-FR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246" marR="65246" marT="0" marB="0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POST /messages/</a:t>
                      </a:r>
                      <a:r>
                        <a:rPr lang="en-GB" sz="900" dirty="0" err="1">
                          <a:effectLst/>
                        </a:rPr>
                        <a:t>rpc</a:t>
                      </a:r>
                      <a:r>
                        <a:rPr lang="en-GB" sz="900" dirty="0">
                          <a:effectLst/>
                        </a:rPr>
                        <a:t>/send</a:t>
                      </a:r>
                      <a:endParaRPr lang="fr-FR" sz="9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POST /sessions/123456/</a:t>
                      </a:r>
                      <a:r>
                        <a:rPr lang="en-GB" sz="900" dirty="0" err="1">
                          <a:effectLst/>
                        </a:rPr>
                        <a:t>rpc</a:t>
                      </a:r>
                      <a:r>
                        <a:rPr lang="en-GB" sz="900" dirty="0">
                          <a:effectLst/>
                        </a:rPr>
                        <a:t>/activate</a:t>
                      </a:r>
                      <a:endParaRPr lang="fr-FR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246" marR="65246" marT="0" marB="0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6472106"/>
                  </a:ext>
                </a:extLst>
              </a:tr>
              <a:tr h="39147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Example use cases</a:t>
                      </a:r>
                      <a:endParaRPr lang="fr-FR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246" marR="6524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CRUD operations</a:t>
                      </a:r>
                      <a:endParaRPr lang="fr-FR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246" marR="65246" marT="0" marB="0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Cancel an outstanding operation</a:t>
                      </a:r>
                      <a:endParaRPr lang="fr-FR" sz="9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Move a resource from one parent to another</a:t>
                      </a:r>
                      <a:endParaRPr lang="fr-FR" sz="9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Activate/Deactivate a resource</a:t>
                      </a:r>
                      <a:endParaRPr lang="fr-FR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246" marR="65246" marT="0" marB="0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1037110"/>
                  </a:ext>
                </a:extLst>
              </a:tr>
              <a:tr h="130492">
                <a:tc gridSpan="3">
                  <a:txBody>
                    <a:bodyPr/>
                    <a:lstStyle/>
                    <a:p>
                      <a:pPr marL="540385" indent="-540385">
                        <a:spcAft>
                          <a:spcPts val="0"/>
                        </a:spcAft>
                      </a:pPr>
                      <a:r>
                        <a:rPr lang="en-GB" sz="900" b="0" dirty="0">
                          <a:effectLst/>
                        </a:rPr>
                        <a:t>NOTE: 	A collection contains a list of resources of the same type.</a:t>
                      </a:r>
                      <a:endParaRPr lang="fr-FR" sz="900" b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246" marR="65246" marT="0" marB="0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95567963"/>
                  </a:ext>
                </a:extLst>
              </a:tr>
            </a:tbl>
          </a:graphicData>
        </a:graphic>
      </p:graphicFrame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0645E254-AA13-4CF9-838F-096BDD35350B}"/>
              </a:ext>
            </a:extLst>
          </p:cNvPr>
          <p:cNvCxnSpPr>
            <a:cxnSpLocks/>
          </p:cNvCxnSpPr>
          <p:nvPr/>
        </p:nvCxnSpPr>
        <p:spPr>
          <a:xfrm flipH="1">
            <a:off x="4355976" y="590400"/>
            <a:ext cx="576064" cy="46918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8853199E-77DD-4A01-A135-90FF96893F60}"/>
              </a:ext>
            </a:extLst>
          </p:cNvPr>
          <p:cNvSpPr txBox="1"/>
          <p:nvPr/>
        </p:nvSpPr>
        <p:spPr>
          <a:xfrm>
            <a:off x="5148064" y="206591"/>
            <a:ext cx="3888432" cy="815608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</p:spPr>
        <p:txBody>
          <a:bodyPr wrap="square" lIns="0" tIns="0" rIns="0" bIns="0" rtlCol="0">
            <a:spAutoFit/>
          </a:bodyPr>
          <a:lstStyle/>
          <a:p>
            <a:pPr defTabSz="360000">
              <a:spcAft>
                <a:spcPts val="600"/>
              </a:spcAft>
              <a:tabLst>
                <a:tab pos="360000" algn="l"/>
              </a:tabLst>
            </a:pPr>
            <a:r>
              <a:rPr lang="en-US" sz="1200" b="1" dirty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Preferred modeling approach for service operations, if possible and if this is a good fit for the interaction to model. Custom methods are used otherwise.</a:t>
            </a:r>
          </a:p>
          <a:p>
            <a:pPr defTabSz="360000">
              <a:spcAft>
                <a:spcPts val="600"/>
              </a:spcAft>
              <a:tabLst>
                <a:tab pos="360000" algn="l"/>
              </a:tabLst>
            </a:pPr>
            <a:endParaRPr lang="en-US" sz="1200" b="1" dirty="0">
              <a:solidFill>
                <a:srgbClr val="FF0000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25716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Rest API Design Flow recommended by Google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417600" y="923400"/>
            <a:ext cx="8308800" cy="3560400"/>
          </a:xfrm>
        </p:spPr>
        <p:txBody>
          <a:bodyPr/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800" dirty="0"/>
              <a:t>The Design Guide suggests taking the following steps when designing resource- oriented APIs:</a:t>
            </a:r>
          </a:p>
          <a:p>
            <a:pPr marL="516150" lvl="1" indent="-285750">
              <a:buFont typeface="Wingdings" panose="05000000000000000000" pitchFamily="2" charset="2"/>
              <a:buChar char="ü"/>
            </a:pPr>
            <a:r>
              <a:rPr lang="en-US" sz="1600" dirty="0"/>
              <a:t>Determine what types of resources an API provides.</a:t>
            </a:r>
          </a:p>
          <a:p>
            <a:pPr marL="516150" lvl="1" indent="-285750">
              <a:buFont typeface="Wingdings" panose="05000000000000000000" pitchFamily="2" charset="2"/>
              <a:buChar char="ü"/>
            </a:pPr>
            <a:r>
              <a:rPr lang="en-US" sz="1600" dirty="0"/>
              <a:t>Determine the relationships between resources.</a:t>
            </a:r>
          </a:p>
          <a:p>
            <a:pPr marL="516150" lvl="1" indent="-285750">
              <a:buFont typeface="Wingdings" panose="05000000000000000000" pitchFamily="2" charset="2"/>
              <a:buChar char="ü"/>
            </a:pPr>
            <a:r>
              <a:rPr lang="en-US" sz="1600" dirty="0"/>
              <a:t>Decide the resource name schemes based on types and relationships.</a:t>
            </a:r>
          </a:p>
          <a:p>
            <a:pPr marL="516150" lvl="1" indent="-285750">
              <a:buFont typeface="Wingdings" panose="05000000000000000000" pitchFamily="2" charset="2"/>
              <a:buChar char="ü"/>
            </a:pPr>
            <a:r>
              <a:rPr lang="en-US" sz="1600" dirty="0"/>
              <a:t>Decide the resource schemas.</a:t>
            </a:r>
          </a:p>
          <a:p>
            <a:pPr marL="516150" lvl="1" indent="-285750">
              <a:buFont typeface="Wingdings" panose="05000000000000000000" pitchFamily="2" charset="2"/>
              <a:buChar char="ü"/>
            </a:pPr>
            <a:r>
              <a:rPr lang="en-US" sz="1600" dirty="0"/>
              <a:t>Attach minimum set of methods to resources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4952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SMF API Design considerations: service operations for use over N11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417600" y="923400"/>
            <a:ext cx="8308800" cy="3560400"/>
          </a:xfrm>
        </p:spPr>
        <p:txBody>
          <a:bodyPr>
            <a:normAutofit lnSpcReduction="10000"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800" dirty="0"/>
              <a:t>Create/Update/Delete SM Context service operations:</a:t>
            </a:r>
          </a:p>
          <a:p>
            <a:pPr marL="516150" lvl="1" indent="-285750">
              <a:buFont typeface="Wingdings" panose="05000000000000000000" pitchFamily="2" charset="2"/>
              <a:buChar char="ü"/>
            </a:pPr>
            <a:r>
              <a:rPr lang="en-US" sz="1600" dirty="0"/>
              <a:t>relates to establishment, modification and release of a PDU SM context between AMF and V-SMF. </a:t>
            </a:r>
          </a:p>
          <a:p>
            <a:pPr marL="516150" lvl="1" indent="-285750">
              <a:buFont typeface="Wingdings" panose="05000000000000000000" pitchFamily="2" charset="2"/>
              <a:buChar char="ü"/>
            </a:pPr>
            <a:r>
              <a:rPr lang="en-US" sz="1600" dirty="0"/>
              <a:t>the </a:t>
            </a:r>
            <a:r>
              <a:rPr lang="en-US" sz="1600" b="1" dirty="0"/>
              <a:t>resource</a:t>
            </a:r>
            <a:r>
              <a:rPr lang="en-US" sz="1600" dirty="0"/>
              <a:t> created, updated or deleted is a </a:t>
            </a:r>
            <a:r>
              <a:rPr lang="en-US" sz="1600" b="1" dirty="0"/>
              <a:t>PDU SM context</a:t>
            </a:r>
            <a:r>
              <a:rPr lang="en-US" sz="1600" dirty="0"/>
              <a:t>, not a PDU session.</a:t>
            </a:r>
          </a:p>
          <a:p>
            <a:pPr marL="748350" lvl="2" indent="-285750">
              <a:buFont typeface="Wingdings" panose="05000000000000000000" pitchFamily="2" charset="2"/>
              <a:buChar char="§"/>
            </a:pPr>
            <a:r>
              <a:rPr lang="en-US" sz="1400" dirty="0"/>
              <a:t>For the AMF, this binds a PDU Session ID with an SMF instance. Many attributes of a PDU session are not visible to the AMF.</a:t>
            </a:r>
          </a:p>
          <a:p>
            <a:pPr marL="748350" lvl="2" indent="-285750">
              <a:buFont typeface="Wingdings" panose="05000000000000000000" pitchFamily="2" charset="2"/>
              <a:buChar char="§"/>
            </a:pPr>
            <a:r>
              <a:rPr lang="en-US" sz="1400" dirty="0"/>
              <a:t>PDU session is not yet created when SMF returns </a:t>
            </a:r>
            <a:r>
              <a:rPr lang="en-US" sz="1400" dirty="0" err="1"/>
              <a:t>CreateSMContext</a:t>
            </a:r>
            <a:r>
              <a:rPr lang="en-US" sz="1400" dirty="0"/>
              <a:t> Response. There are still many steps in the call flow prior to completing the PDU session  establishment</a:t>
            </a:r>
          </a:p>
          <a:p>
            <a:pPr marL="748350" lvl="2" indent="-285750">
              <a:buFont typeface="Wingdings" panose="05000000000000000000" pitchFamily="2" charset="2"/>
              <a:buChar char="§"/>
            </a:pPr>
            <a:r>
              <a:rPr lang="en-US" sz="1400" dirty="0"/>
              <a:t>PDU session ID is selected by UE. The identity of the resource created by the SMF and returned to the AMF is not the PDU session ID chosen by UE. </a:t>
            </a:r>
          </a:p>
          <a:p>
            <a:pPr marL="516150" lvl="1" indent="-285750">
              <a:buFont typeface="Wingdings" panose="05000000000000000000" pitchFamily="2" charset="2"/>
              <a:buChar char="ü"/>
            </a:pPr>
            <a:r>
              <a:rPr lang="en-US" sz="1600" dirty="0"/>
              <a:t>AMF transfers N1 SM Container and N2 SM Container to SMF transparently (NAS SM and NGAP SM terminate at SMF) </a:t>
            </a:r>
          </a:p>
          <a:p>
            <a:pPr marL="748350" lvl="2" indent="-285750">
              <a:buFont typeface="Wingdings" panose="05000000000000000000" pitchFamily="2" charset="2"/>
              <a:buChar char="§"/>
            </a:pPr>
            <a:r>
              <a:rPr lang="en-US" sz="1400" b="1" dirty="0"/>
              <a:t>multipart messages </a:t>
            </a:r>
            <a:r>
              <a:rPr lang="en-US" sz="1400" dirty="0"/>
              <a:t>and </a:t>
            </a:r>
            <a:r>
              <a:rPr lang="en-US" sz="1400" b="1" dirty="0"/>
              <a:t>binary body part </a:t>
            </a:r>
            <a:r>
              <a:rPr lang="en-US" sz="1400" dirty="0"/>
              <a:t>to be supported over </a:t>
            </a:r>
            <a:r>
              <a:rPr lang="en-US" sz="1400" b="1" dirty="0"/>
              <a:t>N11 </a:t>
            </a:r>
            <a:r>
              <a:rPr lang="en-US" sz="1400" dirty="0"/>
              <a:t>as N1 SM Container and N2 SM Container can be large binary payloads.</a:t>
            </a:r>
          </a:p>
          <a:p>
            <a:pPr marL="516150" lvl="1" indent="-285750">
              <a:buFont typeface="Wingdings" panose="05000000000000000000" pitchFamily="2" charset="2"/>
              <a:buChar char="ü"/>
            </a:pPr>
            <a:endParaRPr lang="en-US" sz="1600" dirty="0"/>
          </a:p>
          <a:p>
            <a:pPr marL="516150" lvl="1" indent="-285750">
              <a:buFont typeface="Wingdings" panose="05000000000000000000" pitchFamily="2" charset="2"/>
              <a:buChar char="ü"/>
            </a:pPr>
            <a:endParaRPr lang="en-US" sz="16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00501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Resource modeling for service operations for use over N11 </a:t>
            </a:r>
            <a:r>
              <a:rPr lang="en-US" i="1" dirty="0"/>
              <a:t>– REST approach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417600" y="578742"/>
            <a:ext cx="5738576" cy="4225256"/>
          </a:xfrm>
        </p:spPr>
        <p:txBody>
          <a:bodyPr/>
          <a:lstStyle/>
          <a:p>
            <a:endParaRPr lang="en-US" sz="1400" dirty="0"/>
          </a:p>
          <a:p>
            <a:r>
              <a:rPr lang="en-US" sz="1400" dirty="0"/>
              <a:t>Resources handled by V-SMF (from AMF’s perspective)</a:t>
            </a:r>
          </a:p>
          <a:p>
            <a:pPr lvl="1"/>
            <a:r>
              <a:rPr lang="en-US" sz="1200" b="1" dirty="0" err="1">
                <a:solidFill>
                  <a:srgbClr val="273142"/>
                </a:solidFill>
              </a:rPr>
              <a:t>sm_contexts</a:t>
            </a:r>
            <a:r>
              <a:rPr lang="en-US" sz="1200" b="1" dirty="0"/>
              <a:t>		</a:t>
            </a:r>
            <a:r>
              <a:rPr lang="en-US" sz="1200" dirty="0"/>
              <a:t>- </a:t>
            </a:r>
            <a:r>
              <a:rPr lang="en-US" sz="1200" dirty="0">
                <a:solidFill>
                  <a:srgbClr val="273142"/>
                </a:solidFill>
              </a:rPr>
              <a:t>collection of </a:t>
            </a:r>
            <a:r>
              <a:rPr lang="en-US" sz="1200" dirty="0" err="1">
                <a:solidFill>
                  <a:srgbClr val="273142"/>
                </a:solidFill>
              </a:rPr>
              <a:t>pdu</a:t>
            </a:r>
            <a:r>
              <a:rPr lang="en-US" sz="1200" dirty="0">
                <a:solidFill>
                  <a:srgbClr val="273142"/>
                </a:solidFill>
              </a:rPr>
              <a:t> </a:t>
            </a:r>
            <a:r>
              <a:rPr lang="en-US" sz="1200" dirty="0" err="1">
                <a:solidFill>
                  <a:srgbClr val="273142"/>
                </a:solidFill>
              </a:rPr>
              <a:t>sm</a:t>
            </a:r>
            <a:r>
              <a:rPr lang="en-US" sz="1200" dirty="0">
                <a:solidFill>
                  <a:srgbClr val="273142"/>
                </a:solidFill>
              </a:rPr>
              <a:t> contexts</a:t>
            </a:r>
          </a:p>
          <a:p>
            <a:pPr lvl="1"/>
            <a:r>
              <a:rPr lang="en-US" sz="1200" b="1" dirty="0" err="1">
                <a:solidFill>
                  <a:srgbClr val="273142"/>
                </a:solidFill>
              </a:rPr>
              <a:t>sm_contexts</a:t>
            </a:r>
            <a:r>
              <a:rPr lang="en-US" sz="1200" b="1" dirty="0">
                <a:solidFill>
                  <a:srgbClr val="273142"/>
                </a:solidFill>
              </a:rPr>
              <a:t>/{</a:t>
            </a:r>
            <a:r>
              <a:rPr lang="en-US" sz="1200" b="1" dirty="0" err="1">
                <a:solidFill>
                  <a:srgbClr val="273142"/>
                </a:solidFill>
              </a:rPr>
              <a:t>smContextId</a:t>
            </a:r>
            <a:r>
              <a:rPr lang="en-US" sz="1200" b="1" dirty="0">
                <a:solidFill>
                  <a:srgbClr val="273142"/>
                </a:solidFill>
              </a:rPr>
              <a:t>}             </a:t>
            </a:r>
            <a:r>
              <a:rPr lang="en-US" sz="1200" dirty="0">
                <a:solidFill>
                  <a:srgbClr val="273142"/>
                </a:solidFill>
              </a:rPr>
              <a:t>- an individual </a:t>
            </a:r>
            <a:r>
              <a:rPr lang="en-US" sz="1200" dirty="0" err="1">
                <a:solidFill>
                  <a:srgbClr val="273142"/>
                </a:solidFill>
              </a:rPr>
              <a:t>pdu</a:t>
            </a:r>
            <a:r>
              <a:rPr lang="en-US" sz="1200" dirty="0">
                <a:solidFill>
                  <a:srgbClr val="273142"/>
                </a:solidFill>
              </a:rPr>
              <a:t> </a:t>
            </a:r>
            <a:r>
              <a:rPr lang="en-US" sz="1200" dirty="0" err="1">
                <a:solidFill>
                  <a:srgbClr val="273142"/>
                </a:solidFill>
              </a:rPr>
              <a:t>sm</a:t>
            </a:r>
            <a:r>
              <a:rPr lang="en-US" sz="1200" dirty="0">
                <a:solidFill>
                  <a:srgbClr val="273142"/>
                </a:solidFill>
              </a:rPr>
              <a:t> context</a:t>
            </a:r>
          </a:p>
          <a:p>
            <a:pPr lvl="2">
              <a:spcAft>
                <a:spcPts val="0"/>
              </a:spcAft>
            </a:pPr>
            <a:r>
              <a:rPr lang="en-US" sz="1000" b="1" i="1" dirty="0">
                <a:solidFill>
                  <a:schemeClr val="bg2">
                    <a:lumMod val="60000"/>
                    <a:lumOff val="40000"/>
                  </a:schemeClr>
                </a:solidFill>
              </a:rPr>
              <a:t>UE related attributes</a:t>
            </a:r>
          </a:p>
          <a:p>
            <a:pPr lvl="3">
              <a:spcAft>
                <a:spcPts val="0"/>
              </a:spcAft>
            </a:pPr>
            <a:r>
              <a:rPr lang="en-US" sz="800" b="1" dirty="0" err="1"/>
              <a:t>supi</a:t>
            </a:r>
            <a:r>
              <a:rPr lang="en-US" sz="800" b="1" dirty="0"/>
              <a:t>		</a:t>
            </a:r>
            <a:r>
              <a:rPr lang="en-US" sz="800" dirty="0"/>
              <a:t>- not modifiable</a:t>
            </a:r>
          </a:p>
          <a:p>
            <a:pPr lvl="3">
              <a:spcAft>
                <a:spcPts val="0"/>
              </a:spcAft>
            </a:pPr>
            <a:r>
              <a:rPr lang="en-US" sz="800" b="1" dirty="0" err="1">
                <a:solidFill>
                  <a:srgbClr val="0070C0"/>
                </a:solidFill>
              </a:rPr>
              <a:t>pei</a:t>
            </a:r>
            <a:r>
              <a:rPr lang="en-US" sz="800" b="1" dirty="0"/>
              <a:t>		</a:t>
            </a:r>
            <a:r>
              <a:rPr lang="en-US" sz="800" dirty="0"/>
              <a:t>- modifiable (i.e. may be provided after the PDU session establishment)</a:t>
            </a:r>
            <a:r>
              <a:rPr lang="en-US" sz="800" b="1" dirty="0"/>
              <a:t>	</a:t>
            </a:r>
          </a:p>
          <a:p>
            <a:pPr lvl="3">
              <a:spcAft>
                <a:spcPts val="0"/>
              </a:spcAft>
            </a:pPr>
            <a:r>
              <a:rPr lang="en-US" sz="800" b="1" dirty="0" err="1">
                <a:solidFill>
                  <a:srgbClr val="0070C0"/>
                </a:solidFill>
              </a:rPr>
              <a:t>uli</a:t>
            </a:r>
            <a:r>
              <a:rPr lang="en-US" sz="800" b="1" dirty="0"/>
              <a:t>		</a:t>
            </a:r>
            <a:r>
              <a:rPr lang="en-US" sz="800" dirty="0"/>
              <a:t>- modifiable (Cell-ID or UE local IP@ + optional UDP/TCP port </a:t>
            </a:r>
            <a:r>
              <a:rPr lang="en-US" sz="800" dirty="0" err="1"/>
              <a:t>nb</a:t>
            </a:r>
            <a:r>
              <a:rPr lang="en-US" sz="800" dirty="0"/>
              <a:t>)</a:t>
            </a:r>
            <a:endParaRPr lang="en-US" sz="800" b="1" dirty="0"/>
          </a:p>
          <a:p>
            <a:pPr lvl="3">
              <a:spcAft>
                <a:spcPts val="0"/>
              </a:spcAft>
            </a:pPr>
            <a:r>
              <a:rPr lang="en-US" sz="800" b="1" dirty="0" err="1">
                <a:solidFill>
                  <a:srgbClr val="0070C0"/>
                </a:solidFill>
              </a:rPr>
              <a:t>ueTimeZone</a:t>
            </a:r>
            <a:r>
              <a:rPr lang="en-US" sz="800" b="1" dirty="0"/>
              <a:t>	</a:t>
            </a:r>
            <a:r>
              <a:rPr lang="en-US" sz="800" dirty="0"/>
              <a:t>- modifiable</a:t>
            </a:r>
          </a:p>
          <a:p>
            <a:pPr lvl="2">
              <a:spcAft>
                <a:spcPts val="0"/>
              </a:spcAft>
            </a:pPr>
            <a:endParaRPr lang="en-US" sz="1000" b="1" i="1" dirty="0"/>
          </a:p>
          <a:p>
            <a:pPr lvl="2">
              <a:spcAft>
                <a:spcPts val="0"/>
              </a:spcAft>
            </a:pPr>
            <a:r>
              <a:rPr lang="en-US" sz="1000" b="1" i="1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pdu</a:t>
            </a:r>
            <a:r>
              <a:rPr lang="en-US" sz="1000" b="1" i="1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session attributes</a:t>
            </a:r>
          </a:p>
          <a:p>
            <a:pPr lvl="3">
              <a:spcAft>
                <a:spcPts val="0"/>
              </a:spcAft>
            </a:pPr>
            <a:r>
              <a:rPr lang="en-US" sz="800" b="1" dirty="0" err="1"/>
              <a:t>pduSessionId</a:t>
            </a:r>
            <a:r>
              <a:rPr lang="en-US" sz="800" b="1" dirty="0"/>
              <a:t>		</a:t>
            </a:r>
            <a:r>
              <a:rPr lang="en-US" sz="800" dirty="0"/>
              <a:t>- not modifiable</a:t>
            </a:r>
          </a:p>
          <a:p>
            <a:pPr lvl="3">
              <a:spcAft>
                <a:spcPts val="0"/>
              </a:spcAft>
            </a:pPr>
            <a:r>
              <a:rPr lang="en-US" sz="800" b="1" dirty="0" err="1"/>
              <a:t>dnn</a:t>
            </a:r>
            <a:r>
              <a:rPr lang="en-US" sz="800" b="1" dirty="0"/>
              <a:t>			</a:t>
            </a:r>
            <a:r>
              <a:rPr lang="en-US" sz="800" dirty="0"/>
              <a:t>- not modifiable</a:t>
            </a:r>
            <a:endParaRPr lang="en-US" sz="800" b="1" dirty="0"/>
          </a:p>
          <a:p>
            <a:pPr lvl="3">
              <a:spcAft>
                <a:spcPts val="0"/>
              </a:spcAft>
            </a:pPr>
            <a:r>
              <a:rPr lang="en-US" sz="800" b="1" dirty="0" err="1"/>
              <a:t>sNssai</a:t>
            </a:r>
            <a:r>
              <a:rPr lang="en-US" sz="800" b="1" dirty="0"/>
              <a:t>		</a:t>
            </a:r>
            <a:r>
              <a:rPr lang="en-US" sz="800" dirty="0"/>
              <a:t>- not modifiable</a:t>
            </a:r>
            <a:endParaRPr lang="en-US" sz="800" b="1" dirty="0"/>
          </a:p>
          <a:p>
            <a:pPr lvl="3">
              <a:spcAft>
                <a:spcPts val="0"/>
              </a:spcAft>
            </a:pPr>
            <a:r>
              <a:rPr lang="en-US" sz="800" b="1" dirty="0" err="1"/>
              <a:t>hSmfID</a:t>
            </a:r>
            <a:r>
              <a:rPr lang="en-US" sz="800" b="1" dirty="0"/>
              <a:t>		</a:t>
            </a:r>
            <a:r>
              <a:rPr lang="en-US" sz="800" dirty="0"/>
              <a:t>- not modifiable</a:t>
            </a:r>
          </a:p>
          <a:p>
            <a:pPr lvl="3">
              <a:spcAft>
                <a:spcPts val="0"/>
              </a:spcAft>
            </a:pPr>
            <a:r>
              <a:rPr lang="en-US" sz="800" b="1" dirty="0" err="1"/>
              <a:t>pcfUriForMobility</a:t>
            </a:r>
            <a:r>
              <a:rPr lang="en-US" sz="800" b="1" dirty="0"/>
              <a:t>		</a:t>
            </a:r>
            <a:r>
              <a:rPr lang="en-US" sz="800" dirty="0"/>
              <a:t>- not modifiable</a:t>
            </a:r>
          </a:p>
          <a:p>
            <a:pPr lvl="3">
              <a:spcAft>
                <a:spcPts val="0"/>
              </a:spcAft>
            </a:pPr>
            <a:r>
              <a:rPr lang="en-US" sz="800" b="1" dirty="0" err="1">
                <a:solidFill>
                  <a:srgbClr val="0070C0"/>
                </a:solidFill>
              </a:rPr>
              <a:t>anType</a:t>
            </a:r>
            <a:r>
              <a:rPr lang="en-US" sz="800" b="1" dirty="0"/>
              <a:t>		</a:t>
            </a:r>
            <a:r>
              <a:rPr lang="en-US" sz="800" dirty="0"/>
              <a:t>- modifiable (3GA or N3GA)</a:t>
            </a:r>
            <a:endParaRPr lang="en-US" sz="800" b="1" dirty="0"/>
          </a:p>
          <a:p>
            <a:pPr lvl="3">
              <a:spcAft>
                <a:spcPts val="0"/>
              </a:spcAft>
            </a:pPr>
            <a:r>
              <a:rPr lang="en-US" sz="800" b="1" dirty="0" err="1">
                <a:solidFill>
                  <a:srgbClr val="0070C0"/>
                </a:solidFill>
              </a:rPr>
              <a:t>ratType</a:t>
            </a:r>
            <a:r>
              <a:rPr lang="en-US" sz="800" b="1" dirty="0"/>
              <a:t>		</a:t>
            </a:r>
            <a:r>
              <a:rPr lang="en-US" sz="800" dirty="0"/>
              <a:t>- modifiable (NR, E-UTRAN, …)</a:t>
            </a:r>
            <a:endParaRPr lang="en-US" sz="800" b="1" dirty="0"/>
          </a:p>
          <a:p>
            <a:pPr lvl="3">
              <a:spcAft>
                <a:spcPts val="0"/>
              </a:spcAft>
            </a:pPr>
            <a:r>
              <a:rPr lang="en-US" sz="800" b="1" dirty="0" err="1">
                <a:solidFill>
                  <a:srgbClr val="0070C0"/>
                </a:solidFill>
              </a:rPr>
              <a:t>amfId</a:t>
            </a:r>
            <a:r>
              <a:rPr lang="en-US" sz="800" b="1" dirty="0">
                <a:solidFill>
                  <a:srgbClr val="0070C0"/>
                </a:solidFill>
              </a:rPr>
              <a:t>		</a:t>
            </a:r>
            <a:r>
              <a:rPr lang="en-US" sz="800" dirty="0"/>
              <a:t>- modifiable</a:t>
            </a:r>
          </a:p>
          <a:p>
            <a:pPr lvl="3">
              <a:spcAft>
                <a:spcPts val="0"/>
              </a:spcAft>
            </a:pPr>
            <a:r>
              <a:rPr lang="en-US" sz="800" b="1" dirty="0" err="1">
                <a:solidFill>
                  <a:srgbClr val="0070C0"/>
                </a:solidFill>
              </a:rPr>
              <a:t>upConnectionState</a:t>
            </a:r>
            <a:r>
              <a:rPr lang="en-US" sz="800" b="1" dirty="0">
                <a:solidFill>
                  <a:srgbClr val="0070C0"/>
                </a:solidFill>
              </a:rPr>
              <a:t> (N3 tunnel)</a:t>
            </a:r>
            <a:r>
              <a:rPr lang="en-US" sz="800" b="1" dirty="0"/>
              <a:t>	</a:t>
            </a:r>
            <a:r>
              <a:rPr lang="en-US" sz="800" dirty="0"/>
              <a:t>- modifiable</a:t>
            </a:r>
          </a:p>
          <a:p>
            <a:pPr lvl="3">
              <a:spcAft>
                <a:spcPts val="0"/>
              </a:spcAft>
            </a:pPr>
            <a:r>
              <a:rPr lang="en-US" sz="800" b="1" dirty="0" err="1">
                <a:solidFill>
                  <a:srgbClr val="0070C0"/>
                </a:solidFill>
              </a:rPr>
              <a:t>hoState</a:t>
            </a:r>
            <a:r>
              <a:rPr lang="en-US" sz="800" b="1" dirty="0">
                <a:solidFill>
                  <a:srgbClr val="0070C0"/>
                </a:solidFill>
              </a:rPr>
              <a:t>	</a:t>
            </a:r>
            <a:r>
              <a:rPr lang="en-US" sz="800" b="1" dirty="0"/>
              <a:t>	</a:t>
            </a:r>
            <a:r>
              <a:rPr lang="en-US" sz="800" dirty="0"/>
              <a:t>- modifiable</a:t>
            </a:r>
          </a:p>
          <a:p>
            <a:pPr lvl="3">
              <a:spcAft>
                <a:spcPts val="0"/>
              </a:spcAft>
            </a:pPr>
            <a:endParaRPr lang="en-US" sz="800" dirty="0"/>
          </a:p>
          <a:p>
            <a:pPr lvl="3"/>
            <a:endParaRPr lang="en-US" sz="800" dirty="0"/>
          </a:p>
          <a:p>
            <a:pPr marL="693000" lvl="3" indent="0">
              <a:buNone/>
            </a:pPr>
            <a:endParaRPr lang="en-US" sz="800" b="1" dirty="0"/>
          </a:p>
          <a:p>
            <a:pPr marL="693000" lvl="3" indent="0">
              <a:buNone/>
            </a:pPr>
            <a:endParaRPr lang="en-US" sz="800" b="1" dirty="0"/>
          </a:p>
          <a:p>
            <a:pPr lvl="3"/>
            <a:endParaRPr lang="en-US" sz="800" b="1" dirty="0"/>
          </a:p>
          <a:p>
            <a:pPr lvl="3"/>
            <a:endParaRPr lang="en-US" sz="800" b="1" dirty="0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54414B20-1589-4918-9187-E75A7E67AE6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357364" y="767648"/>
            <a:ext cx="3672408" cy="2520280"/>
          </a:xfrm>
        </p:spPr>
        <p:txBody>
          <a:bodyPr/>
          <a:lstStyle/>
          <a:p>
            <a:pPr lvl="2"/>
            <a:r>
              <a:rPr lang="en-US" sz="1000" b="1" i="1" dirty="0">
                <a:solidFill>
                  <a:schemeClr val="bg2">
                    <a:lumMod val="60000"/>
                    <a:lumOff val="40000"/>
                  </a:schemeClr>
                </a:solidFill>
              </a:rPr>
              <a:t>Other parameters over N11</a:t>
            </a:r>
            <a:br>
              <a:rPr lang="en-US" sz="1000" b="1" i="1" dirty="0"/>
            </a:br>
            <a:r>
              <a:rPr lang="en-US" sz="1000" i="1" dirty="0"/>
              <a:t>AMF -&gt; SMF</a:t>
            </a:r>
          </a:p>
          <a:p>
            <a:pPr lvl="3">
              <a:spcAft>
                <a:spcPts val="0"/>
              </a:spcAft>
            </a:pPr>
            <a:r>
              <a:rPr lang="en-US" sz="800" dirty="0">
                <a:solidFill>
                  <a:srgbClr val="273142"/>
                </a:solidFill>
              </a:rPr>
              <a:t>Request Type	- new or existing </a:t>
            </a:r>
            <a:r>
              <a:rPr lang="en-US" sz="800" dirty="0" err="1">
                <a:solidFill>
                  <a:srgbClr val="273142"/>
                </a:solidFill>
              </a:rPr>
              <a:t>pdu</a:t>
            </a:r>
            <a:r>
              <a:rPr lang="en-US" sz="800" dirty="0">
                <a:solidFill>
                  <a:srgbClr val="273142"/>
                </a:solidFill>
              </a:rPr>
              <a:t> session</a:t>
            </a:r>
          </a:p>
          <a:p>
            <a:pPr lvl="3">
              <a:spcAft>
                <a:spcPts val="0"/>
              </a:spcAft>
            </a:pPr>
            <a:r>
              <a:rPr lang="en-US" sz="800" dirty="0">
                <a:solidFill>
                  <a:srgbClr val="273142"/>
                </a:solidFill>
              </a:rPr>
              <a:t>N1 SM Container	- in binary body part	</a:t>
            </a:r>
          </a:p>
          <a:p>
            <a:pPr lvl="3">
              <a:spcAft>
                <a:spcPts val="0"/>
              </a:spcAft>
            </a:pPr>
            <a:r>
              <a:rPr lang="en-US" sz="800" dirty="0">
                <a:solidFill>
                  <a:srgbClr val="273142"/>
                </a:solidFill>
              </a:rPr>
              <a:t>N2 SM Container	- in binary body part </a:t>
            </a:r>
            <a:r>
              <a:rPr lang="en-US" sz="800" dirty="0"/>
              <a:t>	</a:t>
            </a:r>
            <a:br>
              <a:rPr lang="en-US" sz="800" dirty="0"/>
            </a:br>
            <a:r>
              <a:rPr lang="en-US" sz="800" dirty="0"/>
              <a:t>Operation Type 	- e.g. activate - FFS</a:t>
            </a:r>
          </a:p>
          <a:p>
            <a:pPr marL="462600" lvl="2" indent="0">
              <a:buNone/>
            </a:pPr>
            <a:br>
              <a:rPr lang="en-US" sz="1000" i="1" dirty="0"/>
            </a:br>
            <a:r>
              <a:rPr lang="en-US" sz="1000" i="1" dirty="0"/>
              <a:t>  SMF -&gt; AMF</a:t>
            </a:r>
          </a:p>
          <a:p>
            <a:pPr lvl="3">
              <a:spcAft>
                <a:spcPts val="0"/>
              </a:spcAft>
            </a:pPr>
            <a:r>
              <a:rPr lang="en-US" sz="800" dirty="0">
                <a:solidFill>
                  <a:srgbClr val="273142"/>
                </a:solidFill>
              </a:rPr>
              <a:t>N1 SM Container	- in binary body part	</a:t>
            </a:r>
          </a:p>
          <a:p>
            <a:pPr lvl="3">
              <a:spcAft>
                <a:spcPts val="0"/>
              </a:spcAft>
            </a:pPr>
            <a:r>
              <a:rPr lang="en-US" sz="800" dirty="0">
                <a:solidFill>
                  <a:srgbClr val="273142"/>
                </a:solidFill>
              </a:rPr>
              <a:t>N2 SM Container	- in binary body part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48051C2-6513-4965-A0BF-3A46CEA38B46}"/>
              </a:ext>
            </a:extLst>
          </p:cNvPr>
          <p:cNvSpPr txBox="1"/>
          <p:nvPr/>
        </p:nvSpPr>
        <p:spPr>
          <a:xfrm>
            <a:off x="4625788" y="2340743"/>
            <a:ext cx="4410707" cy="2339102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</p:spPr>
        <p:txBody>
          <a:bodyPr wrap="square" lIns="0" tIns="0" rIns="0" bIns="0" rtlCol="0">
            <a:spAutoFit/>
          </a:bodyPr>
          <a:lstStyle/>
          <a:p>
            <a:pPr defTabSz="360000">
              <a:spcAft>
                <a:spcPts val="600"/>
              </a:spcAft>
              <a:tabLst>
                <a:tab pos="360000" algn="l"/>
              </a:tabLst>
            </a:pPr>
            <a:r>
              <a:rPr lang="en-US" sz="900" u="sng" dirty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NOTES</a:t>
            </a:r>
            <a:r>
              <a:rPr lang="en-US" sz="900" dirty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:</a:t>
            </a:r>
          </a:p>
          <a:p>
            <a:pPr defTabSz="360000">
              <a:spcAft>
                <a:spcPts val="600"/>
              </a:spcAft>
              <a:tabLst>
                <a:tab pos="360000" algn="l"/>
              </a:tabLst>
            </a:pPr>
            <a:r>
              <a:rPr lang="en-US" sz="900" dirty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1) N11 modeling is per PDU SM context, not per UE (per stage 2)</a:t>
            </a:r>
          </a:p>
          <a:p>
            <a:pPr defTabSz="360000">
              <a:spcAft>
                <a:spcPts val="600"/>
              </a:spcAft>
              <a:tabLst>
                <a:tab pos="360000" algn="l"/>
              </a:tabLst>
            </a:pPr>
            <a:r>
              <a:rPr lang="en-US" sz="900" dirty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2) The modifiable attributes are NOT defined as resources because:</a:t>
            </a:r>
          </a:p>
          <a:p>
            <a:pPr marL="628650" lvl="1" indent="-171450" defTabSz="360000">
              <a:buFont typeface="Courier New" panose="02070309020205020404" pitchFamily="49" charset="0"/>
              <a:buChar char="o"/>
              <a:tabLst>
                <a:tab pos="360000" algn="l"/>
              </a:tabLst>
            </a:pPr>
            <a:r>
              <a:rPr lang="en-US" sz="900" dirty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multiple attributes typically need to be modified at the same time. </a:t>
            </a:r>
          </a:p>
          <a:p>
            <a:pPr marL="628650" lvl="1" indent="-171450" defTabSz="360000">
              <a:spcAft>
                <a:spcPts val="600"/>
              </a:spcAft>
              <a:buFont typeface="Courier New" panose="02070309020205020404" pitchFamily="49" charset="0"/>
              <a:buChar char="o"/>
              <a:tabLst>
                <a:tab pos="360000" algn="l"/>
              </a:tabLst>
            </a:pPr>
            <a:r>
              <a:rPr lang="en-US" sz="900" dirty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this would greatly multiply the </a:t>
            </a:r>
            <a:r>
              <a:rPr lang="en-US" sz="900" dirty="0" err="1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nb</a:t>
            </a:r>
            <a:r>
              <a:rPr lang="en-US" sz="900" dirty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of resources/methods to specify, implement and test.</a:t>
            </a:r>
          </a:p>
          <a:p>
            <a:pPr marL="628650" lvl="1" indent="-171450" defTabSz="360000">
              <a:spcAft>
                <a:spcPts val="600"/>
              </a:spcAft>
              <a:buFont typeface="Courier New" panose="02070309020205020404" pitchFamily="49" charset="0"/>
              <a:buChar char="o"/>
              <a:tabLst>
                <a:tab pos="360000" algn="l"/>
              </a:tabLst>
            </a:pPr>
            <a:r>
              <a:rPr lang="en-US" sz="900" dirty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PATCH on sm_context123 allows to modify the attributes</a:t>
            </a:r>
          </a:p>
          <a:p>
            <a:pPr marL="628650" lvl="1" indent="-171450" defTabSz="360000">
              <a:spcAft>
                <a:spcPts val="600"/>
              </a:spcAft>
              <a:buFont typeface="Courier New" panose="02070309020205020404" pitchFamily="49" charset="0"/>
              <a:buChar char="o"/>
              <a:tabLst>
                <a:tab pos="360000" algn="l"/>
              </a:tabLst>
            </a:pPr>
            <a:r>
              <a:rPr lang="en-US" sz="900" dirty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GET on sm_context123 (with query component) allows to read any </a:t>
            </a:r>
            <a:r>
              <a:rPr lang="en-US" sz="900" dirty="0" err="1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sm_context’s</a:t>
            </a:r>
            <a:r>
              <a:rPr lang="en-US" sz="900" dirty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attribute (e.g. testing, debugging).</a:t>
            </a:r>
          </a:p>
          <a:p>
            <a:pPr defTabSz="360000">
              <a:spcAft>
                <a:spcPts val="600"/>
              </a:spcAft>
              <a:tabLst>
                <a:tab pos="360000" algn="l"/>
              </a:tabLst>
            </a:pPr>
            <a:r>
              <a:rPr lang="en-US" sz="900" dirty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3) Certain PDU session attributes are not visible by AMF, e.g. PDU session type, SSC mode. Thus they are not defined with the </a:t>
            </a:r>
            <a:r>
              <a:rPr lang="en-US" sz="900" dirty="0" err="1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sm_context</a:t>
            </a:r>
            <a:r>
              <a:rPr lang="en-US" sz="900" dirty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representation. </a:t>
            </a:r>
          </a:p>
          <a:p>
            <a:pPr defTabSz="360000">
              <a:spcAft>
                <a:spcPts val="600"/>
              </a:spcAft>
              <a:tabLst>
                <a:tab pos="360000" algn="l"/>
              </a:tabLst>
            </a:pPr>
            <a:r>
              <a:rPr lang="en-US" sz="900" dirty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4) RAN  &amp; CN Transport Layer Info are sent within N2 SM Container (possible with latest version of TS 38.413)</a:t>
            </a:r>
          </a:p>
        </p:txBody>
      </p:sp>
    </p:spTree>
    <p:extLst>
      <p:ext uri="{BB962C8B-B14F-4D97-AF65-F5344CB8AC3E}">
        <p14:creationId xmlns:p14="http://schemas.microsoft.com/office/powerpoint/2010/main" val="15678573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err="1"/>
              <a:t>Nsmf_PDUSession</a:t>
            </a:r>
            <a:r>
              <a:rPr lang="en-US" dirty="0"/>
              <a:t>: Create SM Context (N11) </a:t>
            </a:r>
            <a:r>
              <a:rPr lang="en-US" i="1" dirty="0"/>
              <a:t>– REST approach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3A15B97-76B7-485E-9E91-89F5D7595B1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lnSpcReduction="10000"/>
          </a:bodyPr>
          <a:lstStyle/>
          <a:p>
            <a:r>
              <a:rPr lang="en-US" b="1" dirty="0"/>
              <a:t>PDU Session Establishment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b="1" dirty="0"/>
              <a:t>POST</a:t>
            </a:r>
            <a:r>
              <a:rPr lang="en-US" dirty="0"/>
              <a:t> method </a:t>
            </a:r>
            <a:r>
              <a:rPr lang="en-US" b="1" dirty="0"/>
              <a:t>on </a:t>
            </a:r>
            <a:r>
              <a:rPr lang="en-US" b="1" dirty="0" err="1"/>
              <a:t>sm_contexts</a:t>
            </a:r>
            <a:r>
              <a:rPr lang="en-US" dirty="0"/>
              <a:t> collection</a:t>
            </a:r>
          </a:p>
          <a:p>
            <a:pPr marL="516150" lvl="1" indent="-285750">
              <a:buFont typeface="Wingdings" panose="05000000000000000000" pitchFamily="2" charset="2"/>
              <a:buChar char="§"/>
            </a:pPr>
            <a:r>
              <a:rPr lang="en-US" dirty="0"/>
              <a:t>with multipart message (N1 SM Container in binary body part)</a:t>
            </a:r>
          </a:p>
          <a:p>
            <a:pPr marL="516150" lvl="1" indent="-285750">
              <a:buFont typeface="Wingdings" panose="05000000000000000000" pitchFamily="2" charset="2"/>
              <a:buChar char="§"/>
            </a:pPr>
            <a:r>
              <a:rPr lang="en-US" dirty="0"/>
              <a:t>201 (Created) response contains a HTTP Location header field which provides an identifier of the </a:t>
            </a:r>
            <a:r>
              <a:rPr lang="en-US" dirty="0" err="1"/>
              <a:t>pdu</a:t>
            </a:r>
            <a:r>
              <a:rPr lang="en-US" dirty="0"/>
              <a:t> </a:t>
            </a:r>
            <a:r>
              <a:rPr lang="en-US" dirty="0" err="1"/>
              <a:t>sm</a:t>
            </a:r>
            <a:r>
              <a:rPr lang="en-US" dirty="0"/>
              <a:t> context that has been created, e.g. …/</a:t>
            </a:r>
            <a:r>
              <a:rPr lang="fr-FR" dirty="0" err="1"/>
              <a:t>sm_contexts</a:t>
            </a:r>
            <a:r>
              <a:rPr lang="en-US" dirty="0"/>
              <a:t>/sm_context123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dirty="0"/>
              <a:t>The AMF stores the association between the PDU Session ID and the URI of the </a:t>
            </a:r>
            <a:r>
              <a:rPr lang="en-US" dirty="0" err="1"/>
              <a:t>pdu</a:t>
            </a:r>
            <a:r>
              <a:rPr lang="en-US" dirty="0"/>
              <a:t> </a:t>
            </a:r>
            <a:r>
              <a:rPr lang="en-US" dirty="0" err="1"/>
              <a:t>sm</a:t>
            </a:r>
            <a:r>
              <a:rPr lang="en-US" dirty="0"/>
              <a:t> context resource that has been created. </a:t>
            </a:r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1645DD58-6F40-4D48-9A87-B42BBE2A329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4197867"/>
              </p:ext>
            </p:extLst>
          </p:nvPr>
        </p:nvGraphicFramePr>
        <p:xfrm>
          <a:off x="1665288" y="144521"/>
          <a:ext cx="6124575" cy="4092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Visio" r:id="rId3" imgW="6124475" imgH="4092674" progId="Visio.Drawing.11">
                  <p:embed/>
                </p:oleObj>
              </mc:Choice>
              <mc:Fallback>
                <p:oleObj name="Visio" r:id="rId3" imgW="6124475" imgH="4092674" progId="Visio.Drawing.11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1645DD58-6F40-4D48-9A87-B42BBE2A329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65288" y="144521"/>
                        <a:ext cx="6124575" cy="4092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21971059"/>
      </p:ext>
    </p:extLst>
  </p:cSld>
  <p:clrMapOvr>
    <a:masterClrMapping/>
  </p:clrMapOvr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2016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smtClean="0">
            <a:solidFill>
              <a:schemeClr val="bg1"/>
            </a:solidFill>
            <a:latin typeface="Nokia Pure Text Light" panose="020B0403020202020204" pitchFamily="34" charset="0"/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Nokia Pure Text Light" panose="020B0403020202020204" pitchFamily="34" charset="0"/>
            <a:ea typeface="Nokia Pure Text Light" panose="020B0403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_Pure_PPT_Corp_V3" id="{EBFA465A-F99A-440C-9EAF-9E2AFF539F79}" vid="{74E9AEE0-7FE0-4E86-A209-704C6EA35B36}"/>
    </a:ext>
  </a:extLst>
</a:theme>
</file>

<file path=ppt/theme/theme2.xml><?xml version="1.0" encoding="utf-8"?>
<a:theme xmlns:a="http://schemas.openxmlformats.org/drawingml/2006/main" name="2 Nokia INTERNAL White Master plain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2016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 w="3175">
          <a:noFill/>
          <a:prstDash val="solid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okia_Pure_PPT_Corp_V3" id="{EBFA465A-F99A-440C-9EAF-9E2AFF539F79}" vid="{EF96A764-DD67-4439-8BD0-91AD32E03C73}"/>
    </a:ext>
  </a:extLst>
</a:theme>
</file>

<file path=ppt/theme/theme3.xml><?xml version="1.0" encoding="utf-8"?>
<a:theme xmlns:a="http://schemas.openxmlformats.org/drawingml/2006/main" name="3 Nokia Blue Master plain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2016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_Pure_PPT_Corp_V3" id="{EBFA465A-F99A-440C-9EAF-9E2AFF539F79}" vid="{5BD2CFCB-9E62-4476-9210-EFA2FE0307DA}"/>
    </a:ext>
  </a:extLst>
</a:theme>
</file>

<file path=ppt/theme/theme4.xml><?xml version="1.0" encoding="utf-8"?>
<a:theme xmlns:a="http://schemas.openxmlformats.org/drawingml/2006/main" name="4 Nokia Blue EXTERNAL Master end slid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2016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_Pure_PPT_Corp_V3" id="{EBFA465A-F99A-440C-9EAF-9E2AFF539F79}" vid="{BFE34C65-9FE2-43C2-902F-78A546ABCB0F}"/>
    </a:ext>
  </a:extLst>
</a:theme>
</file>

<file path=ppt/theme/theme5.xml><?xml version="1.0" encoding="utf-8"?>
<a:theme xmlns:a="http://schemas.openxmlformats.org/drawingml/2006/main" name="5 Nokia White INTERNAL Master end slid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2016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_Pure_PPT_Corp_V3" id="{EBFA465A-F99A-440C-9EAF-9E2AFF539F79}" vid="{41F6F3AF-B431-4FA5-ADA8-DB4FA13316FE}"/>
    </a:ext>
  </a:extLst>
</a:theme>
</file>

<file path=ppt/theme/theme6.xml><?xml version="1.0" encoding="utf-8"?>
<a:theme xmlns:a="http://schemas.openxmlformats.org/drawingml/2006/main" name="6 Nokia Divider Master plain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pril 2016">
      <a:majorFont>
        <a:latin typeface="Nokia Pure Headline Light"/>
        <a:ea typeface=""/>
        <a:cs typeface=""/>
      </a:majorFont>
      <a:minorFont>
        <a:latin typeface="Nokia Pure Text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_Pure_PPT_Corp_V3" id="{EBFA465A-F99A-440C-9EAF-9E2AFF539F79}" vid="{D57EE24C-CEB0-4D68-B45F-8B71933AF2C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4F46A49E79AD742B3172523306D5317" ma:contentTypeVersion="0" ma:contentTypeDescription="Create a new document." ma:contentTypeScope="" ma:versionID="b3148c416ae16d325a928d3560fa1cbd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c64490b4aec6201516c3a874156f37b2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1175468-F2E3-4F4F-976E-6960CB0EA4F9}">
  <ds:schemaRefs>
    <ds:schemaRef ds:uri="http://purl.org/dc/terms/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http://purl.org/dc/dcmitype/"/>
    <ds:schemaRef ds:uri="http://schemas.openxmlformats.org/package/2006/metadata/core-properties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5258408C-6558-4A29-B20D-EB31474E808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24A2BC26-AB38-4301-8A3B-DAA39ACBD29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SMF APIs Design v1</Template>
  <TotalTime>0</TotalTime>
  <Words>3792</Words>
  <Application>Microsoft Office PowerPoint</Application>
  <PresentationFormat>On-screen Show (16:9)</PresentationFormat>
  <Paragraphs>530</Paragraphs>
  <Slides>37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11</vt:i4>
      </vt:variant>
      <vt:variant>
        <vt:lpstr>Theme</vt:lpstr>
      </vt:variant>
      <vt:variant>
        <vt:i4>6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55" baseType="lpstr">
      <vt:lpstr>Arial</vt:lpstr>
      <vt:lpstr>Calibri</vt:lpstr>
      <vt:lpstr>Consolas</vt:lpstr>
      <vt:lpstr>Courier New</vt:lpstr>
      <vt:lpstr>Nokia Pure Headline Light</vt:lpstr>
      <vt:lpstr>Nokia Pure Headline Ultra Light</vt:lpstr>
      <vt:lpstr>Nokia Pure Text</vt:lpstr>
      <vt:lpstr>Nokia Pure Text Light</vt:lpstr>
      <vt:lpstr>Segoe UI</vt:lpstr>
      <vt:lpstr>Times New Roman</vt:lpstr>
      <vt:lpstr>Wingdings</vt:lpstr>
      <vt:lpstr>Nokia White Master with headline</vt:lpstr>
      <vt:lpstr>2 Nokia INTERNAL White Master plain</vt:lpstr>
      <vt:lpstr>3 Nokia Blue Master plain</vt:lpstr>
      <vt:lpstr>4 Nokia Blue EXTERNAL Master end slide</vt:lpstr>
      <vt:lpstr>5 Nokia White INTERNAL Master end slide</vt:lpstr>
      <vt:lpstr>6 Nokia Divider Master plain</vt:lpstr>
      <vt:lpstr>Visio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2017-09-19T06:43:17Z</dcterms:created>
  <dcterms:modified xsi:type="dcterms:W3CDTF">2017-10-10T16:03:08Z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bjectLinks">
    <vt:lpwstr>{826FA07C-A199-43B1-A30A-67E7BC569876}</vt:lpwstr>
  </property>
  <property fmtid="{D5CDD505-2E9C-101B-9397-08002B2CF9AE}" pid="3" name="ContentTypeId">
    <vt:lpwstr>0x01010044F46A49E79AD742B3172523306D5317</vt:lpwstr>
  </property>
</Properties>
</file>