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29"/>
  </p:notesMasterIdLst>
  <p:handoutMasterIdLst>
    <p:handoutMasterId r:id="rId30"/>
  </p:handoutMasterIdLst>
  <p:sldIdLst>
    <p:sldId id="337" r:id="rId3"/>
    <p:sldId id="505" r:id="rId4"/>
    <p:sldId id="489" r:id="rId5"/>
    <p:sldId id="545" r:id="rId6"/>
    <p:sldId id="546" r:id="rId7"/>
    <p:sldId id="547" r:id="rId8"/>
    <p:sldId id="548" r:id="rId9"/>
    <p:sldId id="549" r:id="rId10"/>
    <p:sldId id="550" r:id="rId11"/>
    <p:sldId id="551" r:id="rId12"/>
    <p:sldId id="552" r:id="rId13"/>
    <p:sldId id="553" r:id="rId14"/>
    <p:sldId id="555" r:id="rId15"/>
    <p:sldId id="556" r:id="rId16"/>
    <p:sldId id="557" r:id="rId17"/>
    <p:sldId id="558" r:id="rId18"/>
    <p:sldId id="559" r:id="rId19"/>
    <p:sldId id="496" r:id="rId20"/>
    <p:sldId id="542" r:id="rId21"/>
    <p:sldId id="564" r:id="rId22"/>
    <p:sldId id="554" r:id="rId23"/>
    <p:sldId id="560" r:id="rId24"/>
    <p:sldId id="561" r:id="rId25"/>
    <p:sldId id="563" r:id="rId26"/>
    <p:sldId id="506" r:id="rId27"/>
    <p:sldId id="534" r:id="rId28"/>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00FF"/>
    <a:srgbClr val="FF0000"/>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varScale="1">
        <p:scale>
          <a:sx n="74" d="100"/>
          <a:sy n="74" d="100"/>
        </p:scale>
        <p:origin x="-1032"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ja-JP" smtClean="0"/>
          </a:p>
          <a:p>
            <a:pPr eaLnBrk="1" hangingPunct="1"/>
            <a:endParaRPr lang="en-US" altLang="ja-JP" smtClean="0"/>
          </a:p>
        </p:txBody>
      </p:sp>
      <p:sp>
        <p:nvSpPr>
          <p:cNvPr id="28676" name="Slide Number Placeholder 3"/>
          <p:cNvSpPr txBox="1">
            <a:spLocks noGrp="1"/>
          </p:cNvSpPr>
          <p:nvPr/>
        </p:nvSpPr>
        <p:spPr bwMode="auto">
          <a:xfrm>
            <a:off x="3851275" y="9431338"/>
            <a:ext cx="2946400" cy="496887"/>
          </a:xfrm>
          <a:prstGeom prst="rect">
            <a:avLst/>
          </a:prstGeom>
          <a:noFill/>
          <a:ln w="9525">
            <a:noFill/>
            <a:miter lim="800000"/>
            <a:headEnd/>
            <a:tailEnd/>
          </a:ln>
        </p:spPr>
        <p:txBody>
          <a:bodyPr lIns="92859" tIns="46430" rIns="92859" bIns="46430" anchor="b"/>
          <a:lstStyle/>
          <a:p>
            <a:pPr algn="r" defTabSz="930275" eaLnBrk="1" hangingPunct="1"/>
            <a:fld id="{FC008D68-B281-4838-BD09-AB017C953860}" type="slidenum">
              <a:rPr lang="en-GB" altLang="ja-JP" sz="1200">
                <a:latin typeface="Times New Roman" pitchFamily="18" charset="0"/>
              </a:rPr>
              <a:pPr algn="r" defTabSz="930275" eaLnBrk="1" hangingPunct="1"/>
              <a:t>3</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‹N°›</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76350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标题 1"/>
          <p:cNvSpPr>
            <a:spLocks noGrp="1"/>
          </p:cNvSpPr>
          <p:nvPr>
            <p:ph type="title"/>
          </p:nvPr>
        </p:nvSpPr>
        <p:spPr/>
        <p:txBody>
          <a:bodyPr/>
          <a:lstStyle/>
          <a:p>
            <a:r>
              <a:rPr lang="zh-CN" altLang="en-US" dirty="0"/>
              <a:t>单击此处编辑母版标题样式</a:t>
            </a:r>
          </a:p>
        </p:txBody>
      </p:sp>
      <p:sp>
        <p:nvSpPr>
          <p:cNvPr id="4" name="Slide Number Placeholder 5"/>
          <p:cNvSpPr>
            <a:spLocks noGrp="1"/>
          </p:cNvSpPr>
          <p:nvPr>
            <p:ph type="sldNum" sz="quarter" idx="10"/>
          </p:nvPr>
        </p:nvSpPr>
        <p:spPr>
          <a:xfrm>
            <a:off x="8558280" y="6483240"/>
            <a:ext cx="394920" cy="221760"/>
          </a:xfrm>
          <a:prstGeom prst="rect">
            <a:avLst/>
          </a:prstGeom>
        </p:spPr>
        <p:txBody>
          <a:bodyPr/>
          <a:lstStyle>
            <a:lvl1pPr>
              <a:defRPr/>
            </a:lvl1pPr>
          </a:lstStyle>
          <a:p>
            <a:fld id="{62D99EBF-E1A4-4C8B-923B-437DC3DF8700}" type="slidenum">
              <a:rPr lang="en-GB" altLang="zh-CN"/>
              <a:pPr/>
              <a:t>‹N°›</a:t>
            </a:fld>
            <a:endParaRPr lang="en-GB" altLang="zh-CN"/>
          </a:p>
        </p:txBody>
      </p:sp>
    </p:spTree>
    <p:extLst>
      <p:ext uri="{BB962C8B-B14F-4D97-AF65-F5344CB8AC3E}">
        <p14:creationId xmlns:p14="http://schemas.microsoft.com/office/powerpoint/2010/main" val="2322107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10/22/2017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10/22/2017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10/22/2017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10/22/2017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10/22/2017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10/22/2017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10/22/2017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10/22/2017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10/22/2017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10/22/2017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10/22/2017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2017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CT/#77 Oct. 2017</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 id="2147484398" r:id="rId14"/>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10/22/2017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portal.3gpp.org/ngppapp/CreateTdoc.aspx?mode=view&amp;contributionId=797122" TargetMode="External"/><Relationship Id="rId2" Type="http://schemas.openxmlformats.org/officeDocument/2006/relationships/hyperlink" Target="http://www.3gpp.org/ftp/tsg_ct/TSG_CT/TSGC_77_Sapporo/Docs/CP-172033.zip" TargetMode="External"/><Relationship Id="rId1" Type="http://schemas.openxmlformats.org/officeDocument/2006/relationships/slideLayout" Target="../slideLayouts/slideLayout13.xml"/><Relationship Id="rId6" Type="http://schemas.openxmlformats.org/officeDocument/2006/relationships/hyperlink" Target="http://portal.3gpp.org/ngppapp/CreateTdoc.aspx?mode=view&amp;contributionId=753525" TargetMode="External"/><Relationship Id="rId5" Type="http://schemas.openxmlformats.org/officeDocument/2006/relationships/hyperlink" Target="http://portal.3gpp.org/ngppapp/CreateTdoc.aspx?mode=view&amp;contributionId=799222" TargetMode="External"/><Relationship Id="rId4" Type="http://schemas.openxmlformats.org/officeDocument/2006/relationships/hyperlink" Target="http://portal.3gpp.org/ngppapp/CreateTdoc.aspx?mode=view&amp;contributionId=797124"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ct/TSG_CT/TSGC_77_Sapporo/Docs/CP-172030.zip" TargetMode="External"/><Relationship Id="rId2" Type="http://schemas.openxmlformats.org/officeDocument/2006/relationships/hyperlink" Target="http://www.3gpp.org/ftp/tsg_ct/TSG_CT/TSGC_77_Sapporo/Docs/CP-172028.zip"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mailto:bruno.landais@nokia.com" TargetMode="External"/><Relationship Id="rId2" Type="http://schemas.openxmlformats.org/officeDocument/2006/relationships/hyperlink" Target="mailto:ulrich.wiehe@nokia.com" TargetMode="External"/><Relationship Id="rId1" Type="http://schemas.openxmlformats.org/officeDocument/2006/relationships/slideLayout" Target="../slideLayouts/slideLayout13.xml"/><Relationship Id="rId4" Type="http://schemas.openxmlformats.org/officeDocument/2006/relationships/hyperlink" Target="mailto:Julien.bournelle@orang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mailto:zhou.xiaoyun@zte.com.cn" TargetMode="External"/><Relationship Id="rId2" Type="http://schemas.openxmlformats.org/officeDocument/2006/relationships/hyperlink" Target="mailto:Thomas.Belling@nokia.com"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mailto:wenliang.xu@ericsson.com" TargetMode="External"/><Relationship Id="rId2" Type="http://schemas.openxmlformats.org/officeDocument/2006/relationships/hyperlink" Target="mailto:Thomas.Belling@nokia.com" TargetMode="External"/><Relationship Id="rId1" Type="http://schemas.openxmlformats.org/officeDocument/2006/relationships/slideLayout" Target="../slideLayouts/slideLayout13.xml"/><Relationship Id="rId4" Type="http://schemas.openxmlformats.org/officeDocument/2006/relationships/hyperlink" Target="mailto:zhou.xiaoyun@zte.com.c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ct/TSG_CT/TSGC_77_Sapporo/Docs/CP-172028.zip" TargetMode="External"/><Relationship Id="rId2" Type="http://schemas.openxmlformats.org/officeDocument/2006/relationships/hyperlink" Target="http://www.3gpp.org/ftp/tsg_ct/TSG_CT/TSGC_77_Sapporo/Docs/CP-172142.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ct/TSG_CT/TSGC_77_Sapporo/Docs/CP-172127.zip" TargetMode="External"/><Relationship Id="rId2" Type="http://schemas.openxmlformats.org/officeDocument/2006/relationships/hyperlink" Target="http://www.3gpp.org/ftp/tsg_ct/TSG_CT/TSGC_77_Sapporo/Docs/CP-172011.zip" TargetMode="External"/><Relationship Id="rId1" Type="http://schemas.openxmlformats.org/officeDocument/2006/relationships/slideLayout" Target="../slideLayouts/slideLayout2.xml"/><Relationship Id="rId4" Type="http://schemas.openxmlformats.org/officeDocument/2006/relationships/hyperlink" Target="http://www.3gpp.org/ftp/tsg_ct/TSG_CT/TSGC_77_Sapporo/Docs/CP-172128.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ct/TSG_CT/TSGC_77_Sapporo/Docs/CP-172153.zip" TargetMode="External"/><Relationship Id="rId2" Type="http://schemas.openxmlformats.org/officeDocument/2006/relationships/hyperlink" Target="http://www.3gpp.org/ftp/tsg_ct/TSG_CT/TSGC_77_Sapporo/Docs/CP-172071.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a:t>
            </a:r>
            <a:r>
              <a:rPr lang="fi-FI" altLang="de-DE" sz="4000" smtClean="0">
                <a:solidFill>
                  <a:srgbClr val="FF3300"/>
                </a:solidFill>
                <a:latin typeface="+mj-lt"/>
                <a:cs typeface="Arial" charset="0"/>
              </a:rPr>
              <a:t>TSG </a:t>
            </a:r>
            <a:r>
              <a:rPr lang="fi-FI" altLang="de-DE" sz="4000" smtClean="0">
                <a:solidFill>
                  <a:srgbClr val="FF3300"/>
                </a:solidFill>
                <a:latin typeface="+mj-lt"/>
                <a:cs typeface="Arial" charset="0"/>
              </a:rPr>
              <a:t>CT#77</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GB" sz="1600" b="1" dirty="0"/>
              <a:t>3GPP TSG CT4 Meeting #80	</a:t>
            </a:r>
            <a:r>
              <a:rPr lang="en-GB" sz="1600" b="1" dirty="0" smtClean="0"/>
              <a:t>			</a:t>
            </a:r>
            <a:r>
              <a:rPr lang="en-GB" sz="1600" b="1" dirty="0" smtClean="0"/>
              <a:t>C4-175005</a:t>
            </a:r>
            <a:endParaRPr lang="fr-FR" sz="1600" dirty="0"/>
          </a:p>
          <a:p>
            <a:r>
              <a:rPr lang="en-GB" sz="1600" b="1" dirty="0"/>
              <a:t>Kochi, India; 23</a:t>
            </a:r>
            <a:r>
              <a:rPr lang="en-GB" sz="1600" b="1" baseline="30000" dirty="0"/>
              <a:t>rd</a:t>
            </a:r>
            <a:r>
              <a:rPr lang="en-GB" sz="1600" b="1" dirty="0"/>
              <a:t> – 27</a:t>
            </a:r>
            <a:r>
              <a:rPr lang="en-GB" sz="1600" b="1" baseline="30000" dirty="0"/>
              <a:t>th</a:t>
            </a:r>
            <a:r>
              <a:rPr lang="en-GB" sz="1600" b="1" dirty="0"/>
              <a:t> October 2017</a:t>
            </a:r>
            <a:endParaRPr lang="fr-FR"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p:cNvGraphicFramePr>
            <a:graphicFrameLocks/>
          </p:cNvGraphicFramePr>
          <p:nvPr>
            <p:extLst>
              <p:ext uri="{D42A27DB-BD31-4B8C-83A1-F6EECF244321}">
                <p14:modId xmlns:p14="http://schemas.microsoft.com/office/powerpoint/2010/main" val="1337767958"/>
              </p:ext>
            </p:extLst>
          </p:nvPr>
        </p:nvGraphicFramePr>
        <p:xfrm>
          <a:off x="796925" y="1757363"/>
          <a:ext cx="7705725" cy="1966958"/>
        </p:xfrm>
        <a:graphic>
          <a:graphicData uri="http://schemas.openxmlformats.org/drawingml/2006/table">
            <a:tbl>
              <a:tblPr firstRow="1" firstCol="1" bandRow="1">
                <a:tableStyleId>{5C22544A-7EE6-4342-B048-85BDC9FD1C3A}</a:tableStyleId>
              </a:tblPr>
              <a:tblGrid>
                <a:gridCol w="1265170">
                  <a:extLst>
                    <a:ext uri="{9D8B030D-6E8A-4147-A177-3AD203B41FA5}">
                      <a16:colId xmlns="" xmlns:a16="http://schemas.microsoft.com/office/drawing/2014/main" val="20000"/>
                    </a:ext>
                  </a:extLst>
                </a:gridCol>
                <a:gridCol w="3316910">
                  <a:extLst>
                    <a:ext uri="{9D8B030D-6E8A-4147-A177-3AD203B41FA5}">
                      <a16:colId xmlns="" xmlns:a16="http://schemas.microsoft.com/office/drawing/2014/main" val="20001"/>
                    </a:ext>
                  </a:extLst>
                </a:gridCol>
                <a:gridCol w="638859">
                  <a:extLst>
                    <a:ext uri="{9D8B030D-6E8A-4147-A177-3AD203B41FA5}">
                      <a16:colId xmlns="" xmlns:a16="http://schemas.microsoft.com/office/drawing/2014/main" val="20002"/>
                    </a:ext>
                  </a:extLst>
                </a:gridCol>
                <a:gridCol w="1089819">
                  <a:extLst>
                    <a:ext uri="{9D8B030D-6E8A-4147-A177-3AD203B41FA5}">
                      <a16:colId xmlns="" xmlns:a16="http://schemas.microsoft.com/office/drawing/2014/main" val="20003"/>
                    </a:ext>
                  </a:extLst>
                </a:gridCol>
                <a:gridCol w="1394967">
                  <a:extLst>
                    <a:ext uri="{9D8B030D-6E8A-4147-A177-3AD203B41FA5}">
                      <a16:colId xmlns="" xmlns:a16="http://schemas.microsoft.com/office/drawing/2014/main" val="20004"/>
                    </a:ext>
                  </a:extLst>
                </a:gridCol>
              </a:tblGrid>
              <a:tr h="260875">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 xmlns:a16="http://schemas.microsoft.com/office/drawing/2014/main" val="10000"/>
                  </a:ext>
                </a:extLst>
              </a:tr>
              <a:tr h="426509">
                <a:tc>
                  <a:txBody>
                    <a:bodyPr/>
                    <a:lstStyle/>
                    <a:p>
                      <a:pPr algn="l" fontAlgn="t"/>
                      <a:r>
                        <a:rPr lang="en-GB" sz="1200" b="1" i="0" u="sng" strike="noStrike" dirty="0">
                          <a:solidFill>
                            <a:srgbClr val="0000FF"/>
                          </a:solidFill>
                          <a:effectLst/>
                          <a:latin typeface="Arial" panose="020B0604020202020204" pitchFamily="34" charset="0"/>
                          <a:hlinkClick r:id="rId2"/>
                        </a:rPr>
                        <a:t>CP-172033</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effectLst/>
                          <a:latin typeface="Arial" panose="020B0604020202020204" pitchFamily="34" charset="0"/>
                        </a:rPr>
                        <a:t>New WID on IMS impact due to 5GS IP-CAN</a:t>
                      </a:r>
                    </a:p>
                  </a:txBody>
                  <a:tcPr marL="0" marR="0" marT="0" marB="0"/>
                </a:tc>
                <a:tc>
                  <a:txBody>
                    <a:bodyPr/>
                    <a:lstStyle/>
                    <a:p>
                      <a:pPr algn="l" fontAlgn="t"/>
                      <a:r>
                        <a:rPr lang="en-GB" sz="1200" b="0" i="0" u="none" strike="noStrike">
                          <a:effectLst/>
                          <a:latin typeface="Arial" panose="020B0604020202020204" pitchFamily="34" charset="0"/>
                        </a:rPr>
                        <a:t>CT1</a:t>
                      </a:r>
                    </a:p>
                  </a:txBody>
                  <a:tcPr marL="0" marR="0" marT="0" marB="0"/>
                </a:tc>
                <a:tc>
                  <a:txBody>
                    <a:bodyPr/>
                    <a:lstStyle/>
                    <a:p>
                      <a:pPr algn="l" fontAlgn="t"/>
                      <a:r>
                        <a:rPr lang="en-GB" sz="1200" b="1" i="0" u="sng" strike="noStrike">
                          <a:solidFill>
                            <a:srgbClr val="0000FF"/>
                          </a:solidFill>
                          <a:effectLst/>
                          <a:latin typeface="Arial" panose="020B0604020202020204" pitchFamily="34" charset="0"/>
                          <a:hlinkClick r:id="rId3"/>
                        </a:rPr>
                        <a:t>CP-171103</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nSpc>
                          <a:spcPct val="107000"/>
                        </a:lnSpc>
                        <a:spcAft>
                          <a:spcPts val="0"/>
                        </a:spcAft>
                      </a:pPr>
                      <a:r>
                        <a:rPr lang="en-GB" sz="1200" b="0" i="0" u="none" strike="noStrike" dirty="0">
                          <a:solidFill>
                            <a:schemeClr val="dk1"/>
                          </a:solidFill>
                          <a:effectLst/>
                          <a:latin typeface="Arial" panose="020B0604020202020204" pitchFamily="34" charset="0"/>
                          <a:ea typeface="+mn-ea"/>
                          <a:cs typeface="+mn-cs"/>
                        </a:rPr>
                        <a:t>IMSo5G</a:t>
                      </a:r>
                    </a:p>
                  </a:txBody>
                  <a:tcPr marL="68583" marR="68583" marT="0" marB="0"/>
                </a:tc>
                <a:extLst>
                  <a:ext uri="{0D108BD9-81ED-4DB2-BD59-A6C34878D82A}">
                    <a16:rowId xmlns="" xmlns:a16="http://schemas.microsoft.com/office/drawing/2014/main" val="10001"/>
                  </a:ext>
                </a:extLst>
              </a:tr>
              <a:tr h="426509">
                <a:tc>
                  <a:txBody>
                    <a:bodyPr/>
                    <a:lstStyle/>
                    <a:p>
                      <a:pPr algn="l" fontAlgn="t"/>
                      <a:r>
                        <a:rPr lang="en-GB" sz="1200" b="1" i="0" u="sng" strike="noStrike" dirty="0">
                          <a:solidFill>
                            <a:srgbClr val="0000FF"/>
                          </a:solidFill>
                          <a:effectLst/>
                          <a:latin typeface="Arial" panose="020B0604020202020204" pitchFamily="34" charset="0"/>
                        </a:rPr>
                        <a:t>CP-172148</a:t>
                      </a:r>
                    </a:p>
                  </a:txBody>
                  <a:tcPr marL="0" marR="0" marT="0" marB="0"/>
                </a:tc>
                <a:tc>
                  <a:txBody>
                    <a:bodyPr/>
                    <a:lstStyle/>
                    <a:p>
                      <a:pPr algn="l" fontAlgn="t"/>
                      <a:r>
                        <a:rPr lang="en-GB" sz="1200" b="0" i="0" u="none" strike="noStrike">
                          <a:effectLst/>
                          <a:latin typeface="Arial" panose="020B0604020202020204" pitchFamily="34" charset="0"/>
                        </a:rPr>
                        <a:t>Revised WID on CT aspects on 5G System - Phase 1</a:t>
                      </a:r>
                    </a:p>
                  </a:txBody>
                  <a:tcPr marL="0" marR="0" marT="0" marB="0"/>
                </a:tc>
                <a:tc>
                  <a:txBody>
                    <a:bodyPr/>
                    <a:lstStyle/>
                    <a:p>
                      <a:pPr algn="l" fontAlgn="t"/>
                      <a:r>
                        <a:rPr lang="en-GB" sz="1200" b="0" i="0" u="none" strike="noStrike">
                          <a:effectLst/>
                          <a:latin typeface="Arial" panose="020B0604020202020204" pitchFamily="34" charset="0"/>
                        </a:rPr>
                        <a:t>CT1</a:t>
                      </a:r>
                    </a:p>
                  </a:txBody>
                  <a:tcPr marL="0" marR="0" marT="0" marB="0"/>
                </a:tc>
                <a:tc>
                  <a:txBody>
                    <a:bodyPr/>
                    <a:lstStyle/>
                    <a:p>
                      <a:pPr algn="l" fontAlgn="t"/>
                      <a:r>
                        <a:rPr lang="en-GB" sz="1200" b="1" i="0" u="sng" strike="noStrike" dirty="0">
                          <a:solidFill>
                            <a:srgbClr val="0000FF"/>
                          </a:solidFill>
                          <a:effectLst/>
                          <a:latin typeface="Arial" panose="020B0604020202020204" pitchFamily="34" charset="0"/>
                          <a:hlinkClick r:id="rId4"/>
                        </a:rPr>
                        <a:t>CP-171105</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nSpc>
                          <a:spcPct val="107000"/>
                        </a:lnSpc>
                        <a:spcAft>
                          <a:spcPts val="0"/>
                        </a:spcAft>
                      </a:pPr>
                      <a:r>
                        <a:rPr lang="fr-FR" sz="1200" b="0" i="0" u="none" strike="noStrike" dirty="0">
                          <a:solidFill>
                            <a:schemeClr val="dk1"/>
                          </a:solidFill>
                          <a:effectLst/>
                          <a:latin typeface="Arial" panose="020B0604020202020204" pitchFamily="34" charset="0"/>
                          <a:ea typeface="+mn-ea"/>
                          <a:cs typeface="+mn-cs"/>
                        </a:rPr>
                        <a:t>5GS_Ph1-CT</a:t>
                      </a:r>
                      <a:endParaRPr lang="en-GB" sz="1200" b="0" i="0" u="none" strike="noStrike" dirty="0">
                        <a:solidFill>
                          <a:schemeClr val="dk1"/>
                        </a:solidFill>
                        <a:effectLst/>
                        <a:latin typeface="Arial" panose="020B0604020202020204" pitchFamily="34" charset="0"/>
                        <a:ea typeface="+mn-ea"/>
                        <a:cs typeface="+mn-cs"/>
                      </a:endParaRPr>
                    </a:p>
                  </a:txBody>
                  <a:tcPr marL="68583" marR="68583" marT="0" marB="0"/>
                </a:tc>
                <a:extLst>
                  <a:ext uri="{0D108BD9-81ED-4DB2-BD59-A6C34878D82A}">
                    <a16:rowId xmlns="" xmlns:a16="http://schemas.microsoft.com/office/drawing/2014/main" val="10002"/>
                  </a:ext>
                </a:extLst>
              </a:tr>
              <a:tr h="426509">
                <a:tc>
                  <a:txBody>
                    <a:bodyPr/>
                    <a:lstStyle/>
                    <a:p>
                      <a:pPr algn="l" fontAlgn="t"/>
                      <a:r>
                        <a:rPr lang="en-GB" sz="1200" b="1" i="0" u="sng" strike="noStrike" dirty="0">
                          <a:solidFill>
                            <a:srgbClr val="0000FF"/>
                          </a:solidFill>
                          <a:effectLst/>
                          <a:latin typeface="Arial" panose="020B0604020202020204" pitchFamily="34" charset="0"/>
                        </a:rPr>
                        <a:t>CP-172149</a:t>
                      </a:r>
                    </a:p>
                  </a:txBody>
                  <a:tcPr marL="0" marR="0" marT="0" marB="0"/>
                </a:tc>
                <a:tc>
                  <a:txBody>
                    <a:bodyPr/>
                    <a:lstStyle/>
                    <a:p>
                      <a:pPr algn="l" fontAlgn="t"/>
                      <a:r>
                        <a:rPr lang="en-GB" sz="1200" b="0" i="0" u="none" strike="noStrike">
                          <a:effectLst/>
                          <a:latin typeface="Arial" panose="020B0604020202020204" pitchFamily="34" charset="0"/>
                        </a:rPr>
                        <a:t>Revised WID on CT aspects of Northbound APIs for SCEF-SCSAS Interworking</a:t>
                      </a:r>
                    </a:p>
                  </a:txBody>
                  <a:tcPr marL="0" marR="0" marT="0" marB="0"/>
                </a:tc>
                <a:tc>
                  <a:txBody>
                    <a:bodyPr/>
                    <a:lstStyle/>
                    <a:p>
                      <a:pPr algn="l" fontAlgn="t"/>
                      <a:r>
                        <a:rPr lang="en-GB" sz="1200" b="0" i="0" u="none" strike="noStrike">
                          <a:effectLst/>
                          <a:latin typeface="Arial" panose="020B0604020202020204" pitchFamily="34" charset="0"/>
                        </a:rPr>
                        <a:t>CT3</a:t>
                      </a:r>
                    </a:p>
                  </a:txBody>
                  <a:tcPr marL="0" marR="0" marT="0" marB="0"/>
                </a:tc>
                <a:tc>
                  <a:txBody>
                    <a:bodyPr/>
                    <a:lstStyle/>
                    <a:p>
                      <a:pPr algn="l" fontAlgn="t"/>
                      <a:r>
                        <a:rPr lang="en-GB" sz="1200" b="1" i="0" u="sng" strike="noStrike">
                          <a:solidFill>
                            <a:srgbClr val="0000FF"/>
                          </a:solidFill>
                          <a:effectLst/>
                          <a:latin typeface="Arial" panose="020B0604020202020204" pitchFamily="34" charset="0"/>
                          <a:hlinkClick r:id="rId5"/>
                        </a:rPr>
                        <a:t>CP-171182</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nSpc>
                          <a:spcPct val="107000"/>
                        </a:lnSpc>
                        <a:spcAft>
                          <a:spcPts val="0"/>
                        </a:spcAft>
                      </a:pPr>
                      <a:r>
                        <a:rPr lang="en-GB" sz="1200" b="0" i="0" u="none" strike="noStrike" dirty="0">
                          <a:solidFill>
                            <a:schemeClr val="dk1"/>
                          </a:solidFill>
                          <a:effectLst/>
                          <a:latin typeface="Arial" panose="020B0604020202020204" pitchFamily="34" charset="0"/>
                          <a:ea typeface="+mn-ea"/>
                          <a:cs typeface="+mn-cs"/>
                        </a:rPr>
                        <a:t>NAPS-CT</a:t>
                      </a:r>
                    </a:p>
                  </a:txBody>
                  <a:tcPr marL="68583" marR="68583" marT="0" marB="0"/>
                </a:tc>
                <a:extLst>
                  <a:ext uri="{0D108BD9-81ED-4DB2-BD59-A6C34878D82A}">
                    <a16:rowId xmlns="" xmlns:a16="http://schemas.microsoft.com/office/drawing/2014/main" val="10003"/>
                  </a:ext>
                </a:extLst>
              </a:tr>
              <a:tr h="426509">
                <a:tc>
                  <a:txBody>
                    <a:bodyPr/>
                    <a:lstStyle/>
                    <a:p>
                      <a:pPr algn="l" fontAlgn="t"/>
                      <a:r>
                        <a:rPr lang="en-GB" sz="1200" b="1" i="0" u="sng" strike="noStrike" dirty="0">
                          <a:solidFill>
                            <a:srgbClr val="0000FF"/>
                          </a:solidFill>
                          <a:effectLst/>
                          <a:latin typeface="Arial" panose="020B0604020202020204" pitchFamily="34" charset="0"/>
                        </a:rPr>
                        <a:t>CP-172135</a:t>
                      </a:r>
                    </a:p>
                  </a:txBody>
                  <a:tcPr marL="0" marR="0" marT="0" marB="0"/>
                </a:tc>
                <a:tc>
                  <a:txBody>
                    <a:bodyPr/>
                    <a:lstStyle/>
                    <a:p>
                      <a:pPr algn="l" fontAlgn="t"/>
                      <a:r>
                        <a:rPr lang="en-GB" sz="1200" b="0" i="0" u="none" strike="noStrike">
                          <a:effectLst/>
                          <a:latin typeface="Arial" panose="020B0604020202020204" pitchFamily="34" charset="0"/>
                        </a:rPr>
                        <a:t>Revised SID on Policy and Charging for Volume Based Charging</a:t>
                      </a:r>
                    </a:p>
                  </a:txBody>
                  <a:tcPr marL="0" marR="0" marT="0" marB="0"/>
                </a:tc>
                <a:tc>
                  <a:txBody>
                    <a:bodyPr/>
                    <a:lstStyle/>
                    <a:p>
                      <a:pPr algn="l" fontAlgn="t"/>
                      <a:r>
                        <a:rPr lang="en-GB" sz="1200" b="0" i="0" u="none" strike="noStrike" dirty="0">
                          <a:effectLst/>
                          <a:latin typeface="Arial" panose="020B0604020202020204" pitchFamily="34" charset="0"/>
                        </a:rPr>
                        <a:t>CT3</a:t>
                      </a:r>
                    </a:p>
                  </a:txBody>
                  <a:tcPr marL="0" marR="0" marT="0" marB="0"/>
                </a:tc>
                <a:tc>
                  <a:txBody>
                    <a:bodyPr/>
                    <a:lstStyle/>
                    <a:p>
                      <a:pPr algn="l" fontAlgn="t"/>
                      <a:r>
                        <a:rPr lang="en-GB" sz="1200" b="1" i="0" u="sng" strike="noStrike" dirty="0">
                          <a:solidFill>
                            <a:srgbClr val="0000FF"/>
                          </a:solidFill>
                          <a:effectLst/>
                          <a:latin typeface="Arial" panose="020B0604020202020204" pitchFamily="34" charset="0"/>
                          <a:hlinkClick r:id="rId6"/>
                        </a:rPr>
                        <a:t>CP-160822</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nSpc>
                          <a:spcPct val="107000"/>
                        </a:lnSpc>
                        <a:spcAft>
                          <a:spcPts val="0"/>
                        </a:spcAft>
                      </a:pPr>
                      <a:r>
                        <a:rPr lang="en-GB" sz="1200" b="0" i="0" u="none" strike="noStrike" dirty="0">
                          <a:solidFill>
                            <a:schemeClr val="dk1"/>
                          </a:solidFill>
                          <a:effectLst/>
                          <a:latin typeface="Arial" panose="020B0604020202020204" pitchFamily="34" charset="0"/>
                          <a:ea typeface="+mn-ea"/>
                          <a:cs typeface="+mn-cs"/>
                        </a:rPr>
                        <a:t>FS_PC_VBC</a:t>
                      </a:r>
                    </a:p>
                  </a:txBody>
                  <a:tcPr marL="68583" marR="68583" marT="0" marB="0"/>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324330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graphicFrame>
        <p:nvGraphicFramePr>
          <p:cNvPr id="14" name="Content Placeholder 2"/>
          <p:cNvGraphicFramePr>
            <a:graphicFrameLocks/>
          </p:cNvGraphicFramePr>
          <p:nvPr>
            <p:extLst>
              <p:ext uri="{D42A27DB-BD31-4B8C-83A1-F6EECF244321}">
                <p14:modId xmlns:p14="http://schemas.microsoft.com/office/powerpoint/2010/main" val="1676280757"/>
              </p:ext>
            </p:extLst>
          </p:nvPr>
        </p:nvGraphicFramePr>
        <p:xfrm>
          <a:off x="349250" y="1357313"/>
          <a:ext cx="8570913" cy="2554285"/>
        </p:xfrm>
        <a:graphic>
          <a:graphicData uri="http://schemas.openxmlformats.org/drawingml/2006/table">
            <a:tbl>
              <a:tblPr firstRow="1" firstCol="1" bandRow="1">
                <a:tableStyleId>{5C22544A-7EE6-4342-B048-85BDC9FD1C3A}</a:tableStyleId>
              </a:tblPr>
              <a:tblGrid>
                <a:gridCol w="928976">
                  <a:extLst>
                    <a:ext uri="{9D8B030D-6E8A-4147-A177-3AD203B41FA5}">
                      <a16:colId xmlns="" xmlns:a16="http://schemas.microsoft.com/office/drawing/2014/main" val="20000"/>
                    </a:ext>
                  </a:extLst>
                </a:gridCol>
                <a:gridCol w="5376951">
                  <a:extLst>
                    <a:ext uri="{9D8B030D-6E8A-4147-A177-3AD203B41FA5}">
                      <a16:colId xmlns="" xmlns:a16="http://schemas.microsoft.com/office/drawing/2014/main" val="20001"/>
                    </a:ext>
                  </a:extLst>
                </a:gridCol>
                <a:gridCol w="1029538">
                  <a:extLst>
                    <a:ext uri="{9D8B030D-6E8A-4147-A177-3AD203B41FA5}">
                      <a16:colId xmlns="" xmlns:a16="http://schemas.microsoft.com/office/drawing/2014/main" val="20002"/>
                    </a:ext>
                  </a:extLst>
                </a:gridCol>
                <a:gridCol w="1235448">
                  <a:extLst>
                    <a:ext uri="{9D8B030D-6E8A-4147-A177-3AD203B41FA5}">
                      <a16:colId xmlns="" xmlns:a16="http://schemas.microsoft.com/office/drawing/2014/main" val="20003"/>
                    </a:ext>
                  </a:extLst>
                </a:gridCol>
              </a:tblGrid>
              <a:tr h="358820">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TDOC</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TITLE</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WG</a:t>
                      </a:r>
                    </a:p>
                  </a:txBody>
                  <a:tcPr marL="36812" marR="36812"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dirty="0">
                          <a:effectLst/>
                          <a:latin typeface="Arial" panose="020B0604020202020204" pitchFamily="34" charset="0"/>
                          <a:ea typeface="Calibri" panose="020F0502020204030204" pitchFamily="34" charset="0"/>
                          <a:cs typeface="Arial" panose="020B0604020202020204" pitchFamily="34" charset="0"/>
                        </a:rPr>
                        <a:t>New</a:t>
                      </a:r>
                      <a:r>
                        <a:rPr lang="en-GB" sz="1100" baseline="0" dirty="0">
                          <a:effectLst/>
                          <a:latin typeface="Arial" panose="020B0604020202020204" pitchFamily="34" charset="0"/>
                          <a:ea typeface="Calibri" panose="020F0502020204030204" pitchFamily="34" charset="0"/>
                          <a:cs typeface="Arial" panose="020B0604020202020204" pitchFamily="34" charset="0"/>
                        </a:rPr>
                        <a:t> Specs</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36812" marR="36812" marT="0" marB="0"/>
                </a:tc>
                <a:extLst>
                  <a:ext uri="{0D108BD9-81ED-4DB2-BD59-A6C34878D82A}">
                    <a16:rowId xmlns="" xmlns:a16="http://schemas.microsoft.com/office/drawing/2014/main" val="10000"/>
                  </a:ext>
                </a:extLst>
              </a:tr>
              <a:tr h="439093">
                <a:tc>
                  <a:txBody>
                    <a:bodyPr/>
                    <a:lstStyle/>
                    <a:p>
                      <a:pPr algn="l" fontAlgn="t"/>
                      <a:r>
                        <a:rPr lang="en-GB" sz="1200" b="1" i="0" u="sng" strike="noStrike">
                          <a:solidFill>
                            <a:srgbClr val="0000FF"/>
                          </a:solidFill>
                          <a:effectLst/>
                          <a:latin typeface="Arial" panose="020B0604020202020204" pitchFamily="34" charset="0"/>
                          <a:hlinkClick r:id="rId2"/>
                        </a:rPr>
                        <a:t>CP-172028</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effectLst/>
                          <a:latin typeface="Arial" panose="020B0604020202020204" pitchFamily="34" charset="0"/>
                        </a:rPr>
                        <a:t>New WID on CT aspects of unlicensed spectrum offloading system enhancements</a:t>
                      </a:r>
                    </a:p>
                  </a:txBody>
                  <a:tcPr marL="0" marR="0" marT="0" marB="0"/>
                </a:tc>
                <a:tc>
                  <a:txBody>
                    <a:bodyPr/>
                    <a:lstStyle/>
                    <a:p>
                      <a:pPr algn="l" fontAlgn="t"/>
                      <a:r>
                        <a:rPr lang="en-GB" sz="1200" b="0" i="0" u="none" strike="noStrike">
                          <a:effectLst/>
                          <a:latin typeface="Arial" panose="020B0604020202020204" pitchFamily="34" charset="0"/>
                        </a:rPr>
                        <a:t>CT4</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 xmlns:a16="http://schemas.microsoft.com/office/drawing/2014/main" val="10001"/>
                  </a:ext>
                </a:extLst>
              </a:tr>
              <a:tr h="439093">
                <a:tc>
                  <a:txBody>
                    <a:bodyPr/>
                    <a:lstStyle/>
                    <a:p>
                      <a:pPr algn="l" fontAlgn="t"/>
                      <a:r>
                        <a:rPr lang="en-GB" sz="1200" b="1" i="0" u="sng" strike="noStrike" dirty="0">
                          <a:solidFill>
                            <a:srgbClr val="0000FF"/>
                          </a:solidFill>
                          <a:effectLst/>
                          <a:latin typeface="Arial" panose="020B0604020202020204" pitchFamily="34" charset="0"/>
                        </a:rPr>
                        <a:t>CP-172145</a:t>
                      </a:r>
                    </a:p>
                  </a:txBody>
                  <a:tcPr marL="0" marR="0" marT="0" marB="0"/>
                </a:tc>
                <a:tc>
                  <a:txBody>
                    <a:bodyPr/>
                    <a:lstStyle/>
                    <a:p>
                      <a:pPr algn="l" fontAlgn="t"/>
                      <a:r>
                        <a:rPr lang="en-GB" sz="1200" b="0" i="0" u="none" strike="noStrike">
                          <a:effectLst/>
                          <a:latin typeface="Arial" panose="020B0604020202020204" pitchFamily="34" charset="0"/>
                        </a:rPr>
                        <a:t>New WID on Protocol enhancements for Mission Critical Services</a:t>
                      </a:r>
                    </a:p>
                  </a:txBody>
                  <a:tcPr marL="0" marR="0" marT="0" marB="0"/>
                </a:tc>
                <a:tc>
                  <a:txBody>
                    <a:bodyPr/>
                    <a:lstStyle/>
                    <a:p>
                      <a:pPr algn="l" fontAlgn="t"/>
                      <a:r>
                        <a:rPr lang="en-GB" sz="1200" b="0" i="0" u="none" strike="noStrike">
                          <a:effectLst/>
                          <a:latin typeface="Arial" panose="020B0604020202020204" pitchFamily="34" charset="0"/>
                        </a:rPr>
                        <a:t>CT1</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 xmlns:a16="http://schemas.microsoft.com/office/drawing/2014/main" val="10002"/>
                  </a:ext>
                </a:extLst>
              </a:tr>
              <a:tr h="439093">
                <a:tc>
                  <a:txBody>
                    <a:bodyPr/>
                    <a:lstStyle/>
                    <a:p>
                      <a:pPr algn="l" fontAlgn="t"/>
                      <a:r>
                        <a:rPr lang="en-GB" sz="1200" b="1" i="0" u="sng" strike="noStrike">
                          <a:solidFill>
                            <a:srgbClr val="0000FF"/>
                          </a:solidFill>
                          <a:effectLst/>
                          <a:latin typeface="Arial" panose="020B0604020202020204" pitchFamily="34" charset="0"/>
                          <a:hlinkClick r:id="rId3"/>
                        </a:rPr>
                        <a:t>CP-172030</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effectLst/>
                          <a:latin typeface="Arial" panose="020B0604020202020204" pitchFamily="34" charset="0"/>
                        </a:rPr>
                        <a:t>New WID on enhancement for Mission Critical Push-to-Talk</a:t>
                      </a:r>
                    </a:p>
                  </a:txBody>
                  <a:tcPr marL="0" marR="0" marT="0" marB="0"/>
                </a:tc>
                <a:tc>
                  <a:txBody>
                    <a:bodyPr/>
                    <a:lstStyle/>
                    <a:p>
                      <a:pPr algn="l" fontAlgn="t"/>
                      <a:r>
                        <a:rPr lang="en-GB" sz="1200" b="0" i="0" u="none" strike="noStrike">
                          <a:effectLst/>
                          <a:latin typeface="Arial" panose="020B0604020202020204" pitchFamily="34" charset="0"/>
                        </a:rPr>
                        <a:t>CT1</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 xmlns:a16="http://schemas.microsoft.com/office/drawing/2014/main" val="10003"/>
                  </a:ext>
                </a:extLst>
              </a:tr>
              <a:tr h="439093">
                <a:tc>
                  <a:txBody>
                    <a:bodyPr/>
                    <a:lstStyle/>
                    <a:p>
                      <a:pPr algn="l" fontAlgn="t"/>
                      <a:r>
                        <a:rPr lang="en-GB" sz="1200" b="1" i="0" u="sng" strike="noStrike" dirty="0">
                          <a:solidFill>
                            <a:srgbClr val="0000FF"/>
                          </a:solidFill>
                          <a:effectLst/>
                          <a:latin typeface="Arial" panose="020B0604020202020204" pitchFamily="34" charset="0"/>
                        </a:rPr>
                        <a:t>CP-172146</a:t>
                      </a:r>
                    </a:p>
                  </a:txBody>
                  <a:tcPr marL="0" marR="0" marT="0" marB="0"/>
                </a:tc>
                <a:tc>
                  <a:txBody>
                    <a:bodyPr/>
                    <a:lstStyle/>
                    <a:p>
                      <a:pPr algn="l" fontAlgn="t"/>
                      <a:r>
                        <a:rPr lang="en-GB" sz="1200" b="0" i="0" u="none" strike="noStrike">
                          <a:effectLst/>
                          <a:latin typeface="Arial" panose="020B0604020202020204" pitchFamily="34" charset="0"/>
                        </a:rPr>
                        <a:t>New WID on enhancement for Mission Critical Data</a:t>
                      </a:r>
                    </a:p>
                  </a:txBody>
                  <a:tcPr marL="0" marR="0" marT="0" marB="0"/>
                </a:tc>
                <a:tc>
                  <a:txBody>
                    <a:bodyPr/>
                    <a:lstStyle/>
                    <a:p>
                      <a:pPr algn="l" fontAlgn="t"/>
                      <a:r>
                        <a:rPr lang="en-GB" sz="1200" b="0" i="0" u="none" strike="noStrike">
                          <a:effectLst/>
                          <a:latin typeface="Arial" panose="020B0604020202020204" pitchFamily="34" charset="0"/>
                        </a:rPr>
                        <a:t>CT1</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 xmlns:a16="http://schemas.microsoft.com/office/drawing/2014/main" val="10004"/>
                  </a:ext>
                </a:extLst>
              </a:tr>
              <a:tr h="439093">
                <a:tc>
                  <a:txBody>
                    <a:bodyPr/>
                    <a:lstStyle/>
                    <a:p>
                      <a:pPr algn="l" fontAlgn="t"/>
                      <a:r>
                        <a:rPr lang="en-GB" sz="1200" b="1" i="0" u="sng" strike="noStrike" dirty="0">
                          <a:solidFill>
                            <a:srgbClr val="0000FF"/>
                          </a:solidFill>
                          <a:effectLst/>
                          <a:latin typeface="Arial" panose="020B0604020202020204" pitchFamily="34" charset="0"/>
                        </a:rPr>
                        <a:t>CP-172147</a:t>
                      </a:r>
                    </a:p>
                  </a:txBody>
                  <a:tcPr marL="0" marR="0" marT="0" marB="0"/>
                </a:tc>
                <a:tc>
                  <a:txBody>
                    <a:bodyPr/>
                    <a:lstStyle/>
                    <a:p>
                      <a:pPr algn="l" fontAlgn="t"/>
                      <a:r>
                        <a:rPr lang="en-GB" sz="1200" b="0" i="0" u="none" strike="noStrike">
                          <a:effectLst/>
                          <a:latin typeface="Arial" panose="020B0604020202020204" pitchFamily="34" charset="0"/>
                        </a:rPr>
                        <a:t>New work item on Enhancements to Mission Critical Video – CT aspects</a:t>
                      </a:r>
                    </a:p>
                  </a:txBody>
                  <a:tcPr marL="0" marR="0" marT="0" marB="0"/>
                </a:tc>
                <a:tc>
                  <a:txBody>
                    <a:bodyPr/>
                    <a:lstStyle/>
                    <a:p>
                      <a:pPr algn="l" fontAlgn="t"/>
                      <a:r>
                        <a:rPr lang="en-GB" sz="1200" b="0" i="0" u="none" strike="noStrike" dirty="0">
                          <a:effectLst/>
                          <a:latin typeface="Arial" panose="020B0604020202020204" pitchFamily="34" charset="0"/>
                        </a:rPr>
                        <a:t>CT1</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211672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spc="-1" dirty="0">
                <a:solidFill>
                  <a:srgbClr val="FF0000"/>
                </a:solidFill>
                <a:uFill>
                  <a:solidFill>
                    <a:srgbClr val="FFFFFF"/>
                  </a:solidFill>
                </a:uFill>
                <a:latin typeface="Arial"/>
              </a:rPr>
              <a:t>TR</a:t>
            </a:r>
            <a:r>
              <a:rPr lang="en-US" sz="3200" b="0" strike="noStrike" spc="-1" dirty="0">
                <a:solidFill>
                  <a:srgbClr val="FF0000"/>
                </a:solidFill>
                <a:uFill>
                  <a:solidFill>
                    <a:srgbClr val="FFFFFF"/>
                  </a:solidFill>
                </a:uFill>
                <a:latin typeface="Arial"/>
              </a:rPr>
              <a:t> for Information</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227560222"/>
              </p:ext>
            </p:extLst>
          </p:nvPr>
        </p:nvGraphicFramePr>
        <p:xfrm>
          <a:off x="305820" y="2043804"/>
          <a:ext cx="8449920" cy="1792632"/>
        </p:xfrm>
        <a:graphic>
          <a:graphicData uri="http://schemas.openxmlformats.org/drawingml/2006/table">
            <a:tbl>
              <a:tblPr/>
              <a:tblGrid>
                <a:gridCol w="1069920">
                  <a:extLst>
                    <a:ext uri="{9D8B030D-6E8A-4147-A177-3AD203B41FA5}">
                      <a16:colId xmlns="" xmlns:a16="http://schemas.microsoft.com/office/drawing/2014/main" val="20000"/>
                    </a:ext>
                  </a:extLst>
                </a:gridCol>
                <a:gridCol w="6193800">
                  <a:extLst>
                    <a:ext uri="{9D8B030D-6E8A-4147-A177-3AD203B41FA5}">
                      <a16:colId xmlns="" xmlns:a16="http://schemas.microsoft.com/office/drawing/2014/main" val="20001"/>
                    </a:ext>
                  </a:extLst>
                </a:gridCol>
                <a:gridCol w="1186200">
                  <a:extLst>
                    <a:ext uri="{9D8B030D-6E8A-4147-A177-3AD203B41FA5}">
                      <a16:colId xmlns="" xmlns:a16="http://schemas.microsoft.com/office/drawing/2014/main"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 xmlns:a16="http://schemas.microsoft.com/office/drawing/2014/main" val="10000"/>
                  </a:ext>
                </a:extLst>
              </a:tr>
              <a:tr h="341824">
                <a:tc>
                  <a:txBody>
                    <a:bodyPr/>
                    <a:lstStyle/>
                    <a:p>
                      <a:pPr algn="l" fontAlgn="t"/>
                      <a:r>
                        <a:rPr lang="en-GB" sz="1400" b="0" i="0" u="none" strike="noStrike" dirty="0">
                          <a:solidFill>
                            <a:schemeClr val="bg1"/>
                          </a:solidFill>
                          <a:effectLst/>
                          <a:latin typeface="Arial" panose="020B0604020202020204" pitchFamily="34" charset="0"/>
                          <a:ea typeface="+mn-ea"/>
                          <a:cs typeface="+mn-cs"/>
                        </a:rPr>
                        <a:t>CP-172011</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dirty="0">
                          <a:effectLst/>
                          <a:latin typeface="Arial" panose="020B0604020202020204" pitchFamily="34" charset="0"/>
                        </a:rPr>
                        <a:t>3GPP TR 29.891 v1.0.0 on 5G System – Phase 1; CT WG4 Aspects</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effectLst/>
                          <a:latin typeface="Arial" panose="020B0604020202020204" pitchFamily="34" charset="0"/>
                        </a:rPr>
                        <a:t>CT4</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1"/>
                  </a:ext>
                </a:extLst>
              </a:tr>
              <a:tr h="341824">
                <a:tc>
                  <a:txBody>
                    <a:bodyPr/>
                    <a:lstStyle/>
                    <a:p>
                      <a:pPr algn="l" fontAlgn="t"/>
                      <a:r>
                        <a:rPr lang="en-GB" sz="1400" b="0" i="0" u="none" strike="noStrike" dirty="0">
                          <a:solidFill>
                            <a:schemeClr val="bg1"/>
                          </a:solidFill>
                          <a:effectLst/>
                          <a:latin typeface="Arial" panose="020B0604020202020204" pitchFamily="34" charset="0"/>
                          <a:ea typeface="+mn-ea"/>
                          <a:cs typeface="+mn-cs"/>
                        </a:rPr>
                        <a:t>CP-172035</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dirty="0">
                          <a:effectLst/>
                          <a:latin typeface="Arial" panose="020B0604020202020204" pitchFamily="34" charset="0"/>
                        </a:rPr>
                        <a:t>3GPP TR 24.890 v1.0.0 on 5G System – Phase 1; CT WG1 Aspects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2"/>
                  </a:ext>
                </a:extLst>
              </a:tr>
              <a:tr h="341824">
                <a:tc>
                  <a:txBody>
                    <a:bodyPr/>
                    <a:lstStyle/>
                    <a:p>
                      <a:pPr algn="l" fontAlgn="t"/>
                      <a:r>
                        <a:rPr lang="en-GB" sz="1400" b="0" i="0" u="none" strike="noStrike" dirty="0" smtClean="0">
                          <a:solidFill>
                            <a:schemeClr val="bg1"/>
                          </a:solidFill>
                          <a:effectLst/>
                          <a:latin typeface="Arial" panose="020B0604020202020204" pitchFamily="34" charset="0"/>
                          <a:ea typeface="+mn-ea"/>
                          <a:cs typeface="+mn-cs"/>
                        </a:rPr>
                        <a:t>CP-172069</a:t>
                      </a:r>
                      <a:endParaRPr lang="en-GB" sz="1400" b="0" i="0" u="none" strike="noStrike" dirty="0">
                        <a:solidFill>
                          <a:schemeClr val="bg1"/>
                        </a:solidFill>
                        <a:effectLst/>
                        <a:latin typeface="Arial" panose="020B0604020202020204" pitchFamily="34" charset="0"/>
                        <a:ea typeface="+mn-ea"/>
                        <a:cs typeface="+mn-cs"/>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dirty="0">
                          <a:effectLst/>
                          <a:latin typeface="Arial" panose="020B0604020202020204" pitchFamily="34" charset="0"/>
                        </a:rPr>
                        <a:t>TR 31.890 – Study on CT6 aspects on 5G System - Phase 1</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effectLst/>
                          <a:latin typeface="Arial" panose="020B0604020202020204" pitchFamily="34" charset="0"/>
                        </a:rPr>
                        <a:t>CT6</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3"/>
                  </a:ext>
                </a:extLst>
              </a:tr>
              <a:tr h="341824">
                <a:tc>
                  <a:txBody>
                    <a:bodyPr/>
                    <a:lstStyle/>
                    <a:p>
                      <a:pPr algn="l" fontAlgn="t"/>
                      <a:r>
                        <a:rPr lang="en-GB" sz="1400" b="0" i="0" u="none" strike="noStrike" dirty="0">
                          <a:solidFill>
                            <a:schemeClr val="bg1"/>
                          </a:solidFill>
                          <a:effectLst/>
                          <a:latin typeface="Arial" panose="020B0604020202020204" pitchFamily="34" charset="0"/>
                          <a:ea typeface="+mn-ea"/>
                          <a:cs typeface="+mn-cs"/>
                        </a:rPr>
                        <a:t>CP-172125</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dirty="0">
                          <a:effectLst/>
                          <a:latin typeface="Arial" panose="020B0604020202020204" pitchFamily="34" charset="0"/>
                        </a:rPr>
                        <a:t>Presentation sheet for 3GPP TS 29.890 v1.0.1 on CT WG3 aspects of 5G System Phase 1 for Information</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4"/>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023255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numbers1/5</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5"/>
          <p:cNvGraphicFramePr>
            <a:graphicFrameLocks/>
          </p:cNvGraphicFramePr>
          <p:nvPr>
            <p:extLst>
              <p:ext uri="{D42A27DB-BD31-4B8C-83A1-F6EECF244321}">
                <p14:modId xmlns:p14="http://schemas.microsoft.com/office/powerpoint/2010/main" val="4232981295"/>
              </p:ext>
            </p:extLst>
          </p:nvPr>
        </p:nvGraphicFramePr>
        <p:xfrm>
          <a:off x="482600" y="1468438"/>
          <a:ext cx="8324851" cy="4419600"/>
        </p:xfrm>
        <a:graphic>
          <a:graphicData uri="http://schemas.openxmlformats.org/drawingml/2006/table">
            <a:tbl>
              <a:tblPr firstRow="1" firstCol="1" bandRow="1">
                <a:tableStyleId>{5C22544A-7EE6-4342-B048-85BDC9FD1C3A}</a:tableStyleId>
              </a:tblPr>
              <a:tblGrid>
                <a:gridCol w="612298">
                  <a:extLst>
                    <a:ext uri="{9D8B030D-6E8A-4147-A177-3AD203B41FA5}">
                      <a16:colId xmlns="" xmlns:a16="http://schemas.microsoft.com/office/drawing/2014/main" val="20000"/>
                    </a:ext>
                  </a:extLst>
                </a:gridCol>
                <a:gridCol w="3112632">
                  <a:extLst>
                    <a:ext uri="{9D8B030D-6E8A-4147-A177-3AD203B41FA5}">
                      <a16:colId xmlns="" xmlns:a16="http://schemas.microsoft.com/office/drawing/2014/main" val="20001"/>
                    </a:ext>
                  </a:extLst>
                </a:gridCol>
                <a:gridCol w="1074000">
                  <a:extLst>
                    <a:ext uri="{9D8B030D-6E8A-4147-A177-3AD203B41FA5}">
                      <a16:colId xmlns="" xmlns:a16="http://schemas.microsoft.com/office/drawing/2014/main" val="20002"/>
                    </a:ext>
                  </a:extLst>
                </a:gridCol>
                <a:gridCol w="1161606">
                  <a:extLst>
                    <a:ext uri="{9D8B030D-6E8A-4147-A177-3AD203B41FA5}">
                      <a16:colId xmlns="" xmlns:a16="http://schemas.microsoft.com/office/drawing/2014/main" val="20003"/>
                    </a:ext>
                  </a:extLst>
                </a:gridCol>
                <a:gridCol w="2364315">
                  <a:extLst>
                    <a:ext uri="{9D8B030D-6E8A-4147-A177-3AD203B41FA5}">
                      <a16:colId xmlns="" xmlns:a16="http://schemas.microsoft.com/office/drawing/2014/main" val="20004"/>
                    </a:ext>
                  </a:extLst>
                </a:gridCol>
              </a:tblGrid>
              <a:tr h="0">
                <a:tc>
                  <a:txBody>
                    <a:bodyPr/>
                    <a:lstStyle/>
                    <a:p>
                      <a:pPr hangingPunct="0">
                        <a:spcAft>
                          <a:spcPts val="0"/>
                        </a:spcAft>
                      </a:pPr>
                      <a:r>
                        <a:rPr lang="en-GB" sz="1400" u="sng" dirty="0">
                          <a:effectLst/>
                          <a:latin typeface="+mn-lt"/>
                          <a:ea typeface="+mn-ea"/>
                          <a:cs typeface="+mn-cs"/>
                        </a:rPr>
                        <a:t>Spec</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400" u="sng" dirty="0">
                          <a:effectLst/>
                        </a:rPr>
                        <a:t>Title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400" u="sng" dirty="0">
                          <a:effectLst/>
                          <a:latin typeface="+mn-lt"/>
                          <a:ea typeface="+mn-ea"/>
                          <a:cs typeface="+mn-cs"/>
                        </a:rPr>
                        <a:t>Information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400" u="sng" dirty="0">
                          <a:effectLst/>
                        </a:rPr>
                        <a:t>Approval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400" u="sng" dirty="0">
                          <a:effectLst/>
                        </a:rPr>
                        <a:t>Responsibility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0"/>
                  </a:ext>
                </a:extLst>
              </a:tr>
              <a:tr h="0">
                <a:tc>
                  <a:txBody>
                    <a:bodyPr/>
                    <a:lstStyle/>
                    <a:p>
                      <a:pPr>
                        <a:spcAft>
                          <a:spcPts val="0"/>
                        </a:spcAft>
                      </a:pPr>
                      <a:r>
                        <a:rPr lang="en-GB" sz="1200" b="1" u="sng" kern="1200" dirty="0">
                          <a:solidFill>
                            <a:schemeClr val="lt1"/>
                          </a:solidFill>
                          <a:effectLst/>
                          <a:latin typeface="+mn-lt"/>
                          <a:ea typeface="+mn-ea"/>
                          <a:cs typeface="+mn-cs"/>
                        </a:rPr>
                        <a:t>29.500</a:t>
                      </a:r>
                    </a:p>
                  </a:txBody>
                  <a:tcPr marL="68580" marR="68580" marT="0" marB="0" anchor="b"/>
                </a:tc>
                <a:tc>
                  <a:txBody>
                    <a:bodyPr/>
                    <a:lstStyle/>
                    <a:p>
                      <a:pPr hangingPunct="0">
                        <a:spcAft>
                          <a:spcPts val="0"/>
                        </a:spcAft>
                      </a:pPr>
                      <a:r>
                        <a:rPr lang="en-GB" sz="1200" u="sng" dirty="0">
                          <a:effectLst/>
                        </a:rPr>
                        <a:t>5G System; Technical Realization of Service Based Architecture;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CT#79 (March,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err="1">
                          <a:effectLst/>
                        </a:rPr>
                        <a:t>Caixia</a:t>
                      </a:r>
                      <a:r>
                        <a:rPr lang="fr-FR" sz="1200" u="sng" dirty="0">
                          <a:effectLst/>
                        </a:rPr>
                        <a:t> Qi</a:t>
                      </a:r>
                      <a:endParaRPr lang="en-GB" sz="1200" dirty="0">
                        <a:effectLst/>
                      </a:endParaRPr>
                    </a:p>
                    <a:p>
                      <a:pPr hangingPunct="0">
                        <a:spcAft>
                          <a:spcPts val="0"/>
                        </a:spcAft>
                      </a:pPr>
                      <a:r>
                        <a:rPr lang="fr-FR" sz="1200" u="sng" dirty="0">
                          <a:effectLst/>
                        </a:rPr>
                        <a:t>caixia.qi@huawei.com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1"/>
                  </a:ext>
                </a:extLst>
              </a:tr>
              <a:tr h="0">
                <a:tc>
                  <a:txBody>
                    <a:bodyPr/>
                    <a:lstStyle/>
                    <a:p>
                      <a:pPr>
                        <a:spcAft>
                          <a:spcPts val="0"/>
                        </a:spcAft>
                      </a:pPr>
                      <a:r>
                        <a:rPr lang="en-GB" sz="1200" b="1" u="sng" kern="1200" dirty="0">
                          <a:solidFill>
                            <a:schemeClr val="lt1"/>
                          </a:solidFill>
                          <a:effectLst/>
                          <a:latin typeface="+mn-lt"/>
                          <a:ea typeface="+mn-ea"/>
                          <a:cs typeface="+mn-cs"/>
                        </a:rPr>
                        <a:t>29.501</a:t>
                      </a:r>
                    </a:p>
                  </a:txBody>
                  <a:tcPr marL="68580" marR="68580" marT="0" marB="0" anchor="b"/>
                </a:tc>
                <a:tc>
                  <a:txBody>
                    <a:bodyPr/>
                    <a:lstStyle/>
                    <a:p>
                      <a:pPr hangingPunct="0">
                        <a:spcAft>
                          <a:spcPts val="0"/>
                        </a:spcAft>
                      </a:pPr>
                      <a:r>
                        <a:rPr lang="en-GB" sz="1200" u="sng" dirty="0">
                          <a:effectLst/>
                        </a:rPr>
                        <a:t>5G System; Principles and Guidelines for Services Definition;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CT#79 (March,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a:effectLst/>
                        </a:rPr>
                        <a:t>CT4 responsibility. </a:t>
                      </a:r>
                      <a:endParaRPr lang="en-GB" sz="1200">
                        <a:effectLst/>
                      </a:endParaRPr>
                    </a:p>
                    <a:p>
                      <a:pPr hangingPunct="0">
                        <a:spcAft>
                          <a:spcPts val="0"/>
                        </a:spcAft>
                      </a:pPr>
                      <a:r>
                        <a:rPr lang="fr-FR" sz="1200" u="sng">
                          <a:effectLst/>
                        </a:rPr>
                        <a:t>Rapporteur:</a:t>
                      </a:r>
                      <a:endParaRPr lang="en-GB" sz="1200">
                        <a:effectLst/>
                      </a:endParaRPr>
                    </a:p>
                    <a:p>
                      <a:pPr hangingPunct="0">
                        <a:spcAft>
                          <a:spcPts val="0"/>
                        </a:spcAft>
                      </a:pPr>
                      <a:r>
                        <a:rPr lang="fr-FR" sz="1200" u="sng">
                          <a:effectLst/>
                        </a:rPr>
                        <a:t>Ulrich Wiehe</a:t>
                      </a:r>
                      <a:endParaRPr lang="en-GB" sz="1200">
                        <a:effectLst/>
                      </a:endParaRPr>
                    </a:p>
                    <a:p>
                      <a:pPr hangingPunct="0">
                        <a:spcAft>
                          <a:spcPts val="0"/>
                        </a:spcAft>
                      </a:pPr>
                      <a:r>
                        <a:rPr lang="fr-FR" sz="1200" u="sng">
                          <a:effectLst/>
                          <a:hlinkClick r:id="rId2"/>
                        </a:rPr>
                        <a:t>ulrich.wiehe@nokia.com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2"/>
                  </a:ext>
                </a:extLst>
              </a:tr>
              <a:tr h="0">
                <a:tc>
                  <a:txBody>
                    <a:bodyPr/>
                    <a:lstStyle/>
                    <a:p>
                      <a:pPr>
                        <a:spcAft>
                          <a:spcPts val="0"/>
                        </a:spcAft>
                      </a:pPr>
                      <a:r>
                        <a:rPr lang="en-GB" sz="1200" b="1" u="sng" kern="1200" dirty="0">
                          <a:solidFill>
                            <a:schemeClr val="lt1"/>
                          </a:solidFill>
                          <a:effectLst/>
                          <a:latin typeface="+mn-lt"/>
                          <a:ea typeface="+mn-ea"/>
                          <a:cs typeface="+mn-cs"/>
                        </a:rPr>
                        <a:t>29.518</a:t>
                      </a:r>
                    </a:p>
                  </a:txBody>
                  <a:tcPr marL="68580" marR="68580" marT="0" marB="0" anchor="b"/>
                </a:tc>
                <a:tc>
                  <a:txBody>
                    <a:bodyPr/>
                    <a:lstStyle/>
                    <a:p>
                      <a:pPr hangingPunct="0">
                        <a:spcAft>
                          <a:spcPts val="0"/>
                        </a:spcAft>
                      </a:pPr>
                      <a:r>
                        <a:rPr lang="en-GB" sz="1200" u="sng">
                          <a:effectLst/>
                        </a:rPr>
                        <a:t>5G System; Access and Mobility Management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en-US" sz="1200" u="sng" dirty="0">
                          <a:effectLst/>
                        </a:rPr>
                        <a:t>Frank Yong Yang</a:t>
                      </a:r>
                      <a:endParaRPr lang="en-GB" sz="1200" dirty="0">
                        <a:effectLst/>
                      </a:endParaRPr>
                    </a:p>
                    <a:p>
                      <a:pPr hangingPunct="0">
                        <a:spcAft>
                          <a:spcPts val="0"/>
                        </a:spcAft>
                      </a:pPr>
                      <a:r>
                        <a:rPr lang="en-GB" sz="1200" u="sng" dirty="0">
                          <a:effectLst/>
                        </a:rPr>
                        <a:t>frank.yong.yang@ericsson.com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3"/>
                  </a:ext>
                </a:extLst>
              </a:tr>
              <a:tr h="0">
                <a:tc>
                  <a:txBody>
                    <a:bodyPr/>
                    <a:lstStyle/>
                    <a:p>
                      <a:pPr>
                        <a:spcAft>
                          <a:spcPts val="0"/>
                        </a:spcAft>
                      </a:pPr>
                      <a:r>
                        <a:rPr lang="en-GB" sz="1200" b="1" u="sng" kern="1200" dirty="0">
                          <a:solidFill>
                            <a:schemeClr val="lt1"/>
                          </a:solidFill>
                          <a:effectLst/>
                          <a:latin typeface="+mn-lt"/>
                          <a:ea typeface="+mn-ea"/>
                          <a:cs typeface="+mn-cs"/>
                        </a:rPr>
                        <a:t>29.502</a:t>
                      </a:r>
                    </a:p>
                  </a:txBody>
                  <a:tcPr marL="68580" marR="68580" marT="0" marB="0" anchor="b"/>
                </a:tc>
                <a:tc>
                  <a:txBody>
                    <a:bodyPr/>
                    <a:lstStyle/>
                    <a:p>
                      <a:pPr hangingPunct="0">
                        <a:spcAft>
                          <a:spcPts val="0"/>
                        </a:spcAft>
                      </a:pPr>
                      <a:r>
                        <a:rPr lang="en-GB" sz="1200" u="sng">
                          <a:effectLst/>
                        </a:rPr>
                        <a:t>5G System; Session Management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Bruno Landais</a:t>
                      </a:r>
                      <a:endParaRPr lang="en-GB" sz="1200" dirty="0">
                        <a:effectLst/>
                      </a:endParaRPr>
                    </a:p>
                    <a:p>
                      <a:pPr hangingPunct="0">
                        <a:spcAft>
                          <a:spcPts val="0"/>
                        </a:spcAft>
                      </a:pPr>
                      <a:r>
                        <a:rPr lang="fr-FR" sz="1200" u="sng" dirty="0">
                          <a:effectLst/>
                          <a:hlinkClick r:id="rId3"/>
                        </a:rPr>
                        <a:t>bruno.landais@nokia.com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4"/>
                  </a:ext>
                </a:extLst>
              </a:tr>
              <a:tr h="0">
                <a:tc>
                  <a:txBody>
                    <a:bodyPr/>
                    <a:lstStyle/>
                    <a:p>
                      <a:pPr>
                        <a:spcAft>
                          <a:spcPts val="0"/>
                        </a:spcAft>
                      </a:pPr>
                      <a:r>
                        <a:rPr lang="en-GB" sz="1200" b="1" u="sng" kern="1200" dirty="0">
                          <a:solidFill>
                            <a:schemeClr val="lt1"/>
                          </a:solidFill>
                          <a:effectLst/>
                          <a:latin typeface="+mn-lt"/>
                          <a:ea typeface="+mn-ea"/>
                          <a:cs typeface="+mn-cs"/>
                        </a:rPr>
                        <a:t>29.503</a:t>
                      </a:r>
                    </a:p>
                  </a:txBody>
                  <a:tcPr marL="68580" marR="68580" marT="0" marB="0" anchor="b"/>
                </a:tc>
                <a:tc>
                  <a:txBody>
                    <a:bodyPr/>
                    <a:lstStyle/>
                    <a:p>
                      <a:pPr hangingPunct="0">
                        <a:spcAft>
                          <a:spcPts val="0"/>
                        </a:spcAft>
                      </a:pPr>
                      <a:r>
                        <a:rPr lang="en-GB" sz="1200" u="sng">
                          <a:effectLst/>
                        </a:rPr>
                        <a:t>5G System; Unified Data Management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Ulrich Wiehe</a:t>
                      </a:r>
                      <a:endParaRPr lang="en-GB" sz="1200" dirty="0">
                        <a:effectLst/>
                      </a:endParaRPr>
                    </a:p>
                    <a:p>
                      <a:pPr hangingPunct="0">
                        <a:spcAft>
                          <a:spcPts val="0"/>
                        </a:spcAft>
                      </a:pPr>
                      <a:r>
                        <a:rPr lang="fr-FR" sz="1200" u="sng" dirty="0">
                          <a:effectLst/>
                          <a:hlinkClick r:id="rId2"/>
                        </a:rPr>
                        <a:t>ulrich.wiehe@nokia.com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5"/>
                  </a:ext>
                </a:extLst>
              </a:tr>
              <a:tr h="0">
                <a:tc>
                  <a:txBody>
                    <a:bodyPr/>
                    <a:lstStyle/>
                    <a:p>
                      <a:pPr>
                        <a:spcAft>
                          <a:spcPts val="0"/>
                        </a:spcAft>
                      </a:pPr>
                      <a:r>
                        <a:rPr lang="en-GB" sz="1200" b="1" u="sng" kern="1200" dirty="0">
                          <a:solidFill>
                            <a:schemeClr val="lt1"/>
                          </a:solidFill>
                          <a:effectLst/>
                          <a:latin typeface="+mn-lt"/>
                          <a:ea typeface="+mn-ea"/>
                          <a:cs typeface="+mn-cs"/>
                        </a:rPr>
                        <a:t>29.509</a:t>
                      </a:r>
                    </a:p>
                  </a:txBody>
                  <a:tcPr marL="68580" marR="68580" marT="0" marB="0" anchor="b"/>
                </a:tc>
                <a:tc>
                  <a:txBody>
                    <a:bodyPr/>
                    <a:lstStyle/>
                    <a:p>
                      <a:pPr hangingPunct="0">
                        <a:spcAft>
                          <a:spcPts val="0"/>
                        </a:spcAft>
                      </a:pPr>
                      <a:r>
                        <a:rPr lang="en-GB" sz="1200" u="sng">
                          <a:effectLst/>
                        </a:rPr>
                        <a:t>5G System; Authentication Server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 Julien </a:t>
                      </a:r>
                      <a:r>
                        <a:rPr lang="fr-FR" sz="1200" u="sng" dirty="0" err="1">
                          <a:effectLst/>
                        </a:rPr>
                        <a:t>Bournelle</a:t>
                      </a:r>
                      <a:endParaRPr lang="en-GB" sz="1200" dirty="0">
                        <a:effectLst/>
                      </a:endParaRPr>
                    </a:p>
                    <a:p>
                      <a:pPr hangingPunct="0">
                        <a:spcAft>
                          <a:spcPts val="0"/>
                        </a:spcAft>
                      </a:pPr>
                      <a:r>
                        <a:rPr lang="fr-FR" sz="1200" u="sng" dirty="0">
                          <a:effectLst/>
                          <a:hlinkClick r:id="rId4"/>
                        </a:rPr>
                        <a:t>Julien.bournelle@orange.com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87493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 2/5</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2"/>
          <p:cNvGraphicFramePr>
            <a:graphicFrameLocks/>
          </p:cNvGraphicFramePr>
          <p:nvPr>
            <p:extLst>
              <p:ext uri="{D42A27DB-BD31-4B8C-83A1-F6EECF244321}">
                <p14:modId xmlns:p14="http://schemas.microsoft.com/office/powerpoint/2010/main" val="3712638157"/>
              </p:ext>
            </p:extLst>
          </p:nvPr>
        </p:nvGraphicFramePr>
        <p:xfrm>
          <a:off x="467402" y="1118456"/>
          <a:ext cx="8288338" cy="5151437"/>
        </p:xfrm>
        <a:graphic>
          <a:graphicData uri="http://schemas.openxmlformats.org/drawingml/2006/table">
            <a:tbl>
              <a:tblPr firstRow="1" firstCol="1" bandRow="1">
                <a:tableStyleId>{5C22544A-7EE6-4342-B048-85BDC9FD1C3A}</a:tableStyleId>
              </a:tblPr>
              <a:tblGrid>
                <a:gridCol w="624299">
                  <a:extLst>
                    <a:ext uri="{9D8B030D-6E8A-4147-A177-3AD203B41FA5}">
                      <a16:colId xmlns="" xmlns:a16="http://schemas.microsoft.com/office/drawing/2014/main" val="20000"/>
                    </a:ext>
                  </a:extLst>
                </a:gridCol>
                <a:gridCol w="2922511">
                  <a:extLst>
                    <a:ext uri="{9D8B030D-6E8A-4147-A177-3AD203B41FA5}">
                      <a16:colId xmlns="" xmlns:a16="http://schemas.microsoft.com/office/drawing/2014/main" val="20001"/>
                    </a:ext>
                  </a:extLst>
                </a:gridCol>
                <a:gridCol w="1108027">
                  <a:extLst>
                    <a:ext uri="{9D8B030D-6E8A-4147-A177-3AD203B41FA5}">
                      <a16:colId xmlns="" xmlns:a16="http://schemas.microsoft.com/office/drawing/2014/main" val="20002"/>
                    </a:ext>
                  </a:extLst>
                </a:gridCol>
                <a:gridCol w="1238686">
                  <a:extLst>
                    <a:ext uri="{9D8B030D-6E8A-4147-A177-3AD203B41FA5}">
                      <a16:colId xmlns="" xmlns:a16="http://schemas.microsoft.com/office/drawing/2014/main" val="20003"/>
                    </a:ext>
                  </a:extLst>
                </a:gridCol>
                <a:gridCol w="2394815">
                  <a:extLst>
                    <a:ext uri="{9D8B030D-6E8A-4147-A177-3AD203B41FA5}">
                      <a16:colId xmlns="" xmlns:a16="http://schemas.microsoft.com/office/drawing/2014/main" val="20004"/>
                    </a:ext>
                  </a:extLst>
                </a:gridCol>
              </a:tblGrid>
              <a:tr h="213373">
                <a:tc>
                  <a:txBody>
                    <a:bodyPr/>
                    <a:lstStyle/>
                    <a:p>
                      <a:pPr hangingPunct="0">
                        <a:spcAft>
                          <a:spcPts val="0"/>
                        </a:spcAft>
                      </a:pPr>
                      <a:r>
                        <a:rPr lang="en-GB" sz="1400" u="sng" dirty="0">
                          <a:effectLst/>
                          <a:latin typeface="+mn-lt"/>
                          <a:ea typeface="+mn-ea"/>
                          <a:cs typeface="+mn-cs"/>
                        </a:rPr>
                        <a:t>Spec</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Title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latin typeface="+mn-lt"/>
                          <a:ea typeface="+mn-ea"/>
                          <a:cs typeface="+mn-cs"/>
                        </a:rPr>
                        <a:t>Information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Approval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Responsibility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0"/>
                  </a:ext>
                </a:extLst>
              </a:tr>
              <a:tr h="548674">
                <a:tc>
                  <a:txBody>
                    <a:bodyPr/>
                    <a:lstStyle/>
                    <a:p>
                      <a:pPr>
                        <a:spcAft>
                          <a:spcPts val="0"/>
                        </a:spcAft>
                      </a:pPr>
                      <a:r>
                        <a:rPr lang="en-GB" sz="1200" b="1" u="sng" kern="1200" dirty="0">
                          <a:solidFill>
                            <a:schemeClr val="lt1"/>
                          </a:solidFill>
                          <a:effectLst/>
                          <a:latin typeface="+mn-lt"/>
                          <a:ea typeface="+mn-ea"/>
                          <a:cs typeface="+mn-cs"/>
                        </a:rPr>
                        <a:t>29.540</a:t>
                      </a:r>
                    </a:p>
                  </a:txBody>
                  <a:tcPr marL="68580" marR="68580" marT="0" marB="0" anchor="b"/>
                </a:tc>
                <a:tc>
                  <a:txBody>
                    <a:bodyPr/>
                    <a:lstStyle/>
                    <a:p>
                      <a:pPr hangingPunct="0">
                        <a:spcAft>
                          <a:spcPts val="0"/>
                        </a:spcAft>
                      </a:pPr>
                      <a:r>
                        <a:rPr lang="en-GB" sz="1200" u="sng" dirty="0">
                          <a:effectLst/>
                        </a:rPr>
                        <a:t>5G System; SMS Services;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CT#79 (March,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 </a:t>
                      </a:r>
                      <a:r>
                        <a:rPr lang="fr-FR" sz="1200" u="sng" dirty="0" err="1">
                          <a:effectLst/>
                        </a:rPr>
                        <a:t>Zhijun</a:t>
                      </a:r>
                      <a:r>
                        <a:rPr lang="fr-FR" sz="1200" u="sng" dirty="0">
                          <a:effectLst/>
                        </a:rPr>
                        <a:t> Li</a:t>
                      </a:r>
                      <a:endParaRPr lang="en-GB" sz="1200" dirty="0">
                        <a:effectLst/>
                      </a:endParaRPr>
                    </a:p>
                    <a:p>
                      <a:pPr hangingPunct="0">
                        <a:spcAft>
                          <a:spcPts val="0"/>
                        </a:spcAft>
                      </a:pPr>
                      <a:r>
                        <a:rPr lang="fr-FR" sz="1200" u="sng" dirty="0">
                          <a:effectLst/>
                        </a:rPr>
                        <a:t>li.zhijun3@zte.com.cn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1"/>
                  </a:ext>
                </a:extLst>
              </a:tr>
              <a:tr h="731565">
                <a:tc>
                  <a:txBody>
                    <a:bodyPr/>
                    <a:lstStyle/>
                    <a:p>
                      <a:pPr>
                        <a:spcAft>
                          <a:spcPts val="0"/>
                        </a:spcAft>
                      </a:pPr>
                      <a:r>
                        <a:rPr lang="en-GB" sz="1200" b="1" u="sng" kern="1200" dirty="0">
                          <a:solidFill>
                            <a:schemeClr val="lt1"/>
                          </a:solidFill>
                          <a:effectLst/>
                          <a:latin typeface="+mn-lt"/>
                          <a:ea typeface="+mn-ea"/>
                          <a:cs typeface="+mn-cs"/>
                        </a:rPr>
                        <a:t>29.510</a:t>
                      </a:r>
                    </a:p>
                  </a:txBody>
                  <a:tcPr marL="68580" marR="68580" marT="0" marB="0" anchor="b"/>
                </a:tc>
                <a:tc>
                  <a:txBody>
                    <a:bodyPr/>
                    <a:lstStyle/>
                    <a:p>
                      <a:pPr hangingPunct="0">
                        <a:spcAft>
                          <a:spcPts val="0"/>
                        </a:spcAft>
                      </a:pPr>
                      <a:r>
                        <a:rPr lang="en-GB" sz="1200" u="sng">
                          <a:effectLst/>
                        </a:rPr>
                        <a:t>5G System; NF Repository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err="1">
                          <a:effectLst/>
                        </a:rPr>
                        <a:t>Jesus</a:t>
                      </a:r>
                      <a:r>
                        <a:rPr lang="fr-FR" sz="1200" u="sng" dirty="0">
                          <a:effectLst/>
                        </a:rPr>
                        <a:t> De Gregorio</a:t>
                      </a:r>
                      <a:endParaRPr lang="en-GB" sz="1200" dirty="0">
                        <a:effectLst/>
                      </a:endParaRPr>
                    </a:p>
                    <a:p>
                      <a:pPr hangingPunct="0">
                        <a:spcAft>
                          <a:spcPts val="0"/>
                        </a:spcAft>
                      </a:pPr>
                      <a:r>
                        <a:rPr lang="fr-FR" sz="1200" u="sng" dirty="0">
                          <a:effectLst/>
                        </a:rPr>
                        <a:t>jesus.de.gregorio@ericsson.com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2"/>
                  </a:ext>
                </a:extLst>
              </a:tr>
              <a:tr h="731565">
                <a:tc>
                  <a:txBody>
                    <a:bodyPr/>
                    <a:lstStyle/>
                    <a:p>
                      <a:pPr>
                        <a:spcAft>
                          <a:spcPts val="0"/>
                        </a:spcAft>
                      </a:pPr>
                      <a:r>
                        <a:rPr lang="en-GB" sz="1200" b="1" u="sng" kern="1200" dirty="0">
                          <a:solidFill>
                            <a:schemeClr val="lt1"/>
                          </a:solidFill>
                          <a:effectLst/>
                          <a:latin typeface="+mn-lt"/>
                          <a:ea typeface="+mn-ea"/>
                          <a:cs typeface="+mn-cs"/>
                        </a:rPr>
                        <a:t>29.531</a:t>
                      </a:r>
                    </a:p>
                  </a:txBody>
                  <a:tcPr marL="68580" marR="68580" marT="0" marB="0" anchor="b"/>
                </a:tc>
                <a:tc>
                  <a:txBody>
                    <a:bodyPr/>
                    <a:lstStyle/>
                    <a:p>
                      <a:pPr hangingPunct="0">
                        <a:spcAft>
                          <a:spcPts val="0"/>
                        </a:spcAft>
                      </a:pPr>
                      <a:r>
                        <a:rPr lang="en-GB" sz="1200" u="sng">
                          <a:effectLst/>
                        </a:rPr>
                        <a:t>5G System; Network Slice Selection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Zhang </a:t>
                      </a:r>
                      <a:r>
                        <a:rPr lang="fr-FR" sz="1200" u="sng" dirty="0" err="1">
                          <a:effectLst/>
                        </a:rPr>
                        <a:t>Hao</a:t>
                      </a:r>
                      <a:endParaRPr lang="en-GB" sz="1200" dirty="0">
                        <a:effectLst/>
                      </a:endParaRPr>
                    </a:p>
                    <a:p>
                      <a:pPr hangingPunct="0">
                        <a:spcAft>
                          <a:spcPts val="0"/>
                        </a:spcAft>
                      </a:pPr>
                      <a:r>
                        <a:rPr lang="fr-FR" sz="1200" u="sng" dirty="0">
                          <a:effectLst/>
                        </a:rPr>
                        <a:t>zhanghao@chinamobile.com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3"/>
                  </a:ext>
                </a:extLst>
              </a:tr>
              <a:tr h="731565">
                <a:tc>
                  <a:txBody>
                    <a:bodyPr/>
                    <a:lstStyle/>
                    <a:p>
                      <a:pPr>
                        <a:spcAft>
                          <a:spcPts val="0"/>
                        </a:spcAft>
                      </a:pPr>
                      <a:r>
                        <a:rPr lang="en-GB" sz="1200" b="1" u="sng" kern="1200" dirty="0">
                          <a:solidFill>
                            <a:schemeClr val="lt1"/>
                          </a:solidFill>
                          <a:effectLst/>
                          <a:latin typeface="+mn-lt"/>
                          <a:ea typeface="+mn-ea"/>
                          <a:cs typeface="+mn-cs"/>
                        </a:rPr>
                        <a:t>29.544</a:t>
                      </a:r>
                    </a:p>
                  </a:txBody>
                  <a:tcPr marL="68580" marR="68580" marT="0" marB="0" anchor="b"/>
                </a:tc>
                <a:tc>
                  <a:txBody>
                    <a:bodyPr/>
                    <a:lstStyle/>
                    <a:p>
                      <a:pPr hangingPunct="0">
                        <a:spcAft>
                          <a:spcPts val="0"/>
                        </a:spcAft>
                      </a:pPr>
                      <a:r>
                        <a:rPr lang="en-GB" sz="1200" u="sng" dirty="0">
                          <a:effectLst/>
                        </a:rPr>
                        <a:t>5G System; Interface between the SMF and UPF;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CT4 responsibility.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Peter Schmitt</a:t>
                      </a:r>
                      <a:endParaRPr lang="en-GB" sz="1200" dirty="0">
                        <a:effectLst/>
                      </a:endParaRPr>
                    </a:p>
                    <a:p>
                      <a:pPr hangingPunct="0">
                        <a:spcAft>
                          <a:spcPts val="0"/>
                        </a:spcAft>
                      </a:pPr>
                      <a:r>
                        <a:rPr lang="en-GB" sz="1200" u="sng" dirty="0">
                          <a:effectLst/>
                        </a:rPr>
                        <a:t>Peter.Schmitt@huawei.com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4"/>
                  </a:ext>
                </a:extLst>
              </a:tr>
              <a:tr h="731565">
                <a:tc>
                  <a:txBody>
                    <a:bodyPr/>
                    <a:lstStyle/>
                    <a:p>
                      <a:pPr>
                        <a:spcAft>
                          <a:spcPts val="0"/>
                        </a:spcAft>
                      </a:pPr>
                      <a:r>
                        <a:rPr lang="en-GB" sz="1200" b="1" u="sng" kern="1200" dirty="0">
                          <a:solidFill>
                            <a:schemeClr val="lt1"/>
                          </a:solidFill>
                          <a:effectLst/>
                          <a:latin typeface="+mn-lt"/>
                          <a:ea typeface="+mn-ea"/>
                          <a:cs typeface="+mn-cs"/>
                        </a:rPr>
                        <a:t>29.571</a:t>
                      </a:r>
                    </a:p>
                  </a:txBody>
                  <a:tcPr marL="68580" marR="68580" marT="0" marB="0" anchor="b"/>
                </a:tc>
                <a:tc>
                  <a:txBody>
                    <a:bodyPr/>
                    <a:lstStyle/>
                    <a:p>
                      <a:pPr hangingPunct="0">
                        <a:spcAft>
                          <a:spcPts val="0"/>
                        </a:spcAft>
                      </a:pPr>
                      <a:r>
                        <a:rPr lang="en-GB" sz="1200" u="sng" dirty="0">
                          <a:effectLst/>
                        </a:rPr>
                        <a:t>5G System; Interface between the Mobile Management Entity (MME) and the Access and Mobility Management Function (AMF);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Laurent </a:t>
                      </a:r>
                      <a:r>
                        <a:rPr lang="fr-FR" sz="1200" u="sng" dirty="0" err="1">
                          <a:effectLst/>
                        </a:rPr>
                        <a:t>Dubesset</a:t>
                      </a:r>
                      <a:endParaRPr lang="en-GB" sz="1200" dirty="0">
                        <a:effectLst/>
                      </a:endParaRPr>
                    </a:p>
                    <a:p>
                      <a:pPr hangingPunct="0">
                        <a:spcAft>
                          <a:spcPts val="0"/>
                        </a:spcAft>
                      </a:pPr>
                      <a:r>
                        <a:rPr lang="fr-FR" sz="1200" u="sng" dirty="0">
                          <a:effectLst/>
                        </a:rPr>
                        <a:t>Laurent.Dubesset@orange.com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5"/>
                  </a:ext>
                </a:extLst>
              </a:tr>
              <a:tr h="731565">
                <a:tc>
                  <a:txBody>
                    <a:bodyPr/>
                    <a:lstStyle/>
                    <a:p>
                      <a:pPr>
                        <a:spcAft>
                          <a:spcPts val="0"/>
                        </a:spcAft>
                      </a:pPr>
                      <a:r>
                        <a:rPr lang="en-GB" sz="1200" b="1" u="sng" kern="1200" dirty="0">
                          <a:solidFill>
                            <a:schemeClr val="lt1"/>
                          </a:solidFill>
                          <a:effectLst/>
                          <a:latin typeface="+mn-lt"/>
                          <a:ea typeface="+mn-ea"/>
                          <a:cs typeface="+mn-cs"/>
                        </a:rPr>
                        <a:t>29.511</a:t>
                      </a:r>
                    </a:p>
                  </a:txBody>
                  <a:tcPr marL="68580" marR="68580" marT="0" marB="0" anchor="b"/>
                </a:tc>
                <a:tc>
                  <a:txBody>
                    <a:bodyPr/>
                    <a:lstStyle/>
                    <a:p>
                      <a:pPr hangingPunct="0">
                        <a:spcAft>
                          <a:spcPts val="0"/>
                        </a:spcAft>
                      </a:pPr>
                      <a:r>
                        <a:rPr lang="en-GB" sz="1200" u="sng" dirty="0">
                          <a:effectLst/>
                        </a:rPr>
                        <a:t>5G System; Equipment Identity Register Services;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CT4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Yvette </a:t>
                      </a:r>
                      <a:r>
                        <a:rPr lang="fr-FR" sz="1200" u="sng" dirty="0" err="1">
                          <a:effectLst/>
                        </a:rPr>
                        <a:t>Koza</a:t>
                      </a:r>
                      <a:endParaRPr lang="en-GB" sz="1200" dirty="0">
                        <a:effectLst/>
                      </a:endParaRPr>
                    </a:p>
                    <a:p>
                      <a:pPr hangingPunct="0">
                        <a:spcAft>
                          <a:spcPts val="0"/>
                        </a:spcAft>
                      </a:pPr>
                      <a:r>
                        <a:rPr lang="fr-FR" sz="1200" u="sng" dirty="0">
                          <a:effectLst/>
                        </a:rPr>
                        <a:t>yvette.koza@t-mobile.at</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6"/>
                  </a:ext>
                </a:extLst>
              </a:tr>
              <a:tr h="731565">
                <a:tc>
                  <a:txBody>
                    <a:bodyPr/>
                    <a:lstStyle/>
                    <a:p>
                      <a:pPr>
                        <a:spcAft>
                          <a:spcPts val="0"/>
                        </a:spcAft>
                      </a:pPr>
                      <a:r>
                        <a:rPr lang="en-GB" sz="1200" b="1" u="sng" kern="1200" dirty="0">
                          <a:solidFill>
                            <a:schemeClr val="lt1"/>
                          </a:solidFill>
                          <a:effectLst/>
                          <a:latin typeface="+mn-lt"/>
                          <a:ea typeface="+mn-ea"/>
                          <a:cs typeface="+mn-cs"/>
                        </a:rPr>
                        <a:t>23.527</a:t>
                      </a:r>
                    </a:p>
                  </a:txBody>
                  <a:tcPr marL="68580" marR="68580" marT="0" marB="0" anchor="b"/>
                </a:tc>
                <a:tc>
                  <a:txBody>
                    <a:bodyPr/>
                    <a:lstStyle/>
                    <a:p>
                      <a:pPr hangingPunct="0">
                        <a:spcAft>
                          <a:spcPts val="0"/>
                        </a:spcAft>
                      </a:pPr>
                      <a:r>
                        <a:rPr lang="en-GB" sz="1200" u="sng" kern="1200" dirty="0">
                          <a:solidFill>
                            <a:schemeClr val="dk1"/>
                          </a:solidFill>
                          <a:effectLst/>
                          <a:latin typeface="+mn-lt"/>
                          <a:ea typeface="+mn-ea"/>
                          <a:cs typeface="+mn-cs"/>
                        </a:rPr>
                        <a:t>5G System; Restoration Procedures; Stage 2</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CT#79 (March,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CT#80 (June,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CT4 responsibility. </a:t>
                      </a:r>
                    </a:p>
                    <a:p>
                      <a:pPr hangingPunct="0">
                        <a:spcAft>
                          <a:spcPts val="0"/>
                        </a:spcAft>
                      </a:pPr>
                      <a:r>
                        <a:rPr lang="fr-FR" sz="1200" u="sng" kern="1200" dirty="0">
                          <a:solidFill>
                            <a:schemeClr val="dk1"/>
                          </a:solidFill>
                          <a:effectLst/>
                          <a:latin typeface="+mn-lt"/>
                          <a:ea typeface="+mn-ea"/>
                          <a:cs typeface="+mn-cs"/>
                        </a:rPr>
                        <a:t>Rapporteur:</a:t>
                      </a:r>
                      <a:endParaRPr lang="en-GB" sz="1200" u="sng" kern="1200" dirty="0">
                        <a:solidFill>
                          <a:schemeClr val="dk1"/>
                        </a:solidFill>
                        <a:effectLst/>
                        <a:latin typeface="+mn-lt"/>
                        <a:ea typeface="+mn-ea"/>
                        <a:cs typeface="+mn-cs"/>
                      </a:endParaRPr>
                    </a:p>
                    <a:p>
                      <a:pPr hangingPunct="0">
                        <a:spcAft>
                          <a:spcPts val="0"/>
                        </a:spcAft>
                      </a:pPr>
                      <a:r>
                        <a:rPr lang="en-GB" sz="1200" u="sng" kern="1200" dirty="0">
                          <a:solidFill>
                            <a:schemeClr val="dk1"/>
                          </a:solidFill>
                          <a:effectLst/>
                          <a:latin typeface="+mn-lt"/>
                          <a:ea typeface="+mn-ea"/>
                          <a:cs typeface="+mn-cs"/>
                        </a:rPr>
                        <a:t>Peter Wild</a:t>
                      </a:r>
                    </a:p>
                    <a:p>
                      <a:pPr hangingPunct="0">
                        <a:spcAft>
                          <a:spcPts val="0"/>
                        </a:spcAft>
                      </a:pPr>
                      <a:r>
                        <a:rPr lang="en-GB" sz="1200" u="sng" kern="1200" dirty="0">
                          <a:solidFill>
                            <a:schemeClr val="dk1"/>
                          </a:solidFill>
                          <a:effectLst/>
                          <a:latin typeface="+mn-lt"/>
                          <a:ea typeface="+mn-ea"/>
                          <a:cs typeface="+mn-cs"/>
                        </a:rPr>
                        <a:t>peter.wild@vodafone.com</a:t>
                      </a:r>
                    </a:p>
                  </a:txBody>
                  <a:tcPr marL="68579" marR="68579" marT="0" marB="0"/>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32067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 3/5</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15</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3"/>
          <p:cNvGraphicFramePr>
            <a:graphicFrameLocks/>
          </p:cNvGraphicFramePr>
          <p:nvPr>
            <p:extLst>
              <p:ext uri="{D42A27DB-BD31-4B8C-83A1-F6EECF244321}">
                <p14:modId xmlns:p14="http://schemas.microsoft.com/office/powerpoint/2010/main" val="775055687"/>
              </p:ext>
            </p:extLst>
          </p:nvPr>
        </p:nvGraphicFramePr>
        <p:xfrm>
          <a:off x="482600" y="1130300"/>
          <a:ext cx="8420100" cy="4745229"/>
        </p:xfrm>
        <a:graphic>
          <a:graphicData uri="http://schemas.openxmlformats.org/drawingml/2006/table">
            <a:tbl>
              <a:tblPr firstRow="1" firstCol="1" bandRow="1">
                <a:tableStyleId>{5C22544A-7EE6-4342-B048-85BDC9FD1C3A}</a:tableStyleId>
              </a:tblPr>
              <a:tblGrid>
                <a:gridCol w="672379">
                  <a:extLst>
                    <a:ext uri="{9D8B030D-6E8A-4147-A177-3AD203B41FA5}">
                      <a16:colId xmlns="" xmlns:a16="http://schemas.microsoft.com/office/drawing/2014/main" val="20000"/>
                    </a:ext>
                  </a:extLst>
                </a:gridCol>
                <a:gridCol w="4002644">
                  <a:extLst>
                    <a:ext uri="{9D8B030D-6E8A-4147-A177-3AD203B41FA5}">
                      <a16:colId xmlns="" xmlns:a16="http://schemas.microsoft.com/office/drawing/2014/main" val="20001"/>
                    </a:ext>
                  </a:extLst>
                </a:gridCol>
                <a:gridCol w="1303389">
                  <a:extLst>
                    <a:ext uri="{9D8B030D-6E8A-4147-A177-3AD203B41FA5}">
                      <a16:colId xmlns="" xmlns:a16="http://schemas.microsoft.com/office/drawing/2014/main" val="20002"/>
                    </a:ext>
                  </a:extLst>
                </a:gridCol>
                <a:gridCol w="1173003">
                  <a:extLst>
                    <a:ext uri="{9D8B030D-6E8A-4147-A177-3AD203B41FA5}">
                      <a16:colId xmlns="" xmlns:a16="http://schemas.microsoft.com/office/drawing/2014/main" val="20003"/>
                    </a:ext>
                  </a:extLst>
                </a:gridCol>
                <a:gridCol w="1268685">
                  <a:extLst>
                    <a:ext uri="{9D8B030D-6E8A-4147-A177-3AD203B41FA5}">
                      <a16:colId xmlns="" xmlns:a16="http://schemas.microsoft.com/office/drawing/2014/main" val="20004"/>
                    </a:ext>
                  </a:extLst>
                </a:gridCol>
              </a:tblGrid>
              <a:tr h="213373">
                <a:tc>
                  <a:txBody>
                    <a:bodyPr/>
                    <a:lstStyle/>
                    <a:p>
                      <a:pPr hangingPunct="0">
                        <a:spcAft>
                          <a:spcPts val="0"/>
                        </a:spcAft>
                      </a:pPr>
                      <a:r>
                        <a:rPr lang="en-GB" sz="1400" u="sng" dirty="0">
                          <a:effectLst/>
                          <a:latin typeface="+mn-lt"/>
                          <a:ea typeface="+mn-ea"/>
                          <a:cs typeface="+mn-cs"/>
                        </a:rPr>
                        <a:t>Spec</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400" u="sng" dirty="0">
                          <a:effectLst/>
                        </a:rPr>
                        <a:t>Title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400" u="sng" dirty="0">
                          <a:effectLst/>
                          <a:latin typeface="+mn-lt"/>
                          <a:ea typeface="+mn-ea"/>
                          <a:cs typeface="+mn-cs"/>
                        </a:rPr>
                        <a:t>Information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400" u="sng" dirty="0">
                          <a:effectLst/>
                        </a:rPr>
                        <a:t>Approval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400" u="sng" dirty="0">
                          <a:effectLst/>
                        </a:rPr>
                        <a:t>Responsibility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0"/>
                  </a:ext>
                </a:extLst>
              </a:tr>
              <a:tr h="791860">
                <a:tc>
                  <a:txBody>
                    <a:bodyPr/>
                    <a:lstStyle/>
                    <a:p>
                      <a:pPr>
                        <a:spcAft>
                          <a:spcPts val="0"/>
                        </a:spcAft>
                      </a:pPr>
                      <a:r>
                        <a:rPr lang="en-GB" sz="1200" b="1" u="sng" kern="1200" dirty="0">
                          <a:solidFill>
                            <a:schemeClr val="lt1"/>
                          </a:solidFill>
                          <a:effectLst/>
                          <a:latin typeface="+mn-lt"/>
                          <a:ea typeface="+mn-ea"/>
                          <a:cs typeface="+mn-cs"/>
                        </a:rPr>
                        <a:t>29.507</a:t>
                      </a:r>
                    </a:p>
                  </a:txBody>
                  <a:tcPr marL="68580" marR="68580" marT="0" marB="0" anchor="b"/>
                </a:tc>
                <a:tc>
                  <a:txBody>
                    <a:bodyPr/>
                    <a:lstStyle/>
                    <a:p>
                      <a:pPr hangingPunct="0">
                        <a:spcAft>
                          <a:spcPts val="0"/>
                        </a:spcAft>
                      </a:pPr>
                      <a:r>
                        <a:rPr lang="en-GB" sz="1200" u="sng" dirty="0">
                          <a:effectLst/>
                        </a:rPr>
                        <a:t>5G System; Access and Mobility Policy Control Services;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CT3</a:t>
                      </a:r>
                      <a:endParaRPr lang="en-GB" sz="1200" dirty="0">
                        <a:effectLst/>
                      </a:endParaRPr>
                    </a:p>
                    <a:p>
                      <a:pPr hangingPunct="0">
                        <a:spcAft>
                          <a:spcPts val="0"/>
                        </a:spcAft>
                      </a:pPr>
                      <a:r>
                        <a:rPr lang="fr-FR" sz="1200" u="sng" dirty="0">
                          <a:effectLst/>
                        </a:rPr>
                        <a:t>Thomas Belling</a:t>
                      </a:r>
                      <a:endParaRPr lang="en-GB" sz="1200" dirty="0">
                        <a:effectLst/>
                      </a:endParaRPr>
                    </a:p>
                    <a:p>
                      <a:pPr hangingPunct="0">
                        <a:spcAft>
                          <a:spcPts val="0"/>
                        </a:spcAft>
                      </a:pPr>
                      <a:r>
                        <a:rPr lang="en-GB" sz="1200" u="none" strike="noStrike" dirty="0">
                          <a:effectLst/>
                          <a:hlinkClick r:id="rId2"/>
                        </a:rPr>
                        <a:t>Thomas.Belling@nokia.com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1"/>
                  </a:ext>
                </a:extLst>
              </a:tr>
              <a:tr h="792088">
                <a:tc>
                  <a:txBody>
                    <a:bodyPr/>
                    <a:lstStyle/>
                    <a:p>
                      <a:pPr>
                        <a:spcAft>
                          <a:spcPts val="0"/>
                        </a:spcAft>
                      </a:pPr>
                      <a:r>
                        <a:rPr lang="en-GB" sz="1200" b="1" u="sng" kern="1200" dirty="0">
                          <a:solidFill>
                            <a:schemeClr val="lt1"/>
                          </a:solidFill>
                          <a:effectLst/>
                          <a:latin typeface="+mn-lt"/>
                          <a:ea typeface="+mn-ea"/>
                          <a:cs typeface="+mn-cs"/>
                        </a:rPr>
                        <a:t>29.511</a:t>
                      </a:r>
                    </a:p>
                  </a:txBody>
                  <a:tcPr marL="68580" marR="68580" marT="0" marB="0" anchor="b"/>
                </a:tc>
                <a:tc>
                  <a:txBody>
                    <a:bodyPr/>
                    <a:lstStyle/>
                    <a:p>
                      <a:pPr hangingPunct="0">
                        <a:spcAft>
                          <a:spcPts val="0"/>
                        </a:spcAft>
                      </a:pPr>
                      <a:r>
                        <a:rPr lang="en-GB" sz="1200" u="sng" dirty="0">
                          <a:effectLst/>
                        </a:rPr>
                        <a:t>5G System; Session Management Event Exposure Service;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CT#79 (March,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CT3  </a:t>
                      </a:r>
                      <a:endParaRPr lang="en-GB" sz="1200" dirty="0">
                        <a:effectLst/>
                      </a:endParaRPr>
                    </a:p>
                    <a:p>
                      <a:pPr hangingPunct="0">
                        <a:spcAft>
                          <a:spcPts val="0"/>
                        </a:spcAft>
                      </a:pPr>
                      <a:r>
                        <a:rPr lang="fr-FR" sz="1200" u="sng" dirty="0">
                          <a:effectLst/>
                        </a:rPr>
                        <a:t>Thomas Belling</a:t>
                      </a:r>
                      <a:endParaRPr lang="en-GB" sz="1200" dirty="0">
                        <a:effectLst/>
                      </a:endParaRPr>
                    </a:p>
                    <a:p>
                      <a:pPr hangingPunct="0">
                        <a:spcAft>
                          <a:spcPts val="0"/>
                        </a:spcAft>
                      </a:pPr>
                      <a:r>
                        <a:rPr lang="en-GB" sz="1200" u="none" strike="noStrike" dirty="0">
                          <a:effectLst/>
                          <a:hlinkClick r:id="rId2"/>
                        </a:rPr>
                        <a:t>Thomas.Belling@nokia.com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2"/>
                  </a:ext>
                </a:extLst>
              </a:tr>
              <a:tr h="936104">
                <a:tc>
                  <a:txBody>
                    <a:bodyPr/>
                    <a:lstStyle/>
                    <a:p>
                      <a:pPr>
                        <a:spcAft>
                          <a:spcPts val="0"/>
                        </a:spcAft>
                      </a:pPr>
                      <a:r>
                        <a:rPr lang="en-GB" sz="1200" b="1" u="sng" kern="1200" dirty="0">
                          <a:solidFill>
                            <a:schemeClr val="lt1"/>
                          </a:solidFill>
                          <a:effectLst/>
                          <a:latin typeface="+mn-lt"/>
                          <a:ea typeface="+mn-ea"/>
                          <a:cs typeface="+mn-cs"/>
                        </a:rPr>
                        <a:t>29.512</a:t>
                      </a:r>
                    </a:p>
                  </a:txBody>
                  <a:tcPr marL="68580" marR="68580" marT="0" marB="0" anchor="b"/>
                </a:tc>
                <a:tc>
                  <a:txBody>
                    <a:bodyPr/>
                    <a:lstStyle/>
                    <a:p>
                      <a:pPr hangingPunct="0">
                        <a:spcAft>
                          <a:spcPts val="0"/>
                        </a:spcAft>
                      </a:pPr>
                      <a:r>
                        <a:rPr lang="en-GB" sz="1200" u="sng" dirty="0">
                          <a:effectLst/>
                        </a:rPr>
                        <a:t>5G System; Session Management Policy Control Services; Stage 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CT3 </a:t>
                      </a:r>
                      <a:endParaRPr lang="en-GB" sz="1200" dirty="0">
                        <a:effectLst/>
                      </a:endParaRPr>
                    </a:p>
                    <a:p>
                      <a:pPr hangingPunct="0">
                        <a:spcAft>
                          <a:spcPts val="0"/>
                        </a:spcAft>
                      </a:pPr>
                      <a:r>
                        <a:rPr lang="fr-FR" sz="1200" u="sng" dirty="0">
                          <a:effectLst/>
                        </a:rPr>
                        <a:t>Yali Yan</a:t>
                      </a:r>
                      <a:endParaRPr lang="en-GB" sz="1200" dirty="0">
                        <a:effectLst/>
                      </a:endParaRPr>
                    </a:p>
                    <a:p>
                      <a:pPr hangingPunct="0">
                        <a:spcAft>
                          <a:spcPts val="0"/>
                        </a:spcAft>
                      </a:pPr>
                      <a:r>
                        <a:rPr lang="fr-FR" sz="1200" u="sng" dirty="0" err="1">
                          <a:effectLst/>
                        </a:rPr>
                        <a:t>Huawei</a:t>
                      </a:r>
                      <a:endParaRPr lang="en-GB" sz="1200" dirty="0">
                        <a:effectLst/>
                      </a:endParaRPr>
                    </a:p>
                    <a:p>
                      <a:pPr hangingPunct="0">
                        <a:spcAft>
                          <a:spcPts val="0"/>
                        </a:spcAft>
                      </a:pPr>
                      <a:r>
                        <a:rPr lang="fr-FR" sz="1200" u="sng" dirty="0" err="1">
                          <a:effectLst/>
                        </a:rPr>
                        <a:t>yanyali@huawei,com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3"/>
                  </a:ext>
                </a:extLst>
              </a:tr>
              <a:tr h="914456">
                <a:tc>
                  <a:txBody>
                    <a:bodyPr/>
                    <a:lstStyle/>
                    <a:p>
                      <a:pPr>
                        <a:spcAft>
                          <a:spcPts val="0"/>
                        </a:spcAft>
                      </a:pPr>
                      <a:r>
                        <a:rPr lang="en-GB" sz="1200" b="1" u="sng" kern="1200" dirty="0">
                          <a:solidFill>
                            <a:schemeClr val="lt1"/>
                          </a:solidFill>
                          <a:effectLst/>
                          <a:latin typeface="+mn-lt"/>
                          <a:ea typeface="+mn-ea"/>
                          <a:cs typeface="+mn-cs"/>
                        </a:rPr>
                        <a:t>29.513</a:t>
                      </a:r>
                    </a:p>
                  </a:txBody>
                  <a:tcPr marL="68580" marR="68580" marT="0" marB="0" anchor="b"/>
                </a:tc>
                <a:tc>
                  <a:txBody>
                    <a:bodyPr/>
                    <a:lstStyle/>
                    <a:p>
                      <a:pPr hangingPunct="0">
                        <a:spcAft>
                          <a:spcPts val="0"/>
                        </a:spcAft>
                      </a:pPr>
                      <a:r>
                        <a:rPr lang="en-GB" sz="1200" u="sng">
                          <a:effectLst/>
                        </a:rPr>
                        <a:t>5G System; Policy Authorization Services;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dirty="0">
                          <a:effectLst/>
                        </a:rPr>
                        <a:t>CT3 </a:t>
                      </a:r>
                      <a:endParaRPr lang="en-GB" sz="1200" dirty="0">
                        <a:effectLst/>
                      </a:endParaRPr>
                    </a:p>
                    <a:p>
                      <a:pPr hangingPunct="0">
                        <a:spcAft>
                          <a:spcPts val="0"/>
                        </a:spcAft>
                      </a:pPr>
                      <a:r>
                        <a:rPr lang="en-US" sz="1200" u="sng" dirty="0">
                          <a:effectLst/>
                        </a:rPr>
                        <a:t>Susana </a:t>
                      </a:r>
                      <a:r>
                        <a:rPr lang="en-US" sz="1200" u="sng" dirty="0" err="1">
                          <a:effectLst/>
                        </a:rPr>
                        <a:t>Fernández</a:t>
                      </a:r>
                      <a:endParaRPr lang="en-GB" sz="1200" dirty="0">
                        <a:effectLst/>
                      </a:endParaRPr>
                    </a:p>
                    <a:p>
                      <a:pPr hangingPunct="0">
                        <a:spcAft>
                          <a:spcPts val="0"/>
                        </a:spcAft>
                      </a:pPr>
                      <a:r>
                        <a:rPr lang="en-US" sz="1200" u="sng" dirty="0">
                          <a:effectLst/>
                        </a:rPr>
                        <a:t>Susana.fernandez@ericsson.com</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4"/>
                  </a:ext>
                </a:extLst>
              </a:tr>
              <a:tr h="1097348">
                <a:tc>
                  <a:txBody>
                    <a:bodyPr/>
                    <a:lstStyle/>
                    <a:p>
                      <a:pPr>
                        <a:spcAft>
                          <a:spcPts val="0"/>
                        </a:spcAft>
                      </a:pPr>
                      <a:r>
                        <a:rPr lang="en-GB" sz="1200" b="1" u="sng" kern="1200" dirty="0">
                          <a:solidFill>
                            <a:schemeClr val="lt1"/>
                          </a:solidFill>
                          <a:effectLst/>
                          <a:latin typeface="+mn-lt"/>
                          <a:ea typeface="+mn-ea"/>
                          <a:cs typeface="+mn-cs"/>
                        </a:rPr>
                        <a:t>29.520</a:t>
                      </a:r>
                    </a:p>
                  </a:txBody>
                  <a:tcPr marL="68580" marR="68580" marT="0" marB="0" anchor="b"/>
                </a:tc>
                <a:tc>
                  <a:txBody>
                    <a:bodyPr/>
                    <a:lstStyle/>
                    <a:p>
                      <a:pPr hangingPunct="0">
                        <a:spcAft>
                          <a:spcPts val="0"/>
                        </a:spcAft>
                      </a:pPr>
                      <a:r>
                        <a:rPr lang="en-GB" sz="1200" u="sng">
                          <a:effectLst/>
                        </a:rPr>
                        <a:t>5G System: Policy and Charging Control signalling flows and QoS parameter mapping </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tc>
                  <a:txBody>
                    <a:bodyPr/>
                    <a:lstStyle/>
                    <a:p>
                      <a:pPr hangingPunct="0">
                        <a:spcAft>
                          <a:spcPts val="0"/>
                        </a:spcAft>
                      </a:pPr>
                      <a:r>
                        <a:rPr lang="fr-FR" sz="1200" u="sng" dirty="0">
                          <a:effectLst/>
                        </a:rPr>
                        <a:t>CT3 r</a:t>
                      </a:r>
                      <a:endParaRPr lang="en-GB" sz="1200" dirty="0">
                        <a:effectLst/>
                      </a:endParaRPr>
                    </a:p>
                    <a:p>
                      <a:pPr hangingPunct="0">
                        <a:spcAft>
                          <a:spcPts val="0"/>
                        </a:spcAft>
                      </a:pPr>
                      <a:r>
                        <a:rPr lang="fr-FR" sz="1200" u="sng" dirty="0" err="1">
                          <a:effectLst/>
                        </a:rPr>
                        <a:t>Xiaoyun</a:t>
                      </a:r>
                      <a:r>
                        <a:rPr lang="fr-FR" sz="1200" u="sng" dirty="0">
                          <a:effectLst/>
                        </a:rPr>
                        <a:t> Zhou</a:t>
                      </a:r>
                      <a:endParaRPr lang="en-GB" sz="1200" dirty="0">
                        <a:effectLst/>
                      </a:endParaRPr>
                    </a:p>
                    <a:p>
                      <a:pPr hangingPunct="0">
                        <a:spcAft>
                          <a:spcPts val="0"/>
                        </a:spcAft>
                      </a:pPr>
                      <a:r>
                        <a:rPr lang="fr-FR" sz="1200" u="sng" dirty="0">
                          <a:effectLst/>
                        </a:rPr>
                        <a:t>ZTE Corporation</a:t>
                      </a:r>
                      <a:endParaRPr lang="en-GB" sz="1200" dirty="0">
                        <a:effectLst/>
                      </a:endParaRPr>
                    </a:p>
                    <a:p>
                      <a:pPr hangingPunct="0">
                        <a:spcAft>
                          <a:spcPts val="0"/>
                        </a:spcAft>
                      </a:pPr>
                      <a:r>
                        <a:rPr lang="fr-FR" sz="1200" u="sng" strike="noStrike" dirty="0">
                          <a:effectLst/>
                          <a:hlinkClick r:id="rId3"/>
                        </a:rPr>
                        <a:t>zhou.xiaoyun@zte.com.cn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5" marR="68575" marT="0"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34339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 4/5</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2"/>
          <p:cNvGraphicFramePr>
            <a:graphicFrameLocks/>
          </p:cNvGraphicFramePr>
          <p:nvPr>
            <p:extLst>
              <p:ext uri="{D42A27DB-BD31-4B8C-83A1-F6EECF244321}">
                <p14:modId xmlns:p14="http://schemas.microsoft.com/office/powerpoint/2010/main" val="864705773"/>
              </p:ext>
            </p:extLst>
          </p:nvPr>
        </p:nvGraphicFramePr>
        <p:xfrm>
          <a:off x="523631" y="1125538"/>
          <a:ext cx="8150469" cy="4999037"/>
        </p:xfrm>
        <a:graphic>
          <a:graphicData uri="http://schemas.openxmlformats.org/drawingml/2006/table">
            <a:tbl>
              <a:tblPr firstRow="1" firstCol="1" bandRow="1">
                <a:tableStyleId>{5C22544A-7EE6-4342-B048-85BDC9FD1C3A}</a:tableStyleId>
              </a:tblPr>
              <a:tblGrid>
                <a:gridCol w="883548">
                  <a:extLst>
                    <a:ext uri="{9D8B030D-6E8A-4147-A177-3AD203B41FA5}">
                      <a16:colId xmlns="" xmlns:a16="http://schemas.microsoft.com/office/drawing/2014/main" val="20000"/>
                    </a:ext>
                  </a:extLst>
                </a:gridCol>
                <a:gridCol w="3027974">
                  <a:extLst>
                    <a:ext uri="{9D8B030D-6E8A-4147-A177-3AD203B41FA5}">
                      <a16:colId xmlns="" xmlns:a16="http://schemas.microsoft.com/office/drawing/2014/main" val="20001"/>
                    </a:ext>
                  </a:extLst>
                </a:gridCol>
                <a:gridCol w="989718">
                  <a:extLst>
                    <a:ext uri="{9D8B030D-6E8A-4147-A177-3AD203B41FA5}">
                      <a16:colId xmlns="" xmlns:a16="http://schemas.microsoft.com/office/drawing/2014/main" val="20002"/>
                    </a:ext>
                  </a:extLst>
                </a:gridCol>
                <a:gridCol w="1070452">
                  <a:extLst>
                    <a:ext uri="{9D8B030D-6E8A-4147-A177-3AD203B41FA5}">
                      <a16:colId xmlns="" xmlns:a16="http://schemas.microsoft.com/office/drawing/2014/main" val="20003"/>
                    </a:ext>
                  </a:extLst>
                </a:gridCol>
                <a:gridCol w="2178777">
                  <a:extLst>
                    <a:ext uri="{9D8B030D-6E8A-4147-A177-3AD203B41FA5}">
                      <a16:colId xmlns="" xmlns:a16="http://schemas.microsoft.com/office/drawing/2014/main" val="20004"/>
                    </a:ext>
                  </a:extLst>
                </a:gridCol>
              </a:tblGrid>
              <a:tr h="426747">
                <a:tc>
                  <a:txBody>
                    <a:bodyPr/>
                    <a:lstStyle/>
                    <a:p>
                      <a:pPr hangingPunct="0">
                        <a:spcAft>
                          <a:spcPts val="0"/>
                        </a:spcAft>
                      </a:pPr>
                      <a:r>
                        <a:rPr lang="en-GB" sz="1400" u="sng" dirty="0">
                          <a:effectLst/>
                          <a:latin typeface="+mn-lt"/>
                          <a:ea typeface="+mn-ea"/>
                          <a:cs typeface="+mn-cs"/>
                        </a:rPr>
                        <a:t>Spec</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Title</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latin typeface="+mn-lt"/>
                          <a:ea typeface="+mn-ea"/>
                          <a:cs typeface="+mn-cs"/>
                        </a:rPr>
                        <a:t>Information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Approval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400" u="sng" dirty="0">
                          <a:effectLst/>
                        </a:rPr>
                        <a:t>Responsibility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0"/>
                  </a:ext>
                </a:extLst>
              </a:tr>
              <a:tr h="1097350">
                <a:tc>
                  <a:txBody>
                    <a:bodyPr/>
                    <a:lstStyle/>
                    <a:p>
                      <a:pPr>
                        <a:spcAft>
                          <a:spcPts val="0"/>
                        </a:spcAft>
                      </a:pPr>
                      <a:r>
                        <a:rPr lang="en-GB" sz="1200" b="1" u="sng" kern="1200" dirty="0">
                          <a:solidFill>
                            <a:schemeClr val="lt1"/>
                          </a:solidFill>
                          <a:effectLst/>
                          <a:latin typeface="+mn-lt"/>
                          <a:ea typeface="+mn-ea"/>
                          <a:cs typeface="+mn-cs"/>
                        </a:rPr>
                        <a:t>29.514</a:t>
                      </a:r>
                    </a:p>
                  </a:txBody>
                  <a:tcPr marL="68580" marR="68580" marT="0" marB="0" anchor="b"/>
                </a:tc>
                <a:tc>
                  <a:txBody>
                    <a:bodyPr/>
                    <a:lstStyle/>
                    <a:p>
                      <a:pPr hangingPunct="0">
                        <a:spcAft>
                          <a:spcPts val="0"/>
                        </a:spcAft>
                      </a:pPr>
                      <a:r>
                        <a:rPr lang="en-GB" sz="1200" u="sng" kern="1200" dirty="0">
                          <a:solidFill>
                            <a:schemeClr val="dk1"/>
                          </a:solidFill>
                          <a:effectLst/>
                          <a:latin typeface="+mn-lt"/>
                          <a:ea typeface="+mn-ea"/>
                          <a:cs typeface="+mn-cs"/>
                        </a:rPr>
                        <a:t>5G System; Network Data Analytics Services; Stage 3</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CT#79 (March,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CT#80 (June,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CT3 responsibility. </a:t>
                      </a:r>
                    </a:p>
                    <a:p>
                      <a:pPr hangingPunct="0">
                        <a:spcAft>
                          <a:spcPts val="0"/>
                        </a:spcAft>
                      </a:pPr>
                      <a:r>
                        <a:rPr lang="en-US" sz="1200" u="sng" kern="1200" dirty="0">
                          <a:solidFill>
                            <a:schemeClr val="dk1"/>
                          </a:solidFill>
                          <a:effectLst/>
                          <a:latin typeface="+mn-lt"/>
                          <a:ea typeface="+mn-ea"/>
                          <a:cs typeface="+mn-cs"/>
                        </a:rPr>
                        <a:t>Rapporteur:</a:t>
                      </a:r>
                      <a:endParaRPr lang="en-GB" sz="1200" u="sng" kern="1200" dirty="0">
                        <a:solidFill>
                          <a:schemeClr val="dk1"/>
                        </a:solidFill>
                        <a:effectLst/>
                        <a:latin typeface="+mn-lt"/>
                        <a:ea typeface="+mn-ea"/>
                        <a:cs typeface="+mn-cs"/>
                      </a:endParaRPr>
                    </a:p>
                    <a:p>
                      <a:pPr hangingPunct="0">
                        <a:spcAft>
                          <a:spcPts val="0"/>
                        </a:spcAft>
                      </a:pPr>
                      <a:r>
                        <a:rPr lang="en-GB" sz="1200" u="sng" kern="1200" dirty="0" err="1">
                          <a:solidFill>
                            <a:schemeClr val="dk1"/>
                          </a:solidFill>
                          <a:effectLst/>
                          <a:latin typeface="+mn-lt"/>
                          <a:ea typeface="+mn-ea"/>
                          <a:cs typeface="+mn-cs"/>
                        </a:rPr>
                        <a:t>Zhenning</a:t>
                      </a:r>
                      <a:r>
                        <a:rPr lang="en-GB" sz="1200" u="sng" kern="1200" dirty="0">
                          <a:solidFill>
                            <a:schemeClr val="dk1"/>
                          </a:solidFill>
                          <a:effectLst/>
                          <a:latin typeface="+mn-lt"/>
                          <a:ea typeface="+mn-ea"/>
                          <a:cs typeface="+mn-cs"/>
                        </a:rPr>
                        <a:t> Huang</a:t>
                      </a:r>
                    </a:p>
                    <a:p>
                      <a:pPr hangingPunct="0">
                        <a:spcAft>
                          <a:spcPts val="0"/>
                        </a:spcAft>
                      </a:pPr>
                      <a:r>
                        <a:rPr lang="en-GB" sz="1200" u="sng" kern="1200" dirty="0">
                          <a:solidFill>
                            <a:schemeClr val="dk1"/>
                          </a:solidFill>
                          <a:effectLst/>
                          <a:latin typeface="+mn-lt"/>
                          <a:ea typeface="+mn-ea"/>
                          <a:cs typeface="+mn-cs"/>
                        </a:rPr>
                        <a:t>China Mobile</a:t>
                      </a:r>
                    </a:p>
                    <a:p>
                      <a:pPr hangingPunct="0">
                        <a:spcAft>
                          <a:spcPts val="0"/>
                        </a:spcAft>
                      </a:pPr>
                      <a:r>
                        <a:rPr lang="en-GB" sz="1200" u="sng" kern="1200" dirty="0" err="1">
                          <a:solidFill>
                            <a:schemeClr val="dk1"/>
                          </a:solidFill>
                          <a:effectLst/>
                          <a:latin typeface="+mn-lt"/>
                          <a:ea typeface="+mn-ea"/>
                          <a:cs typeface="+mn-cs"/>
                        </a:rPr>
                        <a:t>huangzhenning</a:t>
                      </a:r>
                      <a:r>
                        <a:rPr lang="en-GB" sz="1200" u="sng" kern="1200" dirty="0">
                          <a:solidFill>
                            <a:schemeClr val="dk1"/>
                          </a:solidFill>
                          <a:effectLst/>
                          <a:latin typeface="+mn-lt"/>
                          <a:ea typeface="+mn-ea"/>
                          <a:cs typeface="+mn-cs"/>
                        </a:rPr>
                        <a:t>@ chinamobile.com</a:t>
                      </a:r>
                    </a:p>
                  </a:txBody>
                  <a:tcPr marL="68579" marR="68579" marT="0" marB="0"/>
                </a:tc>
                <a:extLst>
                  <a:ext uri="{0D108BD9-81ED-4DB2-BD59-A6C34878D82A}">
                    <a16:rowId xmlns="" xmlns:a16="http://schemas.microsoft.com/office/drawing/2014/main" val="10001"/>
                  </a:ext>
                </a:extLst>
              </a:tr>
              <a:tr h="731566">
                <a:tc>
                  <a:txBody>
                    <a:bodyPr/>
                    <a:lstStyle/>
                    <a:p>
                      <a:pPr>
                        <a:spcAft>
                          <a:spcPts val="0"/>
                        </a:spcAft>
                      </a:pPr>
                      <a:r>
                        <a:rPr lang="en-GB" sz="1200" b="1" u="sng" kern="1200" dirty="0">
                          <a:solidFill>
                            <a:schemeClr val="lt1"/>
                          </a:solidFill>
                          <a:effectLst/>
                          <a:latin typeface="+mn-lt"/>
                          <a:ea typeface="+mn-ea"/>
                          <a:cs typeface="+mn-cs"/>
                        </a:rPr>
                        <a:t>29.515</a:t>
                      </a:r>
                    </a:p>
                  </a:txBody>
                  <a:tcPr marL="68580" marR="68580" marT="0" marB="0" anchor="b"/>
                </a:tc>
                <a:tc>
                  <a:txBody>
                    <a:bodyPr/>
                    <a:lstStyle/>
                    <a:p>
                      <a:pPr hangingPunct="0">
                        <a:spcAft>
                          <a:spcPts val="0"/>
                        </a:spcAft>
                      </a:pPr>
                      <a:r>
                        <a:rPr lang="en-GB" sz="1200" u="sng" dirty="0">
                          <a:effectLst/>
                        </a:rPr>
                        <a:t>5G System; Spending Level Reporting; Stage 3 - FFS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CT3 responsibility. </a:t>
                      </a:r>
                      <a:endParaRPr lang="en-GB" sz="1200">
                        <a:effectLst/>
                      </a:endParaRPr>
                    </a:p>
                    <a:p>
                      <a:pPr hangingPunct="0">
                        <a:spcAft>
                          <a:spcPts val="0"/>
                        </a:spcAft>
                      </a:pPr>
                      <a:r>
                        <a:rPr lang="fr-FR" sz="1200" u="sng">
                          <a:effectLst/>
                        </a:rPr>
                        <a:t>Rapporteur:</a:t>
                      </a:r>
                      <a:endParaRPr lang="en-GB" sz="1200">
                        <a:effectLst/>
                      </a:endParaRPr>
                    </a:p>
                    <a:p>
                      <a:pPr hangingPunct="0">
                        <a:spcAft>
                          <a:spcPts val="0"/>
                        </a:spcAft>
                      </a:pPr>
                      <a:r>
                        <a:rPr lang="fr-FR" sz="1200" u="sng">
                          <a:effectLst/>
                        </a:rPr>
                        <a:t>Thomas Belling</a:t>
                      </a:r>
                      <a:endParaRPr lang="en-GB" sz="1200">
                        <a:effectLst/>
                      </a:endParaRPr>
                    </a:p>
                    <a:p>
                      <a:pPr hangingPunct="0">
                        <a:spcAft>
                          <a:spcPts val="0"/>
                        </a:spcAft>
                      </a:pPr>
                      <a:r>
                        <a:rPr lang="en-GB" sz="1200" u="none" strike="noStrike">
                          <a:effectLst/>
                          <a:hlinkClick r:id="rId2"/>
                        </a:rPr>
                        <a:t>Thomas.Belling@nokia.com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2"/>
                  </a:ext>
                </a:extLst>
              </a:tr>
              <a:tr h="731566">
                <a:tc>
                  <a:txBody>
                    <a:bodyPr/>
                    <a:lstStyle/>
                    <a:p>
                      <a:pPr>
                        <a:spcAft>
                          <a:spcPts val="0"/>
                        </a:spcAft>
                      </a:pPr>
                      <a:r>
                        <a:rPr lang="en-GB" sz="1200" b="1" u="sng" kern="1200" dirty="0">
                          <a:solidFill>
                            <a:schemeClr val="lt1"/>
                          </a:solidFill>
                          <a:effectLst/>
                          <a:latin typeface="+mn-lt"/>
                          <a:ea typeface="+mn-ea"/>
                          <a:cs typeface="+mn-cs"/>
                        </a:rPr>
                        <a:t>29.516</a:t>
                      </a:r>
                    </a:p>
                  </a:txBody>
                  <a:tcPr marL="68580" marR="68580" marT="0" marB="0" anchor="b"/>
                </a:tc>
                <a:tc>
                  <a:txBody>
                    <a:bodyPr/>
                    <a:lstStyle/>
                    <a:p>
                      <a:pPr hangingPunct="0">
                        <a:spcAft>
                          <a:spcPts val="0"/>
                        </a:spcAft>
                      </a:pPr>
                      <a:r>
                        <a:rPr lang="en-GB" sz="1200" u="sng">
                          <a:effectLst/>
                        </a:rPr>
                        <a:t>5G System; Interface between the SMF/UPF and External Data Networks; Stage 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CT3 responsibility. </a:t>
                      </a:r>
                      <a:endParaRPr lang="en-GB" sz="1200">
                        <a:effectLst/>
                      </a:endParaRPr>
                    </a:p>
                    <a:p>
                      <a:pPr hangingPunct="0">
                        <a:spcAft>
                          <a:spcPts val="0"/>
                        </a:spcAft>
                      </a:pPr>
                      <a:r>
                        <a:rPr lang="fr-FR" sz="1200" u="sng">
                          <a:effectLst/>
                        </a:rPr>
                        <a:t>Rapporteur:</a:t>
                      </a:r>
                      <a:endParaRPr lang="en-GB" sz="1200">
                        <a:effectLst/>
                      </a:endParaRPr>
                    </a:p>
                    <a:p>
                      <a:pPr hangingPunct="0">
                        <a:spcAft>
                          <a:spcPts val="0"/>
                        </a:spcAft>
                      </a:pPr>
                      <a:r>
                        <a:rPr lang="fr-FR" sz="1200" u="sng">
                          <a:effectLst/>
                        </a:rPr>
                        <a:t>Wenliang Xu</a:t>
                      </a:r>
                      <a:endParaRPr lang="en-GB" sz="1200">
                        <a:effectLst/>
                      </a:endParaRPr>
                    </a:p>
                    <a:p>
                      <a:pPr hangingPunct="0">
                        <a:spcAft>
                          <a:spcPts val="0"/>
                        </a:spcAft>
                      </a:pPr>
                      <a:r>
                        <a:rPr lang="en-US" sz="1200" u="sng">
                          <a:effectLst/>
                          <a:hlinkClick r:id="rId3"/>
                        </a:rPr>
                        <a:t>wenliang.xu@ericsson.com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3"/>
                  </a:ext>
                </a:extLst>
              </a:tr>
              <a:tr h="914458">
                <a:tc>
                  <a:txBody>
                    <a:bodyPr/>
                    <a:lstStyle/>
                    <a:p>
                      <a:pPr>
                        <a:spcAft>
                          <a:spcPts val="0"/>
                        </a:spcAft>
                      </a:pPr>
                      <a:r>
                        <a:rPr lang="en-GB" sz="1200" b="1" u="sng" kern="1200" dirty="0">
                          <a:solidFill>
                            <a:schemeClr val="lt1"/>
                          </a:solidFill>
                          <a:effectLst/>
                          <a:latin typeface="+mn-lt"/>
                          <a:ea typeface="+mn-ea"/>
                          <a:cs typeface="+mn-cs"/>
                        </a:rPr>
                        <a:t>29.517</a:t>
                      </a:r>
                    </a:p>
                  </a:txBody>
                  <a:tcPr marL="68580" marR="68580" marT="0" marB="0" anchor="b"/>
                </a:tc>
                <a:tc>
                  <a:txBody>
                    <a:bodyPr/>
                    <a:lstStyle/>
                    <a:p>
                      <a:pPr hangingPunct="0">
                        <a:spcAft>
                          <a:spcPts val="0"/>
                        </a:spcAft>
                      </a:pPr>
                      <a:r>
                        <a:rPr lang="en-GB" sz="1200" u="sng" dirty="0">
                          <a:effectLst/>
                        </a:rPr>
                        <a:t>5G System: Service Exposure Interfaces: Stage 3  - FFS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CT3 responsibility. </a:t>
                      </a:r>
                      <a:endParaRPr lang="en-GB" sz="1200">
                        <a:effectLst/>
                      </a:endParaRPr>
                    </a:p>
                    <a:p>
                      <a:pPr hangingPunct="0">
                        <a:spcAft>
                          <a:spcPts val="0"/>
                        </a:spcAft>
                      </a:pPr>
                      <a:r>
                        <a:rPr lang="fr-FR" sz="1200" u="sng">
                          <a:effectLst/>
                        </a:rPr>
                        <a:t>Rapporteur:</a:t>
                      </a:r>
                      <a:endParaRPr lang="en-GB" sz="1200">
                        <a:effectLst/>
                      </a:endParaRPr>
                    </a:p>
                    <a:p>
                      <a:pPr hangingPunct="0">
                        <a:spcAft>
                          <a:spcPts val="0"/>
                        </a:spcAft>
                      </a:pPr>
                      <a:r>
                        <a:rPr lang="en-GB" sz="1200" u="sng">
                          <a:effectLst/>
                        </a:rPr>
                        <a:t>Yan, Yali</a:t>
                      </a:r>
                      <a:endParaRPr lang="en-GB" sz="1200">
                        <a:effectLst/>
                      </a:endParaRPr>
                    </a:p>
                    <a:p>
                      <a:pPr hangingPunct="0">
                        <a:spcAft>
                          <a:spcPts val="0"/>
                        </a:spcAft>
                      </a:pPr>
                      <a:r>
                        <a:rPr lang="en-GB" sz="1200" u="sng">
                          <a:effectLst/>
                        </a:rPr>
                        <a:t>Huawei</a:t>
                      </a:r>
                      <a:endParaRPr lang="en-GB" sz="1200">
                        <a:effectLst/>
                      </a:endParaRPr>
                    </a:p>
                    <a:p>
                      <a:pPr hangingPunct="0">
                        <a:spcAft>
                          <a:spcPts val="0"/>
                        </a:spcAft>
                      </a:pPr>
                      <a:r>
                        <a:rPr lang="en-GB" sz="1200" u="sng">
                          <a:effectLst/>
                        </a:rPr>
                        <a:t>yanyali@huawei,com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4"/>
                  </a:ext>
                </a:extLst>
              </a:tr>
              <a:tr h="1097350">
                <a:tc>
                  <a:txBody>
                    <a:bodyPr/>
                    <a:lstStyle/>
                    <a:p>
                      <a:pPr>
                        <a:spcAft>
                          <a:spcPts val="0"/>
                        </a:spcAft>
                      </a:pPr>
                      <a:r>
                        <a:rPr lang="en-GB" sz="1200" b="1" u="sng" kern="1200" dirty="0">
                          <a:solidFill>
                            <a:schemeClr val="lt1"/>
                          </a:solidFill>
                          <a:effectLst/>
                          <a:latin typeface="+mn-lt"/>
                          <a:ea typeface="+mn-ea"/>
                          <a:cs typeface="+mn-cs"/>
                        </a:rPr>
                        <a:t>29.518</a:t>
                      </a:r>
                    </a:p>
                  </a:txBody>
                  <a:tcPr marL="68580" marR="68580" marT="0" marB="0" anchor="b"/>
                </a:tc>
                <a:tc>
                  <a:txBody>
                    <a:bodyPr/>
                    <a:lstStyle/>
                    <a:p>
                      <a:pPr hangingPunct="0">
                        <a:spcAft>
                          <a:spcPts val="0"/>
                        </a:spcAft>
                      </a:pPr>
                      <a:r>
                        <a:rPr lang="en-GB" sz="1200" u="sng">
                          <a:effectLst/>
                        </a:rPr>
                        <a:t>5G System: Sponsored Data Connectivity Services; Stage 3 - FFS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CT#79 (March,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a:effectLst/>
                        </a:rPr>
                        <a:t>CT#80 (June, 2018)</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fr-FR" sz="1200" u="sng" dirty="0">
                          <a:effectLst/>
                        </a:rPr>
                        <a:t>CT3 </a:t>
                      </a:r>
                      <a:r>
                        <a:rPr lang="fr-FR" sz="1200" u="sng" dirty="0" err="1">
                          <a:effectLst/>
                        </a:rPr>
                        <a:t>responsibility</a:t>
                      </a:r>
                      <a:r>
                        <a:rPr lang="fr-FR" sz="1200" u="sng" dirty="0">
                          <a:effectLst/>
                        </a:rPr>
                        <a:t>.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err="1">
                          <a:effectLst/>
                        </a:rPr>
                        <a:t>Xiaoyun</a:t>
                      </a:r>
                      <a:r>
                        <a:rPr lang="fr-FR" sz="1200" u="sng" dirty="0">
                          <a:effectLst/>
                        </a:rPr>
                        <a:t> Zhou</a:t>
                      </a:r>
                      <a:endParaRPr lang="en-GB" sz="1200" dirty="0">
                        <a:effectLst/>
                      </a:endParaRPr>
                    </a:p>
                    <a:p>
                      <a:pPr hangingPunct="0">
                        <a:spcAft>
                          <a:spcPts val="0"/>
                        </a:spcAft>
                      </a:pPr>
                      <a:r>
                        <a:rPr lang="fr-FR" sz="1200" u="sng" dirty="0">
                          <a:effectLst/>
                        </a:rPr>
                        <a:t>ZTE Corporation</a:t>
                      </a:r>
                      <a:endParaRPr lang="en-GB" sz="1200" dirty="0">
                        <a:effectLst/>
                      </a:endParaRPr>
                    </a:p>
                    <a:p>
                      <a:pPr hangingPunct="0">
                        <a:spcAft>
                          <a:spcPts val="0"/>
                        </a:spcAft>
                      </a:pPr>
                      <a:r>
                        <a:rPr lang="fr-FR" sz="1200" u="none" strike="noStrike" dirty="0">
                          <a:effectLst/>
                          <a:hlinkClick r:id="rId4"/>
                        </a:rPr>
                        <a:t>zhou.xiaoyun@zte.com.cn</a:t>
                      </a:r>
                      <a:endParaRPr lang="en-GB" sz="1200" dirty="0">
                        <a:effectLst/>
                      </a:endParaRPr>
                    </a:p>
                    <a:p>
                      <a:pPr hangingPunct="0">
                        <a:spcAft>
                          <a:spcPts val="0"/>
                        </a:spcAft>
                      </a:pPr>
                      <a:r>
                        <a:rPr lang="fr-FR" sz="1200" u="sng"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112390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 5/5</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17</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2"/>
          <p:cNvGraphicFramePr>
            <a:graphicFrameLocks/>
          </p:cNvGraphicFramePr>
          <p:nvPr>
            <p:extLst>
              <p:ext uri="{D42A27DB-BD31-4B8C-83A1-F6EECF244321}">
                <p14:modId xmlns:p14="http://schemas.microsoft.com/office/powerpoint/2010/main" val="556056033"/>
              </p:ext>
            </p:extLst>
          </p:nvPr>
        </p:nvGraphicFramePr>
        <p:xfrm>
          <a:off x="461108" y="1125538"/>
          <a:ext cx="8212992" cy="2378074"/>
        </p:xfrm>
        <a:graphic>
          <a:graphicData uri="http://schemas.openxmlformats.org/drawingml/2006/table">
            <a:tbl>
              <a:tblPr firstRow="1" firstCol="1" bandRow="1">
                <a:tableStyleId>{5C22544A-7EE6-4342-B048-85BDC9FD1C3A}</a:tableStyleId>
              </a:tblPr>
              <a:tblGrid>
                <a:gridCol w="687754">
                  <a:extLst>
                    <a:ext uri="{9D8B030D-6E8A-4147-A177-3AD203B41FA5}">
                      <a16:colId xmlns="" xmlns:a16="http://schemas.microsoft.com/office/drawing/2014/main" val="20000"/>
                    </a:ext>
                  </a:extLst>
                </a:gridCol>
                <a:gridCol w="3286291">
                  <a:extLst>
                    <a:ext uri="{9D8B030D-6E8A-4147-A177-3AD203B41FA5}">
                      <a16:colId xmlns="" xmlns:a16="http://schemas.microsoft.com/office/drawing/2014/main" val="20001"/>
                    </a:ext>
                  </a:extLst>
                </a:gridCol>
                <a:gridCol w="989718">
                  <a:extLst>
                    <a:ext uri="{9D8B030D-6E8A-4147-A177-3AD203B41FA5}">
                      <a16:colId xmlns="" xmlns:a16="http://schemas.microsoft.com/office/drawing/2014/main" val="20002"/>
                    </a:ext>
                  </a:extLst>
                </a:gridCol>
                <a:gridCol w="1070452">
                  <a:extLst>
                    <a:ext uri="{9D8B030D-6E8A-4147-A177-3AD203B41FA5}">
                      <a16:colId xmlns="" xmlns:a16="http://schemas.microsoft.com/office/drawing/2014/main" val="20003"/>
                    </a:ext>
                  </a:extLst>
                </a:gridCol>
                <a:gridCol w="2178777">
                  <a:extLst>
                    <a:ext uri="{9D8B030D-6E8A-4147-A177-3AD203B41FA5}">
                      <a16:colId xmlns="" xmlns:a16="http://schemas.microsoft.com/office/drawing/2014/main" val="20004"/>
                    </a:ext>
                  </a:extLst>
                </a:gridCol>
              </a:tblGrid>
              <a:tr h="182929">
                <a:tc>
                  <a:txBody>
                    <a:bodyPr/>
                    <a:lstStyle/>
                    <a:p>
                      <a:pPr hangingPunct="0">
                        <a:spcAft>
                          <a:spcPts val="0"/>
                        </a:spcAft>
                      </a:pPr>
                      <a:r>
                        <a:rPr lang="en-GB" sz="1200" u="sng" dirty="0">
                          <a:effectLst/>
                          <a:latin typeface="+mn-lt"/>
                          <a:ea typeface="+mn-ea"/>
                          <a:cs typeface="+mn-cs"/>
                        </a:rPr>
                        <a:t>Spec</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Title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latin typeface="+mn-lt"/>
                          <a:ea typeface="+mn-ea"/>
                          <a:cs typeface="+mn-cs"/>
                        </a:rPr>
                        <a:t>Information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Approval</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Responsibility</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0"/>
                  </a:ext>
                </a:extLst>
              </a:tr>
              <a:tr h="731715">
                <a:tc>
                  <a:txBody>
                    <a:bodyPr/>
                    <a:lstStyle/>
                    <a:p>
                      <a:pPr hangingPunct="0">
                        <a:spcAft>
                          <a:spcPts val="0"/>
                        </a:spcAft>
                      </a:pPr>
                      <a:r>
                        <a:rPr lang="en-GB" sz="1200" b="1" u="sng" kern="1200" dirty="0">
                          <a:solidFill>
                            <a:schemeClr val="lt1"/>
                          </a:solidFill>
                          <a:effectLst/>
                          <a:latin typeface="+mn-lt"/>
                          <a:ea typeface="+mn-ea"/>
                          <a:cs typeface="+mn-cs"/>
                        </a:rPr>
                        <a:t>29.519</a:t>
                      </a:r>
                    </a:p>
                  </a:txBody>
                  <a:tcPr marL="68579" marR="68579" marT="0" marB="0"/>
                </a:tc>
                <a:tc>
                  <a:txBody>
                    <a:bodyPr/>
                    <a:lstStyle/>
                    <a:p>
                      <a:pPr hangingPunct="0">
                        <a:spcAft>
                          <a:spcPts val="0"/>
                        </a:spcAft>
                      </a:pPr>
                      <a:r>
                        <a:rPr lang="en-GB" sz="1200" u="sng" dirty="0">
                          <a:effectLst/>
                        </a:rPr>
                        <a:t>5G System: Usage of the Unified Data Repository service for Policy Control Data and Structured Data</a:t>
                      </a:r>
                      <a:endParaRPr lang="en-GB" sz="1200" dirty="0">
                        <a:effectLst/>
                      </a:endParaRPr>
                    </a:p>
                  </a:txBody>
                  <a:tcPr marL="68579" marR="68579" marT="0" marB="0"/>
                </a:tc>
                <a:tc>
                  <a:txBody>
                    <a:bodyPr/>
                    <a:lstStyle/>
                    <a:p>
                      <a:pPr hangingPunct="0">
                        <a:spcAft>
                          <a:spcPts val="0"/>
                        </a:spcAft>
                      </a:pPr>
                      <a:r>
                        <a:rPr lang="en-GB" sz="1200" u="sng" dirty="0">
                          <a:effectLst/>
                        </a:rPr>
                        <a:t>CT#79 (March,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CT#80 (June, 2018)</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tc>
                  <a:txBody>
                    <a:bodyPr/>
                    <a:lstStyle/>
                    <a:p>
                      <a:pPr hangingPunct="0">
                        <a:spcAft>
                          <a:spcPts val="0"/>
                        </a:spcAft>
                      </a:pPr>
                      <a:r>
                        <a:rPr lang="en-GB" sz="1200" u="sng" dirty="0">
                          <a:effectLst/>
                        </a:rPr>
                        <a:t>CT3 responsibility. </a:t>
                      </a:r>
                      <a:endParaRPr lang="en-GB" sz="1200" dirty="0">
                        <a:effectLst/>
                      </a:endParaRPr>
                    </a:p>
                    <a:p>
                      <a:pPr hangingPunct="0">
                        <a:spcAft>
                          <a:spcPts val="0"/>
                        </a:spcAft>
                      </a:pPr>
                      <a:r>
                        <a:rPr lang="fr-FR" sz="1200" u="sng" dirty="0">
                          <a:effectLst/>
                        </a:rPr>
                        <a:t>Rapporteur:</a:t>
                      </a:r>
                      <a:endParaRPr lang="en-GB" sz="1200" dirty="0">
                        <a:effectLst/>
                      </a:endParaRPr>
                    </a:p>
                    <a:p>
                      <a:pPr hangingPunct="0">
                        <a:spcAft>
                          <a:spcPts val="0"/>
                        </a:spcAft>
                      </a:pPr>
                      <a:r>
                        <a:rPr lang="fr-FR" sz="1200" u="sng" dirty="0">
                          <a:effectLst/>
                        </a:rPr>
                        <a:t>TBD</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9" marR="68579" marT="0" marB="0"/>
                </a:tc>
                <a:extLst>
                  <a:ext uri="{0D108BD9-81ED-4DB2-BD59-A6C34878D82A}">
                    <a16:rowId xmlns="" xmlns:a16="http://schemas.microsoft.com/office/drawing/2014/main" val="10001"/>
                  </a:ext>
                </a:extLst>
              </a:tr>
              <a:tr h="731715">
                <a:tc>
                  <a:txBody>
                    <a:bodyPr/>
                    <a:lstStyle/>
                    <a:p>
                      <a:pPr hangingPunct="0">
                        <a:spcAft>
                          <a:spcPts val="0"/>
                        </a:spcAft>
                      </a:pPr>
                      <a:r>
                        <a:rPr lang="en-GB" sz="1200" b="1" u="sng" kern="1200" dirty="0">
                          <a:solidFill>
                            <a:schemeClr val="lt1"/>
                          </a:solidFill>
                          <a:effectLst/>
                          <a:latin typeface="+mn-lt"/>
                          <a:ea typeface="+mn-ea"/>
                          <a:cs typeface="+mn-cs"/>
                        </a:rPr>
                        <a:t>24.501</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Non-Access-Stratum (NAS) protocol for 5G System (5GS); Stage 3</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CT#79 (March,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CT#80 (June,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CT1 responsibility. </a:t>
                      </a:r>
                    </a:p>
                    <a:p>
                      <a:pPr hangingPunct="0">
                        <a:spcAft>
                          <a:spcPts val="0"/>
                        </a:spcAft>
                      </a:pPr>
                      <a:r>
                        <a:rPr lang="fr-FR" sz="1200" u="sng" kern="1200" dirty="0">
                          <a:solidFill>
                            <a:schemeClr val="dk1"/>
                          </a:solidFill>
                          <a:effectLst/>
                          <a:latin typeface="+mn-lt"/>
                          <a:ea typeface="+mn-ea"/>
                          <a:cs typeface="+mn-cs"/>
                        </a:rPr>
                        <a:t>Rapporteur:</a:t>
                      </a:r>
                      <a:endParaRPr lang="en-GB" sz="1200" u="sng" kern="1200" dirty="0">
                        <a:solidFill>
                          <a:schemeClr val="dk1"/>
                        </a:solidFill>
                        <a:effectLst/>
                        <a:latin typeface="+mn-lt"/>
                        <a:ea typeface="+mn-ea"/>
                        <a:cs typeface="+mn-cs"/>
                      </a:endParaRPr>
                    </a:p>
                    <a:p>
                      <a:pPr hangingPunct="0">
                        <a:spcAft>
                          <a:spcPts val="0"/>
                        </a:spcAft>
                      </a:pPr>
                      <a:r>
                        <a:rPr lang="en-GB" sz="1200" u="sng" kern="1200" dirty="0">
                          <a:solidFill>
                            <a:schemeClr val="dk1"/>
                          </a:solidFill>
                          <a:effectLst/>
                          <a:latin typeface="+mn-lt"/>
                          <a:ea typeface="+mn-ea"/>
                          <a:cs typeface="+mn-cs"/>
                        </a:rPr>
                        <a:t>Christian (Huawei), </a:t>
                      </a:r>
                      <a:r>
                        <a:rPr lang="en-GB" sz="1200" u="sng" kern="1200" dirty="0" err="1">
                          <a:solidFill>
                            <a:schemeClr val="dk1"/>
                          </a:solidFill>
                          <a:effectLst/>
                          <a:latin typeface="+mn-lt"/>
                          <a:ea typeface="+mn-ea"/>
                          <a:cs typeface="+mn-cs"/>
                        </a:rPr>
                        <a:t>Christian.Herrero</a:t>
                      </a:r>
                      <a:r>
                        <a:rPr lang="en-GB" sz="1200" u="sng" kern="1200" dirty="0">
                          <a:solidFill>
                            <a:schemeClr val="dk1"/>
                          </a:solidFill>
                          <a:effectLst/>
                          <a:latin typeface="+mn-lt"/>
                          <a:ea typeface="+mn-ea"/>
                          <a:cs typeface="+mn-cs"/>
                        </a:rPr>
                        <a:t> at huawei.com</a:t>
                      </a:r>
                    </a:p>
                  </a:txBody>
                  <a:tcPr marL="68579" marR="68579" marT="0" marB="0"/>
                </a:tc>
                <a:extLst>
                  <a:ext uri="{0D108BD9-81ED-4DB2-BD59-A6C34878D82A}">
                    <a16:rowId xmlns="" xmlns:a16="http://schemas.microsoft.com/office/drawing/2014/main" val="10002"/>
                  </a:ext>
                </a:extLst>
              </a:tr>
              <a:tr h="731715">
                <a:tc>
                  <a:txBody>
                    <a:bodyPr/>
                    <a:lstStyle/>
                    <a:p>
                      <a:pPr hangingPunct="0">
                        <a:spcAft>
                          <a:spcPts val="0"/>
                        </a:spcAft>
                      </a:pPr>
                      <a:r>
                        <a:rPr lang="en-GB" sz="1200" b="1" u="sng" kern="1200" dirty="0">
                          <a:solidFill>
                            <a:schemeClr val="lt1"/>
                          </a:solidFill>
                          <a:effectLst/>
                          <a:latin typeface="+mn-lt"/>
                          <a:ea typeface="+mn-ea"/>
                          <a:cs typeface="+mn-cs"/>
                        </a:rPr>
                        <a:t>24.502</a:t>
                      </a:r>
                    </a:p>
                  </a:txBody>
                  <a:tcPr marL="68579" marR="68579" marT="0" marB="0"/>
                </a:tc>
                <a:tc>
                  <a:txBody>
                    <a:bodyPr/>
                    <a:lstStyle/>
                    <a:p>
                      <a:pPr hangingPunct="0">
                        <a:spcAft>
                          <a:spcPts val="0"/>
                        </a:spcAft>
                      </a:pPr>
                      <a:r>
                        <a:rPr lang="en-GB" sz="1200" u="sng" kern="1200">
                          <a:solidFill>
                            <a:schemeClr val="dk1"/>
                          </a:solidFill>
                          <a:effectLst/>
                          <a:latin typeface="+mn-lt"/>
                          <a:ea typeface="+mn-ea"/>
                          <a:cs typeface="+mn-cs"/>
                        </a:rPr>
                        <a:t>Access to the 5G System (5GS) via non-3GPP access networks</a:t>
                      </a:r>
                      <a:r>
                        <a:rPr lang="en-US" sz="1200" u="sng" kern="1200">
                          <a:solidFill>
                            <a:schemeClr val="dk1"/>
                          </a:solidFill>
                          <a:effectLst/>
                          <a:latin typeface="+mn-lt"/>
                          <a:ea typeface="+mn-ea"/>
                          <a:cs typeface="+mn-cs"/>
                        </a:rPr>
                        <a:t>; Stage 3</a:t>
                      </a:r>
                      <a:endParaRPr lang="en-GB" sz="1200" u="sng" kern="1200">
                        <a:solidFill>
                          <a:schemeClr val="dk1"/>
                        </a:solidFill>
                        <a:effectLst/>
                        <a:latin typeface="+mn-lt"/>
                        <a:ea typeface="+mn-ea"/>
                        <a:cs typeface="+mn-cs"/>
                      </a:endParaRPr>
                    </a:p>
                  </a:txBody>
                  <a:tcPr marL="68579" marR="68579" marT="0" marB="0"/>
                </a:tc>
                <a:tc>
                  <a:txBody>
                    <a:bodyPr/>
                    <a:lstStyle/>
                    <a:p>
                      <a:pPr hangingPunct="0">
                        <a:spcAft>
                          <a:spcPts val="0"/>
                        </a:spcAft>
                      </a:pPr>
                      <a:r>
                        <a:rPr lang="en-GB" sz="1200" u="sng" kern="1200">
                          <a:solidFill>
                            <a:schemeClr val="dk1"/>
                          </a:solidFill>
                          <a:effectLst/>
                          <a:latin typeface="+mn-lt"/>
                          <a:ea typeface="+mn-ea"/>
                          <a:cs typeface="+mn-cs"/>
                        </a:rPr>
                        <a:t>CT#79 (March, 2018)</a:t>
                      </a:r>
                    </a:p>
                  </a:txBody>
                  <a:tcPr marL="68579" marR="68579" marT="0" marB="0"/>
                </a:tc>
                <a:tc>
                  <a:txBody>
                    <a:bodyPr/>
                    <a:lstStyle/>
                    <a:p>
                      <a:pPr hangingPunct="0">
                        <a:spcAft>
                          <a:spcPts val="0"/>
                        </a:spcAft>
                      </a:pPr>
                      <a:r>
                        <a:rPr lang="en-GB" sz="1200" u="sng" kern="1200" dirty="0">
                          <a:solidFill>
                            <a:schemeClr val="dk1"/>
                          </a:solidFill>
                          <a:effectLst/>
                          <a:latin typeface="+mn-lt"/>
                          <a:ea typeface="+mn-ea"/>
                          <a:cs typeface="+mn-cs"/>
                        </a:rPr>
                        <a:t>CT#80 (June, 2018)</a:t>
                      </a:r>
                    </a:p>
                  </a:txBody>
                  <a:tcPr marL="68579" marR="68579" marT="0" marB="0"/>
                </a:tc>
                <a:tc>
                  <a:txBody>
                    <a:bodyPr/>
                    <a:lstStyle/>
                    <a:p>
                      <a:pPr hangingPunct="0">
                        <a:spcAft>
                          <a:spcPts val="0"/>
                        </a:spcAft>
                      </a:pPr>
                      <a:r>
                        <a:rPr lang="fr-FR" sz="1200" u="sng" kern="1200" dirty="0">
                          <a:solidFill>
                            <a:schemeClr val="dk1"/>
                          </a:solidFill>
                          <a:effectLst/>
                          <a:latin typeface="+mn-lt"/>
                          <a:ea typeface="+mn-ea"/>
                          <a:cs typeface="+mn-cs"/>
                        </a:rPr>
                        <a:t>CT1 </a:t>
                      </a:r>
                      <a:r>
                        <a:rPr lang="fr-FR" sz="1200" u="sng" kern="1200" dirty="0" err="1">
                          <a:solidFill>
                            <a:schemeClr val="dk1"/>
                          </a:solidFill>
                          <a:effectLst/>
                          <a:latin typeface="+mn-lt"/>
                          <a:ea typeface="+mn-ea"/>
                          <a:cs typeface="+mn-cs"/>
                        </a:rPr>
                        <a:t>responsibility</a:t>
                      </a:r>
                      <a:r>
                        <a:rPr lang="fr-FR" sz="1200" u="sng" kern="1200" dirty="0">
                          <a:solidFill>
                            <a:schemeClr val="dk1"/>
                          </a:solidFill>
                          <a:effectLst/>
                          <a:latin typeface="+mn-lt"/>
                          <a:ea typeface="+mn-ea"/>
                          <a:cs typeface="+mn-cs"/>
                        </a:rPr>
                        <a:t>. </a:t>
                      </a:r>
                      <a:endParaRPr lang="en-GB" sz="1200" u="sng" kern="1200" dirty="0">
                        <a:solidFill>
                          <a:schemeClr val="dk1"/>
                        </a:solidFill>
                        <a:effectLst/>
                        <a:latin typeface="+mn-lt"/>
                        <a:ea typeface="+mn-ea"/>
                        <a:cs typeface="+mn-cs"/>
                      </a:endParaRPr>
                    </a:p>
                    <a:p>
                      <a:pPr hangingPunct="0">
                        <a:spcAft>
                          <a:spcPts val="0"/>
                        </a:spcAft>
                      </a:pPr>
                      <a:r>
                        <a:rPr lang="fr-FR" sz="1200" u="sng" kern="1200" dirty="0">
                          <a:solidFill>
                            <a:schemeClr val="dk1"/>
                          </a:solidFill>
                          <a:effectLst/>
                          <a:latin typeface="+mn-lt"/>
                          <a:ea typeface="+mn-ea"/>
                          <a:cs typeface="+mn-cs"/>
                        </a:rPr>
                        <a:t>Rapporteur:</a:t>
                      </a:r>
                      <a:endParaRPr lang="en-GB" sz="1200" u="sng" kern="1200" dirty="0">
                        <a:solidFill>
                          <a:schemeClr val="dk1"/>
                        </a:solidFill>
                        <a:effectLst/>
                        <a:latin typeface="+mn-lt"/>
                        <a:ea typeface="+mn-ea"/>
                        <a:cs typeface="+mn-cs"/>
                      </a:endParaRPr>
                    </a:p>
                    <a:p>
                      <a:pPr hangingPunct="0">
                        <a:spcAft>
                          <a:spcPts val="0"/>
                        </a:spcAft>
                      </a:pPr>
                      <a:r>
                        <a:rPr lang="fr-FR" sz="1200" u="sng" kern="1200" dirty="0">
                          <a:solidFill>
                            <a:schemeClr val="dk1"/>
                          </a:solidFill>
                          <a:effectLst/>
                          <a:latin typeface="+mn-lt"/>
                          <a:ea typeface="+mn-ea"/>
                          <a:cs typeface="+mn-cs"/>
                        </a:rPr>
                        <a:t>Jennifer Liu,</a:t>
                      </a:r>
                      <a:endParaRPr lang="en-GB" sz="1200" u="sng" kern="1200" dirty="0">
                        <a:solidFill>
                          <a:schemeClr val="dk1"/>
                        </a:solidFill>
                        <a:effectLst/>
                        <a:latin typeface="+mn-lt"/>
                        <a:ea typeface="+mn-ea"/>
                        <a:cs typeface="+mn-cs"/>
                      </a:endParaRPr>
                    </a:p>
                    <a:p>
                      <a:pPr hangingPunct="0">
                        <a:spcAft>
                          <a:spcPts val="0"/>
                        </a:spcAft>
                      </a:pPr>
                      <a:r>
                        <a:rPr lang="en-GB" sz="1200" u="sng" kern="1200" dirty="0">
                          <a:solidFill>
                            <a:schemeClr val="dk1"/>
                          </a:solidFill>
                          <a:effectLst/>
                          <a:latin typeface="+mn-lt"/>
                          <a:ea typeface="+mn-ea"/>
                          <a:cs typeface="+mn-cs"/>
                        </a:rPr>
                        <a:t>jennifer.liu@nokia.com</a:t>
                      </a:r>
                    </a:p>
                  </a:txBody>
                  <a:tcPr marL="68579" marR="68579" marT="0" marB="0"/>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227641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CT4 chair report</a:t>
            </a:r>
            <a:endParaRPr lang="en-US" dirty="0" smtClean="0"/>
          </a:p>
          <a:p>
            <a:pPr lvl="1"/>
            <a:r>
              <a:rPr lang="en-US" dirty="0" smtClean="0"/>
              <a:t>No </a:t>
            </a:r>
            <a:r>
              <a:rPr lang="en-US" dirty="0"/>
              <a:t>specific comment on the CT4 chair report. </a:t>
            </a:r>
            <a:r>
              <a:rPr lang="en-US" dirty="0" smtClean="0"/>
              <a:t>(</a:t>
            </a:r>
            <a:r>
              <a:rPr lang="en-US" u="sng" dirty="0" smtClean="0">
                <a:hlinkClick r:id="rId2"/>
              </a:rPr>
              <a:t>CP-172142</a:t>
            </a:r>
            <a:r>
              <a:rPr lang="en-US" dirty="0" smtClean="0"/>
              <a:t>)</a:t>
            </a:r>
            <a:endParaRPr lang="fr-FR" dirty="0"/>
          </a:p>
          <a:p>
            <a:pPr lvl="1"/>
            <a:r>
              <a:rPr lang="en-US" dirty="0"/>
              <a:t>The CT chair has thanked CT4 delegates for the work </a:t>
            </a:r>
            <a:r>
              <a:rPr lang="en-US" dirty="0" smtClean="0"/>
              <a:t>done on the 5GS TR and the coordination with SA5 to close the charging issue on CUPS.</a:t>
            </a:r>
          </a:p>
          <a:p>
            <a:r>
              <a:rPr lang="fr-FR" dirty="0" smtClean="0"/>
              <a:t>WID</a:t>
            </a:r>
            <a:endParaRPr lang="fr-FR" dirty="0"/>
          </a:p>
          <a:p>
            <a:pPr lvl="1"/>
            <a:r>
              <a:rPr lang="en-US" dirty="0"/>
              <a:t>The WID on CT aspects of unlicensed spectrum offloading system enhancements has been approved (</a:t>
            </a:r>
            <a:r>
              <a:rPr lang="en-US" u="sng" dirty="0">
                <a:hlinkClick r:id="rId3"/>
              </a:rPr>
              <a:t>CP-172028</a:t>
            </a:r>
            <a:r>
              <a:rPr lang="en-US" dirty="0" smtClean="0"/>
              <a:t>)</a:t>
            </a:r>
            <a:endParaRPr lang="fr-FR" dirty="0"/>
          </a:p>
          <a:p>
            <a:r>
              <a:rPr lang="en-US" dirty="0" smtClean="0"/>
              <a:t>CR Packs</a:t>
            </a:r>
            <a:endParaRPr lang="fr-FR" dirty="0"/>
          </a:p>
          <a:p>
            <a:pPr lvl="1"/>
            <a:r>
              <a:rPr lang="en-US" dirty="0"/>
              <a:t>All the CRs have been approved, except C4-174219/C4-174220 (from the CR pack CP-172027) that are sent back to CT4 for revision, as decided by the involved companies .</a:t>
            </a:r>
            <a:endParaRPr lang="fr-FR" dirty="0"/>
          </a:p>
          <a:p>
            <a:pPr marL="0" indent="0">
              <a:buNone/>
            </a:pP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r>
              <a:rPr lang="en-US" dirty="0" smtClean="0"/>
              <a:t> </a:t>
            </a:r>
            <a:r>
              <a:rPr lang="en-US" dirty="0"/>
              <a:t>TS/TR Sent for </a:t>
            </a:r>
            <a:r>
              <a:rPr lang="en-US" dirty="0" smtClean="0"/>
              <a:t>Information</a:t>
            </a:r>
            <a:endParaRPr lang="fr-FR" dirty="0"/>
          </a:p>
          <a:p>
            <a:pPr lvl="1"/>
            <a:r>
              <a:rPr lang="en-US" dirty="0"/>
              <a:t>The TR 29.891 v1.0.0 presented for Information has been approved. (</a:t>
            </a:r>
            <a:r>
              <a:rPr lang="en-US" u="sng" dirty="0">
                <a:hlinkClick r:id="rId2"/>
              </a:rPr>
              <a:t>CP-172011</a:t>
            </a:r>
            <a:r>
              <a:rPr lang="en-US" dirty="0"/>
              <a:t>)</a:t>
            </a:r>
            <a:endParaRPr lang="fr-FR" dirty="0"/>
          </a:p>
          <a:p>
            <a:r>
              <a:rPr lang="en-US" dirty="0" smtClean="0"/>
              <a:t> </a:t>
            </a:r>
            <a:r>
              <a:rPr lang="en-US" dirty="0"/>
              <a:t>Rel-14 WI </a:t>
            </a:r>
            <a:r>
              <a:rPr lang="en-US" dirty="0" smtClean="0"/>
              <a:t>Summary</a:t>
            </a:r>
            <a:endParaRPr lang="fr-FR" dirty="0"/>
          </a:p>
          <a:p>
            <a:pPr lvl="1"/>
            <a:r>
              <a:rPr lang="en-US" dirty="0"/>
              <a:t>Summaries for WI DBPU (</a:t>
            </a:r>
            <a:r>
              <a:rPr lang="en-US" u="sng" dirty="0">
                <a:hlinkClick r:id="rId3"/>
              </a:rPr>
              <a:t>CP-172127</a:t>
            </a:r>
            <a:r>
              <a:rPr lang="en-US" dirty="0"/>
              <a:t>) and WI CUPS-CT (</a:t>
            </a:r>
            <a:r>
              <a:rPr lang="en-US" u="sng" dirty="0">
                <a:hlinkClick r:id="rId4"/>
              </a:rPr>
              <a:t>CP-172128</a:t>
            </a:r>
            <a:r>
              <a:rPr lang="en-US" dirty="0"/>
              <a:t>) have been endorsed</a:t>
            </a:r>
            <a:endParaRPr lang="fr-FR" dirty="0"/>
          </a:p>
          <a:p>
            <a:pPr lvl="1"/>
            <a:r>
              <a:rPr lang="en-GB" dirty="0"/>
              <a:t>The last CT4 summary for WI SCC AS Restoration is still expected (action for Zhang </a:t>
            </a:r>
            <a:r>
              <a:rPr lang="en-GB" dirty="0" err="1" smtClean="0"/>
              <a:t>Hao</a:t>
            </a:r>
            <a:r>
              <a:rPr lang="en-GB" dirty="0"/>
              <a:t>)</a:t>
            </a:r>
            <a:endParaRPr lang="fr-FR" dirty="0"/>
          </a:p>
        </p:txBody>
      </p:sp>
    </p:spTree>
    <p:extLst>
      <p:ext uri="{BB962C8B-B14F-4D97-AF65-F5344CB8AC3E}">
        <p14:creationId xmlns:p14="http://schemas.microsoft.com/office/powerpoint/2010/main" val="28929600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CT#77</a:t>
            </a:r>
            <a:endParaRPr lang="fr-FR" dirty="0"/>
          </a:p>
        </p:txBody>
      </p:sp>
    </p:spTree>
    <p:extLst>
      <p:ext uri="{BB962C8B-B14F-4D97-AF65-F5344CB8AC3E}">
        <p14:creationId xmlns:p14="http://schemas.microsoft.com/office/powerpoint/2010/main" val="643043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Evolution of IMSI format</a:t>
            </a:r>
            <a:endParaRPr lang="fr-FR" dirty="0"/>
          </a:p>
        </p:txBody>
      </p:sp>
      <p:sp>
        <p:nvSpPr>
          <p:cNvPr id="3" name="Espace réservé du contenu 2"/>
          <p:cNvSpPr>
            <a:spLocks noGrp="1"/>
          </p:cNvSpPr>
          <p:nvPr>
            <p:ph idx="1"/>
          </p:nvPr>
        </p:nvSpPr>
        <p:spPr>
          <a:xfrm>
            <a:off x="457200" y="1316862"/>
            <a:ext cx="8229600" cy="4525963"/>
          </a:xfrm>
        </p:spPr>
        <p:txBody>
          <a:bodyPr/>
          <a:lstStyle/>
          <a:p>
            <a:r>
              <a:rPr lang="en-US" dirty="0"/>
              <a:t>the LS from ITU-T SG 2 on Evolution of IMSI format and E.212 Recommendation was discussed (</a:t>
            </a:r>
            <a:r>
              <a:rPr lang="en-US" u="sng" dirty="0">
                <a:hlinkClick r:id="rId2"/>
              </a:rPr>
              <a:t>CP-172071</a:t>
            </a:r>
            <a:r>
              <a:rPr lang="en-US" dirty="0"/>
              <a:t>). This LS was discussed in CT4#79 in </a:t>
            </a:r>
            <a:r>
              <a:rPr lang="en-US" dirty="0" smtClean="0"/>
              <a:t>Krakow.</a:t>
            </a:r>
          </a:p>
          <a:p>
            <a:r>
              <a:rPr lang="en-US" dirty="0" smtClean="0"/>
              <a:t>CT </a:t>
            </a:r>
            <a:r>
              <a:rPr lang="en-US" dirty="0"/>
              <a:t>plenary has acknowledged that the CT WGs (especially CT4) might be too busy </a:t>
            </a:r>
            <a:r>
              <a:rPr lang="en-US" dirty="0" smtClean="0"/>
              <a:t>but initial feedback on option 1 could be sent back to ITU-T SG2.</a:t>
            </a:r>
          </a:p>
          <a:p>
            <a:r>
              <a:rPr lang="en-US" dirty="0" smtClean="0"/>
              <a:t>An </a:t>
            </a:r>
            <a:r>
              <a:rPr lang="en-US" dirty="0"/>
              <a:t>LS has been sent to SA to validate the proposed approach. </a:t>
            </a:r>
            <a:r>
              <a:rPr lang="en-US" dirty="0" smtClean="0"/>
              <a:t>(</a:t>
            </a:r>
            <a:r>
              <a:rPr lang="en-US" u="sng" dirty="0" smtClean="0">
                <a:hlinkClick r:id="rId3"/>
              </a:rPr>
              <a:t>CP-172153</a:t>
            </a:r>
            <a:r>
              <a:rPr lang="en-US" u="sng" dirty="0" smtClean="0"/>
              <a:t>)</a:t>
            </a:r>
          </a:p>
          <a:p>
            <a:r>
              <a:rPr lang="en-US" dirty="0" smtClean="0"/>
              <a:t> SA feedback was “no hurry” and wait for additional feedback </a:t>
            </a:r>
            <a:r>
              <a:rPr lang="en-US" smtClean="0"/>
              <a:t>(e.g. </a:t>
            </a:r>
            <a:r>
              <a:rPr lang="en-US" dirty="0" smtClean="0"/>
              <a:t>from GSMA or new LS from ITU-T)</a:t>
            </a:r>
            <a:endParaRPr lang="fr-FR" dirty="0"/>
          </a:p>
        </p:txBody>
      </p:sp>
    </p:spTree>
    <p:extLst>
      <p:ext uri="{BB962C8B-B14F-4D97-AF65-F5344CB8AC3E}">
        <p14:creationId xmlns:p14="http://schemas.microsoft.com/office/powerpoint/2010/main" val="3085195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5G </a:t>
            </a:r>
            <a:r>
              <a:rPr lang="fr-FR" dirty="0" err="1" smtClean="0"/>
              <a:t>Timeline</a:t>
            </a:r>
            <a:endParaRPr lang="fr-FR" dirty="0"/>
          </a:p>
        </p:txBody>
      </p:sp>
      <p:sp>
        <p:nvSpPr>
          <p:cNvPr id="3" name="Espace réservé du contenu 2"/>
          <p:cNvSpPr>
            <a:spLocks noGrp="1"/>
          </p:cNvSpPr>
          <p:nvPr>
            <p:ph idx="1"/>
          </p:nvPr>
        </p:nvSpPr>
        <p:spPr/>
        <p:txBody>
          <a:bodyPr/>
          <a:lstStyle/>
          <a:p>
            <a:r>
              <a:rPr lang="en-US" dirty="0"/>
              <a:t>The CT chair will indicate to the SA plenary that CT WGs are on time regarding the 5G timeline, the normative work starting at the October CT WG meetings. However, he will remind SA that this </a:t>
            </a:r>
            <a:r>
              <a:rPr lang="en-US" dirty="0" err="1"/>
              <a:t>timeplan</a:t>
            </a:r>
            <a:r>
              <a:rPr lang="en-US" dirty="0"/>
              <a:t> is still highly dependent on the progress of the work in SA2. </a:t>
            </a:r>
            <a:endParaRPr lang="en-US" dirty="0" smtClean="0"/>
          </a:p>
          <a:p>
            <a:r>
              <a:rPr lang="en-US" dirty="0" smtClean="0"/>
              <a:t>It </a:t>
            </a:r>
            <a:r>
              <a:rPr lang="en-US" dirty="0"/>
              <a:t>is important that the stage 2 is completed at the next plenary, to ensure that CT WGs will have enough time to work on their specification. For records, CT4 has about 13 new specifications to finalize by June 2018.</a:t>
            </a:r>
            <a:endParaRPr lang="fr-FR" dirty="0"/>
          </a:p>
        </p:txBody>
      </p:sp>
    </p:spTree>
    <p:extLst>
      <p:ext uri="{BB962C8B-B14F-4D97-AF65-F5344CB8AC3E}">
        <p14:creationId xmlns:p14="http://schemas.microsoft.com/office/powerpoint/2010/main" val="125225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2" y="368300"/>
            <a:ext cx="7772400" cy="593601"/>
          </a:xfrm>
        </p:spPr>
        <p:txBody>
          <a:bodyPr/>
          <a:lstStyle/>
          <a:p>
            <a:pPr algn="ctr" rtl="0"/>
            <a:r>
              <a:rPr lang="en-US" altLang="de-DE" sz="3200" kern="1200" dirty="0">
                <a:solidFill>
                  <a:srgbClr val="FF0000"/>
                </a:solidFill>
                <a:latin typeface="Arial" panose="020B0604020202020204" pitchFamily="34" charset="0"/>
                <a:ea typeface="+mn-ea"/>
                <a:cs typeface="Arial" panose="020B0604020202020204" pitchFamily="34" charset="0"/>
              </a:rPr>
              <a:t>5G SBA Conclusions for </a:t>
            </a:r>
            <a:r>
              <a:rPr lang="en-US" altLang="de-DE" sz="3200" kern="1200" dirty="0" smtClean="0">
                <a:solidFill>
                  <a:srgbClr val="FF0000"/>
                </a:solidFill>
                <a:latin typeface="Arial" panose="020B0604020202020204" pitchFamily="34" charset="0"/>
                <a:ea typeface="+mn-ea"/>
                <a:cs typeface="Arial" panose="020B0604020202020204" pitchFamily="34" charset="0"/>
              </a:rPr>
              <a:t>Rel-15 (CT4) </a:t>
            </a:r>
            <a:endParaRPr lang="en-US" altLang="de-DE" sz="3200" kern="1200" dirty="0">
              <a:solidFill>
                <a:srgbClr val="FF0000"/>
              </a:solidFill>
              <a:latin typeface="Arial" panose="020B0604020202020204" pitchFamily="34" charset="0"/>
              <a:ea typeface="+mn-ea"/>
              <a:cs typeface="Arial" panose="020B0604020202020204" pitchFamily="34" charset="0"/>
            </a:endParaRPr>
          </a:p>
        </p:txBody>
      </p:sp>
      <p:sp>
        <p:nvSpPr>
          <p:cNvPr id="25603" name="Rectangle 3"/>
          <p:cNvSpPr>
            <a:spLocks noGrp="1" noChangeArrowheads="1"/>
          </p:cNvSpPr>
          <p:nvPr>
            <p:ph type="body" idx="4294967295"/>
          </p:nvPr>
        </p:nvSpPr>
        <p:spPr>
          <a:xfrm>
            <a:off x="229549" y="1214422"/>
            <a:ext cx="8686800" cy="489560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3080" lvl="1" indent="-342720" algn="l" rtl="0">
              <a:lnSpc>
                <a:spcPct val="90000"/>
              </a:lnSpc>
              <a:buBlip>
                <a:blip r:embed="rId2"/>
              </a:buBlip>
            </a:pPr>
            <a:r>
              <a:rPr lang="en-US" sz="2000" kern="1200" spc="-1" dirty="0">
                <a:solidFill>
                  <a:srgbClr val="000000"/>
                </a:solidFill>
                <a:uFill>
                  <a:solidFill>
                    <a:srgbClr val="FFFFFF"/>
                  </a:solidFill>
                </a:uFill>
                <a:latin typeface="Arial"/>
                <a:ea typeface="+mn-ea"/>
                <a:cs typeface="+mn-cs"/>
              </a:rPr>
              <a:t>HTTP/2 is adopted as the application layer protocol for the service based </a:t>
            </a:r>
            <a:r>
              <a:rPr lang="en-US" sz="2000" kern="1200" spc="-1" dirty="0" smtClean="0">
                <a:solidFill>
                  <a:srgbClr val="000000"/>
                </a:solidFill>
                <a:uFill>
                  <a:solidFill>
                    <a:srgbClr val="FFFFFF"/>
                  </a:solidFill>
                </a:uFill>
                <a:latin typeface="Arial"/>
                <a:ea typeface="+mn-ea"/>
                <a:cs typeface="+mn-cs"/>
              </a:rPr>
              <a:t>interfaces</a:t>
            </a:r>
          </a:p>
          <a:p>
            <a:pPr marL="343080" lvl="1" indent="-342720" algn="l" rtl="0">
              <a:lnSpc>
                <a:spcPct val="90000"/>
              </a:lnSpc>
              <a:buBlip>
                <a:blip r:embed="rId2"/>
              </a:buBlip>
            </a:pPr>
            <a:endParaRPr lang="en-US"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n-US" sz="2000" kern="1200" spc="-1" dirty="0" smtClean="0">
                <a:solidFill>
                  <a:srgbClr val="000000"/>
                </a:solidFill>
                <a:uFill>
                  <a:solidFill>
                    <a:srgbClr val="FFFFFF"/>
                  </a:solidFill>
                </a:uFill>
                <a:latin typeface="Arial"/>
                <a:ea typeface="+mn-ea"/>
                <a:cs typeface="+mn-cs"/>
              </a:rPr>
              <a:t>TCP </a:t>
            </a:r>
            <a:r>
              <a:rPr lang="en-US" sz="2000" kern="1200" spc="-1" dirty="0">
                <a:solidFill>
                  <a:srgbClr val="000000"/>
                </a:solidFill>
                <a:uFill>
                  <a:solidFill>
                    <a:srgbClr val="FFFFFF"/>
                  </a:solidFill>
                </a:uFill>
                <a:latin typeface="Arial"/>
                <a:ea typeface="+mn-ea"/>
                <a:cs typeface="+mn-cs"/>
              </a:rPr>
              <a:t>is adopted as the transport layer </a:t>
            </a:r>
            <a:r>
              <a:rPr lang="en-US" sz="2000" kern="1200" spc="-1" dirty="0" smtClean="0">
                <a:solidFill>
                  <a:srgbClr val="000000"/>
                </a:solidFill>
                <a:uFill>
                  <a:solidFill>
                    <a:srgbClr val="FFFFFF"/>
                  </a:solidFill>
                </a:uFill>
                <a:latin typeface="Arial"/>
                <a:ea typeface="+mn-ea"/>
                <a:cs typeface="+mn-cs"/>
              </a:rPr>
              <a:t>protocol;</a:t>
            </a:r>
          </a:p>
          <a:p>
            <a:pPr marL="714375" lvl="8" indent="-357188" algn="l" rtl="0">
              <a:lnSpc>
                <a:spcPct val="90000"/>
              </a:lnSpc>
              <a:buBlip>
                <a:blip r:embed="rId2"/>
              </a:buBlip>
            </a:pPr>
            <a:r>
              <a:rPr lang="en-US" sz="2000" i="1" dirty="0" smtClean="0">
                <a:latin typeface="Arial" panose="020B0604020202020204" pitchFamily="34" charset="0"/>
                <a:cs typeface="Arial" panose="020B0604020202020204" pitchFamily="34" charset="0"/>
              </a:rPr>
              <a:t>Use of QUIC, binary encoding (e.g. CBOR) and other aspects are left FFS for possible support in future releases</a:t>
            </a:r>
          </a:p>
          <a:p>
            <a:pPr marL="714375" lvl="8" indent="-357188" algn="l" rtl="0">
              <a:lnSpc>
                <a:spcPct val="90000"/>
              </a:lnSpc>
              <a:buBlip>
                <a:blip r:embed="rId2"/>
              </a:buBlip>
            </a:pPr>
            <a:endParaRPr lang="en-US"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n-US" sz="2000" kern="1200" spc="-1" dirty="0" smtClean="0">
                <a:solidFill>
                  <a:srgbClr val="000000"/>
                </a:solidFill>
                <a:uFill>
                  <a:solidFill>
                    <a:srgbClr val="FFFFFF"/>
                  </a:solidFill>
                </a:uFill>
                <a:latin typeface="Arial"/>
                <a:ea typeface="+mn-ea"/>
                <a:cs typeface="+mn-cs"/>
              </a:rPr>
              <a:t>JSON </a:t>
            </a:r>
            <a:r>
              <a:rPr lang="en-US" sz="2000" kern="1200" spc="-1" dirty="0">
                <a:solidFill>
                  <a:srgbClr val="000000"/>
                </a:solidFill>
                <a:uFill>
                  <a:solidFill>
                    <a:srgbClr val="FFFFFF"/>
                  </a:solidFill>
                </a:uFill>
                <a:latin typeface="Arial"/>
                <a:ea typeface="+mn-ea"/>
                <a:cs typeface="+mn-cs"/>
              </a:rPr>
              <a:t>is adopted as the serialization </a:t>
            </a:r>
            <a:r>
              <a:rPr lang="en-US" sz="2000" kern="1200" spc="-1" dirty="0" smtClean="0">
                <a:solidFill>
                  <a:srgbClr val="000000"/>
                </a:solidFill>
                <a:uFill>
                  <a:solidFill>
                    <a:srgbClr val="FFFFFF"/>
                  </a:solidFill>
                </a:uFill>
                <a:latin typeface="Arial"/>
                <a:ea typeface="+mn-ea"/>
                <a:cs typeface="+mn-cs"/>
              </a:rPr>
              <a:t>protocol;</a:t>
            </a:r>
          </a:p>
          <a:p>
            <a:pPr marL="343080" lvl="1" indent="-342720" algn="l" rtl="0">
              <a:lnSpc>
                <a:spcPct val="90000"/>
              </a:lnSpc>
              <a:buBlip>
                <a:blip r:embed="rId2"/>
              </a:buBlip>
            </a:pPr>
            <a:endParaRPr lang="en-US"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n-US" sz="2000" kern="1200" spc="-1" dirty="0" err="1" smtClean="0">
                <a:solidFill>
                  <a:srgbClr val="000000"/>
                </a:solidFill>
                <a:uFill>
                  <a:solidFill>
                    <a:srgbClr val="FFFFFF"/>
                  </a:solidFill>
                </a:uFill>
                <a:latin typeface="Arial"/>
                <a:ea typeface="+mn-ea"/>
                <a:cs typeface="+mn-cs"/>
              </a:rPr>
              <a:t>RESTful</a:t>
            </a:r>
            <a:r>
              <a:rPr lang="en-US" sz="2000" kern="1200" spc="-1" dirty="0" smtClean="0">
                <a:solidFill>
                  <a:srgbClr val="000000"/>
                </a:solidFill>
                <a:uFill>
                  <a:solidFill>
                    <a:srgbClr val="FFFFFF"/>
                  </a:solidFill>
                </a:uFill>
                <a:latin typeface="Arial"/>
                <a:ea typeface="+mn-ea"/>
                <a:cs typeface="+mn-cs"/>
              </a:rPr>
              <a:t> </a:t>
            </a:r>
            <a:r>
              <a:rPr lang="en-US" sz="2000" kern="1200" spc="-1" dirty="0">
                <a:solidFill>
                  <a:srgbClr val="000000"/>
                </a:solidFill>
                <a:uFill>
                  <a:solidFill>
                    <a:srgbClr val="FFFFFF"/>
                  </a:solidFill>
                </a:uFill>
                <a:latin typeface="Arial"/>
                <a:ea typeface="+mn-ea"/>
                <a:cs typeface="+mn-cs"/>
              </a:rPr>
              <a:t>design whenever possible and custom methods </a:t>
            </a:r>
            <a:r>
              <a:rPr lang="en-US" sz="2000" kern="1200" spc="-1" dirty="0" smtClean="0">
                <a:solidFill>
                  <a:srgbClr val="000000"/>
                </a:solidFill>
                <a:uFill>
                  <a:solidFill>
                    <a:srgbClr val="FFFFFF"/>
                  </a:solidFill>
                </a:uFill>
                <a:latin typeface="Arial"/>
                <a:ea typeface="+mn-ea"/>
                <a:cs typeface="+mn-cs"/>
              </a:rPr>
              <a:t>otherwise;</a:t>
            </a:r>
          </a:p>
          <a:p>
            <a:pPr marL="343080" lvl="1" indent="-342720" algn="l" rtl="0">
              <a:lnSpc>
                <a:spcPct val="90000"/>
              </a:lnSpc>
              <a:buBlip>
                <a:blip r:embed="rId2"/>
              </a:buBlip>
            </a:pPr>
            <a:endParaRPr lang="en-US"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n-US" sz="2000" kern="1200" spc="-1" dirty="0" smtClean="0">
                <a:solidFill>
                  <a:srgbClr val="000000"/>
                </a:solidFill>
                <a:uFill>
                  <a:solidFill>
                    <a:srgbClr val="FFFFFF"/>
                  </a:solidFill>
                </a:uFill>
                <a:latin typeface="Arial"/>
                <a:ea typeface="+mn-ea"/>
                <a:cs typeface="+mn-cs"/>
              </a:rPr>
              <a:t>2 </a:t>
            </a:r>
            <a:r>
              <a:rPr lang="en-US" sz="2000" kern="1200" spc="-1" dirty="0">
                <a:solidFill>
                  <a:srgbClr val="000000"/>
                </a:solidFill>
                <a:uFill>
                  <a:solidFill>
                    <a:srgbClr val="FFFFFF"/>
                  </a:solidFill>
                </a:uFill>
                <a:latin typeface="Arial"/>
                <a:ea typeface="+mn-ea"/>
                <a:cs typeface="+mn-cs"/>
              </a:rPr>
              <a:t>HTTP client-server pairs to support </a:t>
            </a:r>
            <a:r>
              <a:rPr lang="en-US" sz="2000" kern="1200" spc="-1" dirty="0" smtClean="0">
                <a:solidFill>
                  <a:srgbClr val="000000"/>
                </a:solidFill>
                <a:uFill>
                  <a:solidFill>
                    <a:srgbClr val="FFFFFF"/>
                  </a:solidFill>
                </a:uFill>
                <a:latin typeface="Arial"/>
                <a:ea typeface="+mn-ea"/>
                <a:cs typeface="+mn-cs"/>
              </a:rPr>
              <a:t>notifications;</a:t>
            </a:r>
            <a:endParaRPr lang="en-US" sz="2000" kern="1200" spc="-1" dirty="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endParaRPr lang="en-US"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n-US" sz="2000" kern="1200" spc="-1" dirty="0" err="1" smtClean="0">
                <a:solidFill>
                  <a:srgbClr val="000000"/>
                </a:solidFill>
                <a:uFill>
                  <a:solidFill>
                    <a:srgbClr val="FFFFFF"/>
                  </a:solidFill>
                </a:uFill>
                <a:latin typeface="Arial"/>
                <a:ea typeface="+mn-ea"/>
                <a:cs typeface="+mn-cs"/>
              </a:rPr>
              <a:t>OpenAPI</a:t>
            </a:r>
            <a:r>
              <a:rPr lang="en-US" sz="2000" kern="1200" spc="-1" dirty="0" smtClean="0">
                <a:solidFill>
                  <a:srgbClr val="000000"/>
                </a:solidFill>
                <a:uFill>
                  <a:solidFill>
                    <a:srgbClr val="FFFFFF"/>
                  </a:solidFill>
                </a:uFill>
                <a:latin typeface="Arial"/>
                <a:ea typeface="+mn-ea"/>
                <a:cs typeface="+mn-cs"/>
              </a:rPr>
              <a:t> </a:t>
            </a:r>
            <a:r>
              <a:rPr lang="en-US" sz="2000" kern="1200" spc="-1" dirty="0">
                <a:solidFill>
                  <a:srgbClr val="000000"/>
                </a:solidFill>
                <a:uFill>
                  <a:solidFill>
                    <a:srgbClr val="FFFFFF"/>
                  </a:solidFill>
                </a:uFill>
                <a:latin typeface="Arial"/>
                <a:ea typeface="+mn-ea"/>
                <a:cs typeface="+mn-cs"/>
              </a:rPr>
              <a:t>3.0.0 as Interface Definition Language (IDL)</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25980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0" y="0"/>
            <a:ext cx="8610600" cy="1143000"/>
          </a:xfrm>
        </p:spPr>
        <p:txBody>
          <a:bodyPr/>
          <a:lstStyle/>
          <a:p>
            <a:pPr algn="ctr" rtl="0"/>
            <a:r>
              <a:rPr lang="en-US" altLang="de-DE" sz="3200" kern="1200" dirty="0">
                <a:solidFill>
                  <a:srgbClr val="FF0000"/>
                </a:solidFill>
                <a:latin typeface="Arial" panose="020B0604020202020204" pitchFamily="34" charset="0"/>
                <a:ea typeface="+mn-ea"/>
                <a:cs typeface="Arial" panose="020B0604020202020204" pitchFamily="34" charset="0"/>
              </a:rPr>
              <a:t>4G + 5G NAPS / API (CT3)</a:t>
            </a:r>
          </a:p>
        </p:txBody>
      </p:sp>
      <p:sp>
        <p:nvSpPr>
          <p:cNvPr id="23555" name="Rectangle 3"/>
          <p:cNvSpPr>
            <a:spLocks noGrp="1"/>
          </p:cNvSpPr>
          <p:nvPr>
            <p:ph type="body" idx="1"/>
          </p:nvPr>
        </p:nvSpPr>
        <p:spPr>
          <a:xfrm>
            <a:off x="174625" y="1000108"/>
            <a:ext cx="8969375" cy="5014912"/>
          </a:xfrm>
        </p:spPr>
        <p:txBody>
          <a:bodyPr/>
          <a:lstStyle/>
          <a:p>
            <a:pPr marL="343080" lvl="1" indent="-342720" algn="l" rtl="0">
              <a:lnSpc>
                <a:spcPct val="90000"/>
              </a:lnSpc>
              <a:buBlip>
                <a:blip r:embed="rId2"/>
              </a:buBlip>
            </a:pPr>
            <a:r>
              <a:rPr lang="es-ES_tradnl" altLang="zh-CN" sz="2000" kern="1200" spc="-1" dirty="0">
                <a:solidFill>
                  <a:srgbClr val="000000"/>
                </a:solidFill>
                <a:uFill>
                  <a:solidFill>
                    <a:srgbClr val="FFFFFF"/>
                  </a:solidFill>
                </a:uFill>
                <a:latin typeface="Arial"/>
                <a:ea typeface="+mn-ea"/>
                <a:cs typeface="+mn-cs"/>
              </a:rPr>
              <a:t>T8 interface </a:t>
            </a:r>
            <a:r>
              <a:rPr lang="es-ES_tradnl" altLang="zh-CN" sz="2000" kern="1200" spc="-1" dirty="0" err="1">
                <a:solidFill>
                  <a:srgbClr val="000000"/>
                </a:solidFill>
                <a:uFill>
                  <a:solidFill>
                    <a:srgbClr val="FFFFFF"/>
                  </a:solidFill>
                </a:uFill>
                <a:latin typeface="Arial"/>
                <a:ea typeface="+mn-ea"/>
                <a:cs typeface="+mn-cs"/>
              </a:rPr>
              <a:t>exposes</a:t>
            </a:r>
            <a:r>
              <a:rPr lang="es-ES_tradnl" altLang="zh-CN" sz="2000" kern="1200" spc="-1" dirty="0">
                <a:solidFill>
                  <a:srgbClr val="000000"/>
                </a:solidFill>
                <a:uFill>
                  <a:solidFill>
                    <a:srgbClr val="FFFFFF"/>
                  </a:solidFill>
                </a:uFill>
                <a:latin typeface="Arial"/>
                <a:ea typeface="+mn-ea"/>
                <a:cs typeface="+mn-cs"/>
              </a:rPr>
              <a:t> a set of </a:t>
            </a:r>
            <a:r>
              <a:rPr lang="es-ES_tradnl" altLang="zh-CN" sz="2000" kern="1200" spc="-1" dirty="0" err="1">
                <a:solidFill>
                  <a:srgbClr val="000000"/>
                </a:solidFill>
                <a:uFill>
                  <a:solidFill>
                    <a:srgbClr val="FFFFFF"/>
                  </a:solidFill>
                </a:uFill>
                <a:latin typeface="Arial"/>
                <a:ea typeface="+mn-ea"/>
                <a:cs typeface="+mn-cs"/>
              </a:rPr>
              <a:t>APIs</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each</a:t>
            </a:r>
            <a:r>
              <a:rPr lang="es-ES_tradnl" altLang="zh-CN" sz="2000" kern="1200" spc="-1" dirty="0">
                <a:solidFill>
                  <a:srgbClr val="000000"/>
                </a:solidFill>
                <a:uFill>
                  <a:solidFill>
                    <a:srgbClr val="FFFFFF"/>
                  </a:solidFill>
                </a:uFill>
                <a:latin typeface="Arial"/>
                <a:ea typeface="+mn-ea"/>
                <a:cs typeface="+mn-cs"/>
              </a:rPr>
              <a:t> of </a:t>
            </a:r>
            <a:r>
              <a:rPr lang="es-ES_tradnl" altLang="zh-CN" sz="2000" kern="1200" spc="-1" dirty="0" err="1">
                <a:solidFill>
                  <a:srgbClr val="000000"/>
                </a:solidFill>
                <a:uFill>
                  <a:solidFill>
                    <a:srgbClr val="FFFFFF"/>
                  </a:solidFill>
                </a:uFill>
                <a:latin typeface="Arial"/>
                <a:ea typeface="+mn-ea"/>
                <a:cs typeface="+mn-cs"/>
              </a:rPr>
              <a:t>which</a:t>
            </a:r>
            <a:r>
              <a:rPr lang="es-ES_tradnl" altLang="zh-CN" sz="2000" kern="1200" spc="-1" dirty="0">
                <a:solidFill>
                  <a:srgbClr val="000000"/>
                </a:solidFill>
                <a:uFill>
                  <a:solidFill>
                    <a:srgbClr val="FFFFFF"/>
                  </a:solidFill>
                </a:uFill>
                <a:latin typeface="Arial"/>
                <a:ea typeface="+mn-ea"/>
                <a:cs typeface="+mn-cs"/>
              </a:rPr>
              <a:t> has a </a:t>
            </a:r>
            <a:r>
              <a:rPr lang="es-ES_tradnl" altLang="zh-CN" sz="2000" kern="1200" spc="-1" dirty="0" err="1">
                <a:solidFill>
                  <a:srgbClr val="000000"/>
                </a:solidFill>
                <a:uFill>
                  <a:solidFill>
                    <a:srgbClr val="FFFFFF"/>
                  </a:solidFill>
                </a:uFill>
                <a:latin typeface="Arial"/>
                <a:ea typeface="+mn-ea"/>
                <a:cs typeface="+mn-cs"/>
              </a:rPr>
              <a:t>dedicated</a:t>
            </a:r>
            <a:r>
              <a:rPr lang="es-ES_tradnl" altLang="zh-CN" sz="2000" kern="1200" spc="-1" dirty="0">
                <a:solidFill>
                  <a:srgbClr val="000000"/>
                </a:solidFill>
                <a:uFill>
                  <a:solidFill>
                    <a:srgbClr val="FFFFFF"/>
                  </a:solidFill>
                </a:uFill>
                <a:latin typeface="Arial"/>
                <a:ea typeface="+mn-ea"/>
                <a:cs typeface="+mn-cs"/>
              </a:rPr>
              <a:t> data </a:t>
            </a:r>
            <a:r>
              <a:rPr lang="es-ES_tradnl" altLang="zh-CN" sz="2000" kern="1200" spc="-1" dirty="0" err="1">
                <a:solidFill>
                  <a:srgbClr val="000000"/>
                </a:solidFill>
                <a:uFill>
                  <a:solidFill>
                    <a:srgbClr val="FFFFFF"/>
                  </a:solidFill>
                </a:uFill>
                <a:latin typeface="Arial"/>
                <a:ea typeface="+mn-ea"/>
                <a:cs typeface="+mn-cs"/>
              </a:rPr>
              <a:t>model</a:t>
            </a:r>
            <a:r>
              <a:rPr lang="es-ES_tradnl" altLang="zh-CN" sz="2000" kern="1200" spc="-1" dirty="0">
                <a:solidFill>
                  <a:srgbClr val="000000"/>
                </a:solidFill>
                <a:uFill>
                  <a:solidFill>
                    <a:srgbClr val="FFFFFF"/>
                  </a:solidFill>
                </a:uFill>
                <a:latin typeface="Arial"/>
                <a:ea typeface="+mn-ea"/>
                <a:cs typeface="+mn-cs"/>
              </a:rPr>
              <a:t> and </a:t>
            </a:r>
            <a:r>
              <a:rPr lang="es-ES_tradnl" altLang="zh-CN" sz="2000" kern="1200" spc="-1" dirty="0" err="1">
                <a:solidFill>
                  <a:srgbClr val="000000"/>
                </a:solidFill>
                <a:uFill>
                  <a:solidFill>
                    <a:srgbClr val="FFFFFF"/>
                  </a:solidFill>
                </a:uFill>
                <a:latin typeface="Arial"/>
                <a:ea typeface="+mn-ea"/>
                <a:cs typeface="+mn-cs"/>
              </a:rPr>
              <a:t>resource</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structure</a:t>
            </a:r>
            <a:r>
              <a:rPr lang="es-ES_tradnl" altLang="zh-CN" sz="2000" kern="1200" spc="-1" dirty="0">
                <a:solidFill>
                  <a:srgbClr val="000000"/>
                </a:solidFill>
                <a:uFill>
                  <a:solidFill>
                    <a:srgbClr val="FFFFFF"/>
                  </a:solidFill>
                </a:uFill>
                <a:latin typeface="Arial"/>
                <a:ea typeface="+mn-ea"/>
                <a:cs typeface="+mn-cs"/>
              </a:rPr>
              <a:t> and can </a:t>
            </a:r>
            <a:r>
              <a:rPr lang="es-ES_tradnl" altLang="zh-CN" sz="2000" kern="1200" spc="-1" dirty="0" err="1">
                <a:solidFill>
                  <a:srgbClr val="000000"/>
                </a:solidFill>
                <a:uFill>
                  <a:solidFill>
                    <a:srgbClr val="FFFFFF"/>
                  </a:solidFill>
                </a:uFill>
                <a:latin typeface="Arial"/>
                <a:ea typeface="+mn-ea"/>
                <a:cs typeface="+mn-cs"/>
              </a:rPr>
              <a:t>be</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evolved</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smtClean="0">
                <a:solidFill>
                  <a:srgbClr val="000000"/>
                </a:solidFill>
                <a:uFill>
                  <a:solidFill>
                    <a:srgbClr val="FFFFFF"/>
                  </a:solidFill>
                </a:uFill>
                <a:latin typeface="Arial"/>
                <a:ea typeface="+mn-ea"/>
                <a:cs typeface="+mn-cs"/>
              </a:rPr>
              <a:t>independently</a:t>
            </a:r>
            <a:endParaRPr lang="es-ES_tradnl" altLang="zh-CN"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s-ES_tradnl" altLang="zh-CN" sz="2000" kern="1200" spc="-1" dirty="0" err="1" smtClean="0">
                <a:solidFill>
                  <a:srgbClr val="000000"/>
                </a:solidFill>
                <a:uFill>
                  <a:solidFill>
                    <a:srgbClr val="FFFFFF"/>
                  </a:solidFill>
                </a:uFill>
                <a:latin typeface="Arial"/>
                <a:ea typeface="+mn-ea"/>
                <a:cs typeface="+mn-cs"/>
              </a:rPr>
              <a:t>Common</a:t>
            </a:r>
            <a:r>
              <a:rPr lang="es-ES_tradnl" altLang="zh-CN" sz="2000" kern="1200" spc="-1" dirty="0" smtClean="0">
                <a:solidFill>
                  <a:srgbClr val="000000"/>
                </a:solidFill>
                <a:uFill>
                  <a:solidFill>
                    <a:srgbClr val="FFFFFF"/>
                  </a:solidFill>
                </a:uFill>
                <a:latin typeface="Arial"/>
                <a:ea typeface="+mn-ea"/>
                <a:cs typeface="+mn-cs"/>
              </a:rPr>
              <a:t> </a:t>
            </a:r>
            <a:r>
              <a:rPr lang="es-ES_tradnl" altLang="zh-CN" sz="2000" kern="1200" spc="-1" dirty="0">
                <a:solidFill>
                  <a:srgbClr val="000000"/>
                </a:solidFill>
                <a:uFill>
                  <a:solidFill>
                    <a:srgbClr val="FFFFFF"/>
                  </a:solidFill>
                </a:uFill>
                <a:latin typeface="Arial"/>
                <a:ea typeface="+mn-ea"/>
                <a:cs typeface="+mn-cs"/>
              </a:rPr>
              <a:t>URI </a:t>
            </a:r>
            <a:r>
              <a:rPr lang="es-ES_tradnl" altLang="zh-CN" sz="2000" kern="1200" spc="-1" dirty="0" err="1">
                <a:solidFill>
                  <a:srgbClr val="000000"/>
                </a:solidFill>
                <a:uFill>
                  <a:solidFill>
                    <a:srgbClr val="FFFFFF"/>
                  </a:solidFill>
                </a:uFill>
                <a:latin typeface="Arial"/>
                <a:ea typeface="+mn-ea"/>
                <a:cs typeface="+mn-cs"/>
              </a:rPr>
              <a:t>structure</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structured</a:t>
            </a:r>
            <a:r>
              <a:rPr lang="es-ES_tradnl" altLang="zh-CN" sz="2000" kern="1200" spc="-1" dirty="0">
                <a:solidFill>
                  <a:srgbClr val="000000"/>
                </a:solidFill>
                <a:uFill>
                  <a:solidFill>
                    <a:srgbClr val="FFFFFF"/>
                  </a:solidFill>
                </a:uFill>
                <a:latin typeface="Arial"/>
                <a:ea typeface="+mn-ea"/>
                <a:cs typeface="+mn-cs"/>
              </a:rPr>
              <a:t> data </a:t>
            </a:r>
            <a:r>
              <a:rPr lang="es-ES_tradnl" altLang="zh-CN" sz="2000" kern="1200" spc="-1" dirty="0" err="1">
                <a:solidFill>
                  <a:srgbClr val="000000"/>
                </a:solidFill>
                <a:uFill>
                  <a:solidFill>
                    <a:srgbClr val="FFFFFF"/>
                  </a:solidFill>
                </a:uFill>
                <a:latin typeface="Arial"/>
                <a:ea typeface="+mn-ea"/>
                <a:cs typeface="+mn-cs"/>
              </a:rPr>
              <a:t>types</a:t>
            </a:r>
            <a:r>
              <a:rPr lang="es-ES_tradnl" altLang="zh-CN" sz="2000" kern="1200" spc="-1" dirty="0">
                <a:solidFill>
                  <a:srgbClr val="000000"/>
                </a:solidFill>
                <a:uFill>
                  <a:solidFill>
                    <a:srgbClr val="FFFFFF"/>
                  </a:solidFill>
                </a:uFill>
                <a:latin typeface="Arial"/>
                <a:ea typeface="+mn-ea"/>
                <a:cs typeface="+mn-cs"/>
              </a:rPr>
              <a:t>, error </a:t>
            </a:r>
            <a:r>
              <a:rPr lang="es-ES_tradnl" altLang="zh-CN" sz="2000" kern="1200" spc="-1" dirty="0" err="1">
                <a:solidFill>
                  <a:srgbClr val="000000"/>
                </a:solidFill>
                <a:uFill>
                  <a:solidFill>
                    <a:srgbClr val="FFFFFF"/>
                  </a:solidFill>
                </a:uFill>
                <a:latin typeface="Arial"/>
                <a:ea typeface="+mn-ea"/>
                <a:cs typeface="+mn-cs"/>
              </a:rPr>
              <a:t>handling</a:t>
            </a:r>
            <a:endParaRPr lang="es-ES_tradnl" altLang="zh-CN" sz="2000" kern="1200" spc="-1" dirty="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s-ES_tradnl" altLang="zh-CN" sz="2000" kern="1200" spc="-1" dirty="0" err="1" smtClean="0">
                <a:solidFill>
                  <a:srgbClr val="000000"/>
                </a:solidFill>
                <a:uFill>
                  <a:solidFill>
                    <a:srgbClr val="FFFFFF"/>
                  </a:solidFill>
                </a:uFill>
                <a:latin typeface="Arial"/>
                <a:ea typeface="+mn-ea"/>
                <a:cs typeface="+mn-cs"/>
              </a:rPr>
              <a:t>Protocol</a:t>
            </a:r>
            <a:r>
              <a:rPr lang="es-ES_tradnl" altLang="zh-CN" sz="2000" kern="1200" spc="-1" dirty="0">
                <a:solidFill>
                  <a:srgbClr val="000000"/>
                </a:solidFill>
                <a:uFill>
                  <a:solidFill>
                    <a:srgbClr val="FFFFFF"/>
                  </a:solidFill>
                </a:uFill>
                <a:latin typeface="Arial"/>
                <a:ea typeface="+mn-ea"/>
                <a:cs typeface="+mn-cs"/>
              </a:rPr>
              <a:t>: HTTP 1.1 </a:t>
            </a:r>
            <a:r>
              <a:rPr lang="es-ES_tradnl" altLang="zh-CN" sz="2000" kern="1200" spc="-1" dirty="0" err="1">
                <a:solidFill>
                  <a:srgbClr val="000000"/>
                </a:solidFill>
                <a:uFill>
                  <a:solidFill>
                    <a:srgbClr val="FFFFFF"/>
                  </a:solidFill>
                </a:uFill>
                <a:latin typeface="Arial"/>
                <a:ea typeface="+mn-ea"/>
                <a:cs typeface="+mn-cs"/>
              </a:rPr>
              <a:t>shall</a:t>
            </a:r>
            <a:r>
              <a:rPr lang="es-ES_tradnl" altLang="zh-CN" sz="2000" kern="1200" spc="-1" dirty="0">
                <a:solidFill>
                  <a:srgbClr val="000000"/>
                </a:solidFill>
                <a:uFill>
                  <a:solidFill>
                    <a:srgbClr val="FFFFFF"/>
                  </a:solidFill>
                </a:uFill>
                <a:latin typeface="Arial"/>
                <a:ea typeface="+mn-ea"/>
                <a:cs typeface="+mn-cs"/>
              </a:rPr>
              <a:t> be </a:t>
            </a:r>
            <a:r>
              <a:rPr lang="es-ES_tradnl" altLang="zh-CN" sz="2000" kern="1200" spc="-1" dirty="0" err="1">
                <a:solidFill>
                  <a:srgbClr val="000000"/>
                </a:solidFill>
                <a:uFill>
                  <a:solidFill>
                    <a:srgbClr val="FFFFFF"/>
                  </a:solidFill>
                </a:uFill>
                <a:latin typeface="Arial"/>
                <a:ea typeface="+mn-ea"/>
                <a:cs typeface="+mn-cs"/>
              </a:rPr>
              <a:t>supported</a:t>
            </a:r>
            <a:r>
              <a:rPr lang="es-ES_tradnl" altLang="zh-CN" sz="2000" kern="1200" spc="-1" dirty="0">
                <a:solidFill>
                  <a:srgbClr val="000000"/>
                </a:solidFill>
                <a:uFill>
                  <a:solidFill>
                    <a:srgbClr val="FFFFFF"/>
                  </a:solidFill>
                </a:uFill>
                <a:latin typeface="Arial"/>
                <a:ea typeface="+mn-ea"/>
                <a:cs typeface="+mn-cs"/>
              </a:rPr>
              <a:t> and HTTP/2 </a:t>
            </a:r>
            <a:r>
              <a:rPr lang="es-ES_tradnl" altLang="zh-CN" sz="2000" kern="1200" spc="-1" dirty="0" err="1">
                <a:solidFill>
                  <a:srgbClr val="000000"/>
                </a:solidFill>
                <a:uFill>
                  <a:solidFill>
                    <a:srgbClr val="FFFFFF"/>
                  </a:solidFill>
                </a:uFill>
                <a:latin typeface="Arial"/>
                <a:ea typeface="+mn-ea"/>
                <a:cs typeface="+mn-cs"/>
              </a:rPr>
              <a:t>should</a:t>
            </a:r>
            <a:r>
              <a:rPr lang="es-ES_tradnl" altLang="zh-CN" sz="2000" kern="1200" spc="-1" dirty="0">
                <a:solidFill>
                  <a:srgbClr val="000000"/>
                </a:solidFill>
                <a:uFill>
                  <a:solidFill>
                    <a:srgbClr val="FFFFFF"/>
                  </a:solidFill>
                </a:uFill>
                <a:latin typeface="Arial"/>
                <a:ea typeface="+mn-ea"/>
                <a:cs typeface="+mn-cs"/>
              </a:rPr>
              <a:t> be </a:t>
            </a:r>
            <a:r>
              <a:rPr lang="es-ES_tradnl" altLang="zh-CN" sz="2000" kern="1200" spc="-1" dirty="0" err="1">
                <a:solidFill>
                  <a:srgbClr val="000000"/>
                </a:solidFill>
                <a:uFill>
                  <a:solidFill>
                    <a:srgbClr val="FFFFFF"/>
                  </a:solidFill>
                </a:uFill>
                <a:latin typeface="Arial"/>
                <a:ea typeface="+mn-ea"/>
                <a:cs typeface="+mn-cs"/>
              </a:rPr>
              <a:t>supported</a:t>
            </a:r>
            <a:endParaRPr lang="es-ES_tradnl" altLang="zh-CN" sz="2000" kern="1200" spc="-1" dirty="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s-ES_tradnl" altLang="zh-CN" sz="2000" kern="1200" spc="-1" dirty="0" err="1" smtClean="0">
                <a:solidFill>
                  <a:srgbClr val="000000"/>
                </a:solidFill>
                <a:uFill>
                  <a:solidFill>
                    <a:srgbClr val="FFFFFF"/>
                  </a:solidFill>
                </a:uFill>
                <a:latin typeface="Arial"/>
                <a:ea typeface="+mn-ea"/>
                <a:cs typeface="+mn-cs"/>
              </a:rPr>
              <a:t>Transport</a:t>
            </a:r>
            <a:r>
              <a:rPr lang="es-ES_tradnl" altLang="zh-CN" sz="2000" kern="1200" spc="-1" dirty="0">
                <a:solidFill>
                  <a:srgbClr val="000000"/>
                </a:solidFill>
                <a:uFill>
                  <a:solidFill>
                    <a:srgbClr val="FFFFFF"/>
                  </a:solidFill>
                </a:uFill>
                <a:latin typeface="Arial"/>
                <a:ea typeface="+mn-ea"/>
                <a:cs typeface="+mn-cs"/>
              </a:rPr>
              <a:t>: TCP</a:t>
            </a:r>
          </a:p>
          <a:p>
            <a:pPr marL="343080" lvl="1" indent="-342720" algn="l" rtl="0">
              <a:lnSpc>
                <a:spcPct val="90000"/>
              </a:lnSpc>
              <a:buBlip>
                <a:blip r:embed="rId2"/>
              </a:buBlip>
            </a:pPr>
            <a:r>
              <a:rPr lang="es-ES_tradnl" altLang="zh-CN" sz="2000" kern="1200" spc="-1" dirty="0" err="1" smtClean="0">
                <a:solidFill>
                  <a:srgbClr val="000000"/>
                </a:solidFill>
                <a:uFill>
                  <a:solidFill>
                    <a:srgbClr val="FFFFFF"/>
                  </a:solidFill>
                </a:uFill>
                <a:latin typeface="Arial"/>
                <a:ea typeface="+mn-ea"/>
                <a:cs typeface="+mn-cs"/>
              </a:rPr>
              <a:t>Serialization</a:t>
            </a:r>
            <a:r>
              <a:rPr lang="es-ES_tradnl" altLang="zh-CN" sz="2000" kern="1200" spc="-1" dirty="0" smtClean="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protocol</a:t>
            </a:r>
            <a:r>
              <a:rPr lang="es-ES_tradnl" altLang="zh-CN" sz="2000" kern="1200" spc="-1" dirty="0">
                <a:solidFill>
                  <a:srgbClr val="000000"/>
                </a:solidFill>
                <a:uFill>
                  <a:solidFill>
                    <a:srgbClr val="FFFFFF"/>
                  </a:solidFill>
                </a:uFill>
                <a:latin typeface="Arial"/>
                <a:ea typeface="+mn-ea"/>
                <a:cs typeface="+mn-cs"/>
              </a:rPr>
              <a:t>: JSON</a:t>
            </a:r>
          </a:p>
          <a:p>
            <a:pPr marL="343080" lvl="1" indent="-342720" algn="l" rtl="0">
              <a:lnSpc>
                <a:spcPct val="90000"/>
              </a:lnSpc>
              <a:buBlip>
                <a:blip r:embed="rId2"/>
              </a:buBlip>
            </a:pPr>
            <a:r>
              <a:rPr lang="es-ES_tradnl" altLang="zh-CN" sz="2000" kern="1200" spc="-1" dirty="0" smtClean="0">
                <a:solidFill>
                  <a:srgbClr val="000000"/>
                </a:solidFill>
                <a:uFill>
                  <a:solidFill>
                    <a:srgbClr val="FFFFFF"/>
                  </a:solidFill>
                </a:uFill>
                <a:latin typeface="Arial"/>
                <a:ea typeface="+mn-ea"/>
                <a:cs typeface="+mn-cs"/>
              </a:rPr>
              <a:t>API </a:t>
            </a:r>
            <a:r>
              <a:rPr lang="es-ES_tradnl" altLang="zh-CN" sz="2000" kern="1200" spc="-1" dirty="0" err="1">
                <a:solidFill>
                  <a:srgbClr val="000000"/>
                </a:solidFill>
                <a:uFill>
                  <a:solidFill>
                    <a:srgbClr val="FFFFFF"/>
                  </a:solidFill>
                </a:uFill>
                <a:latin typeface="Arial"/>
                <a:ea typeface="+mn-ea"/>
                <a:cs typeface="+mn-cs"/>
              </a:rPr>
              <a:t>design</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style</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RESTful</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whenever</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possible</a:t>
            </a:r>
            <a:r>
              <a:rPr lang="es-ES_tradnl" altLang="zh-CN" sz="2000" kern="1200" spc="-1" dirty="0" smtClean="0">
                <a:solidFill>
                  <a:srgbClr val="000000"/>
                </a:solidFill>
                <a:uFill>
                  <a:solidFill>
                    <a:srgbClr val="FFFFFF"/>
                  </a:solidFill>
                </a:uFill>
                <a:latin typeface="Arial"/>
                <a:ea typeface="+mn-ea"/>
                <a:cs typeface="+mn-cs"/>
              </a:rPr>
              <a:t>.</a:t>
            </a:r>
          </a:p>
          <a:p>
            <a:pPr marL="343080" lvl="1" indent="-342720" algn="l" rtl="0">
              <a:lnSpc>
                <a:spcPct val="90000"/>
              </a:lnSpc>
              <a:buBlip>
                <a:blip r:embed="rId2"/>
              </a:buBlip>
            </a:pPr>
            <a:r>
              <a:rPr lang="es-ES_tradnl" altLang="zh-CN" sz="2000" kern="1200" spc="-1" dirty="0" err="1" smtClean="0">
                <a:solidFill>
                  <a:srgbClr val="000000"/>
                </a:solidFill>
                <a:uFill>
                  <a:solidFill>
                    <a:srgbClr val="FFFFFF"/>
                  </a:solidFill>
                </a:uFill>
                <a:latin typeface="Arial"/>
                <a:ea typeface="+mn-ea"/>
                <a:cs typeface="+mn-cs"/>
              </a:rPr>
              <a:t>Support</a:t>
            </a:r>
            <a:r>
              <a:rPr lang="es-ES_tradnl" altLang="zh-CN" sz="2000" kern="1200" spc="-1" dirty="0" smtClean="0">
                <a:solidFill>
                  <a:srgbClr val="000000"/>
                </a:solidFill>
                <a:uFill>
                  <a:solidFill>
                    <a:srgbClr val="FFFFFF"/>
                  </a:solidFill>
                </a:uFill>
                <a:latin typeface="Arial"/>
                <a:ea typeface="+mn-ea"/>
                <a:cs typeface="+mn-cs"/>
              </a:rPr>
              <a:t> </a:t>
            </a:r>
            <a:r>
              <a:rPr lang="es-ES_tradnl" altLang="zh-CN" sz="2000" kern="1200" spc="-1" dirty="0">
                <a:solidFill>
                  <a:srgbClr val="000000"/>
                </a:solidFill>
                <a:uFill>
                  <a:solidFill>
                    <a:srgbClr val="FFFFFF"/>
                  </a:solidFill>
                </a:uFill>
                <a:latin typeface="Arial"/>
                <a:ea typeface="+mn-ea"/>
                <a:cs typeface="+mn-cs"/>
              </a:rPr>
              <a:t>of </a:t>
            </a:r>
            <a:r>
              <a:rPr lang="es-ES_tradnl" altLang="zh-CN" sz="2000" kern="1200" spc="-1" dirty="0" err="1">
                <a:solidFill>
                  <a:srgbClr val="000000"/>
                </a:solidFill>
                <a:uFill>
                  <a:solidFill>
                    <a:srgbClr val="FFFFFF"/>
                  </a:solidFill>
                </a:uFill>
                <a:latin typeface="Arial"/>
                <a:ea typeface="+mn-ea"/>
                <a:cs typeface="+mn-cs"/>
              </a:rPr>
              <a:t>notification</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with</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two</a:t>
            </a:r>
            <a:r>
              <a:rPr lang="es-ES_tradnl" altLang="zh-CN" sz="2000" kern="1200" spc="-1" dirty="0">
                <a:solidFill>
                  <a:srgbClr val="000000"/>
                </a:solidFill>
                <a:uFill>
                  <a:solidFill>
                    <a:srgbClr val="FFFFFF"/>
                  </a:solidFill>
                </a:uFill>
                <a:latin typeface="Arial"/>
                <a:ea typeface="+mn-ea"/>
                <a:cs typeface="+mn-cs"/>
              </a:rPr>
              <a:t> HTTP </a:t>
            </a:r>
            <a:r>
              <a:rPr lang="es-ES_tradnl" altLang="zh-CN" sz="2000" kern="1200" spc="-1" dirty="0" err="1">
                <a:solidFill>
                  <a:srgbClr val="000000"/>
                </a:solidFill>
                <a:uFill>
                  <a:solidFill>
                    <a:srgbClr val="FFFFFF"/>
                  </a:solidFill>
                </a:uFill>
                <a:latin typeface="Arial"/>
                <a:ea typeface="+mn-ea"/>
                <a:cs typeface="+mn-cs"/>
              </a:rPr>
              <a:t>client</a:t>
            </a:r>
            <a:r>
              <a:rPr lang="es-ES_tradnl" altLang="zh-CN" sz="2000" kern="1200" spc="-1" dirty="0">
                <a:solidFill>
                  <a:srgbClr val="000000"/>
                </a:solidFill>
                <a:uFill>
                  <a:solidFill>
                    <a:srgbClr val="FFFFFF"/>
                  </a:solidFill>
                </a:uFill>
                <a:latin typeface="Arial"/>
                <a:ea typeface="+mn-ea"/>
                <a:cs typeface="+mn-cs"/>
              </a:rPr>
              <a:t>/server </a:t>
            </a:r>
            <a:r>
              <a:rPr lang="es-ES_tradnl" altLang="zh-CN" sz="2000" kern="1200" spc="-1" dirty="0" err="1" smtClean="0">
                <a:solidFill>
                  <a:srgbClr val="000000"/>
                </a:solidFill>
                <a:uFill>
                  <a:solidFill>
                    <a:srgbClr val="FFFFFF"/>
                  </a:solidFill>
                </a:uFill>
                <a:latin typeface="Arial"/>
                <a:ea typeface="+mn-ea"/>
                <a:cs typeface="+mn-cs"/>
              </a:rPr>
              <a:t>pairs</a:t>
            </a:r>
            <a:endParaRPr lang="es-ES_tradnl" altLang="zh-CN"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s-ES_tradnl" altLang="zh-CN" sz="2000" kern="1200" spc="-1" dirty="0" smtClean="0">
                <a:solidFill>
                  <a:srgbClr val="000000"/>
                </a:solidFill>
                <a:uFill>
                  <a:solidFill>
                    <a:srgbClr val="FFFFFF"/>
                  </a:solidFill>
                </a:uFill>
                <a:latin typeface="Arial"/>
                <a:ea typeface="+mn-ea"/>
                <a:cs typeface="+mn-cs"/>
              </a:rPr>
              <a:t>No </a:t>
            </a:r>
            <a:r>
              <a:rPr lang="es-ES_tradnl" altLang="zh-CN" sz="2000" kern="1200" spc="-1" dirty="0" err="1">
                <a:solidFill>
                  <a:srgbClr val="000000"/>
                </a:solidFill>
                <a:uFill>
                  <a:solidFill>
                    <a:srgbClr val="FFFFFF"/>
                  </a:solidFill>
                </a:uFill>
                <a:latin typeface="Arial"/>
                <a:ea typeface="+mn-ea"/>
                <a:cs typeface="+mn-cs"/>
              </a:rPr>
              <a:t>decision</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on</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whether</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other</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mechanism</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is</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required</a:t>
            </a:r>
            <a:r>
              <a:rPr lang="es-ES_tradnl" altLang="zh-CN" sz="2000" kern="1200" spc="-1" dirty="0">
                <a:solidFill>
                  <a:srgbClr val="000000"/>
                </a:solidFill>
                <a:uFill>
                  <a:solidFill>
                    <a:srgbClr val="FFFFFF"/>
                  </a:solidFill>
                </a:uFill>
                <a:latin typeface="Arial"/>
                <a:ea typeface="+mn-ea"/>
                <a:cs typeface="+mn-cs"/>
              </a:rPr>
              <a:t> to </a:t>
            </a:r>
            <a:r>
              <a:rPr lang="es-ES_tradnl" altLang="zh-CN" sz="2000" kern="1200" spc="-1" dirty="0" err="1">
                <a:solidFill>
                  <a:srgbClr val="000000"/>
                </a:solidFill>
                <a:uFill>
                  <a:solidFill>
                    <a:srgbClr val="FFFFFF"/>
                  </a:solidFill>
                </a:uFill>
                <a:latin typeface="Arial"/>
                <a:ea typeface="+mn-ea"/>
                <a:cs typeface="+mn-cs"/>
              </a:rPr>
              <a:t>allow</a:t>
            </a:r>
            <a:r>
              <a:rPr lang="es-ES_tradnl" altLang="zh-CN" sz="2000" kern="1200" spc="-1" dirty="0">
                <a:solidFill>
                  <a:srgbClr val="000000"/>
                </a:solidFill>
                <a:uFill>
                  <a:solidFill>
                    <a:srgbClr val="FFFFFF"/>
                  </a:solidFill>
                </a:uFill>
                <a:latin typeface="Arial"/>
                <a:ea typeface="+mn-ea"/>
                <a:cs typeface="+mn-cs"/>
              </a:rPr>
              <a:t> firewall </a:t>
            </a:r>
            <a:r>
              <a:rPr lang="es-ES_tradnl" altLang="zh-CN" sz="2000" kern="1200" spc="-1" dirty="0" err="1">
                <a:solidFill>
                  <a:srgbClr val="000000"/>
                </a:solidFill>
                <a:uFill>
                  <a:solidFill>
                    <a:srgbClr val="FFFFFF"/>
                  </a:solidFill>
                </a:uFill>
                <a:latin typeface="Arial"/>
                <a:ea typeface="+mn-ea"/>
                <a:cs typeface="+mn-cs"/>
              </a:rPr>
              <a:t>traversal</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for</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northbound</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smtClean="0">
                <a:solidFill>
                  <a:srgbClr val="000000"/>
                </a:solidFill>
                <a:uFill>
                  <a:solidFill>
                    <a:srgbClr val="FFFFFF"/>
                  </a:solidFill>
                </a:uFill>
                <a:latin typeface="Arial"/>
                <a:ea typeface="+mn-ea"/>
                <a:cs typeface="+mn-cs"/>
              </a:rPr>
              <a:t>APIs</a:t>
            </a:r>
            <a:endParaRPr lang="es-ES_tradnl" altLang="zh-CN" sz="2000" kern="1200" spc="-1" dirty="0" smtClean="0">
              <a:solidFill>
                <a:srgbClr val="000000"/>
              </a:solidFill>
              <a:uFill>
                <a:solidFill>
                  <a:srgbClr val="FFFFFF"/>
                </a:solidFill>
              </a:uFill>
              <a:latin typeface="Arial"/>
              <a:ea typeface="+mn-ea"/>
              <a:cs typeface="+mn-cs"/>
            </a:endParaRPr>
          </a:p>
          <a:p>
            <a:pPr marL="343080" lvl="1" indent="-342720" algn="l" rtl="0">
              <a:lnSpc>
                <a:spcPct val="90000"/>
              </a:lnSpc>
              <a:buBlip>
                <a:blip r:embed="rId2"/>
              </a:buBlip>
            </a:pPr>
            <a:r>
              <a:rPr lang="es-ES_tradnl" altLang="zh-CN" sz="2000" kern="1200" spc="-1" dirty="0" smtClean="0">
                <a:solidFill>
                  <a:srgbClr val="000000"/>
                </a:solidFill>
                <a:uFill>
                  <a:solidFill>
                    <a:srgbClr val="FFFFFF"/>
                  </a:solidFill>
                </a:uFill>
                <a:latin typeface="Arial"/>
                <a:ea typeface="+mn-ea"/>
                <a:cs typeface="+mn-cs"/>
              </a:rPr>
              <a:t>IDL</a:t>
            </a:r>
            <a:r>
              <a:rPr lang="es-ES_tradnl" altLang="zh-CN" sz="2000" kern="1200" spc="-1" dirty="0">
                <a:solidFill>
                  <a:srgbClr val="000000"/>
                </a:solidFill>
                <a:uFill>
                  <a:solidFill>
                    <a:srgbClr val="FFFFFF"/>
                  </a:solidFill>
                </a:uFill>
                <a:latin typeface="Arial"/>
                <a:ea typeface="+mn-ea"/>
                <a:cs typeface="+mn-cs"/>
              </a:rPr>
              <a:t>: </a:t>
            </a:r>
            <a:r>
              <a:rPr lang="es-ES_tradnl" altLang="zh-CN" sz="2000" kern="1200" spc="-1" dirty="0" err="1">
                <a:solidFill>
                  <a:srgbClr val="000000"/>
                </a:solidFill>
                <a:uFill>
                  <a:solidFill>
                    <a:srgbClr val="FFFFFF"/>
                  </a:solidFill>
                </a:uFill>
                <a:latin typeface="Arial"/>
                <a:ea typeface="+mn-ea"/>
                <a:cs typeface="+mn-cs"/>
              </a:rPr>
              <a:t>OpenAPI</a:t>
            </a:r>
            <a:r>
              <a:rPr lang="es-ES_tradnl" altLang="zh-CN" sz="2000" kern="1200" spc="-1" dirty="0">
                <a:solidFill>
                  <a:srgbClr val="000000"/>
                </a:solidFill>
                <a:uFill>
                  <a:solidFill>
                    <a:srgbClr val="FFFFFF"/>
                  </a:solidFill>
                </a:uFill>
                <a:latin typeface="Arial"/>
                <a:ea typeface="+mn-ea"/>
                <a:cs typeface="+mn-cs"/>
              </a:rPr>
              <a:t> v3.0.0</a:t>
            </a:r>
          </a:p>
          <a:p>
            <a:pPr lvl="1">
              <a:lnSpc>
                <a:spcPct val="90000"/>
              </a:lnSpc>
            </a:pPr>
            <a:endParaRPr lang="es-ES_tradnl" altLang="zh-CN" sz="2000" dirty="0" smtClean="0">
              <a:ea typeface="宋体" pitchFamily="2" charset="-122"/>
            </a:endParaRPr>
          </a:p>
          <a:p>
            <a:pPr lvl="1">
              <a:lnSpc>
                <a:spcPct val="90000"/>
              </a:lnSpc>
            </a:pPr>
            <a:endParaRPr lang="es-ES_tradnl" altLang="zh-CN" sz="2000" dirty="0" smtClean="0">
              <a:ea typeface="宋体" pitchFamily="2" charset="-122"/>
            </a:endParaRPr>
          </a:p>
          <a:p>
            <a:pPr>
              <a:lnSpc>
                <a:spcPct val="90000"/>
              </a:lnSpc>
            </a:pPr>
            <a:endParaRPr lang="es-ES_tradnl" altLang="zh-CN" sz="2400" dirty="0" smtClean="0">
              <a:ea typeface="宋体" pitchFamily="2" charset="-122"/>
            </a:endParaRPr>
          </a:p>
          <a:p>
            <a:pPr>
              <a:lnSpc>
                <a:spcPct val="90000"/>
              </a:lnSpc>
            </a:pPr>
            <a:endParaRPr lang="es-ES_tradnl" altLang="zh-CN" sz="2400" dirty="0" smtClean="0">
              <a:ea typeface="宋体" pitchFamily="2" charset="-122"/>
            </a:endParaRPr>
          </a:p>
          <a:p>
            <a:pPr lvl="1">
              <a:lnSpc>
                <a:spcPct val="90000"/>
              </a:lnSpc>
            </a:pPr>
            <a:endParaRPr lang="es-ES_tradnl" altLang="zh-CN" sz="2000" dirty="0" smtClean="0">
              <a:ea typeface="宋体" pitchFamily="2" charset="-122"/>
            </a:endParaRPr>
          </a:p>
          <a:p>
            <a:pPr>
              <a:lnSpc>
                <a:spcPct val="90000"/>
              </a:lnSpc>
            </a:pPr>
            <a:endParaRPr lang="zh-CN" altLang="zh-CN" sz="2400" dirty="0" smtClean="0">
              <a:ea typeface="宋体" pitchFamily="2" charset="-122"/>
            </a:endParaRPr>
          </a:p>
          <a:p>
            <a:pPr lvl="1">
              <a:lnSpc>
                <a:spcPct val="90000"/>
              </a:lnSpc>
              <a:buFont typeface="Arial" charset="0"/>
              <a:buNone/>
            </a:pPr>
            <a:endParaRPr lang="en-GB" altLang="de-DE" dirty="0" smtClean="0">
              <a:latin typeface="Arial" charset="0"/>
              <a:cs typeface="Arial" charset="0"/>
            </a:endParaRPr>
          </a:p>
          <a:p>
            <a:pPr lvl="1">
              <a:lnSpc>
                <a:spcPct val="90000"/>
              </a:lnSpc>
              <a:buFont typeface="Arial" charset="0"/>
              <a:buNone/>
            </a:pPr>
            <a:r>
              <a:rPr lang="nb-NO" altLang="de-DE" dirty="0" smtClean="0">
                <a:latin typeface="Arial" charset="0"/>
                <a:cs typeface="Arial" charset="0"/>
              </a:rPr>
              <a:t>	</a:t>
            </a:r>
            <a:endParaRPr lang="en-US" altLang="de-DE" dirty="0" smtClean="0">
              <a:latin typeface="Arial" charset="0"/>
              <a:cs typeface="Arial" charset="0"/>
            </a:endParaRPr>
          </a:p>
        </p:txBody>
      </p:sp>
    </p:spTree>
    <p:extLst>
      <p:ext uri="{BB962C8B-B14F-4D97-AF65-F5344CB8AC3E}">
        <p14:creationId xmlns:p14="http://schemas.microsoft.com/office/powerpoint/2010/main" val="420144355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marL="343080" lvl="1" indent="-342720">
              <a:lnSpc>
                <a:spcPct val="90000"/>
              </a:lnSpc>
              <a:buBlip>
                <a:blip r:embed="rId2"/>
              </a:buBlip>
            </a:pPr>
            <a:r>
              <a:rPr lang="es-ES_tradnl" altLang="zh-CN" sz="2000" spc="-1" dirty="0">
                <a:solidFill>
                  <a:srgbClr val="000000"/>
                </a:solidFill>
                <a:uFill>
                  <a:solidFill>
                    <a:srgbClr val="FFFFFF"/>
                  </a:solidFill>
                </a:uFill>
              </a:rPr>
              <a:t>Rel-14 MC </a:t>
            </a:r>
            <a:r>
              <a:rPr lang="es-ES_tradnl" altLang="zh-CN" sz="2000" spc="-1" dirty="0" err="1">
                <a:solidFill>
                  <a:srgbClr val="000000"/>
                </a:solidFill>
                <a:uFill>
                  <a:solidFill>
                    <a:srgbClr val="FFFFFF"/>
                  </a:solidFill>
                </a:uFill>
              </a:rPr>
              <a:t>Services</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work</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nearly</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completed</a:t>
            </a:r>
            <a:r>
              <a:rPr lang="es-ES_tradnl" altLang="zh-CN" sz="2000" spc="-1" dirty="0">
                <a:solidFill>
                  <a:srgbClr val="000000"/>
                </a:solidFill>
                <a:uFill>
                  <a:solidFill>
                    <a:srgbClr val="FFFFFF"/>
                  </a:solidFill>
                </a:uFill>
              </a:rPr>
              <a:t> in CT </a:t>
            </a:r>
            <a:r>
              <a:rPr lang="es-ES_tradnl" altLang="zh-CN" sz="2000" spc="-1" dirty="0" err="1">
                <a:solidFill>
                  <a:srgbClr val="000000"/>
                </a:solidFill>
                <a:uFill>
                  <a:solidFill>
                    <a:srgbClr val="FFFFFF"/>
                  </a:solidFill>
                </a:uFill>
              </a:rPr>
              <a:t>WGs</a:t>
            </a:r>
            <a:endParaRPr lang="es-ES_tradnl" altLang="zh-CN" sz="2000" spc="-1" dirty="0">
              <a:solidFill>
                <a:srgbClr val="000000"/>
              </a:solidFill>
              <a:uFill>
                <a:solidFill>
                  <a:srgbClr val="FFFFFF"/>
                </a:solidFill>
              </a:uFill>
            </a:endParaRPr>
          </a:p>
          <a:p>
            <a:pPr marL="343080" lvl="1" indent="-342720">
              <a:lnSpc>
                <a:spcPct val="90000"/>
              </a:lnSpc>
              <a:buBlip>
                <a:blip r:embed="rId2"/>
              </a:buBlip>
            </a:pPr>
            <a:r>
              <a:rPr lang="es-ES_tradnl" altLang="zh-CN" sz="2000" spc="-1" dirty="0" err="1" smtClean="0">
                <a:solidFill>
                  <a:srgbClr val="000000"/>
                </a:solidFill>
                <a:uFill>
                  <a:solidFill>
                    <a:srgbClr val="FFFFFF"/>
                  </a:solidFill>
                </a:uFill>
              </a:rPr>
              <a:t>Still</a:t>
            </a:r>
            <a:r>
              <a:rPr lang="es-ES_tradnl" altLang="zh-CN" sz="2000" spc="-1" dirty="0" smtClean="0">
                <a:solidFill>
                  <a:srgbClr val="000000"/>
                </a:solidFill>
                <a:uFill>
                  <a:solidFill>
                    <a:srgbClr val="FFFFFF"/>
                  </a:solidFill>
                </a:uFill>
              </a:rPr>
              <a:t> </a:t>
            </a:r>
            <a:r>
              <a:rPr lang="es-ES_tradnl" altLang="zh-CN" sz="2000" spc="-1" dirty="0">
                <a:solidFill>
                  <a:srgbClr val="000000"/>
                </a:solidFill>
                <a:uFill>
                  <a:solidFill>
                    <a:srgbClr val="FFFFFF"/>
                  </a:solidFill>
                </a:uFill>
              </a:rPr>
              <a:t>open </a:t>
            </a:r>
            <a:r>
              <a:rPr lang="es-ES_tradnl" altLang="zh-CN" sz="2000" spc="-1" dirty="0" err="1">
                <a:solidFill>
                  <a:srgbClr val="000000"/>
                </a:solidFill>
                <a:uFill>
                  <a:solidFill>
                    <a:srgbClr val="FFFFFF"/>
                  </a:solidFill>
                </a:uFill>
              </a:rPr>
              <a:t>security</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realted</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issues</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will</a:t>
            </a:r>
            <a:r>
              <a:rPr lang="es-ES_tradnl" altLang="zh-CN" sz="2000" spc="-1" dirty="0">
                <a:solidFill>
                  <a:srgbClr val="000000"/>
                </a:solidFill>
                <a:uFill>
                  <a:solidFill>
                    <a:srgbClr val="FFFFFF"/>
                  </a:solidFill>
                </a:uFill>
              </a:rPr>
              <a:t> be resolved </a:t>
            </a:r>
            <a:r>
              <a:rPr lang="es-ES_tradnl" altLang="zh-CN" sz="2000" spc="-1" dirty="0" err="1">
                <a:solidFill>
                  <a:srgbClr val="000000"/>
                </a:solidFill>
                <a:uFill>
                  <a:solidFill>
                    <a:srgbClr val="FFFFFF"/>
                  </a:solidFill>
                </a:uFill>
              </a:rPr>
              <a:t>until</a:t>
            </a:r>
            <a:r>
              <a:rPr lang="es-ES_tradnl" altLang="zh-CN" sz="2000" spc="-1" dirty="0">
                <a:solidFill>
                  <a:srgbClr val="000000"/>
                </a:solidFill>
                <a:uFill>
                  <a:solidFill>
                    <a:srgbClr val="FFFFFF"/>
                  </a:solidFill>
                </a:uFill>
              </a:rPr>
              <a:t> </a:t>
            </a:r>
            <a:r>
              <a:rPr lang="es-ES_tradnl" altLang="zh-CN" sz="2000" spc="-1" dirty="0" err="1">
                <a:solidFill>
                  <a:srgbClr val="000000"/>
                </a:solidFill>
                <a:uFill>
                  <a:solidFill>
                    <a:srgbClr val="FFFFFF"/>
                  </a:solidFill>
                </a:uFill>
              </a:rPr>
              <a:t>Dec</a:t>
            </a:r>
            <a:r>
              <a:rPr lang="es-ES_tradnl" altLang="zh-CN" sz="2000" spc="-1" dirty="0">
                <a:solidFill>
                  <a:srgbClr val="000000"/>
                </a:solidFill>
                <a:uFill>
                  <a:solidFill>
                    <a:srgbClr val="FFFFFF"/>
                  </a:solidFill>
                </a:uFill>
              </a:rPr>
              <a:t>/17</a:t>
            </a:r>
          </a:p>
        </p:txBody>
      </p:sp>
      <p:sp>
        <p:nvSpPr>
          <p:cNvPr id="3" name="Titre 2"/>
          <p:cNvSpPr>
            <a:spLocks noGrp="1"/>
          </p:cNvSpPr>
          <p:nvPr>
            <p:ph type="title"/>
          </p:nvPr>
        </p:nvSpPr>
        <p:spPr/>
        <p:txBody>
          <a:bodyPr/>
          <a:lstStyle/>
          <a:p>
            <a:r>
              <a:rPr lang="en-US" kern="1200" spc="-1" dirty="0">
                <a:uFill>
                  <a:solidFill>
                    <a:srgbClr val="FFFFFF"/>
                  </a:solidFill>
                </a:uFill>
                <a:latin typeface="Arial"/>
              </a:rPr>
              <a:t>For Information to SA – MC Services</a:t>
            </a:r>
            <a:br>
              <a:rPr lang="en-US" kern="1200" spc="-1" dirty="0">
                <a:uFill>
                  <a:solidFill>
                    <a:srgbClr val="FFFFFF"/>
                  </a:solidFill>
                </a:uFill>
                <a:latin typeface="Arial"/>
              </a:rPr>
            </a:br>
            <a:endParaRPr lang="fr-FR" dirty="0"/>
          </a:p>
        </p:txBody>
      </p:sp>
      <p:sp>
        <p:nvSpPr>
          <p:cNvPr id="4" name="Espace réservé du numéro de diapositive 3"/>
          <p:cNvSpPr>
            <a:spLocks noGrp="1"/>
          </p:cNvSpPr>
          <p:nvPr>
            <p:ph type="sldNum" sz="quarter" idx="10"/>
          </p:nvPr>
        </p:nvSpPr>
        <p:spPr/>
        <p:txBody>
          <a:bodyPr/>
          <a:lstStyle/>
          <a:p>
            <a:fld id="{62D99EBF-E1A4-4C8B-923B-437DC3DF8700}" type="slidenum">
              <a:rPr lang="en-GB" altLang="zh-CN" smtClean="0"/>
              <a:pPr/>
              <a:t>24</a:t>
            </a:fld>
            <a:endParaRPr lang="en-GB" altLang="zh-CN"/>
          </a:p>
        </p:txBody>
      </p:sp>
      <p:pic>
        <p:nvPicPr>
          <p:cNvPr id="5" name="Picture 8"/>
          <p:cNvPicPr>
            <a:picLocks noChangeAspect="1" noChangeArrowheads="1"/>
          </p:cNvPicPr>
          <p:nvPr/>
        </p:nvPicPr>
        <p:blipFill>
          <a:blip r:embed="rId3"/>
          <a:srcRect/>
          <a:stretch>
            <a:fillRect/>
          </a:stretch>
        </p:blipFill>
        <p:spPr bwMode="auto">
          <a:xfrm>
            <a:off x="15875" y="3146420"/>
            <a:ext cx="9069388" cy="2016125"/>
          </a:xfrm>
          <a:prstGeom prst="rect">
            <a:avLst/>
          </a:prstGeom>
          <a:noFill/>
          <a:ln w="9525">
            <a:noFill/>
            <a:miter lim="800000"/>
            <a:headEnd/>
            <a:tailEnd/>
          </a:ln>
        </p:spPr>
      </p:pic>
      <p:sp>
        <p:nvSpPr>
          <p:cNvPr id="6" name="Rectangle 12"/>
          <p:cNvSpPr>
            <a:spLocks noChangeArrowheads="1"/>
          </p:cNvSpPr>
          <p:nvPr/>
        </p:nvSpPr>
        <p:spPr bwMode="auto">
          <a:xfrm>
            <a:off x="7812088" y="2714620"/>
            <a:ext cx="828675" cy="306388"/>
          </a:xfrm>
          <a:prstGeom prst="rect">
            <a:avLst/>
          </a:prstGeom>
          <a:noFill/>
          <a:ln w="9525">
            <a:noFill/>
            <a:miter lim="800000"/>
            <a:headEnd/>
            <a:tailEnd/>
          </a:ln>
        </p:spPr>
        <p:txBody>
          <a:bodyPr>
            <a:spAutoFit/>
          </a:bodyPr>
          <a:lstStyle/>
          <a:p>
            <a:pPr algn="ctr"/>
            <a:r>
              <a:rPr lang="en-GB" sz="1400" b="1" dirty="0" smtClean="0">
                <a:solidFill>
                  <a:srgbClr val="000000"/>
                </a:solidFill>
              </a:rPr>
              <a:t>Today</a:t>
            </a:r>
            <a:endParaRPr lang="en-GB" sz="1400" b="1" dirty="0">
              <a:solidFill>
                <a:srgbClr val="000000"/>
              </a:solidFill>
            </a:endParaRPr>
          </a:p>
        </p:txBody>
      </p:sp>
      <p:cxnSp>
        <p:nvCxnSpPr>
          <p:cNvPr id="7" name="Straight Connector 11"/>
          <p:cNvCxnSpPr>
            <a:cxnSpLocks noChangeShapeType="1"/>
          </p:cNvCxnSpPr>
          <p:nvPr/>
        </p:nvCxnSpPr>
        <p:spPr bwMode="auto">
          <a:xfrm>
            <a:off x="8243888" y="3074983"/>
            <a:ext cx="0" cy="2160587"/>
          </a:xfrm>
          <a:prstGeom prst="line">
            <a:avLst/>
          </a:prstGeom>
          <a:noFill/>
          <a:ln w="25400" algn="ctr">
            <a:solidFill>
              <a:srgbClr val="C00000"/>
            </a:solidFill>
            <a:round/>
            <a:headEnd/>
            <a:tailEnd/>
          </a:ln>
        </p:spPr>
      </p:cxnSp>
      <p:sp>
        <p:nvSpPr>
          <p:cNvPr id="8" name="Rectangle 10"/>
          <p:cNvSpPr>
            <a:spLocks noChangeArrowheads="1"/>
          </p:cNvSpPr>
          <p:nvPr/>
        </p:nvSpPr>
        <p:spPr bwMode="auto">
          <a:xfrm>
            <a:off x="5580063" y="3074983"/>
            <a:ext cx="504825" cy="2160587"/>
          </a:xfrm>
          <a:prstGeom prst="rect">
            <a:avLst/>
          </a:prstGeom>
          <a:noFill/>
          <a:ln w="38100" algn="ctr">
            <a:solidFill>
              <a:srgbClr val="FF0000"/>
            </a:solidFill>
            <a:round/>
            <a:headEnd/>
            <a:tailEnd/>
          </a:ln>
        </p:spPr>
        <p:txBody>
          <a:bodyPr/>
          <a:lstStyle/>
          <a:p>
            <a:pPr eaLnBrk="0" hangingPunct="0"/>
            <a:endParaRPr lang="en-GB"/>
          </a:p>
        </p:txBody>
      </p:sp>
    </p:spTree>
    <p:extLst>
      <p:ext uri="{BB962C8B-B14F-4D97-AF65-F5344CB8AC3E}">
        <p14:creationId xmlns:p14="http://schemas.microsoft.com/office/powerpoint/2010/main" val="14746441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SA#77</a:t>
            </a:r>
            <a:br>
              <a:rPr lang="fi-FI" altLang="de-DE" dirty="0" smtClean="0">
                <a:solidFill>
                  <a:srgbClr val="FF3300"/>
                </a:solidFill>
                <a:cs typeface="Arial" charset="0"/>
              </a:rPr>
            </a:br>
            <a:r>
              <a:rPr lang="fi-FI" altLang="de-DE" sz="2400" dirty="0" smtClean="0">
                <a:solidFill>
                  <a:srgbClr val="FF3300"/>
                </a:solidFill>
                <a:cs typeface="Arial" charset="0"/>
              </a:rPr>
              <a:t>(no report)</a:t>
            </a:r>
            <a:endParaRPr lang="fr-FR" sz="2400" dirty="0"/>
          </a:p>
        </p:txBody>
      </p:sp>
    </p:spTree>
    <p:extLst>
      <p:ext uri="{BB962C8B-B14F-4D97-AF65-F5344CB8AC3E}">
        <p14:creationId xmlns:p14="http://schemas.microsoft.com/office/powerpoint/2010/main" val="10337190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dirty="0" smtClean="0">
                <a:solidFill>
                  <a:srgbClr val="000000"/>
                </a:solidFill>
                <a:uFill>
                  <a:solidFill>
                    <a:srgbClr val="FFFFFF"/>
                  </a:solidFill>
                </a:uFill>
                <a:latin typeface="Arial"/>
                <a:ea typeface="MS PGothic"/>
              </a:rPr>
              <a:t>Lionel Morand</a:t>
            </a:r>
          </a:p>
          <a:p>
            <a:pPr algn="ctr">
              <a:lnSpc>
                <a:spcPct val="100000"/>
              </a:lnSpc>
            </a:pPr>
            <a:r>
              <a:rPr lang="en-US" sz="1400" b="0" strike="noStrike" spc="-1" dirty="0" smtClean="0">
                <a:solidFill>
                  <a:srgbClr val="000000"/>
                </a:solidFill>
                <a:uFill>
                  <a:solidFill>
                    <a:srgbClr val="FFFFFF"/>
                  </a:solidFill>
                </a:uFill>
                <a:latin typeface="Arial"/>
                <a:ea typeface="MS PGothic"/>
              </a:rPr>
              <a:t>3GPP </a:t>
            </a:r>
            <a:r>
              <a:rPr lang="en-US" sz="1400" b="0" strike="noStrike" spc="-1" dirty="0">
                <a:solidFill>
                  <a:srgbClr val="000000"/>
                </a:solidFill>
                <a:uFill>
                  <a:solidFill>
                    <a:srgbClr val="FFFFFF"/>
                  </a:solidFill>
                </a:uFill>
                <a:latin typeface="Arial"/>
                <a:ea typeface="MS PGothic"/>
              </a:rPr>
              <a:t>TSG </a:t>
            </a:r>
            <a:r>
              <a:rPr lang="en-US" sz="1400" b="0" strike="noStrike" spc="-1" dirty="0" smtClean="0">
                <a:solidFill>
                  <a:srgbClr val="000000"/>
                </a:solidFill>
                <a:uFill>
                  <a:solidFill>
                    <a:srgbClr val="FFFFFF"/>
                  </a:solidFill>
                </a:uFill>
                <a:latin typeface="Arial"/>
                <a:ea typeface="MS PGothic"/>
              </a:rPr>
              <a:t>CT4 </a:t>
            </a:r>
            <a:r>
              <a:rPr lang="en-US" sz="1400" b="0" strike="noStrike" spc="-1" dirty="0">
                <a:solidFill>
                  <a:srgbClr val="000000"/>
                </a:solidFill>
                <a:uFill>
                  <a:solidFill>
                    <a:srgbClr val="FFFFFF"/>
                  </a:solidFill>
                </a:uFill>
                <a:latin typeface="Arial"/>
                <a:ea typeface="MS PGothic"/>
              </a:rPr>
              <a:t>chairman</a:t>
            </a:r>
            <a:endParaRPr lang="en-US" sz="1800" b="0" strike="noStrike" spc="-1" dirty="0">
              <a:solidFill>
                <a:srgbClr val="000000"/>
              </a:solidFill>
              <a:uFill>
                <a:solidFill>
                  <a:srgbClr val="FFFFFF"/>
                </a:solidFill>
              </a:uFill>
              <a:latin typeface="Arial"/>
            </a:endParaRPr>
          </a:p>
          <a:p>
            <a:pPr algn="ctr">
              <a:lnSpc>
                <a:spcPct val="100000"/>
              </a:lnSpc>
            </a:pPr>
            <a:r>
              <a:rPr lang="en-US" sz="1400" b="0" strike="noStrike" spc="-1" dirty="0" smtClean="0">
                <a:solidFill>
                  <a:srgbClr val="7F7F7F"/>
                </a:solidFill>
                <a:uFill>
                  <a:solidFill>
                    <a:srgbClr val="FFFFFF"/>
                  </a:solidFill>
                </a:uFill>
                <a:latin typeface="Arial"/>
                <a:ea typeface="MS PGothic"/>
              </a:rPr>
              <a:t>+33 6 07 75 89 36</a:t>
            </a:r>
          </a:p>
          <a:p>
            <a:pPr algn="ctr">
              <a:lnSpc>
                <a:spcPct val="100000"/>
              </a:lnSpc>
            </a:pPr>
            <a:r>
              <a:rPr lang="en-US" sz="1400" b="0" strike="noStrike" spc="-1" dirty="0" smtClean="0">
                <a:solidFill>
                  <a:srgbClr val="7F7F7F"/>
                </a:solidFill>
                <a:uFill>
                  <a:solidFill>
                    <a:srgbClr val="FFFFFF"/>
                  </a:solidFill>
                </a:uFill>
                <a:latin typeface="Arial"/>
                <a:ea typeface="MS PGothic"/>
              </a:rPr>
              <a:t>lionel.morand@orange.com</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623499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747752" y="1385888"/>
            <a:ext cx="5512158"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800" dirty="0" smtClean="0">
                <a:latin typeface="Arial" pitchFamily="34" charset="0"/>
                <a:ea typeface="MS PGothic" pitchFamily="34" charset="-128"/>
                <a:cs typeface="Arial" pitchFamily="34" charset="0"/>
              </a:rPr>
              <a:t>TSG CT WG officials are:</a:t>
            </a:r>
          </a:p>
          <a:p>
            <a:pPr marL="743040" lvl="1" indent="-285480">
              <a:lnSpc>
                <a:spcPct val="100000"/>
              </a:lnSpc>
              <a:buClr>
                <a:srgbClr val="C00000"/>
              </a:buClr>
              <a:buFont typeface="Arial"/>
              <a:buChar char="•"/>
            </a:pPr>
            <a:r>
              <a:rPr lang="en-US" sz="1600" spc="-1" dirty="0">
                <a:solidFill>
                  <a:srgbClr val="000000"/>
                </a:solidFill>
                <a:uFill>
                  <a:solidFill>
                    <a:srgbClr val="FFFFFF"/>
                  </a:solidFill>
                </a:uFill>
                <a:latin typeface="Arial"/>
                <a:ea typeface="MS PGothic"/>
              </a:rPr>
              <a:t>TSG CT WG1:</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Chairman: 	Atle Monrad (</a:t>
            </a:r>
            <a:r>
              <a:rPr lang="en-US" sz="1400" spc="-1" dirty="0" smtClean="0">
                <a:solidFill>
                  <a:srgbClr val="000000"/>
                </a:solidFill>
                <a:uFill>
                  <a:solidFill>
                    <a:srgbClr val="FFFFFF"/>
                  </a:solidFill>
                </a:uFill>
                <a:latin typeface="Arial"/>
                <a:ea typeface="MS PGothic"/>
              </a:rPr>
              <a:t>Ericsson/ETSI</a:t>
            </a:r>
            <a:r>
              <a:rPr lang="en-US" sz="1400" spc="-1" dirty="0">
                <a:solidFill>
                  <a:srgbClr val="000000"/>
                </a:solidFill>
                <a:uFill>
                  <a:solidFill>
                    <a:srgbClr val="FFFFFF"/>
                  </a:solidFill>
                </a:uFill>
                <a:latin typeface="Arial"/>
                <a:ea typeface="MS PGothic"/>
              </a:rPr>
              <a:t>)</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Vice chairs:	</a:t>
            </a:r>
            <a:r>
              <a:rPr lang="en-US" sz="1400" spc="-1" dirty="0">
                <a:solidFill>
                  <a:srgbClr val="3399FF"/>
                </a:solidFill>
                <a:uFill>
                  <a:solidFill>
                    <a:srgbClr val="FFFFFF"/>
                  </a:solidFill>
                </a:uFill>
                <a:latin typeface="Arial"/>
                <a:ea typeface="MS PGothic"/>
              </a:rPr>
              <a:t>Peter Leis (</a:t>
            </a:r>
            <a:r>
              <a:rPr lang="en-US" sz="1400" spc="-1" dirty="0" smtClean="0">
                <a:solidFill>
                  <a:srgbClr val="3399FF"/>
                </a:solidFill>
                <a:uFill>
                  <a:solidFill>
                    <a:srgbClr val="FFFFFF"/>
                  </a:solidFill>
                </a:uFill>
                <a:latin typeface="Arial"/>
                <a:ea typeface="MS PGothic"/>
              </a:rPr>
              <a:t>Nokia/ </a:t>
            </a:r>
            <a:r>
              <a:rPr lang="en-US" sz="1400" spc="-1" dirty="0">
                <a:solidFill>
                  <a:srgbClr val="3399FF"/>
                </a:solidFill>
                <a:uFill>
                  <a:solidFill>
                    <a:srgbClr val="FFFFFF"/>
                  </a:solidFill>
                </a:uFill>
                <a:latin typeface="Arial"/>
                <a:ea typeface="MS PGothic"/>
              </a:rPr>
              <a:t>ETSI) </a:t>
            </a:r>
            <a:r>
              <a:rPr lang="en-US" sz="1400" spc="-1" dirty="0">
                <a:solidFill>
                  <a:srgbClr val="000000"/>
                </a:solidFill>
                <a:uFill>
                  <a:solidFill>
                    <a:srgbClr val="FFFFFF"/>
                  </a:solidFill>
                </a:uFill>
                <a:latin typeface="Arial"/>
                <a:ea typeface="MS PGothic"/>
              </a:rPr>
              <a:t>
                 	</a:t>
            </a:r>
            <a:r>
              <a:rPr lang="en-US" sz="1400" spc="-1" dirty="0">
                <a:solidFill>
                  <a:srgbClr val="0000FF"/>
                </a:solidFill>
                <a:uFill>
                  <a:solidFill>
                    <a:srgbClr val="FFFFFF"/>
                  </a:solidFill>
                </a:uFill>
                <a:latin typeface="Arial"/>
                <a:ea typeface="MS PGothic"/>
              </a:rPr>
              <a:t>Ricky Kaura(Samsung / ETSI)</a:t>
            </a: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MCC support: 	Frederic Firmin</a:t>
            </a:r>
            <a:endParaRPr lang="en-US" sz="2000"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600" spc="-1" dirty="0">
                <a:solidFill>
                  <a:srgbClr val="000000"/>
                </a:solidFill>
                <a:uFill>
                  <a:solidFill>
                    <a:srgbClr val="FFFFFF"/>
                  </a:solidFill>
                </a:uFill>
                <a:latin typeface="Arial"/>
                <a:ea typeface="MS PGothic"/>
              </a:rPr>
              <a:t>TSG CT WG3:</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Chairman: 	</a:t>
            </a:r>
            <a:r>
              <a:rPr lang="en-US" sz="1400" spc="-1" dirty="0">
                <a:solidFill>
                  <a:srgbClr val="0000FF"/>
                </a:solidFill>
                <a:uFill>
                  <a:solidFill>
                    <a:srgbClr val="FFFFFF"/>
                  </a:solidFill>
                </a:uFill>
                <a:latin typeface="Arial"/>
                <a:ea typeface="MS PGothic"/>
              </a:rPr>
              <a:t>Susana Fernandez (</a:t>
            </a:r>
            <a:r>
              <a:rPr lang="en-US" sz="1400" spc="-1" dirty="0" smtClean="0">
                <a:solidFill>
                  <a:srgbClr val="0000FF"/>
                </a:solidFill>
                <a:uFill>
                  <a:solidFill>
                    <a:srgbClr val="FFFFFF"/>
                  </a:solidFill>
                </a:uFill>
                <a:latin typeface="Arial"/>
                <a:ea typeface="MS PGothic"/>
              </a:rPr>
              <a:t>E//// </a:t>
            </a:r>
            <a:r>
              <a:rPr lang="en-US" sz="1400" spc="-1" dirty="0">
                <a:solidFill>
                  <a:srgbClr val="0000FF"/>
                </a:solidFill>
                <a:uFill>
                  <a:solidFill>
                    <a:srgbClr val="FFFFFF"/>
                  </a:solidFill>
                </a:uFill>
                <a:latin typeface="Arial"/>
                <a:ea typeface="MS PGothic"/>
              </a:rPr>
              <a:t>ETSI)</a:t>
            </a: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Vice chairs: 	</a:t>
            </a:r>
            <a:r>
              <a:rPr lang="en-US" sz="1400" spc="-1" dirty="0">
                <a:solidFill>
                  <a:srgbClr val="0000FF"/>
                </a:solidFill>
                <a:uFill>
                  <a:solidFill>
                    <a:srgbClr val="FFFFFF"/>
                  </a:solidFill>
                </a:uFill>
                <a:latin typeface="Arial"/>
                <a:ea typeface="MS PGothic"/>
              </a:rPr>
              <a:t>Yoshihiro Inoue (NTT / TTC)</a:t>
            </a:r>
          </a:p>
          <a:p>
            <a:pPr marL="1143000" indent="-228240">
              <a:lnSpc>
                <a:spcPct val="100000"/>
              </a:lnSpc>
            </a:pPr>
            <a:r>
              <a:rPr lang="en-US" sz="1400" spc="-1" dirty="0">
                <a:solidFill>
                  <a:srgbClr val="0000FF"/>
                </a:solidFill>
                <a:uFill>
                  <a:solidFill>
                    <a:srgbClr val="FFFFFF"/>
                  </a:solidFill>
                </a:uFill>
                <a:latin typeface="Arial"/>
                <a:ea typeface="MS PGothic"/>
              </a:rPr>
              <a:t>	                   	</a:t>
            </a:r>
            <a:r>
              <a:rPr lang="en-US" sz="1400" spc="-1" dirty="0" err="1">
                <a:solidFill>
                  <a:srgbClr val="0000FF"/>
                </a:solidFill>
                <a:uFill>
                  <a:solidFill>
                    <a:srgbClr val="FFFFFF"/>
                  </a:solidFill>
                </a:uFill>
                <a:latin typeface="Arial"/>
                <a:ea typeface="MS PGothic"/>
              </a:rPr>
              <a:t>Zhenning</a:t>
            </a:r>
            <a:r>
              <a:rPr lang="en-US" sz="1400" spc="-1" dirty="0">
                <a:solidFill>
                  <a:srgbClr val="0000FF"/>
                </a:solidFill>
                <a:uFill>
                  <a:solidFill>
                    <a:srgbClr val="FFFFFF"/>
                  </a:solidFill>
                </a:uFill>
                <a:latin typeface="Arial"/>
                <a:ea typeface="MS PGothic"/>
              </a:rPr>
              <a:t> Huang </a:t>
            </a:r>
            <a:r>
              <a:rPr lang="en-US" sz="1400" spc="-1" dirty="0" smtClean="0">
                <a:solidFill>
                  <a:srgbClr val="0000FF"/>
                </a:solidFill>
                <a:uFill>
                  <a:solidFill>
                    <a:srgbClr val="FFFFFF"/>
                  </a:solidFill>
                </a:uFill>
                <a:latin typeface="Arial"/>
                <a:ea typeface="MS PGothic"/>
              </a:rPr>
              <a:t>(CM/ CCSA</a:t>
            </a:r>
            <a:r>
              <a:rPr lang="en-US" sz="1400" spc="-1" dirty="0">
                <a:solidFill>
                  <a:srgbClr val="000000"/>
                </a:solidFill>
                <a:uFill>
                  <a:solidFill>
                    <a:srgbClr val="FFFFFF"/>
                  </a:solidFill>
                </a:uFill>
                <a:latin typeface="Arial"/>
                <a:ea typeface="MS PGothic"/>
              </a:rPr>
              <a:t>)</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MCC support: 	Saurav Aurora</a:t>
            </a:r>
            <a:endParaRPr lang="en-US" sz="2000" spc="-1" dirty="0">
              <a:solidFill>
                <a:srgbClr val="000000"/>
              </a:solidFill>
              <a:uFill>
                <a:solidFill>
                  <a:srgbClr val="FFFFFF"/>
                </a:solidFill>
              </a:uFill>
              <a:latin typeface="Arial"/>
            </a:endParaRPr>
          </a:p>
          <a:p>
            <a:pPr marL="743040" lvl="1" indent="-285480">
              <a:lnSpc>
                <a:spcPct val="100000"/>
              </a:lnSpc>
              <a:buClr>
                <a:srgbClr val="FF3300"/>
              </a:buClr>
              <a:buFont typeface="Arial"/>
              <a:buChar char="•"/>
            </a:pPr>
            <a:r>
              <a:rPr lang="en-US" sz="1600" spc="-1" dirty="0">
                <a:solidFill>
                  <a:srgbClr val="000000"/>
                </a:solidFill>
                <a:uFill>
                  <a:solidFill>
                    <a:srgbClr val="FFFFFF"/>
                  </a:solidFill>
                </a:uFill>
                <a:latin typeface="Arial"/>
                <a:ea typeface="MS PGothic"/>
              </a:rPr>
              <a:t>TSG CT WG4:</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Chairman: 	Lionel </a:t>
            </a:r>
            <a:r>
              <a:rPr lang="en-US" sz="1400" spc="-1" dirty="0" err="1">
                <a:solidFill>
                  <a:srgbClr val="000000"/>
                </a:solidFill>
                <a:uFill>
                  <a:solidFill>
                    <a:srgbClr val="FFFFFF"/>
                  </a:solidFill>
                </a:uFill>
                <a:latin typeface="Arial"/>
                <a:ea typeface="MS PGothic"/>
              </a:rPr>
              <a:t>Morand</a:t>
            </a:r>
            <a:r>
              <a:rPr lang="en-US" sz="1400" spc="-1" dirty="0">
                <a:solidFill>
                  <a:srgbClr val="000000"/>
                </a:solidFill>
                <a:uFill>
                  <a:solidFill>
                    <a:srgbClr val="FFFFFF"/>
                  </a:solidFill>
                </a:uFill>
                <a:latin typeface="Arial"/>
                <a:ea typeface="MS PGothic"/>
              </a:rPr>
              <a:t> (Orange / ETSI) </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Vice chairs: 	Peter Schmitt (Huawei / CCSA)
                    	Yvette Koza </a:t>
            </a:r>
            <a:r>
              <a:rPr lang="en-US" sz="1400" spc="-1" dirty="0" smtClean="0">
                <a:solidFill>
                  <a:srgbClr val="000000"/>
                </a:solidFill>
                <a:uFill>
                  <a:solidFill>
                    <a:srgbClr val="FFFFFF"/>
                  </a:solidFill>
                </a:uFill>
                <a:latin typeface="Arial"/>
                <a:ea typeface="MS PGothic"/>
              </a:rPr>
              <a:t>(DT/ </a:t>
            </a:r>
            <a:r>
              <a:rPr lang="en-US" sz="1400" spc="-1" dirty="0">
                <a:solidFill>
                  <a:srgbClr val="000000"/>
                </a:solidFill>
                <a:uFill>
                  <a:solidFill>
                    <a:srgbClr val="FFFFFF"/>
                  </a:solidFill>
                </a:uFill>
                <a:latin typeface="Arial"/>
                <a:ea typeface="MS PGothic"/>
              </a:rPr>
              <a:t>ETSI)</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MCC support: 	Kimmo Kymalainen</a:t>
            </a:r>
            <a:endParaRPr lang="en-US" sz="2000"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600" spc="-1" dirty="0">
                <a:solidFill>
                  <a:srgbClr val="000000"/>
                </a:solidFill>
                <a:uFill>
                  <a:solidFill>
                    <a:srgbClr val="FFFFFF"/>
                  </a:solidFill>
                </a:uFill>
                <a:latin typeface="Arial"/>
                <a:ea typeface="MS PGothic"/>
              </a:rPr>
              <a:t>TSG CT WG6:</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Chairman: 	</a:t>
            </a:r>
            <a:r>
              <a:rPr lang="en-US" sz="1400" spc="-1" dirty="0" err="1">
                <a:solidFill>
                  <a:srgbClr val="0000FF"/>
                </a:solidFill>
                <a:uFill>
                  <a:solidFill>
                    <a:srgbClr val="FFFFFF"/>
                  </a:solidFill>
                </a:uFill>
                <a:latin typeface="Arial"/>
                <a:ea typeface="MS PGothic"/>
              </a:rPr>
              <a:t>Heiko</a:t>
            </a:r>
            <a:r>
              <a:rPr lang="en-US" sz="1400" spc="-1" dirty="0">
                <a:solidFill>
                  <a:srgbClr val="0000FF"/>
                </a:solidFill>
                <a:uFill>
                  <a:solidFill>
                    <a:srgbClr val="FFFFFF"/>
                  </a:solidFill>
                </a:uFill>
                <a:latin typeface="Arial"/>
                <a:ea typeface="MS PGothic"/>
              </a:rPr>
              <a:t> Kruse (</a:t>
            </a:r>
            <a:r>
              <a:rPr lang="en-US" sz="1400" spc="-1" dirty="0" err="1">
                <a:solidFill>
                  <a:srgbClr val="0000FF"/>
                </a:solidFill>
                <a:uFill>
                  <a:solidFill>
                    <a:srgbClr val="FFFFFF"/>
                  </a:solidFill>
                </a:uFill>
                <a:latin typeface="Arial"/>
                <a:ea typeface="MS PGothic"/>
              </a:rPr>
              <a:t>Morpho</a:t>
            </a:r>
            <a:r>
              <a:rPr lang="en-US" sz="1400" spc="-1" dirty="0">
                <a:solidFill>
                  <a:srgbClr val="0000FF"/>
                </a:solidFill>
                <a:uFill>
                  <a:solidFill>
                    <a:srgbClr val="FFFFFF"/>
                  </a:solidFill>
                </a:uFill>
                <a:latin typeface="Arial"/>
                <a:ea typeface="MS PGothic"/>
              </a:rPr>
              <a:t> </a:t>
            </a:r>
            <a:r>
              <a:rPr lang="en-US" sz="1400" spc="-1" dirty="0" smtClean="0">
                <a:solidFill>
                  <a:srgbClr val="0000FF"/>
                </a:solidFill>
                <a:uFill>
                  <a:solidFill>
                    <a:srgbClr val="FFFFFF"/>
                  </a:solidFill>
                </a:uFill>
                <a:latin typeface="Arial"/>
                <a:ea typeface="MS PGothic"/>
              </a:rPr>
              <a:t>/ </a:t>
            </a:r>
            <a:r>
              <a:rPr lang="en-US" sz="1400" spc="-1" dirty="0">
                <a:solidFill>
                  <a:srgbClr val="0000FF"/>
                </a:solidFill>
                <a:uFill>
                  <a:solidFill>
                    <a:srgbClr val="FFFFFF"/>
                  </a:solidFill>
                </a:uFill>
                <a:latin typeface="Arial"/>
                <a:ea typeface="MS PGothic"/>
              </a:rPr>
              <a:t>ETSI)</a:t>
            </a: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Vice chairs: 	Michele </a:t>
            </a:r>
            <a:r>
              <a:rPr lang="en-US" sz="1400" spc="-1" dirty="0" err="1">
                <a:solidFill>
                  <a:srgbClr val="000000"/>
                </a:solidFill>
                <a:uFill>
                  <a:solidFill>
                    <a:srgbClr val="FFFFFF"/>
                  </a:solidFill>
                </a:uFill>
                <a:latin typeface="Arial"/>
                <a:ea typeface="MS PGothic"/>
              </a:rPr>
              <a:t>Berionne</a:t>
            </a:r>
            <a:r>
              <a:rPr lang="en-US" sz="1400" spc="-1" dirty="0">
                <a:solidFill>
                  <a:srgbClr val="000000"/>
                </a:solidFill>
                <a:uFill>
                  <a:solidFill>
                    <a:srgbClr val="FFFFFF"/>
                  </a:solidFill>
                </a:uFill>
                <a:latin typeface="Arial"/>
                <a:ea typeface="MS PGothic"/>
              </a:rPr>
              <a:t> (Qualcomm </a:t>
            </a:r>
            <a:r>
              <a:rPr lang="en-US" sz="1400" spc="-1" dirty="0" smtClean="0">
                <a:solidFill>
                  <a:srgbClr val="000000"/>
                </a:solidFill>
                <a:uFill>
                  <a:solidFill>
                    <a:srgbClr val="FFFFFF"/>
                  </a:solidFill>
                </a:uFill>
                <a:latin typeface="Arial"/>
                <a:ea typeface="MS PGothic"/>
              </a:rPr>
              <a:t>/ </a:t>
            </a:r>
            <a:r>
              <a:rPr lang="en-US" sz="1400" spc="-1" dirty="0">
                <a:solidFill>
                  <a:srgbClr val="000000"/>
                </a:solidFill>
                <a:uFill>
                  <a:solidFill>
                    <a:srgbClr val="FFFFFF"/>
                  </a:solidFill>
                </a:uFill>
                <a:latin typeface="Arial"/>
                <a:ea typeface="MS PGothic"/>
              </a:rPr>
              <a:t>ATIS)</a:t>
            </a:r>
            <a:endParaRPr lang="en-US" sz="2000" spc="-1" dirty="0">
              <a:solidFill>
                <a:srgbClr val="000000"/>
              </a:solidFill>
              <a:uFill>
                <a:solidFill>
                  <a:srgbClr val="FFFFFF"/>
                </a:solidFill>
              </a:uFill>
              <a:latin typeface="Arial"/>
            </a:endParaRPr>
          </a:p>
          <a:p>
            <a:pPr lvl="2" indent="-228240">
              <a:buClr>
                <a:srgbClr val="000000"/>
              </a:buClr>
              <a:buFont typeface="Arial"/>
              <a:buChar char="•"/>
            </a:pPr>
            <a:r>
              <a:rPr lang="en-US" sz="1400" spc="-1" dirty="0">
                <a:solidFill>
                  <a:srgbClr val="000000"/>
                </a:solidFill>
                <a:uFill>
                  <a:solidFill>
                    <a:srgbClr val="FFFFFF"/>
                  </a:solidFill>
                </a:uFill>
                <a:latin typeface="Arial"/>
                <a:ea typeface="MS PGothic"/>
              </a:rPr>
              <a:t>MCC support: 	</a:t>
            </a:r>
            <a:r>
              <a:rPr lang="en-US" sz="1400" spc="-1" dirty="0">
                <a:uFill>
                  <a:solidFill>
                    <a:srgbClr val="FFFFFF"/>
                  </a:solidFill>
                </a:uFill>
                <a:latin typeface="Arial"/>
                <a:ea typeface="MS PGothic"/>
              </a:rPr>
              <a:t>Hakim </a:t>
            </a:r>
            <a:r>
              <a:rPr lang="en-US" sz="1400" spc="-1" dirty="0" err="1">
                <a:uFill>
                  <a:solidFill>
                    <a:srgbClr val="FFFFFF"/>
                  </a:solidFill>
                </a:uFill>
                <a:latin typeface="Arial"/>
                <a:ea typeface="MS PGothic"/>
              </a:rPr>
              <a:t>Mkinsi</a:t>
            </a:r>
            <a:endParaRPr lang="en-US" sz="2000" spc="-1" dirty="0">
              <a:uFill>
                <a:solidFill>
                  <a:srgbClr val="FFFFFF"/>
                </a:solidFill>
              </a:uFill>
              <a:latin typeface="Arial"/>
            </a:endParaRP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ja-JP" sz="1800" dirty="0">
                <a:latin typeface="Arial" pitchFamily="34" charset="0"/>
                <a:ea typeface="MS PGothic" pitchFamily="34" charset="-128"/>
                <a:cs typeface="Arial" pitchFamily="34" charset="0"/>
              </a:rPr>
              <a:t>TSG CT officials are:</a:t>
            </a: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Chairman:</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Georg Mayer</a:t>
            </a:r>
            <a:br>
              <a:rPr lang="en-GB" altLang="ja-JP" sz="1800" dirty="0">
                <a:latin typeface="Arial" pitchFamily="34" charset="0"/>
                <a:ea typeface="Arial Unicode MS" pitchFamily="34" charset="-128"/>
                <a:cs typeface="Arial" pitchFamily="34" charset="0"/>
              </a:rPr>
            </a:br>
            <a:r>
              <a:rPr lang="da-DK" altLang="ja-JP" sz="1800" dirty="0">
                <a:latin typeface="Arial" pitchFamily="34" charset="0"/>
                <a:ea typeface="Arial Unicode MS" pitchFamily="34" charset="-128"/>
                <a:cs typeface="Arial" pitchFamily="34" charset="0"/>
              </a:rPr>
              <a:t>(Huawei / CCSA)</a:t>
            </a:r>
            <a:endParaRPr lang="en-GB" altLang="ja-JP" sz="1800" dirty="0">
              <a:latin typeface="Arial" pitchFamily="34" charset="0"/>
              <a:ea typeface="Arial Unicode MS" pitchFamily="34" charset="-128"/>
              <a:cs typeface="Arial" pitchFamily="34" charset="0"/>
            </a:endParaRPr>
          </a:p>
          <a:p>
            <a:pPr marL="742950" lvl="1" indent="-285750" eaLnBrk="1" hangingPunct="1">
              <a:spcBef>
                <a:spcPct val="20000"/>
              </a:spcBef>
              <a:buClr>
                <a:srgbClr val="C00000"/>
              </a:buClr>
              <a:buFont typeface="Arial" charset="0"/>
              <a:buChar char="•"/>
            </a:pPr>
            <a:r>
              <a:rPr lang="en-US" altLang="ja-JP" sz="1800" dirty="0">
                <a:latin typeface="Arial" pitchFamily="34" charset="0"/>
                <a:ea typeface="Arial Unicode MS" pitchFamily="34" charset="-128"/>
                <a:cs typeface="Arial" pitchFamily="34" charset="0"/>
              </a:rPr>
              <a:t>Vice chairs:</a:t>
            </a:r>
            <a:endParaRPr lang="en-GB" altLang="ja-JP" sz="1800" dirty="0">
              <a:latin typeface="Arial" pitchFamily="34" charset="0"/>
              <a:ea typeface="Arial Unicode MS" pitchFamily="34" charset="-128"/>
              <a:cs typeface="Arial" pitchFamily="34" charset="0"/>
            </a:endParaRPr>
          </a:p>
          <a:p>
            <a:pPr marL="1143000" lvl="2" indent="-228600" eaLnBrk="1" hangingPunct="1">
              <a:spcBef>
                <a:spcPct val="20000"/>
              </a:spcBef>
              <a:buFont typeface="Arial" charset="0"/>
              <a:buChar char="•"/>
            </a:pPr>
            <a:r>
              <a:rPr lang="fr-FR" sz="1800" dirty="0"/>
              <a:t>Behrouz Aghili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en-GB" altLang="ja-JP" sz="1400" dirty="0" err="1" smtClean="0">
                <a:latin typeface="Arial" pitchFamily="34" charset="0"/>
                <a:ea typeface="Arial Unicode MS" pitchFamily="34" charset="-128"/>
                <a:cs typeface="Arial" pitchFamily="34" charset="0"/>
              </a:rPr>
              <a:t>InterDigital</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 ATIS)</a:t>
            </a:r>
          </a:p>
          <a:p>
            <a:pPr marL="1143000" lvl="2" indent="-228600" eaLnBrk="1" hangingPunct="1">
              <a:spcBef>
                <a:spcPct val="20000"/>
              </a:spcBef>
              <a:buFont typeface="Arial" charset="0"/>
              <a:buChar char="•"/>
            </a:pPr>
            <a:r>
              <a:rPr lang="en-GB" altLang="ja-JP" sz="1800" dirty="0">
                <a:latin typeface="Arial" pitchFamily="34" charset="0"/>
                <a:ea typeface="Arial Unicode MS" pitchFamily="34" charset="-128"/>
                <a:cs typeface="Arial" pitchFamily="34" charset="0"/>
              </a:rPr>
              <a:t>Atsushi </a:t>
            </a:r>
            <a:r>
              <a:rPr lang="en-GB" altLang="ja-JP" sz="1800" dirty="0" err="1">
                <a:latin typeface="Arial" pitchFamily="34" charset="0"/>
                <a:ea typeface="Arial Unicode MS" pitchFamily="34" charset="-128"/>
                <a:cs typeface="Arial" pitchFamily="34" charset="0"/>
              </a:rPr>
              <a:t>Minokuchi</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a:latin typeface="Arial" pitchFamily="34" charset="0"/>
                <a:ea typeface="Arial Unicode MS" pitchFamily="34" charset="-128"/>
                <a:cs typeface="Arial" pitchFamily="34" charset="0"/>
              </a:rPr>
              <a:t>(NTT </a:t>
            </a:r>
            <a:r>
              <a:rPr lang="en-US" altLang="ja-JP" sz="1400" dirty="0">
                <a:latin typeface="Arial" pitchFamily="34" charset="0"/>
                <a:ea typeface="Arial Unicode MS" pitchFamily="34" charset="-128"/>
                <a:cs typeface="Arial" pitchFamily="34" charset="0"/>
              </a:rPr>
              <a:t>DOCOMO</a:t>
            </a:r>
            <a:r>
              <a:rPr lang="en-GB" altLang="ja-JP" sz="1400" dirty="0">
                <a:latin typeface="Arial" pitchFamily="34" charset="0"/>
                <a:ea typeface="Arial Unicode MS" pitchFamily="34" charset="-128"/>
                <a:cs typeface="Arial" pitchFamily="34" charset="0"/>
              </a:rPr>
              <a:t> / TTC)</a:t>
            </a:r>
          </a:p>
          <a:p>
            <a:pPr marL="1143000" lvl="2" indent="-228600" eaLnBrk="1" hangingPunct="1">
              <a:spcBef>
                <a:spcPct val="20000"/>
              </a:spcBef>
              <a:buFont typeface="Arial" charset="0"/>
              <a:buChar char="•"/>
            </a:pPr>
            <a:r>
              <a:rPr lang="en-GB" altLang="ja-JP" sz="1800" dirty="0" smtClean="0">
                <a:latin typeface="Arial" pitchFamily="34" charset="0"/>
                <a:ea typeface="Arial Unicode MS" pitchFamily="34" charset="-128"/>
                <a:cs typeface="Arial" pitchFamily="34" charset="0"/>
              </a:rPr>
              <a:t>Johannes </a:t>
            </a:r>
            <a:r>
              <a:rPr lang="en-GB" altLang="ja-JP" sz="1800" dirty="0" err="1">
                <a:latin typeface="Arial" pitchFamily="34" charset="0"/>
                <a:ea typeface="Arial Unicode MS" pitchFamily="34" charset="-128"/>
                <a:cs typeface="Arial" pitchFamily="34" charset="0"/>
              </a:rPr>
              <a:t>Achter</a:t>
            </a:r>
            <a:r>
              <a:rPr lang="en-GB" altLang="ja-JP" sz="1800" dirty="0">
                <a:latin typeface="Arial" pitchFamily="34" charset="0"/>
                <a:ea typeface="Arial Unicode MS" pitchFamily="34" charset="-128"/>
                <a:cs typeface="Arial" pitchFamily="34" charset="0"/>
              </a:rPr>
              <a:t/>
            </a:r>
            <a:br>
              <a:rPr lang="en-GB" altLang="ja-JP" sz="1800" dirty="0">
                <a:latin typeface="Arial" pitchFamily="34" charset="0"/>
                <a:ea typeface="Arial Unicode MS" pitchFamily="34" charset="-128"/>
                <a:cs typeface="Arial" pitchFamily="34" charset="0"/>
              </a:rPr>
            </a:br>
            <a:r>
              <a:rPr lang="en-GB" altLang="ja-JP" sz="1400" dirty="0" smtClean="0">
                <a:latin typeface="Arial" pitchFamily="34" charset="0"/>
                <a:ea typeface="Arial Unicode MS" pitchFamily="34" charset="-128"/>
                <a:cs typeface="Arial" pitchFamily="34" charset="0"/>
              </a:rPr>
              <a:t>(</a:t>
            </a:r>
            <a:r>
              <a:rPr lang="fr-FR" sz="1400" dirty="0"/>
              <a:t>Deutsche Telekom</a:t>
            </a:r>
            <a:r>
              <a:rPr lang="en-GB" altLang="ja-JP" sz="1400" dirty="0" smtClean="0">
                <a:latin typeface="Arial" pitchFamily="34" charset="0"/>
                <a:ea typeface="Arial Unicode MS" pitchFamily="34" charset="-128"/>
                <a:cs typeface="Arial" pitchFamily="34" charset="0"/>
              </a:rPr>
              <a:t>/ </a:t>
            </a:r>
            <a:r>
              <a:rPr lang="en-GB" altLang="ja-JP" sz="1400" dirty="0">
                <a:latin typeface="Arial" pitchFamily="34" charset="0"/>
                <a:ea typeface="Arial Unicode MS" pitchFamily="34" charset="-128"/>
                <a:cs typeface="Arial" pitchFamily="34" charset="0"/>
              </a:rPr>
              <a:t>ETSI)</a:t>
            </a:r>
          </a:p>
          <a:p>
            <a:pPr marL="742950" lvl="1" indent="-285750" eaLnBrk="1" hangingPunct="1">
              <a:spcBef>
                <a:spcPct val="20000"/>
              </a:spcBef>
              <a:buClr>
                <a:srgbClr val="C00000"/>
              </a:buClr>
              <a:buFont typeface="Arial" charset="0"/>
              <a:buChar char="•"/>
            </a:pPr>
            <a:r>
              <a:rPr lang="en-GB" altLang="ja-JP" sz="1800" dirty="0">
                <a:latin typeface="Arial" pitchFamily="34" charset="0"/>
                <a:ea typeface="Arial Unicode MS" pitchFamily="34" charset="-128"/>
                <a:cs typeface="Arial" pitchFamily="34" charset="0"/>
              </a:rPr>
              <a:t>MCC support:</a:t>
            </a:r>
          </a:p>
          <a:p>
            <a:pPr marL="1143000" lvl="2" indent="-228600" eaLnBrk="1" hangingPunct="1">
              <a:spcBef>
                <a:spcPct val="20000"/>
              </a:spcBef>
              <a:buFont typeface="Arial" charset="0"/>
              <a:buChar char="•"/>
            </a:pPr>
            <a:r>
              <a:rPr lang="en-GB" altLang="ja-JP" sz="1600" dirty="0">
                <a:latin typeface="Arial" pitchFamily="34" charset="0"/>
                <a:ea typeface="Arial Unicode MS" pitchFamily="34" charset="-128"/>
                <a:cs typeface="Arial" pitchFamily="34" charset="0"/>
              </a:rPr>
              <a:t>Kimmo Kymalainen</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ja-JP" dirty="0">
                <a:ea typeface="MS PGothic" pitchFamily="34" charset="-128"/>
                <a:cs typeface="Arial" charset="0"/>
              </a:rPr>
              <a:t>Legend</a:t>
            </a:r>
            <a:br>
              <a:rPr lang="fi-FI" altLang="ja-JP" dirty="0">
                <a:ea typeface="MS PGothic" pitchFamily="34" charset="-128"/>
                <a:cs typeface="Arial" charset="0"/>
              </a:rPr>
            </a:br>
            <a:r>
              <a:rPr lang="fi-FI" altLang="ja-JP" dirty="0">
                <a:solidFill>
                  <a:srgbClr val="0000FF"/>
                </a:solidFill>
                <a:ea typeface="MS PGothic" pitchFamily="34" charset="-128"/>
                <a:cs typeface="Arial" charset="0"/>
              </a:rPr>
              <a:t>Blue</a:t>
            </a:r>
            <a:r>
              <a:rPr lang="fi-FI" altLang="ja-JP" dirty="0">
                <a:ea typeface="MS PGothic" pitchFamily="34" charset="-128"/>
                <a:cs typeface="Arial" charset="0"/>
              </a:rPr>
              <a:t> –  elected since previous plenary</a:t>
            </a:r>
          </a:p>
          <a:p>
            <a:pPr marL="342900" indent="-342900">
              <a:lnSpc>
                <a:spcPct val="90000"/>
              </a:lnSpc>
            </a:pPr>
            <a:r>
              <a:rPr lang="fi-FI" altLang="ja-JP" dirty="0">
                <a:ea typeface="MS PGothic" pitchFamily="34" charset="-128"/>
                <a:cs typeface="Arial" charset="0"/>
              </a:rPr>
              <a:t>	</a:t>
            </a:r>
            <a:r>
              <a:rPr lang="fi-FI" altLang="ja-JP" dirty="0">
                <a:solidFill>
                  <a:srgbClr val="3399FF"/>
                </a:solidFill>
                <a:ea typeface="MS PGothic" pitchFamily="34" charset="-128"/>
                <a:cs typeface="Arial" charset="0"/>
              </a:rPr>
              <a:t>Blue</a:t>
            </a:r>
            <a:r>
              <a:rPr lang="fi-FI" altLang="ja-JP" dirty="0">
                <a:ea typeface="MS PGothic" pitchFamily="34" charset="-128"/>
                <a:cs typeface="Arial" charset="0"/>
              </a:rPr>
              <a:t> –  re-elected since previous plenary </a:t>
            </a:r>
            <a:br>
              <a:rPr lang="fi-FI" altLang="ja-JP" dirty="0">
                <a:ea typeface="MS PGothic" pitchFamily="34" charset="-128"/>
                <a:cs typeface="Arial" charset="0"/>
              </a:rPr>
            </a:br>
            <a:r>
              <a:rPr lang="fi-FI" altLang="ja-JP" dirty="0">
                <a:solidFill>
                  <a:srgbClr val="FF3300"/>
                </a:solidFill>
                <a:ea typeface="MS PGothic" pitchFamily="34" charset="-128"/>
                <a:cs typeface="Arial" charset="0"/>
              </a:rPr>
              <a:t>Red</a:t>
            </a:r>
            <a:r>
              <a:rPr lang="fi-FI" altLang="ja-JP" dirty="0">
                <a:ea typeface="MS PGothic" pitchFamily="34" charset="-128"/>
                <a:cs typeface="Arial" charset="0"/>
              </a:rPr>
              <a:t> –   for election in coming plenary period</a:t>
            </a:r>
            <a:endParaRPr lang="da-DK" altLang="ja-JP" dirty="0">
              <a:ea typeface="MS PGothic" pitchFamily="34" charset="-128"/>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a:t>
            </a:r>
            <a:r>
              <a:rPr lang="en-US" sz="3200" b="0" strike="noStrike" spc="-1" dirty="0" smtClean="0">
                <a:solidFill>
                  <a:srgbClr val="FF0000"/>
                </a:solidFill>
                <a:uFill>
                  <a:solidFill>
                    <a:srgbClr val="FFFFFF"/>
                  </a:solidFill>
                </a:uFill>
                <a:latin typeface="Arial"/>
              </a:rPr>
              <a:t>CT#77 </a:t>
            </a:r>
            <a:r>
              <a:rPr lang="en-US" sz="3200" b="0" strike="noStrike" spc="-1" dirty="0">
                <a:solidFill>
                  <a:srgbClr val="FF0000"/>
                </a:solidFill>
                <a:uFill>
                  <a:solidFill>
                    <a:srgbClr val="FFFFFF"/>
                  </a:solidFill>
                </a:uFill>
                <a:latin typeface="Arial"/>
              </a:rPr>
              <a:t>Statistics</a:t>
            </a:r>
          </a:p>
        </p:txBody>
      </p:sp>
      <p:sp>
        <p:nvSpPr>
          <p:cNvPr id="162" name="CustomShape 2"/>
          <p:cNvSpPr/>
          <p:nvPr/>
        </p:nvSpPr>
        <p:spPr>
          <a:xfrm>
            <a:off x="221580" y="1700808"/>
            <a:ext cx="8534160" cy="533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b="0" strike="noStrike" spc="-1" dirty="0">
                <a:solidFill>
                  <a:srgbClr val="000000"/>
                </a:solidFill>
                <a:uFill>
                  <a:solidFill>
                    <a:srgbClr val="FFFFFF"/>
                  </a:solidFill>
                </a:uFill>
                <a:latin typeface="Arial"/>
                <a:ea typeface="MS PGothic"/>
              </a:rPr>
              <a:t>77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442 </a:t>
            </a:r>
            <a:r>
              <a:rPr lang="en-US" sz="2400" b="0" strike="noStrike" spc="-1" dirty="0">
                <a:solidFill>
                  <a:srgbClr val="000000"/>
                </a:solidFill>
                <a:uFill>
                  <a:solidFill>
                    <a:srgbClr val="FFFFFF"/>
                  </a:solidFill>
                </a:uFill>
                <a:latin typeface="Arial"/>
                <a:ea typeface="MS PGothic"/>
              </a:rPr>
              <a:t>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smtClean="0">
                <a:solidFill>
                  <a:srgbClr val="000000"/>
                </a:solidFill>
                <a:uFill>
                  <a:solidFill>
                    <a:srgbClr val="FFFFFF"/>
                  </a:solidFill>
                </a:uFill>
                <a:latin typeface="Arial"/>
                <a:ea typeface="MS PGothic"/>
              </a:rPr>
              <a:t>266 </a:t>
            </a:r>
            <a:r>
              <a:rPr lang="en-US" sz="1600" b="0" strike="noStrike" spc="-1" dirty="0">
                <a:solidFill>
                  <a:srgbClr val="000000"/>
                </a:solidFill>
                <a:uFill>
                  <a:solidFill>
                    <a:srgbClr val="FFFFFF"/>
                  </a:solidFill>
                </a:uFill>
                <a:latin typeface="Arial"/>
                <a:ea typeface="MS PGothic"/>
              </a:rPr>
              <a:t>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6</a:t>
            </a:r>
            <a:r>
              <a:rPr lang="en-US" sz="1600" spc="-1" dirty="0" smtClean="0">
                <a:solidFill>
                  <a:srgbClr val="000000"/>
                </a:solidFill>
                <a:uFill>
                  <a:solidFill>
                    <a:srgbClr val="FFFFFF"/>
                  </a:solidFill>
                </a:uFill>
                <a:latin typeface="Arial"/>
                <a:ea typeface="MS PGothic"/>
              </a:rPr>
              <a:t>0</a:t>
            </a:r>
            <a:r>
              <a:rPr lang="en-US" sz="1600" b="0" strike="noStrike" spc="-1" dirty="0" smtClean="0">
                <a:solidFill>
                  <a:srgbClr val="000000"/>
                </a:solidFill>
                <a:uFill>
                  <a:solidFill>
                    <a:srgbClr val="FFFFFF"/>
                  </a:solidFill>
                </a:uFill>
                <a:latin typeface="Arial"/>
                <a:ea typeface="MS PGothic"/>
              </a:rPr>
              <a:t>   </a:t>
            </a:r>
            <a:r>
              <a:rPr lang="en-US" sz="1600" b="0" strike="noStrike" spc="-1" dirty="0">
                <a:solidFill>
                  <a:srgbClr val="000000"/>
                </a:solidFill>
                <a:uFill>
                  <a:solidFill>
                    <a:srgbClr val="FFFFFF"/>
                  </a:solidFill>
                </a:uFill>
                <a:latin typeface="Arial"/>
                <a:ea typeface="MS PGothic"/>
              </a:rPr>
              <a:t>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88</a:t>
            </a:r>
            <a:r>
              <a:rPr lang="en-US" sz="1600" b="0" strike="noStrike" spc="-1" dirty="0" smtClean="0">
                <a:solidFill>
                  <a:srgbClr val="000000"/>
                </a:solidFill>
                <a:uFill>
                  <a:solidFill>
                    <a:srgbClr val="FFFFFF"/>
                  </a:solidFill>
                </a:uFill>
                <a:latin typeface="Arial"/>
                <a:ea typeface="MS PGothic"/>
              </a:rPr>
              <a:t> </a:t>
            </a:r>
            <a:r>
              <a:rPr lang="en-US" sz="1600" b="0" strike="noStrike" spc="-1" dirty="0">
                <a:solidFill>
                  <a:srgbClr val="000000"/>
                </a:solidFill>
                <a:uFill>
                  <a:solidFill>
                    <a:srgbClr val="FFFFFF"/>
                  </a:solidFill>
                </a:uFill>
                <a:latin typeface="Arial"/>
                <a:ea typeface="MS PGothic"/>
              </a:rPr>
              <a:t>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28</a:t>
            </a:r>
            <a:r>
              <a:rPr lang="en-US" sz="1600" b="0" strike="noStrike" spc="-1" dirty="0" smtClean="0">
                <a:solidFill>
                  <a:srgbClr val="000000"/>
                </a:solidFill>
                <a:uFill>
                  <a:solidFill>
                    <a:srgbClr val="FFFFFF"/>
                  </a:solidFill>
                </a:uFill>
                <a:latin typeface="Arial"/>
                <a:ea typeface="MS PGothic"/>
              </a:rPr>
              <a:t> </a:t>
            </a:r>
            <a:r>
              <a:rPr lang="en-US" sz="1600" b="0" strike="noStrike" spc="-1" dirty="0">
                <a:solidFill>
                  <a:srgbClr val="000000"/>
                </a:solidFill>
                <a:uFill>
                  <a:solidFill>
                    <a:srgbClr val="FFFFFF"/>
                  </a:solidFill>
                </a:uFill>
                <a:latin typeface="Arial"/>
                <a:ea typeface="MS PGothic"/>
              </a:rPr>
              <a:t>from WG6
</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4</a:t>
            </a:r>
            <a:r>
              <a:rPr lang="en-US" sz="1600" b="0" strike="noStrike" spc="-1" dirty="0">
                <a:solidFill>
                  <a:srgbClr val="000000"/>
                </a:solidFill>
                <a:uFill>
                  <a:solidFill>
                    <a:srgbClr val="FFFFFF"/>
                  </a:solidFill>
                </a:uFill>
                <a:latin typeface="Arial"/>
                <a:ea typeface="MS PGothic"/>
              </a:rPr>
              <a:t>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5 new -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4 TR for information</a:t>
            </a: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133 </a:t>
            </a:r>
            <a:r>
              <a:rPr lang="en-US" sz="2400" b="0" strike="noStrike" spc="-1" dirty="0">
                <a:solidFill>
                  <a:srgbClr val="000000"/>
                </a:solidFill>
                <a:uFill>
                  <a:solidFill>
                    <a:srgbClr val="FFFFFF"/>
                  </a:solidFill>
                </a:uFill>
                <a:latin typeface="Arial"/>
                <a:ea typeface="MS PGothic"/>
              </a:rPr>
              <a:t>Registered participants / </a:t>
            </a:r>
            <a:r>
              <a:rPr lang="en-US" sz="2400" spc="-1" dirty="0" smtClean="0">
                <a:solidFill>
                  <a:srgbClr val="000000"/>
                </a:solidFill>
                <a:uFill>
                  <a:solidFill>
                    <a:srgbClr val="FFFFFF"/>
                  </a:solidFill>
                </a:uFill>
                <a:latin typeface="Arial"/>
                <a:ea typeface="MS PGothic"/>
              </a:rPr>
              <a:t>86</a:t>
            </a:r>
            <a:r>
              <a:rPr lang="en-US" sz="2400" b="0" strike="noStrike" spc="-1" dirty="0" smtClean="0">
                <a:solidFill>
                  <a:srgbClr val="000000"/>
                </a:solidFill>
                <a:uFill>
                  <a:solidFill>
                    <a:srgbClr val="FFFFFF"/>
                  </a:solidFill>
                </a:uFill>
                <a:latin typeface="Arial"/>
                <a:ea typeface="MS PGothic"/>
              </a:rPr>
              <a:t> </a:t>
            </a:r>
            <a:r>
              <a:rPr lang="en-US" sz="2400" b="0" strike="noStrike" spc="-1" dirty="0">
                <a:solidFill>
                  <a:srgbClr val="000000"/>
                </a:solidFill>
                <a:uFill>
                  <a:solidFill>
                    <a:srgbClr val="FFFFFF"/>
                  </a:solidFill>
                </a:uFill>
                <a:latin typeface="Arial"/>
                <a:ea typeface="MS PGothic"/>
              </a:rPr>
              <a:t>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b="0" strike="noStrike" spc="-1" dirty="0" smtClean="0">
                <a:solidFill>
                  <a:srgbClr val="000000"/>
                </a:solidFill>
                <a:uFill>
                  <a:solidFill>
                    <a:srgbClr val="FFFFFF"/>
                  </a:solidFill>
                </a:uFill>
                <a:latin typeface="Arial"/>
                <a:ea typeface="MS PGothic"/>
              </a:rPr>
              <a:t>50 </a:t>
            </a:r>
            <a:r>
              <a:rPr lang="en-US" sz="1600" b="0" strike="noStrike" spc="-1" dirty="0">
                <a:solidFill>
                  <a:srgbClr val="000000"/>
                </a:solidFill>
                <a:uFill>
                  <a:solidFill>
                    <a:srgbClr val="FFFFFF"/>
                  </a:solidFill>
                </a:uFill>
                <a:latin typeface="Arial"/>
                <a:ea typeface="MS PGothic"/>
              </a:rPr>
              <a:t>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62137819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overview</a:t>
            </a:r>
            <a:r>
              <a:rPr lang="en-US" sz="3200" spc="-1" dirty="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a:t>
            </a:r>
            <a:r>
              <a:rPr lang="en-US" sz="2400" spc="-1" dirty="0" smtClean="0">
                <a:solidFill>
                  <a:srgbClr val="000000"/>
                </a:solidFill>
                <a:uFill>
                  <a:solidFill>
                    <a:srgbClr val="FFFFFF"/>
                  </a:solidFill>
                </a:uFill>
                <a:latin typeface="Arial"/>
              </a:rPr>
              <a:t>fewer</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 (3)</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a:t>
            </a:r>
            <a:r>
              <a:rPr lang="en-US" sz="2400" b="0" strike="noStrike" spc="-1" dirty="0" smtClean="0">
                <a:solidFill>
                  <a:srgbClr val="000000"/>
                </a:solidFill>
                <a:uFill>
                  <a:solidFill>
                    <a:srgbClr val="FFFFFF"/>
                  </a:solidFill>
                </a:uFill>
                <a:latin typeface="Arial"/>
              </a:rPr>
              <a:t>same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a:t>
            </a:r>
            <a:r>
              <a:rPr lang="en-US" sz="2000" b="0" strike="noStrike" spc="-1" dirty="0">
                <a:solidFill>
                  <a:srgbClr val="000000"/>
                </a:solidFill>
                <a:uFill>
                  <a:solidFill>
                    <a:srgbClr val="FFFFFF"/>
                  </a:solidFill>
                </a:uFill>
                <a:latin typeface="Arial"/>
              </a:rPr>
              <a:t> </a:t>
            </a:r>
            <a:r>
              <a:rPr lang="en-US" sz="2000" b="0" strike="noStrike" spc="-1" dirty="0" smtClean="0">
                <a:solidFill>
                  <a:srgbClr val="000000"/>
                </a:solidFill>
                <a:uFill>
                  <a:solidFill>
                    <a:srgbClr val="FFFFFF"/>
                  </a:solidFill>
                </a:uFill>
                <a:latin typeface="Arial"/>
              </a:rPr>
              <a:t>(1) </a:t>
            </a:r>
            <a:endParaRPr lang="en-US" sz="2000" spc="-1" dirty="0" smtClean="0">
              <a:solidFill>
                <a:srgbClr val="000000"/>
              </a:solidFill>
              <a:uFill>
                <a:solidFill>
                  <a:srgbClr val="FFFFFF"/>
                </a:solidFill>
              </a:uFill>
              <a:latin typeface="Calibri"/>
            </a:endParaRP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a:t>
            </a:r>
            <a:r>
              <a:rPr lang="en-US" sz="2400" b="0" strike="noStrike" spc="-1" dirty="0" smtClean="0">
                <a:solidFill>
                  <a:srgbClr val="000000"/>
                </a:solidFill>
                <a:uFill>
                  <a:solidFill>
                    <a:srgbClr val="FFFFFF"/>
                  </a:solidFill>
                </a:uFill>
                <a:latin typeface="Arial"/>
              </a:rPr>
              <a:t>fewer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 (2)</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spc="-1" dirty="0">
                <a:solidFill>
                  <a:srgbClr val="000000"/>
                </a:solidFill>
                <a:uFill>
                  <a:solidFill>
                    <a:srgbClr val="FFFFFF"/>
                  </a:solidFill>
                </a:uFill>
              </a:rPr>
              <a:t>fewer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 (2</a:t>
            </a:r>
            <a:endParaRPr lang="en-US" sz="2000" b="0" strike="noStrike" spc="-1" dirty="0">
              <a:solidFill>
                <a:srgbClr val="000000"/>
              </a:solidFill>
              <a:uFill>
                <a:solidFill>
                  <a:srgbClr val="FFFFFF"/>
                </a:solidFill>
              </a:uFill>
              <a:latin typeface="Calibri"/>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19780904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Rel-12 overview</a:t>
            </a: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a:t>
            </a:r>
            <a:r>
              <a:rPr lang="en-US" sz="2400" b="0" strike="noStrike" spc="-1" dirty="0" smtClean="0">
                <a:solidFill>
                  <a:srgbClr val="000000"/>
                </a:solidFill>
                <a:uFill>
                  <a:solidFill>
                    <a:srgbClr val="FFFFFF"/>
                  </a:solidFill>
                </a:uFill>
                <a:latin typeface="Arial"/>
              </a:rPr>
              <a:t>fewer </a:t>
            </a:r>
            <a:r>
              <a:rPr lang="en-US" sz="2400" b="0" strike="noStrike" spc="-1" dirty="0">
                <a:solidFill>
                  <a:srgbClr val="000000"/>
                </a:solidFill>
                <a:uFill>
                  <a:solidFill>
                    <a:srgbClr val="FFFFFF"/>
                  </a:solidFill>
                </a:uFill>
                <a:latin typeface="Arial"/>
              </a:rPr>
              <a:t>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8</a:t>
            </a:r>
            <a:r>
              <a:rPr lang="en-US" sz="2000" b="0" strike="noStrike" spc="-1" dirty="0" smtClean="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Arial"/>
              </a:rPr>
              <a:t>18</a:t>
            </a:r>
            <a:r>
              <a:rPr lang="en-US" sz="2000" b="0" strike="noStrike" spc="-1" dirty="0" smtClean="0">
                <a:solidFill>
                  <a:srgbClr val="000000"/>
                </a:solidFill>
                <a:uFill>
                  <a:solidFill>
                    <a:srgbClr val="FFFFFF"/>
                  </a:solidFill>
                </a:uFill>
                <a:latin typeface="Arial"/>
              </a:rPr>
              <a:t>) </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60048117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Rel-13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168"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Rel-13 CRs (Category F) are fewer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67</a:t>
            </a:r>
            <a:r>
              <a:rPr lang="en-US" sz="2000" b="0" strike="noStrike" spc="-1" dirty="0" smtClean="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Arial"/>
              </a:rPr>
              <a:t>74</a:t>
            </a:r>
            <a:r>
              <a:rPr lang="en-US" sz="2000" b="0" strike="noStrike" spc="-1" dirty="0" smtClean="0">
                <a:solidFill>
                  <a:srgbClr val="000000"/>
                </a:solidFill>
                <a:uFill>
                  <a:solidFill>
                    <a:srgbClr val="FFFFFF"/>
                  </a:solidFill>
                </a:uFill>
                <a:latin typeface="Arial"/>
              </a:rPr>
              <a:t>)</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46221179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Rel-14 CRs (Category B, C &amp; F) are </a:t>
            </a:r>
            <a:r>
              <a:rPr lang="en-US" sz="2400" spc="-1" dirty="0">
                <a:solidFill>
                  <a:srgbClr val="000000"/>
                </a:solidFill>
                <a:uFill>
                  <a:solidFill>
                    <a:srgbClr val="FFFFFF"/>
                  </a:solidFill>
                </a:uFill>
                <a:latin typeface="Arial"/>
              </a:rPr>
              <a:t>fewer</a:t>
            </a:r>
            <a:r>
              <a:rPr lang="en-US" sz="2400" b="0" strike="noStrike" spc="-1" dirty="0">
                <a:solidFill>
                  <a:srgbClr val="000000"/>
                </a:solidFill>
                <a:uFill>
                  <a:solidFill>
                    <a:srgbClr val="FFFFFF"/>
                  </a:solidFill>
                </a:uFill>
                <a:latin typeface="Arial"/>
              </a:rPr>
              <a:t>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Calibri" panose="020F0502020204030204" pitchFamily="34" charset="0"/>
              </a:rPr>
              <a:t>195</a:t>
            </a:r>
            <a:r>
              <a:rPr lang="en-US" sz="2000" b="0" strike="noStrike" spc="-1" dirty="0" smtClean="0">
                <a:solidFill>
                  <a:srgbClr val="000000"/>
                </a:solidFill>
                <a:uFill>
                  <a:solidFill>
                    <a:srgbClr val="FFFFFF"/>
                  </a:solidFill>
                </a:uFill>
                <a:latin typeface="Calibri" panose="020F0502020204030204" pitchFamily="34" charset="0"/>
              </a:rPr>
              <a:t> </a:t>
            </a:r>
            <a:r>
              <a:rPr lang="en-US" sz="2000" b="0" strike="noStrike" spc="-1" dirty="0">
                <a:solidFill>
                  <a:srgbClr val="000000"/>
                </a:solidFill>
                <a:uFill>
                  <a:solidFill>
                    <a:srgbClr val="FFFFFF"/>
                  </a:solidFill>
                </a:uFill>
                <a:latin typeface="Calibri" panose="020F0502020204030204" pitchFamily="34" charset="0"/>
              </a:rPr>
              <a:t>(</a:t>
            </a:r>
            <a:r>
              <a:rPr lang="en-US" sz="2000" spc="-1" dirty="0" smtClean="0">
                <a:solidFill>
                  <a:srgbClr val="000000"/>
                </a:solidFill>
                <a:uFill>
                  <a:solidFill>
                    <a:srgbClr val="FFFFFF"/>
                  </a:solidFill>
                </a:uFill>
                <a:latin typeface="Calibri" panose="020F0502020204030204" pitchFamily="34" charset="0"/>
              </a:rPr>
              <a:t>307</a:t>
            </a:r>
            <a:r>
              <a:rPr lang="en-US" sz="2000" b="0" strike="noStrike" spc="-1" dirty="0" smtClean="0">
                <a:solidFill>
                  <a:srgbClr val="000000"/>
                </a:solidFill>
                <a:uFill>
                  <a:solidFill>
                    <a:srgbClr val="FFFFFF"/>
                  </a:solidFill>
                </a:uFill>
                <a:latin typeface="Calibri" panose="020F0502020204030204" pitchFamily="34" charset="0"/>
              </a:rPr>
              <a:t>)</a:t>
            </a:r>
            <a:endParaRPr lang="en-US" sz="2000" b="0" strike="noStrike" spc="-1" dirty="0">
              <a:solidFill>
                <a:srgbClr val="000000"/>
              </a:solidFill>
              <a:uFill>
                <a:solidFill>
                  <a:srgbClr val="FFFFFF"/>
                </a:solidFill>
              </a:uFill>
              <a:latin typeface="Calibri" panose="020F0502020204030204" pitchFamily="34" charset="0"/>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2</a:t>
            </a:r>
            <a:r>
              <a:rPr lang="en-US" sz="2000" b="0" strike="noStrike" spc="-1" dirty="0" smtClean="0">
                <a:solidFill>
                  <a:srgbClr val="000000"/>
                </a:solidFill>
                <a:uFill>
                  <a:solidFill>
                    <a:srgbClr val="FFFFFF"/>
                  </a:solidFill>
                </a:uFill>
                <a:latin typeface="Calibri" panose="020F0502020204030204" pitchFamily="34" charset="0"/>
              </a:rPr>
              <a:t> </a:t>
            </a:r>
            <a:r>
              <a:rPr lang="en-US" sz="2000" b="0" strike="noStrike" spc="-1" dirty="0">
                <a:solidFill>
                  <a:srgbClr val="000000"/>
                </a:solidFill>
                <a:uFill>
                  <a:solidFill>
                    <a:srgbClr val="FFFFFF"/>
                  </a:solidFill>
                </a:uFill>
                <a:latin typeface="Calibri" panose="020F0502020204030204" pitchFamily="34" charset="0"/>
              </a:rPr>
              <a:t>Rel-14 Work Item summaries endorsed </a:t>
            </a:r>
            <a:r>
              <a:rPr lang="en-US" sz="2000" b="0" strike="noStrike" spc="-1" dirty="0" smtClean="0">
                <a:solidFill>
                  <a:srgbClr val="000000"/>
                </a:solidFill>
                <a:uFill>
                  <a:solidFill>
                    <a:srgbClr val="FFFFFF"/>
                  </a:solidFill>
                </a:uFill>
                <a:latin typeface="Calibri" panose="020F0502020204030204" pitchFamily="34" charset="0"/>
              </a:rPr>
              <a:t>(CP-172127, CP-172128)</a:t>
            </a:r>
            <a:endParaRPr lang="en-US" sz="2000" b="0" strike="noStrike" spc="-1" dirty="0">
              <a:solidFill>
                <a:srgbClr val="000000"/>
              </a:solidFill>
              <a:uFill>
                <a:solidFill>
                  <a:srgbClr val="FFFFFF"/>
                </a:solidFill>
              </a:uFill>
              <a:latin typeface="Calibri" panose="020F0502020204030204" pitchFamily="34" charset="0"/>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pPr marL="457560" lvl="1">
              <a:lnSpc>
                <a:spcPct val="90000"/>
              </a:lnSpc>
            </a:pPr>
            <a:endParaRPr lang="en-US" sz="2000" spc="-1" dirty="0">
              <a:solidFill>
                <a:srgbClr val="000000"/>
              </a:solidFill>
              <a:uFill>
                <a:solidFill>
                  <a:srgbClr val="FFFFFF"/>
                </a:solidFill>
              </a:uFill>
              <a:latin typeface="Calibri"/>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overview</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98761330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Rel-15 CRs (Category B, C &amp;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76</a:t>
            </a:r>
            <a:r>
              <a:rPr lang="en-US" sz="2000" b="0" strike="noStrike" spc="-1" dirty="0" smtClean="0">
                <a:solidFill>
                  <a:srgbClr val="000000"/>
                </a:solidFill>
                <a:uFill>
                  <a:solidFill>
                    <a:srgbClr val="FFFFFF"/>
                  </a:solidFill>
                </a:uFill>
                <a:latin typeface="Arial"/>
              </a:rPr>
              <a:t> (19)</a:t>
            </a:r>
            <a:endParaRPr lang="en-US" sz="2000" b="0" strike="noStrike" spc="-1" dirty="0">
              <a:solidFill>
                <a:srgbClr val="000000"/>
              </a:solidFill>
              <a:uFill>
                <a:solidFill>
                  <a:srgbClr val="FFFFFF"/>
                </a:solidFill>
              </a:uFill>
              <a:latin typeface="Arial"/>
            </a:endParaRP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spc="-1" dirty="0">
                <a:solidFill>
                  <a:srgbClr val="000000"/>
                </a:solidFill>
                <a:uFill>
                  <a:solidFill>
                    <a:srgbClr val="FFFFFF"/>
                  </a:solidFill>
                </a:uFill>
              </a:rPr>
              <a:t>4</a:t>
            </a:r>
            <a:r>
              <a:rPr lang="en-US" sz="2400" spc="-1" dirty="0" smtClean="0">
                <a:solidFill>
                  <a:srgbClr val="000000"/>
                </a:solidFill>
                <a:uFill>
                  <a:solidFill>
                    <a:srgbClr val="FFFFFF"/>
                  </a:solidFill>
                </a:uFill>
              </a:rPr>
              <a:t> </a:t>
            </a:r>
            <a:r>
              <a:rPr lang="en-US" sz="2400" spc="-1" dirty="0">
                <a:solidFill>
                  <a:srgbClr val="000000"/>
                </a:solidFill>
                <a:uFill>
                  <a:solidFill>
                    <a:srgbClr val="FFFFFF"/>
                  </a:solidFill>
                </a:uFill>
              </a:rPr>
              <a:t>revised Work Item</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5</a:t>
            </a:r>
            <a:r>
              <a:rPr lang="en-US" sz="2400" spc="-1" dirty="0" smtClean="0">
                <a:solidFill>
                  <a:srgbClr val="000000"/>
                </a:solidFill>
                <a:uFill>
                  <a:solidFill>
                    <a:srgbClr val="FFFFFF"/>
                  </a:solidFill>
                </a:uFill>
              </a:rPr>
              <a:t> </a:t>
            </a:r>
            <a:r>
              <a:rPr lang="en-US" sz="2400" spc="-1" dirty="0">
                <a:solidFill>
                  <a:srgbClr val="000000"/>
                </a:solidFill>
                <a:uFill>
                  <a:solidFill>
                    <a:srgbClr val="FFFFFF"/>
                  </a:solidFill>
                </a:uFill>
              </a:rPr>
              <a:t>new Work items / Study items approved</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4</a:t>
            </a:r>
            <a:r>
              <a:rPr lang="en-US" sz="2400" spc="-1" dirty="0" smtClean="0">
                <a:solidFill>
                  <a:srgbClr val="000000"/>
                </a:solidFill>
                <a:uFill>
                  <a:solidFill>
                    <a:srgbClr val="FFFFFF"/>
                  </a:solidFill>
                </a:uFill>
              </a:rPr>
              <a:t> </a:t>
            </a:r>
            <a:r>
              <a:rPr lang="en-US" sz="2400" spc="-1" dirty="0">
                <a:solidFill>
                  <a:srgbClr val="000000"/>
                </a:solidFill>
                <a:uFill>
                  <a:solidFill>
                    <a:srgbClr val="FFFFFF"/>
                  </a:solidFill>
                </a:uFill>
              </a:rPr>
              <a:t>TR presented for </a:t>
            </a:r>
            <a:r>
              <a:rPr lang="en-US" sz="2400" spc="-1" dirty="0" smtClean="0">
                <a:solidFill>
                  <a:srgbClr val="000000"/>
                </a:solidFill>
                <a:uFill>
                  <a:solidFill>
                    <a:srgbClr val="FFFFFF"/>
                  </a:solidFill>
                </a:uFill>
              </a:rPr>
              <a:t>information</a:t>
            </a:r>
          </a:p>
          <a:p>
            <a:pPr marL="343080" indent="-342720">
              <a:lnSpc>
                <a:spcPct val="90000"/>
              </a:lnSpc>
              <a:buBlip>
                <a:blip r:embed="rId2"/>
              </a:buBlip>
            </a:pPr>
            <a:r>
              <a:rPr lang="en-US" sz="2400" spc="-1" dirty="0" smtClean="0">
                <a:solidFill>
                  <a:srgbClr val="000000"/>
                </a:solidFill>
                <a:uFill>
                  <a:solidFill>
                    <a:srgbClr val="FFFFFF"/>
                  </a:solidFill>
                </a:uFill>
              </a:rPr>
              <a:t>22 New 5G TS numbers allocated</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12497144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41413</TotalTime>
  <Words>1986</Words>
  <Application>Microsoft Office PowerPoint</Application>
  <PresentationFormat>Affichage à l'écran (4:3)</PresentationFormat>
  <Paragraphs>470</Paragraphs>
  <Slides>26</Slides>
  <Notes>1</Notes>
  <HiddenSlides>0</HiddenSlides>
  <MMClips>0</MMClips>
  <ScaleCrop>false</ScaleCrop>
  <HeadingPairs>
    <vt:vector size="4" baseType="variant">
      <vt:variant>
        <vt:lpstr>Thème</vt:lpstr>
      </vt:variant>
      <vt:variant>
        <vt:i4>2</vt:i4>
      </vt:variant>
      <vt:variant>
        <vt:lpstr>Titres des diapositives</vt:lpstr>
      </vt:variant>
      <vt:variant>
        <vt:i4>26</vt:i4>
      </vt:variant>
    </vt:vector>
  </HeadingPairs>
  <TitlesOfParts>
    <vt:vector size="28" baseType="lpstr">
      <vt:lpstr>3gpp</vt:lpstr>
      <vt:lpstr>Custom Design</vt:lpstr>
      <vt:lpstr>Présentation PowerPoint</vt:lpstr>
      <vt:lpstr>TSG CT#77</vt:lpstr>
      <vt:lpstr>TSG CT Organisation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CT4 Aspects</vt:lpstr>
      <vt:lpstr>CT4 Aspects</vt:lpstr>
      <vt:lpstr>Evolution of IMSI format</vt:lpstr>
      <vt:lpstr>5G Timeline</vt:lpstr>
      <vt:lpstr>5G SBA Conclusions for Rel-15 (CT4) </vt:lpstr>
      <vt:lpstr>4G + 5G NAPS / API (CT3)</vt:lpstr>
      <vt:lpstr>For Information to SA – MC Services </vt:lpstr>
      <vt:lpstr>TSG SA#77 (no report)</vt:lpstr>
      <vt:lpstr>Présentation PowerPoint</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MORAND Lionel IMT/OLN</cp:lastModifiedBy>
  <cp:revision>977</cp:revision>
  <dcterms:created xsi:type="dcterms:W3CDTF">2009-10-13T12:22:16Z</dcterms:created>
  <dcterms:modified xsi:type="dcterms:W3CDTF">2017-10-22T18:32:08Z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