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rels" ContentType="application/vnd.openxmlformats-package.relationships+xml"/>
  <Default Extension="emf" ContentType="image/x-em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70" r:id="rId3"/>
    <p:sldId id="257" r:id="rId4"/>
    <p:sldId id="258" r:id="rId5"/>
    <p:sldId id="265" r:id="rId6"/>
    <p:sldId id="266" r:id="rId7"/>
    <p:sldId id="267" r:id="rId8"/>
    <p:sldId id="259" r:id="rId9"/>
    <p:sldId id="264" r:id="rId10"/>
    <p:sldId id="260" r:id="rId11"/>
    <p:sldId id="261" r:id="rId12"/>
    <p:sldId id="268" r:id="rId13"/>
    <p:sldId id="269" r:id="rId14"/>
    <p:sldId id="262" r:id="rId15"/>
    <p:sldId id="263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hiddenSlides="1"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CC4FF"/>
    <a:srgbClr val="05D328"/>
    <a:srgbClr val="04BAD5"/>
    <a:srgbClr val="59FF57"/>
    <a:srgbClr val="81E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F5AB1C69-6EDB-4FF4-983F-18BD219EF322}" styleName="中間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ABFCF23-3B69-468F-B69F-88F6DE6A72F2}" styleName="中間 1 - アクセント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69012ECD-51FC-41F1-AA8D-1B2483CD663E}" styleName="淡色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A111915-BE36-4E01-A7E5-04B1672EAD32}" styleName="淡色 2 - アクセント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120" y="-3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8" Type="http://schemas.openxmlformats.org/officeDocument/2006/relationships/printerSettings" Target="printerSettings/printerSettings1.bin"/><Relationship Id="rId1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922B8E-D7C6-1141-9DB2-E6A214046FB3}" type="datetimeFigureOut">
              <a:rPr kumimoji="1" lang="ja-JP" altLang="en-US" smtClean="0"/>
              <a:t>17/08/20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2A7BB3-1323-5145-BEC9-6937548607E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658220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BAD26-9966-4F14-972C-BE09BC832D04}" type="datetimeFigureOut">
              <a:rPr lang="en-US" smtClean="0"/>
              <a:t>17/08/20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0E979-1C53-4A06-BD38-5A3C16243E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93090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BAD26-9966-4F14-972C-BE09BC832D04}" type="datetimeFigureOut">
              <a:rPr lang="en-US" smtClean="0"/>
              <a:t>17/08/20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0E979-1C53-4A06-BD38-5A3C16243E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9025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BAD26-9966-4F14-972C-BE09BC832D04}" type="datetimeFigureOut">
              <a:rPr lang="en-US" smtClean="0"/>
              <a:t>17/08/20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0E979-1C53-4A06-BD38-5A3C16243E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7002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BAD26-9966-4F14-972C-BE09BC832D04}" type="datetimeFigureOut">
              <a:rPr lang="en-US" smtClean="0"/>
              <a:t>17/08/20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0E979-1C53-4A06-BD38-5A3C16243E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0011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BAD26-9966-4F14-972C-BE09BC832D04}" type="datetimeFigureOut">
              <a:rPr lang="en-US" smtClean="0"/>
              <a:t>17/08/20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0E979-1C53-4A06-BD38-5A3C16243E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77848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BAD26-9966-4F14-972C-BE09BC832D04}" type="datetimeFigureOut">
              <a:rPr lang="en-US" smtClean="0"/>
              <a:t>17/08/20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0E979-1C53-4A06-BD38-5A3C16243E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5445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BAD26-9966-4F14-972C-BE09BC832D04}" type="datetimeFigureOut">
              <a:rPr lang="en-US" smtClean="0"/>
              <a:t>17/08/20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0E979-1C53-4A06-BD38-5A3C16243E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21652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BAD26-9966-4F14-972C-BE09BC832D04}" type="datetimeFigureOut">
              <a:rPr lang="en-US" smtClean="0"/>
              <a:t>17/08/20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0E979-1C53-4A06-BD38-5A3C16243E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68381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BAD26-9966-4F14-972C-BE09BC832D04}" type="datetimeFigureOut">
              <a:rPr lang="en-US" smtClean="0"/>
              <a:t>17/08/20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0E979-1C53-4A06-BD38-5A3C16243E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5019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BAD26-9966-4F14-972C-BE09BC832D04}" type="datetimeFigureOut">
              <a:rPr lang="en-US" smtClean="0"/>
              <a:t>17/08/20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0E979-1C53-4A06-BD38-5A3C16243E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6198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BAD26-9966-4F14-972C-BE09BC832D04}" type="datetimeFigureOut">
              <a:rPr lang="en-US" smtClean="0"/>
              <a:t>17/08/20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0E979-1C53-4A06-BD38-5A3C16243E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57147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3BAD26-9966-4F14-972C-BE09BC832D04}" type="datetimeFigureOut">
              <a:rPr lang="en-US" smtClean="0"/>
              <a:t>17/08/20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80E979-1C53-4A06-BD38-5A3C16243E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513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7.png"/><Relationship Id="rId6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7.png"/><Relationship Id="rId6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3.png"/><Relationship Id="rId5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tools.ietf.org/html/draft-ietf-6man-segment-routing-header-06" TargetMode="External"/><Relationship Id="rId4" Type="http://schemas.openxmlformats.org/officeDocument/2006/relationships/hyperlink" Target="https://tools.ietf.org/html/draft-filsfils-spring-srv6-network-programming" TargetMode="External"/><Relationship Id="rId5" Type="http://schemas.openxmlformats.org/officeDocument/2006/relationships/hyperlink" Target="https://tools.ietf.org/html/draft-ietf-dmm-fpc-cpdp" TargetMode="External"/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tools.ietf.org/html/draft-matsushima-spring-dmm-srv6-mobile-uplane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3.png"/><Relationship Id="rId5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7.png"/><Relationship Id="rId5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2.jpeg"/><Relationship Id="rId5" Type="http://schemas.openxmlformats.org/officeDocument/2006/relationships/image" Target="../media/image1.wmf"/><Relationship Id="rId6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SRv6 for Mobile User-Plane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2313249"/>
          </a:xfrm>
        </p:spPr>
        <p:txBody>
          <a:bodyPr>
            <a:normAutofit lnSpcReduction="10000"/>
          </a:bodyPr>
          <a:lstStyle/>
          <a:p>
            <a:endParaRPr kumimoji="1" lang="en-US" altLang="ja-JP" dirty="0" smtClean="0"/>
          </a:p>
          <a:p>
            <a:r>
              <a:rPr kumimoji="1" lang="en-US" altLang="ja-JP" dirty="0" smtClean="0"/>
              <a:t>3GPP TSG CT4 Meeting #74</a:t>
            </a:r>
            <a:br>
              <a:rPr kumimoji="1" lang="en-US" altLang="ja-JP" dirty="0" smtClean="0"/>
            </a:br>
            <a:r>
              <a:rPr kumimoji="1" lang="en-US" altLang="ja-JP" dirty="0" smtClean="0">
                <a:solidFill>
                  <a:srgbClr val="7F7F7F"/>
                </a:solidFill>
              </a:rPr>
              <a:t>“</a:t>
            </a:r>
            <a:r>
              <a:rPr kumimoji="1" lang="en-US" altLang="ja-JP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First p</a:t>
            </a:r>
            <a:r>
              <a:rPr kumimoji="1" lang="en-US" altLang="ja-JP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resentation was in </a:t>
            </a:r>
            <a:r>
              <a:rPr kumimoji="1" lang="en-US" altLang="ja-JP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DMM WG meeting@IETF99 based on: </a:t>
            </a:r>
            <a:br>
              <a:rPr kumimoji="1" lang="en-US" altLang="ja-JP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kumimoji="1" lang="en-US" altLang="ja-JP" dirty="0" smtClean="0">
                <a:solidFill>
                  <a:srgbClr val="7F7F7F"/>
                </a:solidFill>
              </a:rPr>
              <a:t>draft</a:t>
            </a:r>
            <a:r>
              <a:rPr kumimoji="1" lang="en-US" altLang="ja-JP" dirty="0">
                <a:solidFill>
                  <a:srgbClr val="7F7F7F"/>
                </a:solidFill>
              </a:rPr>
              <a:t>-matsushima-spring-dmm-srv6-mobile</a:t>
            </a:r>
            <a:r>
              <a:rPr kumimoji="1" lang="en-US" altLang="ja-JP">
                <a:solidFill>
                  <a:srgbClr val="7F7F7F"/>
                </a:solidFill>
              </a:rPr>
              <a:t>-</a:t>
            </a:r>
            <a:r>
              <a:rPr kumimoji="1" lang="en-US" altLang="ja-JP" smtClean="0">
                <a:solidFill>
                  <a:srgbClr val="7F7F7F"/>
                </a:solidFill>
              </a:rPr>
              <a:t>uplane”</a:t>
            </a:r>
            <a:endParaRPr kumimoji="1" lang="en-US" altLang="ja-JP" dirty="0" smtClean="0">
              <a:solidFill>
                <a:srgbClr val="7F7F7F"/>
              </a:solidFill>
            </a:endParaRPr>
          </a:p>
          <a:p>
            <a:endParaRPr kumimoji="1" lang="en-US" altLang="ja-JP" b="1" dirty="0" smtClean="0"/>
          </a:p>
          <a:p>
            <a:r>
              <a:rPr kumimoji="1" lang="en-US" altLang="ja-JP" b="1" dirty="0" err="1" smtClean="0"/>
              <a:t>S.Matsushima</a:t>
            </a:r>
            <a:r>
              <a:rPr kumimoji="1" lang="en-US" altLang="ja-JP" dirty="0" smtClean="0"/>
              <a:t>, </a:t>
            </a:r>
            <a:r>
              <a:rPr kumimoji="1" lang="en-US" altLang="ja-JP" dirty="0" err="1" smtClean="0"/>
              <a:t>C.Filsfils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843523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円/楕円 67"/>
          <p:cNvSpPr/>
          <p:nvPr/>
        </p:nvSpPr>
        <p:spPr>
          <a:xfrm>
            <a:off x="3636035" y="5084373"/>
            <a:ext cx="4542851" cy="1531253"/>
          </a:xfrm>
          <a:prstGeom prst="ellipse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2133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rPr>
              <a:t> </a:t>
            </a:r>
            <a:r>
              <a:rPr kumimoji="0" lang="en-US" altLang="ja-JP" sz="2133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rPr>
              <a:t>SRv6 Network</a:t>
            </a: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" y="0"/>
            <a:ext cx="12191999" cy="822184"/>
          </a:xfrm>
        </p:spPr>
        <p:txBody>
          <a:bodyPr>
            <a:normAutofit/>
          </a:bodyPr>
          <a:lstStyle/>
          <a:p>
            <a:r>
              <a:rPr kumimoji="1" lang="en-US" altLang="ja-JP" sz="3600" b="1" dirty="0" smtClean="0">
                <a:latin typeface="Meiryo" charset="-128"/>
                <a:ea typeface="Meiryo" charset="-128"/>
                <a:cs typeface="Meiryo" charset="-128"/>
              </a:rPr>
              <a:t>E2E Mobile Orchestration with SRv6</a:t>
            </a:r>
            <a:endParaRPr kumimoji="1" lang="ja-JP" altLang="en-US" sz="3600" b="1" dirty="0">
              <a:latin typeface="Meiryo" charset="-128"/>
              <a:ea typeface="Meiryo" charset="-128"/>
              <a:cs typeface="Meiryo" charset="-128"/>
            </a:endParaRPr>
          </a:p>
        </p:txBody>
      </p:sp>
      <p:pic>
        <p:nvPicPr>
          <p:cNvPr id="334" name="図 333" descr="L1-openflow-controlle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1750" y="4019971"/>
            <a:ext cx="987041" cy="611334"/>
          </a:xfrm>
          <a:prstGeom prst="rect">
            <a:avLst/>
          </a:prstGeom>
        </p:spPr>
      </p:pic>
      <p:cxnSp>
        <p:nvCxnSpPr>
          <p:cNvPr id="335" name="直線コネクタ 334"/>
          <p:cNvCxnSpPr>
            <a:stCxn id="119" idx="7"/>
            <a:endCxn id="334" idx="2"/>
          </p:cNvCxnSpPr>
          <p:nvPr/>
        </p:nvCxnSpPr>
        <p:spPr>
          <a:xfrm flipV="1">
            <a:off x="3397253" y="4631305"/>
            <a:ext cx="2358018" cy="1204840"/>
          </a:xfrm>
          <a:prstGeom prst="line">
            <a:avLst/>
          </a:prstGeom>
          <a:ln>
            <a:solidFill>
              <a:srgbClr val="FF6600"/>
            </a:solidFill>
            <a:prstDash val="sysDash"/>
            <a:headEnd type="arrow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6" name="直線コネクタ 335"/>
          <p:cNvCxnSpPr>
            <a:stCxn id="88" idx="0"/>
            <a:endCxn id="334" idx="2"/>
          </p:cNvCxnSpPr>
          <p:nvPr/>
        </p:nvCxnSpPr>
        <p:spPr>
          <a:xfrm flipH="1" flipV="1">
            <a:off x="5755271" y="4631305"/>
            <a:ext cx="2651959" cy="1049986"/>
          </a:xfrm>
          <a:prstGeom prst="line">
            <a:avLst/>
          </a:prstGeom>
          <a:ln>
            <a:solidFill>
              <a:srgbClr val="FF6600"/>
            </a:solidFill>
            <a:prstDash val="sysDash"/>
            <a:headEnd type="arrow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9" name="テキスト ボックス 338"/>
          <p:cNvSpPr txBox="1"/>
          <p:nvPr/>
        </p:nvSpPr>
        <p:spPr>
          <a:xfrm>
            <a:off x="6312897" y="4019971"/>
            <a:ext cx="1626142" cy="584771"/>
          </a:xfrm>
          <a:prstGeom prst="rect">
            <a:avLst/>
          </a:prstGeom>
          <a:noFill/>
        </p:spPr>
        <p:txBody>
          <a:bodyPr wrap="none" lIns="91432" tIns="45718" rIns="91432" bIns="45718" rtlCol="0">
            <a:spAutoFit/>
          </a:bodyPr>
          <a:lstStyle/>
          <a:p>
            <a:pPr defTabSz="914309"/>
            <a:r>
              <a:rPr lang="en-US" altLang="ja-JP" sz="1600" b="1" i="1" dirty="0" smtClean="0">
                <a:solidFill>
                  <a:srgbClr val="0000FF"/>
                </a:solidFill>
                <a:latin typeface="Meiryo" charset="-128"/>
                <a:ea typeface="Meiryo" charset="-128"/>
                <a:cs typeface="Meiryo" charset="-128"/>
              </a:rPr>
              <a:t>Orchestrator</a:t>
            </a:r>
            <a:r>
              <a:rPr lang="en-US" altLang="ja-JP" sz="1600" b="1" i="1" dirty="0">
                <a:solidFill>
                  <a:srgbClr val="0000FF"/>
                </a:solidFill>
                <a:latin typeface="Meiryo" charset="-128"/>
                <a:ea typeface="Meiryo" charset="-128"/>
                <a:cs typeface="Meiryo" charset="-128"/>
              </a:rPr>
              <a:t/>
            </a:r>
            <a:br>
              <a:rPr lang="en-US" altLang="ja-JP" sz="1600" b="1" i="1" dirty="0">
                <a:solidFill>
                  <a:srgbClr val="0000FF"/>
                </a:solidFill>
                <a:latin typeface="Meiryo" charset="-128"/>
                <a:ea typeface="Meiryo" charset="-128"/>
                <a:cs typeface="Meiryo" charset="-128"/>
              </a:rPr>
            </a:br>
            <a:r>
              <a:rPr lang="en-US" altLang="ja-JP" sz="1600" b="1" i="1" dirty="0" smtClean="0">
                <a:solidFill>
                  <a:srgbClr val="0000FF"/>
                </a:solidFill>
                <a:latin typeface="Meiryo" charset="-128"/>
                <a:ea typeface="Meiryo" charset="-128"/>
                <a:cs typeface="Meiryo" charset="-128"/>
              </a:rPr>
              <a:t>/Controller</a:t>
            </a:r>
          </a:p>
        </p:txBody>
      </p:sp>
      <p:sp>
        <p:nvSpPr>
          <p:cNvPr id="340" name="Rectangle 28"/>
          <p:cNvSpPr/>
          <p:nvPr/>
        </p:nvSpPr>
        <p:spPr>
          <a:xfrm>
            <a:off x="3789236" y="3287878"/>
            <a:ext cx="3932070" cy="49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Mobile Control-Plane &amp; Apps</a:t>
            </a:r>
            <a:endParaRPr lang="en-US" dirty="0"/>
          </a:p>
        </p:txBody>
      </p:sp>
      <p:cxnSp>
        <p:nvCxnSpPr>
          <p:cNvPr id="341" name="直線コネクタ 340"/>
          <p:cNvCxnSpPr>
            <a:stCxn id="334" idx="0"/>
            <a:endCxn id="340" idx="2"/>
          </p:cNvCxnSpPr>
          <p:nvPr/>
        </p:nvCxnSpPr>
        <p:spPr>
          <a:xfrm flipV="1">
            <a:off x="5755271" y="3783982"/>
            <a:ext cx="0" cy="235989"/>
          </a:xfrm>
          <a:prstGeom prst="line">
            <a:avLst/>
          </a:prstGeom>
          <a:ln>
            <a:solidFill>
              <a:srgbClr val="FF6600"/>
            </a:solidFill>
            <a:prstDash val="sysDash"/>
            <a:headEnd type="arrow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2" name="直線コネクタ 71"/>
          <p:cNvCxnSpPr>
            <a:stCxn id="119" idx="6"/>
          </p:cNvCxnSpPr>
          <p:nvPr/>
        </p:nvCxnSpPr>
        <p:spPr>
          <a:xfrm flipV="1">
            <a:off x="3450725" y="5885250"/>
            <a:ext cx="2141741" cy="6277"/>
          </a:xfrm>
          <a:prstGeom prst="line">
            <a:avLst/>
          </a:prstGeom>
          <a:noFill/>
          <a:ln w="12700" cap="flat" cmpd="sng" algn="ctr">
            <a:solidFill>
              <a:srgbClr val="FFFFFF">
                <a:lumMod val="50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grpSp>
        <p:nvGrpSpPr>
          <p:cNvPr id="73" name="グループ化 55"/>
          <p:cNvGrpSpPr/>
          <p:nvPr/>
        </p:nvGrpSpPr>
        <p:grpSpPr>
          <a:xfrm>
            <a:off x="3085598" y="5499917"/>
            <a:ext cx="365127" cy="469931"/>
            <a:chOff x="2951136" y="3903667"/>
            <a:chExt cx="730261" cy="876314"/>
          </a:xfrm>
        </p:grpSpPr>
        <p:sp>
          <p:nvSpPr>
            <p:cNvPr id="119" name="円/楕円 35"/>
            <p:cNvSpPr>
              <a:spLocks noChangeArrowheads="1"/>
            </p:cNvSpPr>
            <p:nvPr/>
          </p:nvSpPr>
          <p:spPr bwMode="auto">
            <a:xfrm>
              <a:off x="2951136" y="4487877"/>
              <a:ext cx="730261" cy="292104"/>
            </a:xfrm>
            <a:prstGeom prst="ellipse">
              <a:avLst/>
            </a:prstGeom>
            <a:solidFill>
              <a:srgbClr val="FFFFFF">
                <a:lumMod val="85000"/>
              </a:srgbClr>
            </a:solidFill>
            <a:ln w="2857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1042885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GP創英角ｺﾞｼｯｸUB"/>
                <a:cs typeface="Osaka"/>
              </a:endParaRPr>
            </a:p>
          </p:txBody>
        </p:sp>
        <p:grpSp>
          <p:nvGrpSpPr>
            <p:cNvPr id="120" name="グループ化 334"/>
            <p:cNvGrpSpPr>
              <a:grpSpLocks/>
            </p:cNvGrpSpPr>
            <p:nvPr/>
          </p:nvGrpSpPr>
          <p:grpSpPr bwMode="auto">
            <a:xfrm>
              <a:off x="2951142" y="3903667"/>
              <a:ext cx="693747" cy="839797"/>
              <a:chOff x="5360992" y="1603350"/>
              <a:chExt cx="985850" cy="1387493"/>
            </a:xfrm>
          </p:grpSpPr>
          <p:sp>
            <p:nvSpPr>
              <p:cNvPr id="121" name="円/楕円 120"/>
              <p:cNvSpPr/>
              <p:nvPr/>
            </p:nvSpPr>
            <p:spPr bwMode="auto">
              <a:xfrm>
                <a:off x="5762349" y="1676016"/>
                <a:ext cx="219510" cy="67181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sp>
            <p:nvSpPr>
              <p:cNvPr id="122" name="円/楕円 121"/>
              <p:cNvSpPr/>
              <p:nvPr/>
            </p:nvSpPr>
            <p:spPr bwMode="auto">
              <a:xfrm>
                <a:off x="5762349" y="1785699"/>
                <a:ext cx="219510" cy="67181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sp>
            <p:nvSpPr>
              <p:cNvPr id="123" name="円/楕円 122"/>
              <p:cNvSpPr/>
              <p:nvPr/>
            </p:nvSpPr>
            <p:spPr bwMode="auto">
              <a:xfrm>
                <a:off x="5762349" y="1902237"/>
                <a:ext cx="219510" cy="6581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grpSp>
            <p:nvGrpSpPr>
              <p:cNvPr id="124" name="グループ化 58"/>
              <p:cNvGrpSpPr>
                <a:grpSpLocks/>
              </p:cNvGrpSpPr>
              <p:nvPr/>
            </p:nvGrpSpPr>
            <p:grpSpPr bwMode="auto">
              <a:xfrm>
                <a:off x="5360992" y="1603350"/>
                <a:ext cx="985850" cy="1387493"/>
                <a:chOff x="5360994" y="1603350"/>
                <a:chExt cx="2962275" cy="4212739"/>
              </a:xfrm>
            </p:grpSpPr>
            <p:sp>
              <p:nvSpPr>
                <p:cNvPr id="125" name="Rectangle 2"/>
                <p:cNvSpPr>
                  <a:spLocks/>
                </p:cNvSpPr>
                <p:nvPr/>
              </p:nvSpPr>
              <p:spPr bwMode="auto">
                <a:xfrm>
                  <a:off x="7141536" y="1603350"/>
                  <a:ext cx="181072" cy="1119480"/>
                </a:xfrm>
                <a:prstGeom prst="rect">
                  <a:avLst/>
                </a:prstGeom>
                <a:gradFill rotWithShape="0">
                  <a:gsLst>
                    <a:gs pos="0">
                      <a:srgbClr val="D6D6D6"/>
                    </a:gs>
                    <a:gs pos="100000">
                      <a:srgbClr val="828282"/>
                    </a:gs>
                  </a:gsLst>
                  <a:lin ang="0" scaled="1"/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26" name="Oval 4"/>
                <p:cNvSpPr>
                  <a:spLocks/>
                </p:cNvSpPr>
                <p:nvPr/>
              </p:nvSpPr>
              <p:spPr bwMode="auto">
                <a:xfrm>
                  <a:off x="5360994" y="4815702"/>
                  <a:ext cx="2940038" cy="100038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9999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27" name="Oval 5"/>
                <p:cNvSpPr>
                  <a:spLocks/>
                </p:cNvSpPr>
                <p:nvPr/>
              </p:nvSpPr>
              <p:spPr bwMode="auto">
                <a:xfrm>
                  <a:off x="6693621" y="4879219"/>
                  <a:ext cx="1629648" cy="55418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9999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28" name="Oval 6"/>
                <p:cNvSpPr>
                  <a:spLocks/>
                </p:cNvSpPr>
                <p:nvPr/>
              </p:nvSpPr>
              <p:spPr bwMode="auto">
                <a:xfrm>
                  <a:off x="5543654" y="4877631"/>
                  <a:ext cx="1631237" cy="55418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9999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29" name="Freeform 7"/>
                <p:cNvSpPr>
                  <a:spLocks/>
                </p:cNvSpPr>
                <p:nvPr/>
              </p:nvSpPr>
              <p:spPr bwMode="auto">
                <a:xfrm>
                  <a:off x="6422013" y="4534641"/>
                  <a:ext cx="1010191" cy="257242"/>
                </a:xfrm>
                <a:custGeom>
                  <a:avLst/>
                  <a:gdLst>
                    <a:gd name="T0" fmla="*/ 0 w 21600"/>
                    <a:gd name="T1" fmla="*/ 67 h 21600"/>
                    <a:gd name="T2" fmla="*/ 0 w 21600"/>
                    <a:gd name="T3" fmla="*/ 10018 h 21600"/>
                    <a:gd name="T4" fmla="*/ 10016 w 21600"/>
                    <a:gd name="T5" fmla="*/ 21600 h 21600"/>
                    <a:gd name="T6" fmla="*/ 21600 w 21600"/>
                    <a:gd name="T7" fmla="*/ 9203 h 21600"/>
                    <a:gd name="T8" fmla="*/ 21192 w 21600"/>
                    <a:gd name="T9" fmla="*/ 0 h 21600"/>
                    <a:gd name="T10" fmla="*/ 0 w 21600"/>
                    <a:gd name="T11" fmla="*/ 67 h 21600"/>
                    <a:gd name="T12" fmla="*/ 0 w 21600"/>
                    <a:gd name="T13" fmla="*/ 67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67"/>
                      </a:moveTo>
                      <a:lnTo>
                        <a:pt x="0" y="10018"/>
                      </a:lnTo>
                      <a:lnTo>
                        <a:pt x="10016" y="21600"/>
                      </a:lnTo>
                      <a:lnTo>
                        <a:pt x="21600" y="9203"/>
                      </a:lnTo>
                      <a:lnTo>
                        <a:pt x="21192" y="0"/>
                      </a:lnTo>
                      <a:lnTo>
                        <a:pt x="0" y="67"/>
                      </a:lnTo>
                      <a:close/>
                      <a:moveTo>
                        <a:pt x="0" y="67"/>
                      </a:moveTo>
                    </a:path>
                  </a:pathLst>
                </a:custGeom>
                <a:solidFill>
                  <a:srgbClr val="BBE0E3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30" name="Freeform 8"/>
                <p:cNvSpPr>
                  <a:spLocks/>
                </p:cNvSpPr>
                <p:nvPr/>
              </p:nvSpPr>
              <p:spPr bwMode="auto">
                <a:xfrm>
                  <a:off x="6434719" y="4429839"/>
                  <a:ext cx="980013" cy="220720"/>
                </a:xfrm>
                <a:custGeom>
                  <a:avLst/>
                  <a:gdLst>
                    <a:gd name="T0" fmla="*/ 0 w 21600"/>
                    <a:gd name="T1" fmla="*/ 8709 h 21600"/>
                    <a:gd name="T2" fmla="*/ 10170 w 21600"/>
                    <a:gd name="T3" fmla="*/ 21600 h 21600"/>
                    <a:gd name="T4" fmla="*/ 21600 w 21600"/>
                    <a:gd name="T5" fmla="*/ 8394 h 21600"/>
                    <a:gd name="T6" fmla="*/ 9964 w 21600"/>
                    <a:gd name="T7" fmla="*/ 0 h 21600"/>
                    <a:gd name="T8" fmla="*/ 0 w 21600"/>
                    <a:gd name="T9" fmla="*/ 8709 h 21600"/>
                    <a:gd name="T10" fmla="*/ 0 w 21600"/>
                    <a:gd name="T11" fmla="*/ 8709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600"/>
                    <a:gd name="T19" fmla="*/ 0 h 21600"/>
                    <a:gd name="T20" fmla="*/ 21600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0" y="8709"/>
                      </a:moveTo>
                      <a:lnTo>
                        <a:pt x="10170" y="21600"/>
                      </a:lnTo>
                      <a:lnTo>
                        <a:pt x="21600" y="8394"/>
                      </a:lnTo>
                      <a:lnTo>
                        <a:pt x="9964" y="0"/>
                      </a:lnTo>
                      <a:lnTo>
                        <a:pt x="0" y="8709"/>
                      </a:lnTo>
                      <a:close/>
                      <a:moveTo>
                        <a:pt x="0" y="8709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31" name="Freeform 9"/>
                <p:cNvSpPr>
                  <a:spLocks/>
                </p:cNvSpPr>
                <p:nvPr/>
              </p:nvSpPr>
              <p:spPr bwMode="auto">
                <a:xfrm>
                  <a:off x="6568141" y="4094789"/>
                  <a:ext cx="725877" cy="165143"/>
                </a:xfrm>
                <a:custGeom>
                  <a:avLst/>
                  <a:gdLst>
                    <a:gd name="T0" fmla="*/ 0 w 21600"/>
                    <a:gd name="T1" fmla="*/ 67 h 21600"/>
                    <a:gd name="T2" fmla="*/ 0 w 21600"/>
                    <a:gd name="T3" fmla="*/ 10018 h 21600"/>
                    <a:gd name="T4" fmla="*/ 10016 w 21600"/>
                    <a:gd name="T5" fmla="*/ 21600 h 21600"/>
                    <a:gd name="T6" fmla="*/ 21600 w 21600"/>
                    <a:gd name="T7" fmla="*/ 9203 h 21600"/>
                    <a:gd name="T8" fmla="*/ 21192 w 21600"/>
                    <a:gd name="T9" fmla="*/ 0 h 21600"/>
                    <a:gd name="T10" fmla="*/ 0 w 21600"/>
                    <a:gd name="T11" fmla="*/ 67 h 21600"/>
                    <a:gd name="T12" fmla="*/ 0 w 21600"/>
                    <a:gd name="T13" fmla="*/ 67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67"/>
                      </a:moveTo>
                      <a:lnTo>
                        <a:pt x="0" y="10018"/>
                      </a:lnTo>
                      <a:lnTo>
                        <a:pt x="10016" y="21600"/>
                      </a:lnTo>
                      <a:lnTo>
                        <a:pt x="21600" y="9203"/>
                      </a:lnTo>
                      <a:lnTo>
                        <a:pt x="21192" y="0"/>
                      </a:lnTo>
                      <a:lnTo>
                        <a:pt x="0" y="67"/>
                      </a:lnTo>
                      <a:close/>
                      <a:moveTo>
                        <a:pt x="0" y="67"/>
                      </a:moveTo>
                    </a:path>
                  </a:pathLst>
                </a:custGeom>
                <a:solidFill>
                  <a:srgbClr val="BBE0E3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32" name="Freeform 10"/>
                <p:cNvSpPr>
                  <a:spLocks/>
                </p:cNvSpPr>
                <p:nvPr/>
              </p:nvSpPr>
              <p:spPr bwMode="auto">
                <a:xfrm>
                  <a:off x="6577671" y="4028096"/>
                  <a:ext cx="703640" cy="141324"/>
                </a:xfrm>
                <a:custGeom>
                  <a:avLst/>
                  <a:gdLst>
                    <a:gd name="T0" fmla="*/ 0 w 21600"/>
                    <a:gd name="T1" fmla="*/ 8709 h 21600"/>
                    <a:gd name="T2" fmla="*/ 10170 w 21600"/>
                    <a:gd name="T3" fmla="*/ 21600 h 21600"/>
                    <a:gd name="T4" fmla="*/ 21600 w 21600"/>
                    <a:gd name="T5" fmla="*/ 8394 h 21600"/>
                    <a:gd name="T6" fmla="*/ 9964 w 21600"/>
                    <a:gd name="T7" fmla="*/ 0 h 21600"/>
                    <a:gd name="T8" fmla="*/ 0 w 21600"/>
                    <a:gd name="T9" fmla="*/ 8709 h 21600"/>
                    <a:gd name="T10" fmla="*/ 0 w 21600"/>
                    <a:gd name="T11" fmla="*/ 8709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600"/>
                    <a:gd name="T19" fmla="*/ 0 h 21600"/>
                    <a:gd name="T20" fmla="*/ 21600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0" y="8709"/>
                      </a:moveTo>
                      <a:lnTo>
                        <a:pt x="10170" y="21600"/>
                      </a:lnTo>
                      <a:lnTo>
                        <a:pt x="21600" y="8394"/>
                      </a:lnTo>
                      <a:lnTo>
                        <a:pt x="9964" y="0"/>
                      </a:lnTo>
                      <a:lnTo>
                        <a:pt x="0" y="8709"/>
                      </a:lnTo>
                      <a:close/>
                      <a:moveTo>
                        <a:pt x="0" y="8709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33" name="Freeform 11"/>
                <p:cNvSpPr>
                  <a:spLocks/>
                </p:cNvSpPr>
                <p:nvPr/>
              </p:nvSpPr>
              <p:spPr bwMode="auto">
                <a:xfrm>
                  <a:off x="6665030" y="3639057"/>
                  <a:ext cx="527333" cy="93687"/>
                </a:xfrm>
                <a:custGeom>
                  <a:avLst/>
                  <a:gdLst>
                    <a:gd name="T0" fmla="*/ 0 w 21600"/>
                    <a:gd name="T1" fmla="*/ 67 h 21600"/>
                    <a:gd name="T2" fmla="*/ 0 w 21600"/>
                    <a:gd name="T3" fmla="*/ 10018 h 21600"/>
                    <a:gd name="T4" fmla="*/ 10016 w 21600"/>
                    <a:gd name="T5" fmla="*/ 21600 h 21600"/>
                    <a:gd name="T6" fmla="*/ 21600 w 21600"/>
                    <a:gd name="T7" fmla="*/ 9203 h 21600"/>
                    <a:gd name="T8" fmla="*/ 21192 w 21600"/>
                    <a:gd name="T9" fmla="*/ 0 h 21600"/>
                    <a:gd name="T10" fmla="*/ 0 w 21600"/>
                    <a:gd name="T11" fmla="*/ 67 h 21600"/>
                    <a:gd name="T12" fmla="*/ 0 w 21600"/>
                    <a:gd name="T13" fmla="*/ 67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67"/>
                      </a:moveTo>
                      <a:lnTo>
                        <a:pt x="0" y="10018"/>
                      </a:lnTo>
                      <a:lnTo>
                        <a:pt x="10016" y="21600"/>
                      </a:lnTo>
                      <a:lnTo>
                        <a:pt x="21600" y="9203"/>
                      </a:lnTo>
                      <a:lnTo>
                        <a:pt x="21192" y="0"/>
                      </a:lnTo>
                      <a:lnTo>
                        <a:pt x="0" y="67"/>
                      </a:lnTo>
                      <a:close/>
                      <a:moveTo>
                        <a:pt x="0" y="67"/>
                      </a:moveTo>
                    </a:path>
                  </a:pathLst>
                </a:custGeom>
                <a:solidFill>
                  <a:srgbClr val="BBE0E3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34" name="Freeform 12"/>
                <p:cNvSpPr>
                  <a:spLocks/>
                </p:cNvSpPr>
                <p:nvPr/>
              </p:nvSpPr>
              <p:spPr bwMode="auto">
                <a:xfrm>
                  <a:off x="6672972" y="3600947"/>
                  <a:ext cx="511449" cy="79396"/>
                </a:xfrm>
                <a:custGeom>
                  <a:avLst/>
                  <a:gdLst>
                    <a:gd name="T0" fmla="*/ 0 w 21600"/>
                    <a:gd name="T1" fmla="*/ 8709 h 21600"/>
                    <a:gd name="T2" fmla="*/ 10170 w 21600"/>
                    <a:gd name="T3" fmla="*/ 21600 h 21600"/>
                    <a:gd name="T4" fmla="*/ 21600 w 21600"/>
                    <a:gd name="T5" fmla="*/ 8394 h 21600"/>
                    <a:gd name="T6" fmla="*/ 9964 w 21600"/>
                    <a:gd name="T7" fmla="*/ 0 h 21600"/>
                    <a:gd name="T8" fmla="*/ 0 w 21600"/>
                    <a:gd name="T9" fmla="*/ 8709 h 21600"/>
                    <a:gd name="T10" fmla="*/ 0 w 21600"/>
                    <a:gd name="T11" fmla="*/ 8709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600"/>
                    <a:gd name="T19" fmla="*/ 0 h 21600"/>
                    <a:gd name="T20" fmla="*/ 21600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0" y="8709"/>
                      </a:moveTo>
                      <a:lnTo>
                        <a:pt x="10170" y="21600"/>
                      </a:lnTo>
                      <a:lnTo>
                        <a:pt x="21600" y="8394"/>
                      </a:lnTo>
                      <a:lnTo>
                        <a:pt x="9964" y="0"/>
                      </a:lnTo>
                      <a:lnTo>
                        <a:pt x="0" y="8709"/>
                      </a:lnTo>
                      <a:close/>
                      <a:moveTo>
                        <a:pt x="0" y="8709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35" name="Freeform 13"/>
                <p:cNvSpPr>
                  <a:spLocks/>
                </p:cNvSpPr>
                <p:nvPr/>
              </p:nvSpPr>
              <p:spPr bwMode="auto">
                <a:xfrm>
                  <a:off x="6780980" y="2481467"/>
                  <a:ext cx="162012" cy="2867775"/>
                </a:xfrm>
                <a:custGeom>
                  <a:avLst/>
                  <a:gdLst>
                    <a:gd name="T0" fmla="*/ 19475 w 21600"/>
                    <a:gd name="T1" fmla="*/ 0 h 21600"/>
                    <a:gd name="T2" fmla="*/ 0 w 21600"/>
                    <a:gd name="T3" fmla="*/ 21403 h 21600"/>
                    <a:gd name="T4" fmla="*/ 21600 w 21600"/>
                    <a:gd name="T5" fmla="*/ 21600 h 21600"/>
                    <a:gd name="T6" fmla="*/ 19475 w 21600"/>
                    <a:gd name="T7" fmla="*/ 0 h 21600"/>
                    <a:gd name="T8" fmla="*/ 19475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19475" y="0"/>
                      </a:moveTo>
                      <a:lnTo>
                        <a:pt x="0" y="21403"/>
                      </a:lnTo>
                      <a:lnTo>
                        <a:pt x="21600" y="21600"/>
                      </a:lnTo>
                      <a:lnTo>
                        <a:pt x="19475" y="0"/>
                      </a:lnTo>
                      <a:close/>
                      <a:moveTo>
                        <a:pt x="19475" y="0"/>
                      </a:moveTo>
                    </a:path>
                  </a:pathLst>
                </a:custGeom>
                <a:gradFill rotWithShape="0">
                  <a:gsLst>
                    <a:gs pos="0">
                      <a:srgbClr val="828282"/>
                    </a:gs>
                    <a:gs pos="100000">
                      <a:srgbClr val="E4E4E4"/>
                    </a:gs>
                  </a:gsLst>
                  <a:lin ang="2820000" scaled="1"/>
                </a:gra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36" name="Freeform 14"/>
                <p:cNvSpPr>
                  <a:spLocks/>
                </p:cNvSpPr>
                <p:nvPr/>
              </p:nvSpPr>
              <p:spPr bwMode="auto">
                <a:xfrm>
                  <a:off x="6917578" y="2514813"/>
                  <a:ext cx="212839" cy="2824901"/>
                </a:xfrm>
                <a:custGeom>
                  <a:avLst/>
                  <a:gdLst>
                    <a:gd name="T0" fmla="*/ 0 w 21600"/>
                    <a:gd name="T1" fmla="*/ 0 h 21600"/>
                    <a:gd name="T2" fmla="*/ 1930 w 21600"/>
                    <a:gd name="T3" fmla="*/ 21600 h 21600"/>
                    <a:gd name="T4" fmla="*/ 21600 w 21600"/>
                    <a:gd name="T5" fmla="*/ 21422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0" y="0"/>
                      </a:moveTo>
                      <a:lnTo>
                        <a:pt x="1930" y="21600"/>
                      </a:lnTo>
                      <a:lnTo>
                        <a:pt x="21600" y="21422"/>
                      </a:lnTo>
                      <a:lnTo>
                        <a:pt x="0" y="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37" name="Freeform 15"/>
                <p:cNvSpPr>
                  <a:spLocks/>
                </p:cNvSpPr>
                <p:nvPr/>
              </p:nvSpPr>
              <p:spPr bwMode="auto">
                <a:xfrm>
                  <a:off x="6140874" y="2494170"/>
                  <a:ext cx="738583" cy="2720099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261 h 21600"/>
                    <a:gd name="T4" fmla="*/ 4724 w 21600"/>
                    <a:gd name="T5" fmla="*/ 21600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261"/>
                      </a:lnTo>
                      <a:lnTo>
                        <a:pt x="4724" y="21600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gradFill rotWithShape="0">
                  <a:gsLst>
                    <a:gs pos="0">
                      <a:srgbClr val="828282"/>
                    </a:gs>
                    <a:gs pos="100000">
                      <a:srgbClr val="E4E4E4"/>
                    </a:gs>
                  </a:gsLst>
                  <a:lin ang="2820000" scaled="1"/>
                </a:gra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38" name="Freeform 16"/>
                <p:cNvSpPr>
                  <a:spLocks/>
                </p:cNvSpPr>
                <p:nvPr/>
              </p:nvSpPr>
              <p:spPr bwMode="auto">
                <a:xfrm>
                  <a:off x="6302886" y="2497346"/>
                  <a:ext cx="574983" cy="2710571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600 h 21600"/>
                    <a:gd name="T4" fmla="*/ 6080 w 21600"/>
                    <a:gd name="T5" fmla="*/ 21415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600"/>
                      </a:lnTo>
                      <a:lnTo>
                        <a:pt x="6080" y="21415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39" name="Freeform 17"/>
                <p:cNvSpPr>
                  <a:spLocks/>
                </p:cNvSpPr>
                <p:nvPr/>
              </p:nvSpPr>
              <p:spPr bwMode="auto">
                <a:xfrm flipH="1">
                  <a:off x="6962052" y="2497346"/>
                  <a:ext cx="738583" cy="2720099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261 h 21600"/>
                    <a:gd name="T4" fmla="*/ 4724 w 21600"/>
                    <a:gd name="T5" fmla="*/ 21600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261"/>
                      </a:lnTo>
                      <a:lnTo>
                        <a:pt x="4724" y="21600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gradFill rotWithShape="0">
                  <a:gsLst>
                    <a:gs pos="0">
                      <a:srgbClr val="E4E4E4"/>
                    </a:gs>
                    <a:gs pos="100000">
                      <a:srgbClr val="828282"/>
                    </a:gs>
                  </a:gsLst>
                  <a:lin ang="18780000" scaled="1"/>
                </a:gra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40" name="Freeform 18"/>
                <p:cNvSpPr>
                  <a:spLocks/>
                </p:cNvSpPr>
                <p:nvPr/>
              </p:nvSpPr>
              <p:spPr bwMode="auto">
                <a:xfrm flipH="1">
                  <a:off x="6962052" y="2497346"/>
                  <a:ext cx="574983" cy="2710571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600 h 21600"/>
                    <a:gd name="T4" fmla="*/ 6080 w 21600"/>
                    <a:gd name="T5" fmla="*/ 21415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600"/>
                      </a:lnTo>
                      <a:lnTo>
                        <a:pt x="6080" y="21415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41" name="Rectangle 21"/>
                <p:cNvSpPr>
                  <a:spLocks/>
                </p:cNvSpPr>
                <p:nvPr/>
              </p:nvSpPr>
              <p:spPr bwMode="auto">
                <a:xfrm>
                  <a:off x="6498253" y="1608114"/>
                  <a:ext cx="181072" cy="1121068"/>
                </a:xfrm>
                <a:prstGeom prst="rect">
                  <a:avLst/>
                </a:prstGeom>
                <a:gradFill rotWithShape="0">
                  <a:gsLst>
                    <a:gs pos="0">
                      <a:srgbClr val="D6D6D6"/>
                    </a:gs>
                    <a:gs pos="100000">
                      <a:srgbClr val="828282"/>
                    </a:gs>
                  </a:gsLst>
                  <a:lin ang="0" scaled="1"/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42" name="Rectangle 22"/>
                <p:cNvSpPr>
                  <a:spLocks/>
                </p:cNvSpPr>
                <p:nvPr/>
              </p:nvSpPr>
              <p:spPr bwMode="auto">
                <a:xfrm>
                  <a:off x="6827043" y="1722443"/>
                  <a:ext cx="179659" cy="1100384"/>
                </a:xfrm>
                <a:prstGeom prst="rect">
                  <a:avLst/>
                </a:prstGeom>
                <a:gradFill rotWithShape="0">
                  <a:gsLst>
                    <a:gs pos="0">
                      <a:srgbClr val="D6D6D6"/>
                    </a:gs>
                    <a:gs pos="100000">
                      <a:srgbClr val="828282"/>
                    </a:gs>
                  </a:gsLst>
                  <a:lin ang="0" scaled="1"/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</p:grpSp>
        </p:grpSp>
      </p:grpSp>
      <p:cxnSp>
        <p:nvCxnSpPr>
          <p:cNvPr id="74" name="直線コネクタ 73"/>
          <p:cNvCxnSpPr/>
          <p:nvPr/>
        </p:nvCxnSpPr>
        <p:spPr>
          <a:xfrm>
            <a:off x="6133147" y="5885250"/>
            <a:ext cx="2045739" cy="14090"/>
          </a:xfrm>
          <a:prstGeom prst="line">
            <a:avLst/>
          </a:prstGeom>
          <a:noFill/>
          <a:ln w="12700" cap="flat" cmpd="sng" algn="ctr">
            <a:solidFill>
              <a:srgbClr val="FFFFFF">
                <a:lumMod val="50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grpSp>
        <p:nvGrpSpPr>
          <p:cNvPr id="79" name="グループ化 55"/>
          <p:cNvGrpSpPr/>
          <p:nvPr/>
        </p:nvGrpSpPr>
        <p:grpSpPr>
          <a:xfrm>
            <a:off x="3108912" y="6120001"/>
            <a:ext cx="365127" cy="469931"/>
            <a:chOff x="2951136" y="3903667"/>
            <a:chExt cx="730261" cy="876314"/>
          </a:xfrm>
        </p:grpSpPr>
        <p:sp>
          <p:nvSpPr>
            <p:cNvPr id="95" name="円/楕円 35"/>
            <p:cNvSpPr>
              <a:spLocks noChangeArrowheads="1"/>
            </p:cNvSpPr>
            <p:nvPr/>
          </p:nvSpPr>
          <p:spPr bwMode="auto">
            <a:xfrm>
              <a:off x="2951136" y="4487877"/>
              <a:ext cx="730261" cy="292104"/>
            </a:xfrm>
            <a:prstGeom prst="ellipse">
              <a:avLst/>
            </a:prstGeom>
            <a:solidFill>
              <a:srgbClr val="FFFFFF">
                <a:lumMod val="85000"/>
              </a:srgbClr>
            </a:solidFill>
            <a:ln w="2857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1042885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GP創英角ｺﾞｼｯｸUB"/>
                <a:cs typeface="Osaka"/>
              </a:endParaRPr>
            </a:p>
          </p:txBody>
        </p:sp>
        <p:grpSp>
          <p:nvGrpSpPr>
            <p:cNvPr id="96" name="グループ化 334"/>
            <p:cNvGrpSpPr>
              <a:grpSpLocks/>
            </p:cNvGrpSpPr>
            <p:nvPr/>
          </p:nvGrpSpPr>
          <p:grpSpPr bwMode="auto">
            <a:xfrm>
              <a:off x="2951142" y="3903667"/>
              <a:ext cx="693747" cy="839797"/>
              <a:chOff x="5360992" y="1603350"/>
              <a:chExt cx="985850" cy="1387493"/>
            </a:xfrm>
          </p:grpSpPr>
          <p:sp>
            <p:nvSpPr>
              <p:cNvPr id="97" name="円/楕円 96"/>
              <p:cNvSpPr/>
              <p:nvPr/>
            </p:nvSpPr>
            <p:spPr bwMode="auto">
              <a:xfrm>
                <a:off x="5762349" y="1676016"/>
                <a:ext cx="219510" cy="67181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sp>
            <p:nvSpPr>
              <p:cNvPr id="98" name="円/楕円 97"/>
              <p:cNvSpPr/>
              <p:nvPr/>
            </p:nvSpPr>
            <p:spPr bwMode="auto">
              <a:xfrm>
                <a:off x="5762349" y="1785699"/>
                <a:ext cx="219510" cy="67181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sp>
            <p:nvSpPr>
              <p:cNvPr id="99" name="円/楕円 98"/>
              <p:cNvSpPr/>
              <p:nvPr/>
            </p:nvSpPr>
            <p:spPr bwMode="auto">
              <a:xfrm>
                <a:off x="5762349" y="1902237"/>
                <a:ext cx="219510" cy="6581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grpSp>
            <p:nvGrpSpPr>
              <p:cNvPr id="100" name="グループ化 58"/>
              <p:cNvGrpSpPr>
                <a:grpSpLocks/>
              </p:cNvGrpSpPr>
              <p:nvPr/>
            </p:nvGrpSpPr>
            <p:grpSpPr bwMode="auto">
              <a:xfrm>
                <a:off x="5360992" y="1603350"/>
                <a:ext cx="985850" cy="1387493"/>
                <a:chOff x="5360994" y="1603350"/>
                <a:chExt cx="2962275" cy="4212739"/>
              </a:xfrm>
            </p:grpSpPr>
            <p:sp>
              <p:nvSpPr>
                <p:cNvPr id="101" name="Rectangle 2"/>
                <p:cNvSpPr>
                  <a:spLocks/>
                </p:cNvSpPr>
                <p:nvPr/>
              </p:nvSpPr>
              <p:spPr bwMode="auto">
                <a:xfrm>
                  <a:off x="7141536" y="1603350"/>
                  <a:ext cx="181072" cy="1119480"/>
                </a:xfrm>
                <a:prstGeom prst="rect">
                  <a:avLst/>
                </a:prstGeom>
                <a:gradFill rotWithShape="0">
                  <a:gsLst>
                    <a:gs pos="0">
                      <a:srgbClr val="D6D6D6"/>
                    </a:gs>
                    <a:gs pos="100000">
                      <a:srgbClr val="828282"/>
                    </a:gs>
                  </a:gsLst>
                  <a:lin ang="0" scaled="1"/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02" name="Oval 4"/>
                <p:cNvSpPr>
                  <a:spLocks/>
                </p:cNvSpPr>
                <p:nvPr/>
              </p:nvSpPr>
              <p:spPr bwMode="auto">
                <a:xfrm>
                  <a:off x="5360994" y="4815702"/>
                  <a:ext cx="2940038" cy="100038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9999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03" name="Oval 5"/>
                <p:cNvSpPr>
                  <a:spLocks/>
                </p:cNvSpPr>
                <p:nvPr/>
              </p:nvSpPr>
              <p:spPr bwMode="auto">
                <a:xfrm>
                  <a:off x="6693621" y="4879219"/>
                  <a:ext cx="1629648" cy="55418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9999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04" name="Oval 6"/>
                <p:cNvSpPr>
                  <a:spLocks/>
                </p:cNvSpPr>
                <p:nvPr/>
              </p:nvSpPr>
              <p:spPr bwMode="auto">
                <a:xfrm>
                  <a:off x="5543654" y="4877631"/>
                  <a:ext cx="1631237" cy="55418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9999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05" name="Freeform 7"/>
                <p:cNvSpPr>
                  <a:spLocks/>
                </p:cNvSpPr>
                <p:nvPr/>
              </p:nvSpPr>
              <p:spPr bwMode="auto">
                <a:xfrm>
                  <a:off x="6422013" y="4534641"/>
                  <a:ext cx="1010191" cy="257242"/>
                </a:xfrm>
                <a:custGeom>
                  <a:avLst/>
                  <a:gdLst>
                    <a:gd name="T0" fmla="*/ 0 w 21600"/>
                    <a:gd name="T1" fmla="*/ 67 h 21600"/>
                    <a:gd name="T2" fmla="*/ 0 w 21600"/>
                    <a:gd name="T3" fmla="*/ 10018 h 21600"/>
                    <a:gd name="T4" fmla="*/ 10016 w 21600"/>
                    <a:gd name="T5" fmla="*/ 21600 h 21600"/>
                    <a:gd name="T6" fmla="*/ 21600 w 21600"/>
                    <a:gd name="T7" fmla="*/ 9203 h 21600"/>
                    <a:gd name="T8" fmla="*/ 21192 w 21600"/>
                    <a:gd name="T9" fmla="*/ 0 h 21600"/>
                    <a:gd name="T10" fmla="*/ 0 w 21600"/>
                    <a:gd name="T11" fmla="*/ 67 h 21600"/>
                    <a:gd name="T12" fmla="*/ 0 w 21600"/>
                    <a:gd name="T13" fmla="*/ 67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67"/>
                      </a:moveTo>
                      <a:lnTo>
                        <a:pt x="0" y="10018"/>
                      </a:lnTo>
                      <a:lnTo>
                        <a:pt x="10016" y="21600"/>
                      </a:lnTo>
                      <a:lnTo>
                        <a:pt x="21600" y="9203"/>
                      </a:lnTo>
                      <a:lnTo>
                        <a:pt x="21192" y="0"/>
                      </a:lnTo>
                      <a:lnTo>
                        <a:pt x="0" y="67"/>
                      </a:lnTo>
                      <a:close/>
                      <a:moveTo>
                        <a:pt x="0" y="67"/>
                      </a:moveTo>
                    </a:path>
                  </a:pathLst>
                </a:custGeom>
                <a:solidFill>
                  <a:srgbClr val="BBE0E3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06" name="Freeform 8"/>
                <p:cNvSpPr>
                  <a:spLocks/>
                </p:cNvSpPr>
                <p:nvPr/>
              </p:nvSpPr>
              <p:spPr bwMode="auto">
                <a:xfrm>
                  <a:off x="6434719" y="4429839"/>
                  <a:ext cx="980013" cy="220720"/>
                </a:xfrm>
                <a:custGeom>
                  <a:avLst/>
                  <a:gdLst>
                    <a:gd name="T0" fmla="*/ 0 w 21600"/>
                    <a:gd name="T1" fmla="*/ 8709 h 21600"/>
                    <a:gd name="T2" fmla="*/ 10170 w 21600"/>
                    <a:gd name="T3" fmla="*/ 21600 h 21600"/>
                    <a:gd name="T4" fmla="*/ 21600 w 21600"/>
                    <a:gd name="T5" fmla="*/ 8394 h 21600"/>
                    <a:gd name="T6" fmla="*/ 9964 w 21600"/>
                    <a:gd name="T7" fmla="*/ 0 h 21600"/>
                    <a:gd name="T8" fmla="*/ 0 w 21600"/>
                    <a:gd name="T9" fmla="*/ 8709 h 21600"/>
                    <a:gd name="T10" fmla="*/ 0 w 21600"/>
                    <a:gd name="T11" fmla="*/ 8709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600"/>
                    <a:gd name="T19" fmla="*/ 0 h 21600"/>
                    <a:gd name="T20" fmla="*/ 21600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0" y="8709"/>
                      </a:moveTo>
                      <a:lnTo>
                        <a:pt x="10170" y="21600"/>
                      </a:lnTo>
                      <a:lnTo>
                        <a:pt x="21600" y="8394"/>
                      </a:lnTo>
                      <a:lnTo>
                        <a:pt x="9964" y="0"/>
                      </a:lnTo>
                      <a:lnTo>
                        <a:pt x="0" y="8709"/>
                      </a:lnTo>
                      <a:close/>
                      <a:moveTo>
                        <a:pt x="0" y="8709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07" name="Freeform 9"/>
                <p:cNvSpPr>
                  <a:spLocks/>
                </p:cNvSpPr>
                <p:nvPr/>
              </p:nvSpPr>
              <p:spPr bwMode="auto">
                <a:xfrm>
                  <a:off x="6568141" y="4094789"/>
                  <a:ext cx="725877" cy="165143"/>
                </a:xfrm>
                <a:custGeom>
                  <a:avLst/>
                  <a:gdLst>
                    <a:gd name="T0" fmla="*/ 0 w 21600"/>
                    <a:gd name="T1" fmla="*/ 67 h 21600"/>
                    <a:gd name="T2" fmla="*/ 0 w 21600"/>
                    <a:gd name="T3" fmla="*/ 10018 h 21600"/>
                    <a:gd name="T4" fmla="*/ 10016 w 21600"/>
                    <a:gd name="T5" fmla="*/ 21600 h 21600"/>
                    <a:gd name="T6" fmla="*/ 21600 w 21600"/>
                    <a:gd name="T7" fmla="*/ 9203 h 21600"/>
                    <a:gd name="T8" fmla="*/ 21192 w 21600"/>
                    <a:gd name="T9" fmla="*/ 0 h 21600"/>
                    <a:gd name="T10" fmla="*/ 0 w 21600"/>
                    <a:gd name="T11" fmla="*/ 67 h 21600"/>
                    <a:gd name="T12" fmla="*/ 0 w 21600"/>
                    <a:gd name="T13" fmla="*/ 67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67"/>
                      </a:moveTo>
                      <a:lnTo>
                        <a:pt x="0" y="10018"/>
                      </a:lnTo>
                      <a:lnTo>
                        <a:pt x="10016" y="21600"/>
                      </a:lnTo>
                      <a:lnTo>
                        <a:pt x="21600" y="9203"/>
                      </a:lnTo>
                      <a:lnTo>
                        <a:pt x="21192" y="0"/>
                      </a:lnTo>
                      <a:lnTo>
                        <a:pt x="0" y="67"/>
                      </a:lnTo>
                      <a:close/>
                      <a:moveTo>
                        <a:pt x="0" y="67"/>
                      </a:moveTo>
                    </a:path>
                  </a:pathLst>
                </a:custGeom>
                <a:solidFill>
                  <a:srgbClr val="BBE0E3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08" name="Freeform 10"/>
                <p:cNvSpPr>
                  <a:spLocks/>
                </p:cNvSpPr>
                <p:nvPr/>
              </p:nvSpPr>
              <p:spPr bwMode="auto">
                <a:xfrm>
                  <a:off x="6577671" y="4028096"/>
                  <a:ext cx="703640" cy="141324"/>
                </a:xfrm>
                <a:custGeom>
                  <a:avLst/>
                  <a:gdLst>
                    <a:gd name="T0" fmla="*/ 0 w 21600"/>
                    <a:gd name="T1" fmla="*/ 8709 h 21600"/>
                    <a:gd name="T2" fmla="*/ 10170 w 21600"/>
                    <a:gd name="T3" fmla="*/ 21600 h 21600"/>
                    <a:gd name="T4" fmla="*/ 21600 w 21600"/>
                    <a:gd name="T5" fmla="*/ 8394 h 21600"/>
                    <a:gd name="T6" fmla="*/ 9964 w 21600"/>
                    <a:gd name="T7" fmla="*/ 0 h 21600"/>
                    <a:gd name="T8" fmla="*/ 0 w 21600"/>
                    <a:gd name="T9" fmla="*/ 8709 h 21600"/>
                    <a:gd name="T10" fmla="*/ 0 w 21600"/>
                    <a:gd name="T11" fmla="*/ 8709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600"/>
                    <a:gd name="T19" fmla="*/ 0 h 21600"/>
                    <a:gd name="T20" fmla="*/ 21600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0" y="8709"/>
                      </a:moveTo>
                      <a:lnTo>
                        <a:pt x="10170" y="21600"/>
                      </a:lnTo>
                      <a:lnTo>
                        <a:pt x="21600" y="8394"/>
                      </a:lnTo>
                      <a:lnTo>
                        <a:pt x="9964" y="0"/>
                      </a:lnTo>
                      <a:lnTo>
                        <a:pt x="0" y="8709"/>
                      </a:lnTo>
                      <a:close/>
                      <a:moveTo>
                        <a:pt x="0" y="8709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09" name="Freeform 11"/>
                <p:cNvSpPr>
                  <a:spLocks/>
                </p:cNvSpPr>
                <p:nvPr/>
              </p:nvSpPr>
              <p:spPr bwMode="auto">
                <a:xfrm>
                  <a:off x="6665030" y="3639057"/>
                  <a:ext cx="527333" cy="93687"/>
                </a:xfrm>
                <a:custGeom>
                  <a:avLst/>
                  <a:gdLst>
                    <a:gd name="T0" fmla="*/ 0 w 21600"/>
                    <a:gd name="T1" fmla="*/ 67 h 21600"/>
                    <a:gd name="T2" fmla="*/ 0 w 21600"/>
                    <a:gd name="T3" fmla="*/ 10018 h 21600"/>
                    <a:gd name="T4" fmla="*/ 10016 w 21600"/>
                    <a:gd name="T5" fmla="*/ 21600 h 21600"/>
                    <a:gd name="T6" fmla="*/ 21600 w 21600"/>
                    <a:gd name="T7" fmla="*/ 9203 h 21600"/>
                    <a:gd name="T8" fmla="*/ 21192 w 21600"/>
                    <a:gd name="T9" fmla="*/ 0 h 21600"/>
                    <a:gd name="T10" fmla="*/ 0 w 21600"/>
                    <a:gd name="T11" fmla="*/ 67 h 21600"/>
                    <a:gd name="T12" fmla="*/ 0 w 21600"/>
                    <a:gd name="T13" fmla="*/ 67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67"/>
                      </a:moveTo>
                      <a:lnTo>
                        <a:pt x="0" y="10018"/>
                      </a:lnTo>
                      <a:lnTo>
                        <a:pt x="10016" y="21600"/>
                      </a:lnTo>
                      <a:lnTo>
                        <a:pt x="21600" y="9203"/>
                      </a:lnTo>
                      <a:lnTo>
                        <a:pt x="21192" y="0"/>
                      </a:lnTo>
                      <a:lnTo>
                        <a:pt x="0" y="67"/>
                      </a:lnTo>
                      <a:close/>
                      <a:moveTo>
                        <a:pt x="0" y="67"/>
                      </a:moveTo>
                    </a:path>
                  </a:pathLst>
                </a:custGeom>
                <a:solidFill>
                  <a:srgbClr val="BBE0E3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10" name="Freeform 12"/>
                <p:cNvSpPr>
                  <a:spLocks/>
                </p:cNvSpPr>
                <p:nvPr/>
              </p:nvSpPr>
              <p:spPr bwMode="auto">
                <a:xfrm>
                  <a:off x="6672972" y="3600947"/>
                  <a:ext cx="511449" cy="79396"/>
                </a:xfrm>
                <a:custGeom>
                  <a:avLst/>
                  <a:gdLst>
                    <a:gd name="T0" fmla="*/ 0 w 21600"/>
                    <a:gd name="T1" fmla="*/ 8709 h 21600"/>
                    <a:gd name="T2" fmla="*/ 10170 w 21600"/>
                    <a:gd name="T3" fmla="*/ 21600 h 21600"/>
                    <a:gd name="T4" fmla="*/ 21600 w 21600"/>
                    <a:gd name="T5" fmla="*/ 8394 h 21600"/>
                    <a:gd name="T6" fmla="*/ 9964 w 21600"/>
                    <a:gd name="T7" fmla="*/ 0 h 21600"/>
                    <a:gd name="T8" fmla="*/ 0 w 21600"/>
                    <a:gd name="T9" fmla="*/ 8709 h 21600"/>
                    <a:gd name="T10" fmla="*/ 0 w 21600"/>
                    <a:gd name="T11" fmla="*/ 8709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600"/>
                    <a:gd name="T19" fmla="*/ 0 h 21600"/>
                    <a:gd name="T20" fmla="*/ 21600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0" y="8709"/>
                      </a:moveTo>
                      <a:lnTo>
                        <a:pt x="10170" y="21600"/>
                      </a:lnTo>
                      <a:lnTo>
                        <a:pt x="21600" y="8394"/>
                      </a:lnTo>
                      <a:lnTo>
                        <a:pt x="9964" y="0"/>
                      </a:lnTo>
                      <a:lnTo>
                        <a:pt x="0" y="8709"/>
                      </a:lnTo>
                      <a:close/>
                      <a:moveTo>
                        <a:pt x="0" y="8709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11" name="Freeform 13"/>
                <p:cNvSpPr>
                  <a:spLocks/>
                </p:cNvSpPr>
                <p:nvPr/>
              </p:nvSpPr>
              <p:spPr bwMode="auto">
                <a:xfrm>
                  <a:off x="6780980" y="2481467"/>
                  <a:ext cx="162012" cy="2867775"/>
                </a:xfrm>
                <a:custGeom>
                  <a:avLst/>
                  <a:gdLst>
                    <a:gd name="T0" fmla="*/ 19475 w 21600"/>
                    <a:gd name="T1" fmla="*/ 0 h 21600"/>
                    <a:gd name="T2" fmla="*/ 0 w 21600"/>
                    <a:gd name="T3" fmla="*/ 21403 h 21600"/>
                    <a:gd name="T4" fmla="*/ 21600 w 21600"/>
                    <a:gd name="T5" fmla="*/ 21600 h 21600"/>
                    <a:gd name="T6" fmla="*/ 19475 w 21600"/>
                    <a:gd name="T7" fmla="*/ 0 h 21600"/>
                    <a:gd name="T8" fmla="*/ 19475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19475" y="0"/>
                      </a:moveTo>
                      <a:lnTo>
                        <a:pt x="0" y="21403"/>
                      </a:lnTo>
                      <a:lnTo>
                        <a:pt x="21600" y="21600"/>
                      </a:lnTo>
                      <a:lnTo>
                        <a:pt x="19475" y="0"/>
                      </a:lnTo>
                      <a:close/>
                      <a:moveTo>
                        <a:pt x="19475" y="0"/>
                      </a:moveTo>
                    </a:path>
                  </a:pathLst>
                </a:custGeom>
                <a:gradFill rotWithShape="0">
                  <a:gsLst>
                    <a:gs pos="0">
                      <a:srgbClr val="828282"/>
                    </a:gs>
                    <a:gs pos="100000">
                      <a:srgbClr val="E4E4E4"/>
                    </a:gs>
                  </a:gsLst>
                  <a:lin ang="2820000" scaled="1"/>
                </a:gra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12" name="Freeform 14"/>
                <p:cNvSpPr>
                  <a:spLocks/>
                </p:cNvSpPr>
                <p:nvPr/>
              </p:nvSpPr>
              <p:spPr bwMode="auto">
                <a:xfrm>
                  <a:off x="6917578" y="2514813"/>
                  <a:ext cx="212839" cy="2824901"/>
                </a:xfrm>
                <a:custGeom>
                  <a:avLst/>
                  <a:gdLst>
                    <a:gd name="T0" fmla="*/ 0 w 21600"/>
                    <a:gd name="T1" fmla="*/ 0 h 21600"/>
                    <a:gd name="T2" fmla="*/ 1930 w 21600"/>
                    <a:gd name="T3" fmla="*/ 21600 h 21600"/>
                    <a:gd name="T4" fmla="*/ 21600 w 21600"/>
                    <a:gd name="T5" fmla="*/ 21422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0" y="0"/>
                      </a:moveTo>
                      <a:lnTo>
                        <a:pt x="1930" y="21600"/>
                      </a:lnTo>
                      <a:lnTo>
                        <a:pt x="21600" y="21422"/>
                      </a:lnTo>
                      <a:lnTo>
                        <a:pt x="0" y="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13" name="Freeform 15"/>
                <p:cNvSpPr>
                  <a:spLocks/>
                </p:cNvSpPr>
                <p:nvPr/>
              </p:nvSpPr>
              <p:spPr bwMode="auto">
                <a:xfrm>
                  <a:off x="6140874" y="2494170"/>
                  <a:ext cx="738583" cy="2720099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261 h 21600"/>
                    <a:gd name="T4" fmla="*/ 4724 w 21600"/>
                    <a:gd name="T5" fmla="*/ 21600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261"/>
                      </a:lnTo>
                      <a:lnTo>
                        <a:pt x="4724" y="21600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gradFill rotWithShape="0">
                  <a:gsLst>
                    <a:gs pos="0">
                      <a:srgbClr val="828282"/>
                    </a:gs>
                    <a:gs pos="100000">
                      <a:srgbClr val="E4E4E4"/>
                    </a:gs>
                  </a:gsLst>
                  <a:lin ang="2820000" scaled="1"/>
                </a:gra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14" name="Freeform 16"/>
                <p:cNvSpPr>
                  <a:spLocks/>
                </p:cNvSpPr>
                <p:nvPr/>
              </p:nvSpPr>
              <p:spPr bwMode="auto">
                <a:xfrm>
                  <a:off x="6302886" y="2497346"/>
                  <a:ext cx="574983" cy="2710571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600 h 21600"/>
                    <a:gd name="T4" fmla="*/ 6080 w 21600"/>
                    <a:gd name="T5" fmla="*/ 21415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600"/>
                      </a:lnTo>
                      <a:lnTo>
                        <a:pt x="6080" y="21415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15" name="Freeform 17"/>
                <p:cNvSpPr>
                  <a:spLocks/>
                </p:cNvSpPr>
                <p:nvPr/>
              </p:nvSpPr>
              <p:spPr bwMode="auto">
                <a:xfrm flipH="1">
                  <a:off x="6962052" y="2497346"/>
                  <a:ext cx="738583" cy="2720099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261 h 21600"/>
                    <a:gd name="T4" fmla="*/ 4724 w 21600"/>
                    <a:gd name="T5" fmla="*/ 21600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261"/>
                      </a:lnTo>
                      <a:lnTo>
                        <a:pt x="4724" y="21600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gradFill rotWithShape="0">
                  <a:gsLst>
                    <a:gs pos="0">
                      <a:srgbClr val="E4E4E4"/>
                    </a:gs>
                    <a:gs pos="100000">
                      <a:srgbClr val="828282"/>
                    </a:gs>
                  </a:gsLst>
                  <a:lin ang="18780000" scaled="1"/>
                </a:gra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16" name="Freeform 18"/>
                <p:cNvSpPr>
                  <a:spLocks/>
                </p:cNvSpPr>
                <p:nvPr/>
              </p:nvSpPr>
              <p:spPr bwMode="auto">
                <a:xfrm flipH="1">
                  <a:off x="6962052" y="2497346"/>
                  <a:ext cx="574983" cy="2710571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600 h 21600"/>
                    <a:gd name="T4" fmla="*/ 6080 w 21600"/>
                    <a:gd name="T5" fmla="*/ 21415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600"/>
                      </a:lnTo>
                      <a:lnTo>
                        <a:pt x="6080" y="21415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17" name="Rectangle 21"/>
                <p:cNvSpPr>
                  <a:spLocks/>
                </p:cNvSpPr>
                <p:nvPr/>
              </p:nvSpPr>
              <p:spPr bwMode="auto">
                <a:xfrm>
                  <a:off x="6498253" y="1608114"/>
                  <a:ext cx="181072" cy="1121068"/>
                </a:xfrm>
                <a:prstGeom prst="rect">
                  <a:avLst/>
                </a:prstGeom>
                <a:gradFill rotWithShape="0">
                  <a:gsLst>
                    <a:gs pos="0">
                      <a:srgbClr val="D6D6D6"/>
                    </a:gs>
                    <a:gs pos="100000">
                      <a:srgbClr val="828282"/>
                    </a:gs>
                  </a:gsLst>
                  <a:lin ang="0" scaled="1"/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18" name="Rectangle 22"/>
                <p:cNvSpPr>
                  <a:spLocks/>
                </p:cNvSpPr>
                <p:nvPr/>
              </p:nvSpPr>
              <p:spPr bwMode="auto">
                <a:xfrm>
                  <a:off x="6827043" y="1722443"/>
                  <a:ext cx="179659" cy="1100384"/>
                </a:xfrm>
                <a:prstGeom prst="rect">
                  <a:avLst/>
                </a:prstGeom>
                <a:gradFill rotWithShape="0">
                  <a:gsLst>
                    <a:gs pos="0">
                      <a:srgbClr val="D6D6D6"/>
                    </a:gs>
                    <a:gs pos="100000">
                      <a:srgbClr val="828282"/>
                    </a:gs>
                  </a:gsLst>
                  <a:lin ang="0" scaled="1"/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</p:grpSp>
        </p:grpSp>
      </p:grpSp>
      <p:cxnSp>
        <p:nvCxnSpPr>
          <p:cNvPr id="80" name="直線コネクタ 79"/>
          <p:cNvCxnSpPr>
            <a:stCxn id="95" idx="6"/>
          </p:cNvCxnSpPr>
          <p:nvPr/>
        </p:nvCxnSpPr>
        <p:spPr>
          <a:xfrm flipV="1">
            <a:off x="3474039" y="5885250"/>
            <a:ext cx="2118427" cy="626361"/>
          </a:xfrm>
          <a:prstGeom prst="line">
            <a:avLst/>
          </a:prstGeom>
          <a:noFill/>
          <a:ln w="12700" cap="flat" cmpd="sng" algn="ctr">
            <a:solidFill>
              <a:srgbClr val="FFFFFF">
                <a:lumMod val="50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81" name="直線コネクタ 80"/>
          <p:cNvCxnSpPr/>
          <p:nvPr/>
        </p:nvCxnSpPr>
        <p:spPr>
          <a:xfrm flipV="1">
            <a:off x="6148113" y="5899340"/>
            <a:ext cx="2030773" cy="504653"/>
          </a:xfrm>
          <a:prstGeom prst="line">
            <a:avLst/>
          </a:prstGeom>
          <a:noFill/>
          <a:ln w="12700" cap="flat" cmpd="sng" algn="ctr">
            <a:solidFill>
              <a:srgbClr val="FFFFFF">
                <a:lumMod val="50000"/>
              </a:srgbClr>
            </a:solidFill>
            <a:prstDash val="dash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82" name="直線コネクタ 81"/>
          <p:cNvCxnSpPr>
            <a:stCxn id="119" idx="6"/>
          </p:cNvCxnSpPr>
          <p:nvPr/>
        </p:nvCxnSpPr>
        <p:spPr>
          <a:xfrm>
            <a:off x="3450725" y="5891527"/>
            <a:ext cx="2156707" cy="512466"/>
          </a:xfrm>
          <a:prstGeom prst="line">
            <a:avLst/>
          </a:prstGeom>
          <a:noFill/>
          <a:ln w="12700" cap="flat" cmpd="sng" algn="ctr">
            <a:solidFill>
              <a:srgbClr val="FFFFFF">
                <a:lumMod val="50000"/>
              </a:srgbClr>
            </a:solidFill>
            <a:prstDash val="dash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83" name="直線コネクタ 82"/>
          <p:cNvCxnSpPr>
            <a:stCxn id="119" idx="7"/>
          </p:cNvCxnSpPr>
          <p:nvPr/>
        </p:nvCxnSpPr>
        <p:spPr>
          <a:xfrm>
            <a:off x="3397253" y="5836145"/>
            <a:ext cx="2210179" cy="567849"/>
          </a:xfrm>
          <a:prstGeom prst="line">
            <a:avLst/>
          </a:prstGeom>
          <a:noFill/>
          <a:ln w="12700" cap="flat" cmpd="sng" algn="ctr">
            <a:solidFill>
              <a:srgbClr val="FFFFFF">
                <a:lumMod val="50000"/>
              </a:srgbClr>
            </a:solidFill>
            <a:prstDash val="dash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pic>
        <p:nvPicPr>
          <p:cNvPr id="84" name="Picture 8" descr="C:\Documents and Settings\hatanaka\tanaka\02_制作\01_システム構築課\01_NW本部ポータル\04_制作\04_html\98_png\画像一時保存\server\MOBIL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3457" y="5480457"/>
            <a:ext cx="454149" cy="454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5" name="直線コネクタ 84"/>
          <p:cNvCxnSpPr>
            <a:stCxn id="84" idx="3"/>
            <a:endCxn id="129" idx="0"/>
          </p:cNvCxnSpPr>
          <p:nvPr/>
        </p:nvCxnSpPr>
        <p:spPr>
          <a:xfrm>
            <a:off x="2317606" y="5707532"/>
            <a:ext cx="892236" cy="105829"/>
          </a:xfrm>
          <a:prstGeom prst="line">
            <a:avLst/>
          </a:prstGeom>
          <a:noFill/>
          <a:ln w="12700" cap="flat" cmpd="sng" algn="ctr">
            <a:solidFill>
              <a:srgbClr val="FFFFFF">
                <a:lumMod val="50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pic>
        <p:nvPicPr>
          <p:cNvPr id="86" name="図 85" descr="L47-cgn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5968" y="5766255"/>
            <a:ext cx="312657" cy="255662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30000"/>
              </a:srgbClr>
            </a:outerShdw>
          </a:effectLst>
        </p:spPr>
      </p:pic>
      <p:pic>
        <p:nvPicPr>
          <p:cNvPr id="87" name="図 86" descr="L3-router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4315" y="5713463"/>
            <a:ext cx="603798" cy="497896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30000"/>
              </a:srgbClr>
            </a:outerShdw>
          </a:effectLst>
        </p:spPr>
      </p:pic>
      <p:pic>
        <p:nvPicPr>
          <p:cNvPr id="88" name="図 87" descr="L3-router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5331" y="5681291"/>
            <a:ext cx="603798" cy="497896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30000"/>
              </a:srgbClr>
            </a:outerShdw>
          </a:effectLst>
        </p:spPr>
      </p:pic>
      <p:pic>
        <p:nvPicPr>
          <p:cNvPr id="89" name="図 88" descr="L3-router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5874" y="6229220"/>
            <a:ext cx="603798" cy="497896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30000"/>
              </a:srgbClr>
            </a:outerShdw>
          </a:effectLst>
        </p:spPr>
      </p:pic>
      <p:pic>
        <p:nvPicPr>
          <p:cNvPr id="90" name="図 89" descr="L47-cgn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7839" y="5775550"/>
            <a:ext cx="312657" cy="255662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30000"/>
              </a:srgbClr>
            </a:outerShdw>
          </a:effectLst>
        </p:spPr>
      </p:pic>
      <p:pic>
        <p:nvPicPr>
          <p:cNvPr id="91" name="図 90" descr="L47-cgn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8720" y="5763696"/>
            <a:ext cx="312657" cy="255662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30000"/>
              </a:srgbClr>
            </a:outerShdw>
          </a:effectLst>
        </p:spPr>
      </p:pic>
      <p:pic>
        <p:nvPicPr>
          <p:cNvPr id="92" name="図 91" descr="L47-cgn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2583" y="5755085"/>
            <a:ext cx="312657" cy="255662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30000"/>
              </a:srgbClr>
            </a:outerShdw>
          </a:effectLst>
        </p:spPr>
      </p:pic>
      <p:cxnSp>
        <p:nvCxnSpPr>
          <p:cNvPr id="150" name="直線コネクタ 149"/>
          <p:cNvCxnSpPr>
            <a:stCxn id="87" idx="0"/>
            <a:endCxn id="334" idx="2"/>
          </p:cNvCxnSpPr>
          <p:nvPr/>
        </p:nvCxnSpPr>
        <p:spPr>
          <a:xfrm flipH="1" flipV="1">
            <a:off x="5755271" y="4631305"/>
            <a:ext cx="90943" cy="1082158"/>
          </a:xfrm>
          <a:prstGeom prst="line">
            <a:avLst/>
          </a:prstGeom>
          <a:ln>
            <a:solidFill>
              <a:srgbClr val="FF6600"/>
            </a:solidFill>
            <a:prstDash val="sysDash"/>
            <a:headEnd type="arrow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7" name="直線コネクタ 166"/>
          <p:cNvCxnSpPr>
            <a:stCxn id="92" idx="0"/>
            <a:endCxn id="334" idx="2"/>
          </p:cNvCxnSpPr>
          <p:nvPr/>
        </p:nvCxnSpPr>
        <p:spPr>
          <a:xfrm flipV="1">
            <a:off x="4268912" y="4631305"/>
            <a:ext cx="1486359" cy="1123780"/>
          </a:xfrm>
          <a:prstGeom prst="line">
            <a:avLst/>
          </a:prstGeom>
          <a:ln>
            <a:solidFill>
              <a:srgbClr val="FF6600"/>
            </a:solidFill>
            <a:prstDash val="sysDash"/>
            <a:headEnd type="arrow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0" name="直線コネクタ 169"/>
          <p:cNvCxnSpPr>
            <a:stCxn id="86" idx="0"/>
            <a:endCxn id="334" idx="2"/>
          </p:cNvCxnSpPr>
          <p:nvPr/>
        </p:nvCxnSpPr>
        <p:spPr>
          <a:xfrm flipH="1" flipV="1">
            <a:off x="5755271" y="4631305"/>
            <a:ext cx="1527026" cy="1134950"/>
          </a:xfrm>
          <a:prstGeom prst="line">
            <a:avLst/>
          </a:prstGeom>
          <a:ln>
            <a:solidFill>
              <a:srgbClr val="FF6600"/>
            </a:solidFill>
            <a:prstDash val="sysDash"/>
            <a:headEnd type="arrow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74" name="Picture 4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7899" y="5580908"/>
            <a:ext cx="1620838" cy="95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6" name="テキスト ボックス 175"/>
          <p:cNvSpPr txBox="1"/>
          <p:nvPr/>
        </p:nvSpPr>
        <p:spPr>
          <a:xfrm>
            <a:off x="3155004" y="4620124"/>
            <a:ext cx="1464239" cy="584771"/>
          </a:xfrm>
          <a:prstGeom prst="rect">
            <a:avLst/>
          </a:prstGeom>
          <a:noFill/>
        </p:spPr>
        <p:txBody>
          <a:bodyPr wrap="none" lIns="91432" tIns="45718" rIns="91432" bIns="45718" rtlCol="0">
            <a:spAutoFit/>
          </a:bodyPr>
          <a:lstStyle/>
          <a:p>
            <a:pPr defTabSz="914309"/>
            <a:r>
              <a:rPr lang="en-US" altLang="ja-JP" sz="1600" b="1" i="1" dirty="0" err="1" smtClean="0">
                <a:solidFill>
                  <a:srgbClr val="FF0000"/>
                </a:solidFill>
                <a:latin typeface="Meiryo" charset="-128"/>
                <a:ea typeface="Meiryo" charset="-128"/>
                <a:cs typeface="Meiryo" charset="-128"/>
              </a:rPr>
              <a:t>UL:T.Insert</a:t>
            </a:r>
            <a:r>
              <a:rPr lang="en-US" altLang="ja-JP" sz="1600" b="1" i="1" dirty="0" smtClean="0">
                <a:solidFill>
                  <a:srgbClr val="FF0000"/>
                </a:solidFill>
                <a:latin typeface="Meiryo" charset="-128"/>
                <a:ea typeface="Meiryo" charset="-128"/>
                <a:cs typeface="Meiryo" charset="-128"/>
              </a:rPr>
              <a:t/>
            </a:r>
            <a:br>
              <a:rPr lang="en-US" altLang="ja-JP" sz="1600" b="1" i="1" dirty="0" smtClean="0">
                <a:solidFill>
                  <a:srgbClr val="FF0000"/>
                </a:solidFill>
                <a:latin typeface="Meiryo" charset="-128"/>
                <a:ea typeface="Meiryo" charset="-128"/>
                <a:cs typeface="Meiryo" charset="-128"/>
              </a:rPr>
            </a:br>
            <a:r>
              <a:rPr lang="en-US" altLang="ja-JP" sz="1600" b="1" i="1" dirty="0" smtClean="0">
                <a:solidFill>
                  <a:srgbClr val="FF0000"/>
                </a:solidFill>
                <a:latin typeface="Meiryo" charset="-128"/>
                <a:ea typeface="Meiryo" charset="-128"/>
                <a:cs typeface="Meiryo" charset="-128"/>
              </a:rPr>
              <a:t>DL:END.X</a:t>
            </a:r>
            <a:endParaRPr lang="ja-JP" altLang="en-US" sz="1600" b="1" i="1" dirty="0">
              <a:solidFill>
                <a:srgbClr val="FF0000"/>
              </a:solidFill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177" name="テキスト ボックス 176"/>
          <p:cNvSpPr txBox="1"/>
          <p:nvPr/>
        </p:nvSpPr>
        <p:spPr>
          <a:xfrm>
            <a:off x="7313750" y="4656817"/>
            <a:ext cx="1583161" cy="584771"/>
          </a:xfrm>
          <a:prstGeom prst="rect">
            <a:avLst/>
          </a:prstGeom>
          <a:noFill/>
        </p:spPr>
        <p:txBody>
          <a:bodyPr wrap="square" lIns="91432" tIns="45718" rIns="91432" bIns="45718" rtlCol="0">
            <a:spAutoFit/>
          </a:bodyPr>
          <a:lstStyle/>
          <a:p>
            <a:pPr defTabSz="914309"/>
            <a:r>
              <a:rPr lang="en-US" altLang="ja-JP" sz="1600" b="1" i="1" dirty="0" smtClean="0">
                <a:solidFill>
                  <a:srgbClr val="FF0000"/>
                </a:solidFill>
                <a:latin typeface="Meiryo" charset="-128"/>
                <a:ea typeface="Meiryo" charset="-128"/>
                <a:cs typeface="Meiryo" charset="-128"/>
              </a:rPr>
              <a:t>UL:END.T</a:t>
            </a:r>
            <a:br>
              <a:rPr lang="en-US" altLang="ja-JP" sz="1600" b="1" i="1" dirty="0" smtClean="0">
                <a:solidFill>
                  <a:srgbClr val="FF0000"/>
                </a:solidFill>
                <a:latin typeface="Meiryo" charset="-128"/>
                <a:ea typeface="Meiryo" charset="-128"/>
                <a:cs typeface="Meiryo" charset="-128"/>
              </a:rPr>
            </a:br>
            <a:r>
              <a:rPr lang="en-US" altLang="ja-JP" sz="1600" b="1" i="1" dirty="0" err="1" smtClean="0">
                <a:solidFill>
                  <a:srgbClr val="FF0000"/>
                </a:solidFill>
                <a:latin typeface="Meiryo" charset="-128"/>
                <a:ea typeface="Meiryo" charset="-128"/>
                <a:cs typeface="Meiryo" charset="-128"/>
              </a:rPr>
              <a:t>DL:T.Insert</a:t>
            </a:r>
            <a:endParaRPr lang="ja-JP" altLang="en-US" sz="1600" b="1" i="1" dirty="0">
              <a:solidFill>
                <a:srgbClr val="FF0000"/>
              </a:solidFill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93" name="正方形/長方形 92"/>
          <p:cNvSpPr/>
          <p:nvPr/>
        </p:nvSpPr>
        <p:spPr>
          <a:xfrm>
            <a:off x="-60068" y="825365"/>
            <a:ext cx="12425421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buFont typeface="Arial"/>
              <a:buChar char="•"/>
            </a:pPr>
            <a:r>
              <a:rPr lang="en-US" altLang="ja-JP" sz="3200" b="1" dirty="0" smtClean="0">
                <a:solidFill>
                  <a:srgbClr val="0000FF"/>
                </a:solidFill>
                <a:latin typeface="Meiryo" charset="-128"/>
                <a:ea typeface="Meiryo" charset="-128"/>
                <a:cs typeface="Meiryo" charset="-128"/>
              </a:rPr>
              <a:t>Data-plane nodes are NOT dedicated to specific roles.</a:t>
            </a:r>
            <a:endParaRPr lang="en-US" altLang="ja-JP" sz="3200" b="1" dirty="0">
              <a:solidFill>
                <a:srgbClr val="0000FF"/>
              </a:solidFill>
              <a:latin typeface="Meiryo" charset="-128"/>
              <a:ea typeface="Meiryo" charset="-128"/>
              <a:cs typeface="Meiryo" charset="-128"/>
            </a:endParaRPr>
          </a:p>
          <a:p>
            <a:pPr lvl="1"/>
            <a:r>
              <a:rPr lang="en-US" altLang="ja-JP" sz="2800" b="1" dirty="0" smtClean="0">
                <a:solidFill>
                  <a:srgbClr val="FF0000"/>
                </a:solidFill>
                <a:latin typeface="Meiryo" charset="-128"/>
                <a:ea typeface="Meiryo" charset="-128"/>
                <a:cs typeface="Meiryo" charset="-128"/>
              </a:rPr>
              <a:t>-&gt; SID represents each data-plane role.</a:t>
            </a:r>
            <a:endParaRPr lang="en-US" altLang="ja-JP" sz="3600" b="1" dirty="0" smtClean="0">
              <a:solidFill>
                <a:srgbClr val="FF0000"/>
              </a:solidFill>
              <a:latin typeface="Meiryo" charset="-128"/>
              <a:ea typeface="Meiryo" charset="-128"/>
              <a:cs typeface="Meiryo" charset="-128"/>
            </a:endParaRPr>
          </a:p>
          <a:p>
            <a:pPr marL="457200" indent="-457200">
              <a:buFont typeface="Arial"/>
              <a:buChar char="•"/>
            </a:pPr>
            <a:r>
              <a:rPr lang="en-US" altLang="ja-JP" sz="3200" b="1" dirty="0" smtClean="0">
                <a:solidFill>
                  <a:srgbClr val="0000FF"/>
                </a:solidFill>
                <a:latin typeface="Meiryo" charset="-128"/>
                <a:ea typeface="Meiryo" charset="-128"/>
                <a:cs typeface="Meiryo" charset="-128"/>
              </a:rPr>
              <a:t>Orchestrator puts SIDs to the nodes with its functions</a:t>
            </a:r>
          </a:p>
          <a:p>
            <a:pPr lvl="1"/>
            <a:r>
              <a:rPr lang="en-US" altLang="ja-JP" sz="2800" b="1" dirty="0" smtClean="0">
                <a:solidFill>
                  <a:srgbClr val="FF0000"/>
                </a:solidFill>
                <a:latin typeface="Meiryo" charset="-128"/>
                <a:ea typeface="Meiryo" charset="-128"/>
                <a:cs typeface="Meiryo" charset="-128"/>
              </a:rPr>
              <a:t>-&gt; It requires some</a:t>
            </a:r>
            <a:r>
              <a:rPr lang="ja-JP" altLang="en-US" sz="2800" b="1" dirty="0" smtClean="0">
                <a:solidFill>
                  <a:srgbClr val="FF0000"/>
                </a:solidFill>
                <a:latin typeface="Meiryo" charset="-128"/>
                <a:ea typeface="Meiryo" charset="-128"/>
                <a:cs typeface="Meiryo" charset="-128"/>
              </a:rPr>
              <a:t> </a:t>
            </a:r>
            <a:r>
              <a:rPr lang="en-US" altLang="ja-JP" sz="2800" b="1" dirty="0" smtClean="0">
                <a:solidFill>
                  <a:srgbClr val="FF0000"/>
                </a:solidFill>
                <a:latin typeface="Meiryo" charset="-128"/>
                <a:ea typeface="Meiryo" charset="-128"/>
                <a:cs typeface="Meiryo" charset="-128"/>
              </a:rPr>
              <a:t>data models to instantiate the data-plane </a:t>
            </a:r>
          </a:p>
        </p:txBody>
      </p:sp>
      <p:sp>
        <p:nvSpPr>
          <p:cNvPr id="94" name="テキスト ボックス 93"/>
          <p:cNvSpPr txBox="1"/>
          <p:nvPr/>
        </p:nvSpPr>
        <p:spPr>
          <a:xfrm>
            <a:off x="9136753" y="5860741"/>
            <a:ext cx="1526258" cy="5025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Internet,</a:t>
            </a:r>
          </a:p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Service network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</p:spTree>
    <p:extLst>
      <p:ext uri="{BB962C8B-B14F-4D97-AF65-F5344CB8AC3E}">
        <p14:creationId xmlns:p14="http://schemas.microsoft.com/office/powerpoint/2010/main" val="29534508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円/楕円 67"/>
          <p:cNvSpPr/>
          <p:nvPr/>
        </p:nvSpPr>
        <p:spPr>
          <a:xfrm>
            <a:off x="3636035" y="5084373"/>
            <a:ext cx="4542851" cy="1531253"/>
          </a:xfrm>
          <a:prstGeom prst="ellipse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2133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rPr>
              <a:t> </a:t>
            </a:r>
            <a:r>
              <a:rPr kumimoji="0" lang="en-US" altLang="ja-JP" sz="2133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rPr>
              <a:t>SRv6 Network</a:t>
            </a: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" y="0"/>
            <a:ext cx="12191999" cy="822184"/>
          </a:xfrm>
        </p:spPr>
        <p:txBody>
          <a:bodyPr>
            <a:normAutofit/>
          </a:bodyPr>
          <a:lstStyle/>
          <a:p>
            <a:r>
              <a:rPr lang="en-US" altLang="ja-JP" sz="3600" b="1" dirty="0">
                <a:latin typeface="Meiryo" charset="-128"/>
                <a:ea typeface="Meiryo" charset="-128"/>
                <a:cs typeface="Meiryo" charset="-128"/>
              </a:rPr>
              <a:t>Data </a:t>
            </a:r>
            <a:r>
              <a:rPr lang="en-US" altLang="ja-JP" sz="3600" b="1" dirty="0" smtClean="0">
                <a:latin typeface="Meiryo" charset="-128"/>
                <a:ea typeface="Meiryo" charset="-128"/>
                <a:cs typeface="Meiryo" charset="-128"/>
              </a:rPr>
              <a:t>Model</a:t>
            </a:r>
            <a:r>
              <a:rPr lang="ja-JP" altLang="en-US" sz="3600" b="1" dirty="0">
                <a:latin typeface="Meiryo" charset="-128"/>
                <a:ea typeface="Meiryo" charset="-128"/>
                <a:cs typeface="Meiryo" charset="-128"/>
              </a:rPr>
              <a:t> </a:t>
            </a:r>
            <a:r>
              <a:rPr lang="en-US" altLang="ja-JP" sz="3600" b="1" dirty="0" smtClean="0">
                <a:latin typeface="Meiryo" charset="-128"/>
                <a:ea typeface="Meiryo" charset="-128"/>
                <a:cs typeface="Meiryo" charset="-128"/>
              </a:rPr>
              <a:t>for</a:t>
            </a:r>
            <a:r>
              <a:rPr lang="ja-JP" altLang="en-US" sz="3600" b="1" dirty="0" smtClean="0">
                <a:latin typeface="Meiryo" charset="-128"/>
                <a:ea typeface="Meiryo" charset="-128"/>
                <a:cs typeface="Meiryo" charset="-128"/>
              </a:rPr>
              <a:t> </a:t>
            </a:r>
            <a:r>
              <a:rPr lang="en-US" altLang="ja-JP" sz="3600" b="1" dirty="0" smtClean="0">
                <a:latin typeface="Meiryo" charset="-128"/>
                <a:ea typeface="Meiryo" charset="-128"/>
                <a:cs typeface="Meiryo" charset="-128"/>
              </a:rPr>
              <a:t>Mobile </a:t>
            </a:r>
            <a:r>
              <a:rPr lang="en-US" altLang="ja-JP" sz="3600" b="1" dirty="0">
                <a:latin typeface="Meiryo" charset="-128"/>
                <a:ea typeface="Meiryo" charset="-128"/>
                <a:cs typeface="Meiryo" charset="-128"/>
              </a:rPr>
              <a:t>Orchestration with SRv6</a:t>
            </a:r>
            <a:endParaRPr kumimoji="1" lang="ja-JP" altLang="en-US" sz="3600" b="1" dirty="0">
              <a:latin typeface="Meiryo" charset="-128"/>
              <a:ea typeface="Meiryo" charset="-128"/>
              <a:cs typeface="Meiryo" charset="-128"/>
            </a:endParaRPr>
          </a:p>
        </p:txBody>
      </p:sp>
      <p:pic>
        <p:nvPicPr>
          <p:cNvPr id="334" name="図 333" descr="L1-openflow-controlle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1750" y="4019971"/>
            <a:ext cx="987041" cy="611334"/>
          </a:xfrm>
          <a:prstGeom prst="rect">
            <a:avLst/>
          </a:prstGeom>
        </p:spPr>
      </p:pic>
      <p:cxnSp>
        <p:nvCxnSpPr>
          <p:cNvPr id="335" name="直線コネクタ 334"/>
          <p:cNvCxnSpPr>
            <a:stCxn id="119" idx="7"/>
            <a:endCxn id="334" idx="2"/>
          </p:cNvCxnSpPr>
          <p:nvPr/>
        </p:nvCxnSpPr>
        <p:spPr>
          <a:xfrm flipV="1">
            <a:off x="3397253" y="4631305"/>
            <a:ext cx="2358018" cy="1204840"/>
          </a:xfrm>
          <a:prstGeom prst="line">
            <a:avLst/>
          </a:prstGeom>
          <a:ln>
            <a:solidFill>
              <a:srgbClr val="FF6600"/>
            </a:solidFill>
            <a:prstDash val="sysDash"/>
            <a:headEnd type="arrow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6" name="直線コネクタ 335"/>
          <p:cNvCxnSpPr>
            <a:stCxn id="88" idx="0"/>
            <a:endCxn id="334" idx="2"/>
          </p:cNvCxnSpPr>
          <p:nvPr/>
        </p:nvCxnSpPr>
        <p:spPr>
          <a:xfrm flipH="1" flipV="1">
            <a:off x="5755271" y="4631305"/>
            <a:ext cx="2651959" cy="1049986"/>
          </a:xfrm>
          <a:prstGeom prst="line">
            <a:avLst/>
          </a:prstGeom>
          <a:ln>
            <a:solidFill>
              <a:srgbClr val="FF6600"/>
            </a:solidFill>
            <a:prstDash val="sysDash"/>
            <a:headEnd type="arrow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9" name="テキスト ボックス 338"/>
          <p:cNvSpPr txBox="1"/>
          <p:nvPr/>
        </p:nvSpPr>
        <p:spPr>
          <a:xfrm>
            <a:off x="6312897" y="3998059"/>
            <a:ext cx="1626142" cy="584771"/>
          </a:xfrm>
          <a:prstGeom prst="rect">
            <a:avLst/>
          </a:prstGeom>
          <a:noFill/>
        </p:spPr>
        <p:txBody>
          <a:bodyPr wrap="none" lIns="91432" tIns="45718" rIns="91432" bIns="45718" rtlCol="0">
            <a:spAutoFit/>
          </a:bodyPr>
          <a:lstStyle/>
          <a:p>
            <a:pPr defTabSz="914309"/>
            <a:r>
              <a:rPr lang="en-US" altLang="ja-JP" sz="1600" b="1" i="1" dirty="0" smtClean="0">
                <a:solidFill>
                  <a:srgbClr val="0000FF"/>
                </a:solidFill>
                <a:latin typeface="Meiryo" charset="-128"/>
                <a:ea typeface="Meiryo" charset="-128"/>
                <a:cs typeface="Meiryo" charset="-128"/>
              </a:rPr>
              <a:t>Orchestrator</a:t>
            </a:r>
            <a:r>
              <a:rPr lang="en-US" altLang="ja-JP" sz="1600" b="1" i="1" dirty="0">
                <a:solidFill>
                  <a:srgbClr val="0000FF"/>
                </a:solidFill>
                <a:latin typeface="Meiryo" charset="-128"/>
                <a:ea typeface="Meiryo" charset="-128"/>
                <a:cs typeface="Meiryo" charset="-128"/>
              </a:rPr>
              <a:t/>
            </a:r>
            <a:br>
              <a:rPr lang="en-US" altLang="ja-JP" sz="1600" b="1" i="1" dirty="0">
                <a:solidFill>
                  <a:srgbClr val="0000FF"/>
                </a:solidFill>
                <a:latin typeface="Meiryo" charset="-128"/>
                <a:ea typeface="Meiryo" charset="-128"/>
                <a:cs typeface="Meiryo" charset="-128"/>
              </a:rPr>
            </a:br>
            <a:r>
              <a:rPr lang="en-US" altLang="ja-JP" sz="1600" b="1" i="1" dirty="0" smtClean="0">
                <a:solidFill>
                  <a:srgbClr val="0000FF"/>
                </a:solidFill>
                <a:latin typeface="Meiryo" charset="-128"/>
                <a:ea typeface="Meiryo" charset="-128"/>
                <a:cs typeface="Meiryo" charset="-128"/>
              </a:rPr>
              <a:t>/Controller</a:t>
            </a:r>
          </a:p>
        </p:txBody>
      </p:sp>
      <p:sp>
        <p:nvSpPr>
          <p:cNvPr id="340" name="Rectangle 28"/>
          <p:cNvSpPr/>
          <p:nvPr/>
        </p:nvSpPr>
        <p:spPr>
          <a:xfrm>
            <a:off x="3789236" y="3287878"/>
            <a:ext cx="3932070" cy="49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Mobile Control-Plane &amp; Apps</a:t>
            </a:r>
            <a:endParaRPr lang="en-US" dirty="0"/>
          </a:p>
        </p:txBody>
      </p:sp>
      <p:cxnSp>
        <p:nvCxnSpPr>
          <p:cNvPr id="341" name="直線コネクタ 340"/>
          <p:cNvCxnSpPr>
            <a:stCxn id="334" idx="0"/>
            <a:endCxn id="340" idx="2"/>
          </p:cNvCxnSpPr>
          <p:nvPr/>
        </p:nvCxnSpPr>
        <p:spPr>
          <a:xfrm flipV="1">
            <a:off x="5755271" y="3783982"/>
            <a:ext cx="0" cy="235989"/>
          </a:xfrm>
          <a:prstGeom prst="line">
            <a:avLst/>
          </a:prstGeom>
          <a:ln>
            <a:solidFill>
              <a:srgbClr val="FF6600"/>
            </a:solidFill>
            <a:prstDash val="sysDash"/>
            <a:headEnd type="arrow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2" name="直線コネクタ 71"/>
          <p:cNvCxnSpPr>
            <a:stCxn id="119" idx="6"/>
          </p:cNvCxnSpPr>
          <p:nvPr/>
        </p:nvCxnSpPr>
        <p:spPr>
          <a:xfrm flipV="1">
            <a:off x="3450725" y="5885250"/>
            <a:ext cx="2141741" cy="6277"/>
          </a:xfrm>
          <a:prstGeom prst="line">
            <a:avLst/>
          </a:prstGeom>
          <a:noFill/>
          <a:ln w="12700" cap="flat" cmpd="sng" algn="ctr">
            <a:solidFill>
              <a:srgbClr val="FFFFFF">
                <a:lumMod val="50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grpSp>
        <p:nvGrpSpPr>
          <p:cNvPr id="73" name="グループ化 55"/>
          <p:cNvGrpSpPr/>
          <p:nvPr/>
        </p:nvGrpSpPr>
        <p:grpSpPr>
          <a:xfrm>
            <a:off x="3085598" y="5499917"/>
            <a:ext cx="365127" cy="469931"/>
            <a:chOff x="2951136" y="3903667"/>
            <a:chExt cx="730261" cy="876314"/>
          </a:xfrm>
        </p:grpSpPr>
        <p:sp>
          <p:nvSpPr>
            <p:cNvPr id="119" name="円/楕円 35"/>
            <p:cNvSpPr>
              <a:spLocks noChangeArrowheads="1"/>
            </p:cNvSpPr>
            <p:nvPr/>
          </p:nvSpPr>
          <p:spPr bwMode="auto">
            <a:xfrm>
              <a:off x="2951136" y="4487877"/>
              <a:ext cx="730261" cy="292104"/>
            </a:xfrm>
            <a:prstGeom prst="ellipse">
              <a:avLst/>
            </a:prstGeom>
            <a:solidFill>
              <a:srgbClr val="FFFFFF">
                <a:lumMod val="85000"/>
              </a:srgbClr>
            </a:solidFill>
            <a:ln w="2857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1042885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GP創英角ｺﾞｼｯｸUB"/>
                <a:cs typeface="Osaka"/>
              </a:endParaRPr>
            </a:p>
          </p:txBody>
        </p:sp>
        <p:grpSp>
          <p:nvGrpSpPr>
            <p:cNvPr id="120" name="グループ化 334"/>
            <p:cNvGrpSpPr>
              <a:grpSpLocks/>
            </p:cNvGrpSpPr>
            <p:nvPr/>
          </p:nvGrpSpPr>
          <p:grpSpPr bwMode="auto">
            <a:xfrm>
              <a:off x="2951142" y="3903667"/>
              <a:ext cx="693747" cy="839797"/>
              <a:chOff x="5360992" y="1603350"/>
              <a:chExt cx="985850" cy="1387493"/>
            </a:xfrm>
          </p:grpSpPr>
          <p:sp>
            <p:nvSpPr>
              <p:cNvPr id="121" name="円/楕円 120"/>
              <p:cNvSpPr/>
              <p:nvPr/>
            </p:nvSpPr>
            <p:spPr bwMode="auto">
              <a:xfrm>
                <a:off x="5762349" y="1676016"/>
                <a:ext cx="219510" cy="67181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sp>
            <p:nvSpPr>
              <p:cNvPr id="122" name="円/楕円 121"/>
              <p:cNvSpPr/>
              <p:nvPr/>
            </p:nvSpPr>
            <p:spPr bwMode="auto">
              <a:xfrm>
                <a:off x="5762349" y="1785699"/>
                <a:ext cx="219510" cy="67181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sp>
            <p:nvSpPr>
              <p:cNvPr id="123" name="円/楕円 122"/>
              <p:cNvSpPr/>
              <p:nvPr/>
            </p:nvSpPr>
            <p:spPr bwMode="auto">
              <a:xfrm>
                <a:off x="5762349" y="1902237"/>
                <a:ext cx="219510" cy="6581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grpSp>
            <p:nvGrpSpPr>
              <p:cNvPr id="124" name="グループ化 58"/>
              <p:cNvGrpSpPr>
                <a:grpSpLocks/>
              </p:cNvGrpSpPr>
              <p:nvPr/>
            </p:nvGrpSpPr>
            <p:grpSpPr bwMode="auto">
              <a:xfrm>
                <a:off x="5360992" y="1603350"/>
                <a:ext cx="985850" cy="1387493"/>
                <a:chOff x="5360994" y="1603350"/>
                <a:chExt cx="2962275" cy="4212739"/>
              </a:xfrm>
            </p:grpSpPr>
            <p:sp>
              <p:nvSpPr>
                <p:cNvPr id="125" name="Rectangle 2"/>
                <p:cNvSpPr>
                  <a:spLocks/>
                </p:cNvSpPr>
                <p:nvPr/>
              </p:nvSpPr>
              <p:spPr bwMode="auto">
                <a:xfrm>
                  <a:off x="7141536" y="1603350"/>
                  <a:ext cx="181072" cy="1119480"/>
                </a:xfrm>
                <a:prstGeom prst="rect">
                  <a:avLst/>
                </a:prstGeom>
                <a:gradFill rotWithShape="0">
                  <a:gsLst>
                    <a:gs pos="0">
                      <a:srgbClr val="D6D6D6"/>
                    </a:gs>
                    <a:gs pos="100000">
                      <a:srgbClr val="828282"/>
                    </a:gs>
                  </a:gsLst>
                  <a:lin ang="0" scaled="1"/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26" name="Oval 4"/>
                <p:cNvSpPr>
                  <a:spLocks/>
                </p:cNvSpPr>
                <p:nvPr/>
              </p:nvSpPr>
              <p:spPr bwMode="auto">
                <a:xfrm>
                  <a:off x="5360994" y="4815702"/>
                  <a:ext cx="2940038" cy="100038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9999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27" name="Oval 5"/>
                <p:cNvSpPr>
                  <a:spLocks/>
                </p:cNvSpPr>
                <p:nvPr/>
              </p:nvSpPr>
              <p:spPr bwMode="auto">
                <a:xfrm>
                  <a:off x="6693621" y="4879219"/>
                  <a:ext cx="1629648" cy="55418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9999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28" name="Oval 6"/>
                <p:cNvSpPr>
                  <a:spLocks/>
                </p:cNvSpPr>
                <p:nvPr/>
              </p:nvSpPr>
              <p:spPr bwMode="auto">
                <a:xfrm>
                  <a:off x="5543654" y="4877631"/>
                  <a:ext cx="1631237" cy="55418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9999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29" name="Freeform 7"/>
                <p:cNvSpPr>
                  <a:spLocks/>
                </p:cNvSpPr>
                <p:nvPr/>
              </p:nvSpPr>
              <p:spPr bwMode="auto">
                <a:xfrm>
                  <a:off x="6422013" y="4534641"/>
                  <a:ext cx="1010191" cy="257242"/>
                </a:xfrm>
                <a:custGeom>
                  <a:avLst/>
                  <a:gdLst>
                    <a:gd name="T0" fmla="*/ 0 w 21600"/>
                    <a:gd name="T1" fmla="*/ 67 h 21600"/>
                    <a:gd name="T2" fmla="*/ 0 w 21600"/>
                    <a:gd name="T3" fmla="*/ 10018 h 21600"/>
                    <a:gd name="T4" fmla="*/ 10016 w 21600"/>
                    <a:gd name="T5" fmla="*/ 21600 h 21600"/>
                    <a:gd name="T6" fmla="*/ 21600 w 21600"/>
                    <a:gd name="T7" fmla="*/ 9203 h 21600"/>
                    <a:gd name="T8" fmla="*/ 21192 w 21600"/>
                    <a:gd name="T9" fmla="*/ 0 h 21600"/>
                    <a:gd name="T10" fmla="*/ 0 w 21600"/>
                    <a:gd name="T11" fmla="*/ 67 h 21600"/>
                    <a:gd name="T12" fmla="*/ 0 w 21600"/>
                    <a:gd name="T13" fmla="*/ 67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67"/>
                      </a:moveTo>
                      <a:lnTo>
                        <a:pt x="0" y="10018"/>
                      </a:lnTo>
                      <a:lnTo>
                        <a:pt x="10016" y="21600"/>
                      </a:lnTo>
                      <a:lnTo>
                        <a:pt x="21600" y="9203"/>
                      </a:lnTo>
                      <a:lnTo>
                        <a:pt x="21192" y="0"/>
                      </a:lnTo>
                      <a:lnTo>
                        <a:pt x="0" y="67"/>
                      </a:lnTo>
                      <a:close/>
                      <a:moveTo>
                        <a:pt x="0" y="67"/>
                      </a:moveTo>
                    </a:path>
                  </a:pathLst>
                </a:custGeom>
                <a:solidFill>
                  <a:srgbClr val="BBE0E3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30" name="Freeform 8"/>
                <p:cNvSpPr>
                  <a:spLocks/>
                </p:cNvSpPr>
                <p:nvPr/>
              </p:nvSpPr>
              <p:spPr bwMode="auto">
                <a:xfrm>
                  <a:off x="6434719" y="4429839"/>
                  <a:ext cx="980013" cy="220720"/>
                </a:xfrm>
                <a:custGeom>
                  <a:avLst/>
                  <a:gdLst>
                    <a:gd name="T0" fmla="*/ 0 w 21600"/>
                    <a:gd name="T1" fmla="*/ 8709 h 21600"/>
                    <a:gd name="T2" fmla="*/ 10170 w 21600"/>
                    <a:gd name="T3" fmla="*/ 21600 h 21600"/>
                    <a:gd name="T4" fmla="*/ 21600 w 21600"/>
                    <a:gd name="T5" fmla="*/ 8394 h 21600"/>
                    <a:gd name="T6" fmla="*/ 9964 w 21600"/>
                    <a:gd name="T7" fmla="*/ 0 h 21600"/>
                    <a:gd name="T8" fmla="*/ 0 w 21600"/>
                    <a:gd name="T9" fmla="*/ 8709 h 21600"/>
                    <a:gd name="T10" fmla="*/ 0 w 21600"/>
                    <a:gd name="T11" fmla="*/ 8709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600"/>
                    <a:gd name="T19" fmla="*/ 0 h 21600"/>
                    <a:gd name="T20" fmla="*/ 21600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0" y="8709"/>
                      </a:moveTo>
                      <a:lnTo>
                        <a:pt x="10170" y="21600"/>
                      </a:lnTo>
                      <a:lnTo>
                        <a:pt x="21600" y="8394"/>
                      </a:lnTo>
                      <a:lnTo>
                        <a:pt x="9964" y="0"/>
                      </a:lnTo>
                      <a:lnTo>
                        <a:pt x="0" y="8709"/>
                      </a:lnTo>
                      <a:close/>
                      <a:moveTo>
                        <a:pt x="0" y="8709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31" name="Freeform 9"/>
                <p:cNvSpPr>
                  <a:spLocks/>
                </p:cNvSpPr>
                <p:nvPr/>
              </p:nvSpPr>
              <p:spPr bwMode="auto">
                <a:xfrm>
                  <a:off x="6568141" y="4094789"/>
                  <a:ext cx="725877" cy="165143"/>
                </a:xfrm>
                <a:custGeom>
                  <a:avLst/>
                  <a:gdLst>
                    <a:gd name="T0" fmla="*/ 0 w 21600"/>
                    <a:gd name="T1" fmla="*/ 67 h 21600"/>
                    <a:gd name="T2" fmla="*/ 0 w 21600"/>
                    <a:gd name="T3" fmla="*/ 10018 h 21600"/>
                    <a:gd name="T4" fmla="*/ 10016 w 21600"/>
                    <a:gd name="T5" fmla="*/ 21600 h 21600"/>
                    <a:gd name="T6" fmla="*/ 21600 w 21600"/>
                    <a:gd name="T7" fmla="*/ 9203 h 21600"/>
                    <a:gd name="T8" fmla="*/ 21192 w 21600"/>
                    <a:gd name="T9" fmla="*/ 0 h 21600"/>
                    <a:gd name="T10" fmla="*/ 0 w 21600"/>
                    <a:gd name="T11" fmla="*/ 67 h 21600"/>
                    <a:gd name="T12" fmla="*/ 0 w 21600"/>
                    <a:gd name="T13" fmla="*/ 67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67"/>
                      </a:moveTo>
                      <a:lnTo>
                        <a:pt x="0" y="10018"/>
                      </a:lnTo>
                      <a:lnTo>
                        <a:pt x="10016" y="21600"/>
                      </a:lnTo>
                      <a:lnTo>
                        <a:pt x="21600" y="9203"/>
                      </a:lnTo>
                      <a:lnTo>
                        <a:pt x="21192" y="0"/>
                      </a:lnTo>
                      <a:lnTo>
                        <a:pt x="0" y="67"/>
                      </a:lnTo>
                      <a:close/>
                      <a:moveTo>
                        <a:pt x="0" y="67"/>
                      </a:moveTo>
                    </a:path>
                  </a:pathLst>
                </a:custGeom>
                <a:solidFill>
                  <a:srgbClr val="BBE0E3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32" name="Freeform 10"/>
                <p:cNvSpPr>
                  <a:spLocks/>
                </p:cNvSpPr>
                <p:nvPr/>
              </p:nvSpPr>
              <p:spPr bwMode="auto">
                <a:xfrm>
                  <a:off x="6577671" y="4028096"/>
                  <a:ext cx="703640" cy="141324"/>
                </a:xfrm>
                <a:custGeom>
                  <a:avLst/>
                  <a:gdLst>
                    <a:gd name="T0" fmla="*/ 0 w 21600"/>
                    <a:gd name="T1" fmla="*/ 8709 h 21600"/>
                    <a:gd name="T2" fmla="*/ 10170 w 21600"/>
                    <a:gd name="T3" fmla="*/ 21600 h 21600"/>
                    <a:gd name="T4" fmla="*/ 21600 w 21600"/>
                    <a:gd name="T5" fmla="*/ 8394 h 21600"/>
                    <a:gd name="T6" fmla="*/ 9964 w 21600"/>
                    <a:gd name="T7" fmla="*/ 0 h 21600"/>
                    <a:gd name="T8" fmla="*/ 0 w 21600"/>
                    <a:gd name="T9" fmla="*/ 8709 h 21600"/>
                    <a:gd name="T10" fmla="*/ 0 w 21600"/>
                    <a:gd name="T11" fmla="*/ 8709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600"/>
                    <a:gd name="T19" fmla="*/ 0 h 21600"/>
                    <a:gd name="T20" fmla="*/ 21600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0" y="8709"/>
                      </a:moveTo>
                      <a:lnTo>
                        <a:pt x="10170" y="21600"/>
                      </a:lnTo>
                      <a:lnTo>
                        <a:pt x="21600" y="8394"/>
                      </a:lnTo>
                      <a:lnTo>
                        <a:pt x="9964" y="0"/>
                      </a:lnTo>
                      <a:lnTo>
                        <a:pt x="0" y="8709"/>
                      </a:lnTo>
                      <a:close/>
                      <a:moveTo>
                        <a:pt x="0" y="8709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33" name="Freeform 11"/>
                <p:cNvSpPr>
                  <a:spLocks/>
                </p:cNvSpPr>
                <p:nvPr/>
              </p:nvSpPr>
              <p:spPr bwMode="auto">
                <a:xfrm>
                  <a:off x="6665030" y="3639057"/>
                  <a:ext cx="527333" cy="93687"/>
                </a:xfrm>
                <a:custGeom>
                  <a:avLst/>
                  <a:gdLst>
                    <a:gd name="T0" fmla="*/ 0 w 21600"/>
                    <a:gd name="T1" fmla="*/ 67 h 21600"/>
                    <a:gd name="T2" fmla="*/ 0 w 21600"/>
                    <a:gd name="T3" fmla="*/ 10018 h 21600"/>
                    <a:gd name="T4" fmla="*/ 10016 w 21600"/>
                    <a:gd name="T5" fmla="*/ 21600 h 21600"/>
                    <a:gd name="T6" fmla="*/ 21600 w 21600"/>
                    <a:gd name="T7" fmla="*/ 9203 h 21600"/>
                    <a:gd name="T8" fmla="*/ 21192 w 21600"/>
                    <a:gd name="T9" fmla="*/ 0 h 21600"/>
                    <a:gd name="T10" fmla="*/ 0 w 21600"/>
                    <a:gd name="T11" fmla="*/ 67 h 21600"/>
                    <a:gd name="T12" fmla="*/ 0 w 21600"/>
                    <a:gd name="T13" fmla="*/ 67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67"/>
                      </a:moveTo>
                      <a:lnTo>
                        <a:pt x="0" y="10018"/>
                      </a:lnTo>
                      <a:lnTo>
                        <a:pt x="10016" y="21600"/>
                      </a:lnTo>
                      <a:lnTo>
                        <a:pt x="21600" y="9203"/>
                      </a:lnTo>
                      <a:lnTo>
                        <a:pt x="21192" y="0"/>
                      </a:lnTo>
                      <a:lnTo>
                        <a:pt x="0" y="67"/>
                      </a:lnTo>
                      <a:close/>
                      <a:moveTo>
                        <a:pt x="0" y="67"/>
                      </a:moveTo>
                    </a:path>
                  </a:pathLst>
                </a:custGeom>
                <a:solidFill>
                  <a:srgbClr val="BBE0E3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34" name="Freeform 12"/>
                <p:cNvSpPr>
                  <a:spLocks/>
                </p:cNvSpPr>
                <p:nvPr/>
              </p:nvSpPr>
              <p:spPr bwMode="auto">
                <a:xfrm>
                  <a:off x="6672972" y="3600947"/>
                  <a:ext cx="511449" cy="79396"/>
                </a:xfrm>
                <a:custGeom>
                  <a:avLst/>
                  <a:gdLst>
                    <a:gd name="T0" fmla="*/ 0 w 21600"/>
                    <a:gd name="T1" fmla="*/ 8709 h 21600"/>
                    <a:gd name="T2" fmla="*/ 10170 w 21600"/>
                    <a:gd name="T3" fmla="*/ 21600 h 21600"/>
                    <a:gd name="T4" fmla="*/ 21600 w 21600"/>
                    <a:gd name="T5" fmla="*/ 8394 h 21600"/>
                    <a:gd name="T6" fmla="*/ 9964 w 21600"/>
                    <a:gd name="T7" fmla="*/ 0 h 21600"/>
                    <a:gd name="T8" fmla="*/ 0 w 21600"/>
                    <a:gd name="T9" fmla="*/ 8709 h 21600"/>
                    <a:gd name="T10" fmla="*/ 0 w 21600"/>
                    <a:gd name="T11" fmla="*/ 8709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600"/>
                    <a:gd name="T19" fmla="*/ 0 h 21600"/>
                    <a:gd name="T20" fmla="*/ 21600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0" y="8709"/>
                      </a:moveTo>
                      <a:lnTo>
                        <a:pt x="10170" y="21600"/>
                      </a:lnTo>
                      <a:lnTo>
                        <a:pt x="21600" y="8394"/>
                      </a:lnTo>
                      <a:lnTo>
                        <a:pt x="9964" y="0"/>
                      </a:lnTo>
                      <a:lnTo>
                        <a:pt x="0" y="8709"/>
                      </a:lnTo>
                      <a:close/>
                      <a:moveTo>
                        <a:pt x="0" y="8709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35" name="Freeform 13"/>
                <p:cNvSpPr>
                  <a:spLocks/>
                </p:cNvSpPr>
                <p:nvPr/>
              </p:nvSpPr>
              <p:spPr bwMode="auto">
                <a:xfrm>
                  <a:off x="6780980" y="2481467"/>
                  <a:ext cx="162012" cy="2867775"/>
                </a:xfrm>
                <a:custGeom>
                  <a:avLst/>
                  <a:gdLst>
                    <a:gd name="T0" fmla="*/ 19475 w 21600"/>
                    <a:gd name="T1" fmla="*/ 0 h 21600"/>
                    <a:gd name="T2" fmla="*/ 0 w 21600"/>
                    <a:gd name="T3" fmla="*/ 21403 h 21600"/>
                    <a:gd name="T4" fmla="*/ 21600 w 21600"/>
                    <a:gd name="T5" fmla="*/ 21600 h 21600"/>
                    <a:gd name="T6" fmla="*/ 19475 w 21600"/>
                    <a:gd name="T7" fmla="*/ 0 h 21600"/>
                    <a:gd name="T8" fmla="*/ 19475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19475" y="0"/>
                      </a:moveTo>
                      <a:lnTo>
                        <a:pt x="0" y="21403"/>
                      </a:lnTo>
                      <a:lnTo>
                        <a:pt x="21600" y="21600"/>
                      </a:lnTo>
                      <a:lnTo>
                        <a:pt x="19475" y="0"/>
                      </a:lnTo>
                      <a:close/>
                      <a:moveTo>
                        <a:pt x="19475" y="0"/>
                      </a:moveTo>
                    </a:path>
                  </a:pathLst>
                </a:custGeom>
                <a:gradFill rotWithShape="0">
                  <a:gsLst>
                    <a:gs pos="0">
                      <a:srgbClr val="828282"/>
                    </a:gs>
                    <a:gs pos="100000">
                      <a:srgbClr val="E4E4E4"/>
                    </a:gs>
                  </a:gsLst>
                  <a:lin ang="2820000" scaled="1"/>
                </a:gra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36" name="Freeform 14"/>
                <p:cNvSpPr>
                  <a:spLocks/>
                </p:cNvSpPr>
                <p:nvPr/>
              </p:nvSpPr>
              <p:spPr bwMode="auto">
                <a:xfrm>
                  <a:off x="6917578" y="2514813"/>
                  <a:ext cx="212839" cy="2824901"/>
                </a:xfrm>
                <a:custGeom>
                  <a:avLst/>
                  <a:gdLst>
                    <a:gd name="T0" fmla="*/ 0 w 21600"/>
                    <a:gd name="T1" fmla="*/ 0 h 21600"/>
                    <a:gd name="T2" fmla="*/ 1930 w 21600"/>
                    <a:gd name="T3" fmla="*/ 21600 h 21600"/>
                    <a:gd name="T4" fmla="*/ 21600 w 21600"/>
                    <a:gd name="T5" fmla="*/ 21422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0" y="0"/>
                      </a:moveTo>
                      <a:lnTo>
                        <a:pt x="1930" y="21600"/>
                      </a:lnTo>
                      <a:lnTo>
                        <a:pt x="21600" y="21422"/>
                      </a:lnTo>
                      <a:lnTo>
                        <a:pt x="0" y="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37" name="Freeform 15"/>
                <p:cNvSpPr>
                  <a:spLocks/>
                </p:cNvSpPr>
                <p:nvPr/>
              </p:nvSpPr>
              <p:spPr bwMode="auto">
                <a:xfrm>
                  <a:off x="6140874" y="2494170"/>
                  <a:ext cx="738583" cy="2720099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261 h 21600"/>
                    <a:gd name="T4" fmla="*/ 4724 w 21600"/>
                    <a:gd name="T5" fmla="*/ 21600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261"/>
                      </a:lnTo>
                      <a:lnTo>
                        <a:pt x="4724" y="21600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gradFill rotWithShape="0">
                  <a:gsLst>
                    <a:gs pos="0">
                      <a:srgbClr val="828282"/>
                    </a:gs>
                    <a:gs pos="100000">
                      <a:srgbClr val="E4E4E4"/>
                    </a:gs>
                  </a:gsLst>
                  <a:lin ang="2820000" scaled="1"/>
                </a:gra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38" name="Freeform 16"/>
                <p:cNvSpPr>
                  <a:spLocks/>
                </p:cNvSpPr>
                <p:nvPr/>
              </p:nvSpPr>
              <p:spPr bwMode="auto">
                <a:xfrm>
                  <a:off x="6302886" y="2497346"/>
                  <a:ext cx="574983" cy="2710571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600 h 21600"/>
                    <a:gd name="T4" fmla="*/ 6080 w 21600"/>
                    <a:gd name="T5" fmla="*/ 21415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600"/>
                      </a:lnTo>
                      <a:lnTo>
                        <a:pt x="6080" y="21415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39" name="Freeform 17"/>
                <p:cNvSpPr>
                  <a:spLocks/>
                </p:cNvSpPr>
                <p:nvPr/>
              </p:nvSpPr>
              <p:spPr bwMode="auto">
                <a:xfrm flipH="1">
                  <a:off x="6962052" y="2497346"/>
                  <a:ext cx="738583" cy="2720099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261 h 21600"/>
                    <a:gd name="T4" fmla="*/ 4724 w 21600"/>
                    <a:gd name="T5" fmla="*/ 21600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261"/>
                      </a:lnTo>
                      <a:lnTo>
                        <a:pt x="4724" y="21600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gradFill rotWithShape="0">
                  <a:gsLst>
                    <a:gs pos="0">
                      <a:srgbClr val="E4E4E4"/>
                    </a:gs>
                    <a:gs pos="100000">
                      <a:srgbClr val="828282"/>
                    </a:gs>
                  </a:gsLst>
                  <a:lin ang="18780000" scaled="1"/>
                </a:gra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40" name="Freeform 18"/>
                <p:cNvSpPr>
                  <a:spLocks/>
                </p:cNvSpPr>
                <p:nvPr/>
              </p:nvSpPr>
              <p:spPr bwMode="auto">
                <a:xfrm flipH="1">
                  <a:off x="6962052" y="2497346"/>
                  <a:ext cx="574983" cy="2710571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600 h 21600"/>
                    <a:gd name="T4" fmla="*/ 6080 w 21600"/>
                    <a:gd name="T5" fmla="*/ 21415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600"/>
                      </a:lnTo>
                      <a:lnTo>
                        <a:pt x="6080" y="21415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41" name="Rectangle 21"/>
                <p:cNvSpPr>
                  <a:spLocks/>
                </p:cNvSpPr>
                <p:nvPr/>
              </p:nvSpPr>
              <p:spPr bwMode="auto">
                <a:xfrm>
                  <a:off x="6498253" y="1608114"/>
                  <a:ext cx="181072" cy="1121068"/>
                </a:xfrm>
                <a:prstGeom prst="rect">
                  <a:avLst/>
                </a:prstGeom>
                <a:gradFill rotWithShape="0">
                  <a:gsLst>
                    <a:gs pos="0">
                      <a:srgbClr val="D6D6D6"/>
                    </a:gs>
                    <a:gs pos="100000">
                      <a:srgbClr val="828282"/>
                    </a:gs>
                  </a:gsLst>
                  <a:lin ang="0" scaled="1"/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42" name="Rectangle 22"/>
                <p:cNvSpPr>
                  <a:spLocks/>
                </p:cNvSpPr>
                <p:nvPr/>
              </p:nvSpPr>
              <p:spPr bwMode="auto">
                <a:xfrm>
                  <a:off x="6827043" y="1722443"/>
                  <a:ext cx="179659" cy="1100384"/>
                </a:xfrm>
                <a:prstGeom prst="rect">
                  <a:avLst/>
                </a:prstGeom>
                <a:gradFill rotWithShape="0">
                  <a:gsLst>
                    <a:gs pos="0">
                      <a:srgbClr val="D6D6D6"/>
                    </a:gs>
                    <a:gs pos="100000">
                      <a:srgbClr val="828282"/>
                    </a:gs>
                  </a:gsLst>
                  <a:lin ang="0" scaled="1"/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</p:grpSp>
        </p:grpSp>
      </p:grpSp>
      <p:cxnSp>
        <p:nvCxnSpPr>
          <p:cNvPr id="74" name="直線コネクタ 73"/>
          <p:cNvCxnSpPr/>
          <p:nvPr/>
        </p:nvCxnSpPr>
        <p:spPr>
          <a:xfrm>
            <a:off x="6133147" y="5885250"/>
            <a:ext cx="2045739" cy="14090"/>
          </a:xfrm>
          <a:prstGeom prst="line">
            <a:avLst/>
          </a:prstGeom>
          <a:noFill/>
          <a:ln w="12700" cap="flat" cmpd="sng" algn="ctr">
            <a:solidFill>
              <a:srgbClr val="FFFFFF">
                <a:lumMod val="50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grpSp>
        <p:nvGrpSpPr>
          <p:cNvPr id="79" name="グループ化 55"/>
          <p:cNvGrpSpPr/>
          <p:nvPr/>
        </p:nvGrpSpPr>
        <p:grpSpPr>
          <a:xfrm>
            <a:off x="3108912" y="6120001"/>
            <a:ext cx="365127" cy="469931"/>
            <a:chOff x="2951136" y="3903667"/>
            <a:chExt cx="730261" cy="876314"/>
          </a:xfrm>
        </p:grpSpPr>
        <p:sp>
          <p:nvSpPr>
            <p:cNvPr id="95" name="円/楕円 35"/>
            <p:cNvSpPr>
              <a:spLocks noChangeArrowheads="1"/>
            </p:cNvSpPr>
            <p:nvPr/>
          </p:nvSpPr>
          <p:spPr bwMode="auto">
            <a:xfrm>
              <a:off x="2951136" y="4487877"/>
              <a:ext cx="730261" cy="292104"/>
            </a:xfrm>
            <a:prstGeom prst="ellipse">
              <a:avLst/>
            </a:prstGeom>
            <a:solidFill>
              <a:srgbClr val="FFFFFF">
                <a:lumMod val="85000"/>
              </a:srgbClr>
            </a:solidFill>
            <a:ln w="2857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1042885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GP創英角ｺﾞｼｯｸUB"/>
                <a:cs typeface="Osaka"/>
              </a:endParaRPr>
            </a:p>
          </p:txBody>
        </p:sp>
        <p:grpSp>
          <p:nvGrpSpPr>
            <p:cNvPr id="96" name="グループ化 334"/>
            <p:cNvGrpSpPr>
              <a:grpSpLocks/>
            </p:cNvGrpSpPr>
            <p:nvPr/>
          </p:nvGrpSpPr>
          <p:grpSpPr bwMode="auto">
            <a:xfrm>
              <a:off x="2951142" y="3903667"/>
              <a:ext cx="693747" cy="839797"/>
              <a:chOff x="5360992" y="1603350"/>
              <a:chExt cx="985850" cy="1387493"/>
            </a:xfrm>
          </p:grpSpPr>
          <p:sp>
            <p:nvSpPr>
              <p:cNvPr id="97" name="円/楕円 96"/>
              <p:cNvSpPr/>
              <p:nvPr/>
            </p:nvSpPr>
            <p:spPr bwMode="auto">
              <a:xfrm>
                <a:off x="5762349" y="1676016"/>
                <a:ext cx="219510" cy="67181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sp>
            <p:nvSpPr>
              <p:cNvPr id="98" name="円/楕円 97"/>
              <p:cNvSpPr/>
              <p:nvPr/>
            </p:nvSpPr>
            <p:spPr bwMode="auto">
              <a:xfrm>
                <a:off x="5762349" y="1785699"/>
                <a:ext cx="219510" cy="67181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sp>
            <p:nvSpPr>
              <p:cNvPr id="99" name="円/楕円 98"/>
              <p:cNvSpPr/>
              <p:nvPr/>
            </p:nvSpPr>
            <p:spPr bwMode="auto">
              <a:xfrm>
                <a:off x="5762349" y="1902237"/>
                <a:ext cx="219510" cy="6581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grpSp>
            <p:nvGrpSpPr>
              <p:cNvPr id="100" name="グループ化 58"/>
              <p:cNvGrpSpPr>
                <a:grpSpLocks/>
              </p:cNvGrpSpPr>
              <p:nvPr/>
            </p:nvGrpSpPr>
            <p:grpSpPr bwMode="auto">
              <a:xfrm>
                <a:off x="5360992" y="1603350"/>
                <a:ext cx="985850" cy="1387493"/>
                <a:chOff x="5360994" y="1603350"/>
                <a:chExt cx="2962275" cy="4212739"/>
              </a:xfrm>
            </p:grpSpPr>
            <p:sp>
              <p:nvSpPr>
                <p:cNvPr id="101" name="Rectangle 2"/>
                <p:cNvSpPr>
                  <a:spLocks/>
                </p:cNvSpPr>
                <p:nvPr/>
              </p:nvSpPr>
              <p:spPr bwMode="auto">
                <a:xfrm>
                  <a:off x="7141536" y="1603350"/>
                  <a:ext cx="181072" cy="1119480"/>
                </a:xfrm>
                <a:prstGeom prst="rect">
                  <a:avLst/>
                </a:prstGeom>
                <a:gradFill rotWithShape="0">
                  <a:gsLst>
                    <a:gs pos="0">
                      <a:srgbClr val="D6D6D6"/>
                    </a:gs>
                    <a:gs pos="100000">
                      <a:srgbClr val="828282"/>
                    </a:gs>
                  </a:gsLst>
                  <a:lin ang="0" scaled="1"/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02" name="Oval 4"/>
                <p:cNvSpPr>
                  <a:spLocks/>
                </p:cNvSpPr>
                <p:nvPr/>
              </p:nvSpPr>
              <p:spPr bwMode="auto">
                <a:xfrm>
                  <a:off x="5360994" y="4815702"/>
                  <a:ext cx="2940038" cy="100038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9999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03" name="Oval 5"/>
                <p:cNvSpPr>
                  <a:spLocks/>
                </p:cNvSpPr>
                <p:nvPr/>
              </p:nvSpPr>
              <p:spPr bwMode="auto">
                <a:xfrm>
                  <a:off x="6693621" y="4879219"/>
                  <a:ext cx="1629648" cy="55418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9999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04" name="Oval 6"/>
                <p:cNvSpPr>
                  <a:spLocks/>
                </p:cNvSpPr>
                <p:nvPr/>
              </p:nvSpPr>
              <p:spPr bwMode="auto">
                <a:xfrm>
                  <a:off x="5543654" y="4877631"/>
                  <a:ext cx="1631237" cy="55418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9999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05" name="Freeform 7"/>
                <p:cNvSpPr>
                  <a:spLocks/>
                </p:cNvSpPr>
                <p:nvPr/>
              </p:nvSpPr>
              <p:spPr bwMode="auto">
                <a:xfrm>
                  <a:off x="6422013" y="4534641"/>
                  <a:ext cx="1010191" cy="257242"/>
                </a:xfrm>
                <a:custGeom>
                  <a:avLst/>
                  <a:gdLst>
                    <a:gd name="T0" fmla="*/ 0 w 21600"/>
                    <a:gd name="T1" fmla="*/ 67 h 21600"/>
                    <a:gd name="T2" fmla="*/ 0 w 21600"/>
                    <a:gd name="T3" fmla="*/ 10018 h 21600"/>
                    <a:gd name="T4" fmla="*/ 10016 w 21600"/>
                    <a:gd name="T5" fmla="*/ 21600 h 21600"/>
                    <a:gd name="T6" fmla="*/ 21600 w 21600"/>
                    <a:gd name="T7" fmla="*/ 9203 h 21600"/>
                    <a:gd name="T8" fmla="*/ 21192 w 21600"/>
                    <a:gd name="T9" fmla="*/ 0 h 21600"/>
                    <a:gd name="T10" fmla="*/ 0 w 21600"/>
                    <a:gd name="T11" fmla="*/ 67 h 21600"/>
                    <a:gd name="T12" fmla="*/ 0 w 21600"/>
                    <a:gd name="T13" fmla="*/ 67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67"/>
                      </a:moveTo>
                      <a:lnTo>
                        <a:pt x="0" y="10018"/>
                      </a:lnTo>
                      <a:lnTo>
                        <a:pt x="10016" y="21600"/>
                      </a:lnTo>
                      <a:lnTo>
                        <a:pt x="21600" y="9203"/>
                      </a:lnTo>
                      <a:lnTo>
                        <a:pt x="21192" y="0"/>
                      </a:lnTo>
                      <a:lnTo>
                        <a:pt x="0" y="67"/>
                      </a:lnTo>
                      <a:close/>
                      <a:moveTo>
                        <a:pt x="0" y="67"/>
                      </a:moveTo>
                    </a:path>
                  </a:pathLst>
                </a:custGeom>
                <a:solidFill>
                  <a:srgbClr val="BBE0E3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06" name="Freeform 8"/>
                <p:cNvSpPr>
                  <a:spLocks/>
                </p:cNvSpPr>
                <p:nvPr/>
              </p:nvSpPr>
              <p:spPr bwMode="auto">
                <a:xfrm>
                  <a:off x="6434719" y="4429839"/>
                  <a:ext cx="980013" cy="220720"/>
                </a:xfrm>
                <a:custGeom>
                  <a:avLst/>
                  <a:gdLst>
                    <a:gd name="T0" fmla="*/ 0 w 21600"/>
                    <a:gd name="T1" fmla="*/ 8709 h 21600"/>
                    <a:gd name="T2" fmla="*/ 10170 w 21600"/>
                    <a:gd name="T3" fmla="*/ 21600 h 21600"/>
                    <a:gd name="T4" fmla="*/ 21600 w 21600"/>
                    <a:gd name="T5" fmla="*/ 8394 h 21600"/>
                    <a:gd name="T6" fmla="*/ 9964 w 21600"/>
                    <a:gd name="T7" fmla="*/ 0 h 21600"/>
                    <a:gd name="T8" fmla="*/ 0 w 21600"/>
                    <a:gd name="T9" fmla="*/ 8709 h 21600"/>
                    <a:gd name="T10" fmla="*/ 0 w 21600"/>
                    <a:gd name="T11" fmla="*/ 8709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600"/>
                    <a:gd name="T19" fmla="*/ 0 h 21600"/>
                    <a:gd name="T20" fmla="*/ 21600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0" y="8709"/>
                      </a:moveTo>
                      <a:lnTo>
                        <a:pt x="10170" y="21600"/>
                      </a:lnTo>
                      <a:lnTo>
                        <a:pt x="21600" y="8394"/>
                      </a:lnTo>
                      <a:lnTo>
                        <a:pt x="9964" y="0"/>
                      </a:lnTo>
                      <a:lnTo>
                        <a:pt x="0" y="8709"/>
                      </a:lnTo>
                      <a:close/>
                      <a:moveTo>
                        <a:pt x="0" y="8709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07" name="Freeform 9"/>
                <p:cNvSpPr>
                  <a:spLocks/>
                </p:cNvSpPr>
                <p:nvPr/>
              </p:nvSpPr>
              <p:spPr bwMode="auto">
                <a:xfrm>
                  <a:off x="6568141" y="4094789"/>
                  <a:ext cx="725877" cy="165143"/>
                </a:xfrm>
                <a:custGeom>
                  <a:avLst/>
                  <a:gdLst>
                    <a:gd name="T0" fmla="*/ 0 w 21600"/>
                    <a:gd name="T1" fmla="*/ 67 h 21600"/>
                    <a:gd name="T2" fmla="*/ 0 w 21600"/>
                    <a:gd name="T3" fmla="*/ 10018 h 21600"/>
                    <a:gd name="T4" fmla="*/ 10016 w 21600"/>
                    <a:gd name="T5" fmla="*/ 21600 h 21600"/>
                    <a:gd name="T6" fmla="*/ 21600 w 21600"/>
                    <a:gd name="T7" fmla="*/ 9203 h 21600"/>
                    <a:gd name="T8" fmla="*/ 21192 w 21600"/>
                    <a:gd name="T9" fmla="*/ 0 h 21600"/>
                    <a:gd name="T10" fmla="*/ 0 w 21600"/>
                    <a:gd name="T11" fmla="*/ 67 h 21600"/>
                    <a:gd name="T12" fmla="*/ 0 w 21600"/>
                    <a:gd name="T13" fmla="*/ 67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67"/>
                      </a:moveTo>
                      <a:lnTo>
                        <a:pt x="0" y="10018"/>
                      </a:lnTo>
                      <a:lnTo>
                        <a:pt x="10016" y="21600"/>
                      </a:lnTo>
                      <a:lnTo>
                        <a:pt x="21600" y="9203"/>
                      </a:lnTo>
                      <a:lnTo>
                        <a:pt x="21192" y="0"/>
                      </a:lnTo>
                      <a:lnTo>
                        <a:pt x="0" y="67"/>
                      </a:lnTo>
                      <a:close/>
                      <a:moveTo>
                        <a:pt x="0" y="67"/>
                      </a:moveTo>
                    </a:path>
                  </a:pathLst>
                </a:custGeom>
                <a:solidFill>
                  <a:srgbClr val="BBE0E3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08" name="Freeform 10"/>
                <p:cNvSpPr>
                  <a:spLocks/>
                </p:cNvSpPr>
                <p:nvPr/>
              </p:nvSpPr>
              <p:spPr bwMode="auto">
                <a:xfrm>
                  <a:off x="6577671" y="4028096"/>
                  <a:ext cx="703640" cy="141324"/>
                </a:xfrm>
                <a:custGeom>
                  <a:avLst/>
                  <a:gdLst>
                    <a:gd name="T0" fmla="*/ 0 w 21600"/>
                    <a:gd name="T1" fmla="*/ 8709 h 21600"/>
                    <a:gd name="T2" fmla="*/ 10170 w 21600"/>
                    <a:gd name="T3" fmla="*/ 21600 h 21600"/>
                    <a:gd name="T4" fmla="*/ 21600 w 21600"/>
                    <a:gd name="T5" fmla="*/ 8394 h 21600"/>
                    <a:gd name="T6" fmla="*/ 9964 w 21600"/>
                    <a:gd name="T7" fmla="*/ 0 h 21600"/>
                    <a:gd name="T8" fmla="*/ 0 w 21600"/>
                    <a:gd name="T9" fmla="*/ 8709 h 21600"/>
                    <a:gd name="T10" fmla="*/ 0 w 21600"/>
                    <a:gd name="T11" fmla="*/ 8709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600"/>
                    <a:gd name="T19" fmla="*/ 0 h 21600"/>
                    <a:gd name="T20" fmla="*/ 21600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0" y="8709"/>
                      </a:moveTo>
                      <a:lnTo>
                        <a:pt x="10170" y="21600"/>
                      </a:lnTo>
                      <a:lnTo>
                        <a:pt x="21600" y="8394"/>
                      </a:lnTo>
                      <a:lnTo>
                        <a:pt x="9964" y="0"/>
                      </a:lnTo>
                      <a:lnTo>
                        <a:pt x="0" y="8709"/>
                      </a:lnTo>
                      <a:close/>
                      <a:moveTo>
                        <a:pt x="0" y="8709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09" name="Freeform 11"/>
                <p:cNvSpPr>
                  <a:spLocks/>
                </p:cNvSpPr>
                <p:nvPr/>
              </p:nvSpPr>
              <p:spPr bwMode="auto">
                <a:xfrm>
                  <a:off x="6665030" y="3639057"/>
                  <a:ext cx="527333" cy="93687"/>
                </a:xfrm>
                <a:custGeom>
                  <a:avLst/>
                  <a:gdLst>
                    <a:gd name="T0" fmla="*/ 0 w 21600"/>
                    <a:gd name="T1" fmla="*/ 67 h 21600"/>
                    <a:gd name="T2" fmla="*/ 0 w 21600"/>
                    <a:gd name="T3" fmla="*/ 10018 h 21600"/>
                    <a:gd name="T4" fmla="*/ 10016 w 21600"/>
                    <a:gd name="T5" fmla="*/ 21600 h 21600"/>
                    <a:gd name="T6" fmla="*/ 21600 w 21600"/>
                    <a:gd name="T7" fmla="*/ 9203 h 21600"/>
                    <a:gd name="T8" fmla="*/ 21192 w 21600"/>
                    <a:gd name="T9" fmla="*/ 0 h 21600"/>
                    <a:gd name="T10" fmla="*/ 0 w 21600"/>
                    <a:gd name="T11" fmla="*/ 67 h 21600"/>
                    <a:gd name="T12" fmla="*/ 0 w 21600"/>
                    <a:gd name="T13" fmla="*/ 67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67"/>
                      </a:moveTo>
                      <a:lnTo>
                        <a:pt x="0" y="10018"/>
                      </a:lnTo>
                      <a:lnTo>
                        <a:pt x="10016" y="21600"/>
                      </a:lnTo>
                      <a:lnTo>
                        <a:pt x="21600" y="9203"/>
                      </a:lnTo>
                      <a:lnTo>
                        <a:pt x="21192" y="0"/>
                      </a:lnTo>
                      <a:lnTo>
                        <a:pt x="0" y="67"/>
                      </a:lnTo>
                      <a:close/>
                      <a:moveTo>
                        <a:pt x="0" y="67"/>
                      </a:moveTo>
                    </a:path>
                  </a:pathLst>
                </a:custGeom>
                <a:solidFill>
                  <a:srgbClr val="BBE0E3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10" name="Freeform 12"/>
                <p:cNvSpPr>
                  <a:spLocks/>
                </p:cNvSpPr>
                <p:nvPr/>
              </p:nvSpPr>
              <p:spPr bwMode="auto">
                <a:xfrm>
                  <a:off x="6672972" y="3600947"/>
                  <a:ext cx="511449" cy="79396"/>
                </a:xfrm>
                <a:custGeom>
                  <a:avLst/>
                  <a:gdLst>
                    <a:gd name="T0" fmla="*/ 0 w 21600"/>
                    <a:gd name="T1" fmla="*/ 8709 h 21600"/>
                    <a:gd name="T2" fmla="*/ 10170 w 21600"/>
                    <a:gd name="T3" fmla="*/ 21600 h 21600"/>
                    <a:gd name="T4" fmla="*/ 21600 w 21600"/>
                    <a:gd name="T5" fmla="*/ 8394 h 21600"/>
                    <a:gd name="T6" fmla="*/ 9964 w 21600"/>
                    <a:gd name="T7" fmla="*/ 0 h 21600"/>
                    <a:gd name="T8" fmla="*/ 0 w 21600"/>
                    <a:gd name="T9" fmla="*/ 8709 h 21600"/>
                    <a:gd name="T10" fmla="*/ 0 w 21600"/>
                    <a:gd name="T11" fmla="*/ 8709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600"/>
                    <a:gd name="T19" fmla="*/ 0 h 21600"/>
                    <a:gd name="T20" fmla="*/ 21600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0" y="8709"/>
                      </a:moveTo>
                      <a:lnTo>
                        <a:pt x="10170" y="21600"/>
                      </a:lnTo>
                      <a:lnTo>
                        <a:pt x="21600" y="8394"/>
                      </a:lnTo>
                      <a:lnTo>
                        <a:pt x="9964" y="0"/>
                      </a:lnTo>
                      <a:lnTo>
                        <a:pt x="0" y="8709"/>
                      </a:lnTo>
                      <a:close/>
                      <a:moveTo>
                        <a:pt x="0" y="8709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11" name="Freeform 13"/>
                <p:cNvSpPr>
                  <a:spLocks/>
                </p:cNvSpPr>
                <p:nvPr/>
              </p:nvSpPr>
              <p:spPr bwMode="auto">
                <a:xfrm>
                  <a:off x="6780980" y="2481467"/>
                  <a:ext cx="162012" cy="2867775"/>
                </a:xfrm>
                <a:custGeom>
                  <a:avLst/>
                  <a:gdLst>
                    <a:gd name="T0" fmla="*/ 19475 w 21600"/>
                    <a:gd name="T1" fmla="*/ 0 h 21600"/>
                    <a:gd name="T2" fmla="*/ 0 w 21600"/>
                    <a:gd name="T3" fmla="*/ 21403 h 21600"/>
                    <a:gd name="T4" fmla="*/ 21600 w 21600"/>
                    <a:gd name="T5" fmla="*/ 21600 h 21600"/>
                    <a:gd name="T6" fmla="*/ 19475 w 21600"/>
                    <a:gd name="T7" fmla="*/ 0 h 21600"/>
                    <a:gd name="T8" fmla="*/ 19475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19475" y="0"/>
                      </a:moveTo>
                      <a:lnTo>
                        <a:pt x="0" y="21403"/>
                      </a:lnTo>
                      <a:lnTo>
                        <a:pt x="21600" y="21600"/>
                      </a:lnTo>
                      <a:lnTo>
                        <a:pt x="19475" y="0"/>
                      </a:lnTo>
                      <a:close/>
                      <a:moveTo>
                        <a:pt x="19475" y="0"/>
                      </a:moveTo>
                    </a:path>
                  </a:pathLst>
                </a:custGeom>
                <a:gradFill rotWithShape="0">
                  <a:gsLst>
                    <a:gs pos="0">
                      <a:srgbClr val="828282"/>
                    </a:gs>
                    <a:gs pos="100000">
                      <a:srgbClr val="E4E4E4"/>
                    </a:gs>
                  </a:gsLst>
                  <a:lin ang="2820000" scaled="1"/>
                </a:gra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12" name="Freeform 14"/>
                <p:cNvSpPr>
                  <a:spLocks/>
                </p:cNvSpPr>
                <p:nvPr/>
              </p:nvSpPr>
              <p:spPr bwMode="auto">
                <a:xfrm>
                  <a:off x="6917578" y="2514813"/>
                  <a:ext cx="212839" cy="2824901"/>
                </a:xfrm>
                <a:custGeom>
                  <a:avLst/>
                  <a:gdLst>
                    <a:gd name="T0" fmla="*/ 0 w 21600"/>
                    <a:gd name="T1" fmla="*/ 0 h 21600"/>
                    <a:gd name="T2" fmla="*/ 1930 w 21600"/>
                    <a:gd name="T3" fmla="*/ 21600 h 21600"/>
                    <a:gd name="T4" fmla="*/ 21600 w 21600"/>
                    <a:gd name="T5" fmla="*/ 21422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0" y="0"/>
                      </a:moveTo>
                      <a:lnTo>
                        <a:pt x="1930" y="21600"/>
                      </a:lnTo>
                      <a:lnTo>
                        <a:pt x="21600" y="21422"/>
                      </a:lnTo>
                      <a:lnTo>
                        <a:pt x="0" y="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13" name="Freeform 15"/>
                <p:cNvSpPr>
                  <a:spLocks/>
                </p:cNvSpPr>
                <p:nvPr/>
              </p:nvSpPr>
              <p:spPr bwMode="auto">
                <a:xfrm>
                  <a:off x="6140874" y="2494170"/>
                  <a:ext cx="738583" cy="2720099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261 h 21600"/>
                    <a:gd name="T4" fmla="*/ 4724 w 21600"/>
                    <a:gd name="T5" fmla="*/ 21600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261"/>
                      </a:lnTo>
                      <a:lnTo>
                        <a:pt x="4724" y="21600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gradFill rotWithShape="0">
                  <a:gsLst>
                    <a:gs pos="0">
                      <a:srgbClr val="828282"/>
                    </a:gs>
                    <a:gs pos="100000">
                      <a:srgbClr val="E4E4E4"/>
                    </a:gs>
                  </a:gsLst>
                  <a:lin ang="2820000" scaled="1"/>
                </a:gra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14" name="Freeform 16"/>
                <p:cNvSpPr>
                  <a:spLocks/>
                </p:cNvSpPr>
                <p:nvPr/>
              </p:nvSpPr>
              <p:spPr bwMode="auto">
                <a:xfrm>
                  <a:off x="6302886" y="2497346"/>
                  <a:ext cx="574983" cy="2710571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600 h 21600"/>
                    <a:gd name="T4" fmla="*/ 6080 w 21600"/>
                    <a:gd name="T5" fmla="*/ 21415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600"/>
                      </a:lnTo>
                      <a:lnTo>
                        <a:pt x="6080" y="21415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15" name="Freeform 17"/>
                <p:cNvSpPr>
                  <a:spLocks/>
                </p:cNvSpPr>
                <p:nvPr/>
              </p:nvSpPr>
              <p:spPr bwMode="auto">
                <a:xfrm flipH="1">
                  <a:off x="6962052" y="2497346"/>
                  <a:ext cx="738583" cy="2720099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261 h 21600"/>
                    <a:gd name="T4" fmla="*/ 4724 w 21600"/>
                    <a:gd name="T5" fmla="*/ 21600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261"/>
                      </a:lnTo>
                      <a:lnTo>
                        <a:pt x="4724" y="21600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gradFill rotWithShape="0">
                  <a:gsLst>
                    <a:gs pos="0">
                      <a:srgbClr val="E4E4E4"/>
                    </a:gs>
                    <a:gs pos="100000">
                      <a:srgbClr val="828282"/>
                    </a:gs>
                  </a:gsLst>
                  <a:lin ang="18780000" scaled="1"/>
                </a:gra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16" name="Freeform 18"/>
                <p:cNvSpPr>
                  <a:spLocks/>
                </p:cNvSpPr>
                <p:nvPr/>
              </p:nvSpPr>
              <p:spPr bwMode="auto">
                <a:xfrm flipH="1">
                  <a:off x="6962052" y="2497346"/>
                  <a:ext cx="574983" cy="2710571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600 h 21600"/>
                    <a:gd name="T4" fmla="*/ 6080 w 21600"/>
                    <a:gd name="T5" fmla="*/ 21415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600"/>
                      </a:lnTo>
                      <a:lnTo>
                        <a:pt x="6080" y="21415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17" name="Rectangle 21"/>
                <p:cNvSpPr>
                  <a:spLocks/>
                </p:cNvSpPr>
                <p:nvPr/>
              </p:nvSpPr>
              <p:spPr bwMode="auto">
                <a:xfrm>
                  <a:off x="6498253" y="1608114"/>
                  <a:ext cx="181072" cy="1121068"/>
                </a:xfrm>
                <a:prstGeom prst="rect">
                  <a:avLst/>
                </a:prstGeom>
                <a:gradFill rotWithShape="0">
                  <a:gsLst>
                    <a:gs pos="0">
                      <a:srgbClr val="D6D6D6"/>
                    </a:gs>
                    <a:gs pos="100000">
                      <a:srgbClr val="828282"/>
                    </a:gs>
                  </a:gsLst>
                  <a:lin ang="0" scaled="1"/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18" name="Rectangle 22"/>
                <p:cNvSpPr>
                  <a:spLocks/>
                </p:cNvSpPr>
                <p:nvPr/>
              </p:nvSpPr>
              <p:spPr bwMode="auto">
                <a:xfrm>
                  <a:off x="6827043" y="1722443"/>
                  <a:ext cx="179659" cy="1100384"/>
                </a:xfrm>
                <a:prstGeom prst="rect">
                  <a:avLst/>
                </a:prstGeom>
                <a:gradFill rotWithShape="0">
                  <a:gsLst>
                    <a:gs pos="0">
                      <a:srgbClr val="D6D6D6"/>
                    </a:gs>
                    <a:gs pos="100000">
                      <a:srgbClr val="828282"/>
                    </a:gs>
                  </a:gsLst>
                  <a:lin ang="0" scaled="1"/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</p:grpSp>
        </p:grpSp>
      </p:grpSp>
      <p:cxnSp>
        <p:nvCxnSpPr>
          <p:cNvPr id="80" name="直線コネクタ 79"/>
          <p:cNvCxnSpPr>
            <a:stCxn id="95" idx="6"/>
          </p:cNvCxnSpPr>
          <p:nvPr/>
        </p:nvCxnSpPr>
        <p:spPr>
          <a:xfrm flipV="1">
            <a:off x="3474039" y="5885250"/>
            <a:ext cx="2118427" cy="626361"/>
          </a:xfrm>
          <a:prstGeom prst="line">
            <a:avLst/>
          </a:prstGeom>
          <a:noFill/>
          <a:ln w="12700" cap="flat" cmpd="sng" algn="ctr">
            <a:solidFill>
              <a:srgbClr val="FFFFFF">
                <a:lumMod val="50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81" name="直線コネクタ 80"/>
          <p:cNvCxnSpPr/>
          <p:nvPr/>
        </p:nvCxnSpPr>
        <p:spPr>
          <a:xfrm flipV="1">
            <a:off x="6148113" y="5899340"/>
            <a:ext cx="2030773" cy="504653"/>
          </a:xfrm>
          <a:prstGeom prst="line">
            <a:avLst/>
          </a:prstGeom>
          <a:noFill/>
          <a:ln w="12700" cap="flat" cmpd="sng" algn="ctr">
            <a:solidFill>
              <a:srgbClr val="FFFFFF">
                <a:lumMod val="50000"/>
              </a:srgbClr>
            </a:solidFill>
            <a:prstDash val="dash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82" name="直線コネクタ 81"/>
          <p:cNvCxnSpPr>
            <a:stCxn id="119" idx="6"/>
          </p:cNvCxnSpPr>
          <p:nvPr/>
        </p:nvCxnSpPr>
        <p:spPr>
          <a:xfrm>
            <a:off x="3450725" y="5891527"/>
            <a:ext cx="2156707" cy="512466"/>
          </a:xfrm>
          <a:prstGeom prst="line">
            <a:avLst/>
          </a:prstGeom>
          <a:noFill/>
          <a:ln w="12700" cap="flat" cmpd="sng" algn="ctr">
            <a:solidFill>
              <a:srgbClr val="FFFFFF">
                <a:lumMod val="50000"/>
              </a:srgbClr>
            </a:solidFill>
            <a:prstDash val="dash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83" name="直線コネクタ 82"/>
          <p:cNvCxnSpPr>
            <a:stCxn id="119" idx="7"/>
          </p:cNvCxnSpPr>
          <p:nvPr/>
        </p:nvCxnSpPr>
        <p:spPr>
          <a:xfrm>
            <a:off x="3397253" y="5836145"/>
            <a:ext cx="2210179" cy="567849"/>
          </a:xfrm>
          <a:prstGeom prst="line">
            <a:avLst/>
          </a:prstGeom>
          <a:noFill/>
          <a:ln w="12700" cap="flat" cmpd="sng" algn="ctr">
            <a:solidFill>
              <a:srgbClr val="FFFFFF">
                <a:lumMod val="50000"/>
              </a:srgbClr>
            </a:solidFill>
            <a:prstDash val="dash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pic>
        <p:nvPicPr>
          <p:cNvPr id="84" name="Picture 8" descr="C:\Documents and Settings\hatanaka\tanaka\02_制作\01_システム構築課\01_NW本部ポータル\04_制作\04_html\98_png\画像一時保存\server\MOBIL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3457" y="5480457"/>
            <a:ext cx="454149" cy="454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5" name="直線コネクタ 84"/>
          <p:cNvCxnSpPr>
            <a:stCxn id="84" idx="3"/>
            <a:endCxn id="129" idx="0"/>
          </p:cNvCxnSpPr>
          <p:nvPr/>
        </p:nvCxnSpPr>
        <p:spPr>
          <a:xfrm>
            <a:off x="2317606" y="5707532"/>
            <a:ext cx="892236" cy="105829"/>
          </a:xfrm>
          <a:prstGeom prst="line">
            <a:avLst/>
          </a:prstGeom>
          <a:noFill/>
          <a:ln w="12700" cap="flat" cmpd="sng" algn="ctr">
            <a:solidFill>
              <a:srgbClr val="FFFFFF">
                <a:lumMod val="50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pic>
        <p:nvPicPr>
          <p:cNvPr id="86" name="図 85" descr="L47-cgn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5968" y="5766255"/>
            <a:ext cx="312657" cy="255662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30000"/>
              </a:srgbClr>
            </a:outerShdw>
          </a:effectLst>
        </p:spPr>
      </p:pic>
      <p:pic>
        <p:nvPicPr>
          <p:cNvPr id="87" name="図 86" descr="L3-router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4315" y="5713463"/>
            <a:ext cx="603798" cy="497896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30000"/>
              </a:srgbClr>
            </a:outerShdw>
          </a:effectLst>
        </p:spPr>
      </p:pic>
      <p:pic>
        <p:nvPicPr>
          <p:cNvPr id="88" name="図 87" descr="L3-router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5331" y="5681291"/>
            <a:ext cx="603798" cy="497896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30000"/>
              </a:srgbClr>
            </a:outerShdw>
          </a:effectLst>
        </p:spPr>
      </p:pic>
      <p:pic>
        <p:nvPicPr>
          <p:cNvPr id="89" name="図 88" descr="L3-router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5874" y="6229220"/>
            <a:ext cx="603798" cy="497896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30000"/>
              </a:srgbClr>
            </a:outerShdw>
          </a:effectLst>
        </p:spPr>
      </p:pic>
      <p:pic>
        <p:nvPicPr>
          <p:cNvPr id="90" name="図 89" descr="L47-cgn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7839" y="5775550"/>
            <a:ext cx="312657" cy="255662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30000"/>
              </a:srgbClr>
            </a:outerShdw>
          </a:effectLst>
        </p:spPr>
      </p:pic>
      <p:pic>
        <p:nvPicPr>
          <p:cNvPr id="91" name="図 90" descr="L47-cgn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8720" y="5763696"/>
            <a:ext cx="312657" cy="255662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30000"/>
              </a:srgbClr>
            </a:outerShdw>
          </a:effectLst>
        </p:spPr>
      </p:pic>
      <p:pic>
        <p:nvPicPr>
          <p:cNvPr id="92" name="図 91" descr="L47-cgn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2583" y="5755085"/>
            <a:ext cx="312657" cy="255662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30000"/>
              </a:srgbClr>
            </a:outerShdw>
          </a:effectLst>
        </p:spPr>
      </p:pic>
      <p:cxnSp>
        <p:nvCxnSpPr>
          <p:cNvPr id="150" name="直線コネクタ 149"/>
          <p:cNvCxnSpPr>
            <a:stCxn id="87" idx="0"/>
            <a:endCxn id="334" idx="2"/>
          </p:cNvCxnSpPr>
          <p:nvPr/>
        </p:nvCxnSpPr>
        <p:spPr>
          <a:xfrm flipH="1" flipV="1">
            <a:off x="5755271" y="4631305"/>
            <a:ext cx="90943" cy="1082158"/>
          </a:xfrm>
          <a:prstGeom prst="line">
            <a:avLst/>
          </a:prstGeom>
          <a:ln>
            <a:solidFill>
              <a:srgbClr val="FF6600"/>
            </a:solidFill>
            <a:prstDash val="sysDash"/>
            <a:headEnd type="arrow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7" name="直線コネクタ 166"/>
          <p:cNvCxnSpPr>
            <a:stCxn id="92" idx="0"/>
            <a:endCxn id="334" idx="2"/>
          </p:cNvCxnSpPr>
          <p:nvPr/>
        </p:nvCxnSpPr>
        <p:spPr>
          <a:xfrm flipV="1">
            <a:off x="4268912" y="4631305"/>
            <a:ext cx="1486359" cy="1123780"/>
          </a:xfrm>
          <a:prstGeom prst="line">
            <a:avLst/>
          </a:prstGeom>
          <a:ln>
            <a:solidFill>
              <a:srgbClr val="FF6600"/>
            </a:solidFill>
            <a:prstDash val="sysDash"/>
            <a:headEnd type="arrow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0" name="直線コネクタ 169"/>
          <p:cNvCxnSpPr>
            <a:stCxn id="86" idx="0"/>
            <a:endCxn id="334" idx="2"/>
          </p:cNvCxnSpPr>
          <p:nvPr/>
        </p:nvCxnSpPr>
        <p:spPr>
          <a:xfrm flipH="1" flipV="1">
            <a:off x="5755271" y="4631305"/>
            <a:ext cx="1527026" cy="1134950"/>
          </a:xfrm>
          <a:prstGeom prst="line">
            <a:avLst/>
          </a:prstGeom>
          <a:ln>
            <a:solidFill>
              <a:srgbClr val="FF6600"/>
            </a:solidFill>
            <a:prstDash val="sysDash"/>
            <a:headEnd type="arrow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74" name="Picture 4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7899" y="5580908"/>
            <a:ext cx="1620838" cy="95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6" name="テキスト ボックス 175"/>
          <p:cNvSpPr txBox="1"/>
          <p:nvPr/>
        </p:nvSpPr>
        <p:spPr>
          <a:xfrm>
            <a:off x="3155004" y="4620124"/>
            <a:ext cx="1464239" cy="584771"/>
          </a:xfrm>
          <a:prstGeom prst="rect">
            <a:avLst/>
          </a:prstGeom>
          <a:noFill/>
        </p:spPr>
        <p:txBody>
          <a:bodyPr wrap="none" lIns="91432" tIns="45718" rIns="91432" bIns="45718" rtlCol="0">
            <a:spAutoFit/>
          </a:bodyPr>
          <a:lstStyle/>
          <a:p>
            <a:pPr defTabSz="914309"/>
            <a:r>
              <a:rPr lang="en-US" altLang="ja-JP" sz="1600" b="1" i="1" dirty="0" err="1" smtClean="0">
                <a:solidFill>
                  <a:srgbClr val="FF0000"/>
                </a:solidFill>
                <a:latin typeface="Meiryo" charset="-128"/>
                <a:ea typeface="Meiryo" charset="-128"/>
                <a:cs typeface="Meiryo" charset="-128"/>
              </a:rPr>
              <a:t>UL:T.Insert</a:t>
            </a:r>
            <a:r>
              <a:rPr lang="en-US" altLang="ja-JP" sz="1600" b="1" i="1" dirty="0" smtClean="0">
                <a:solidFill>
                  <a:srgbClr val="FF0000"/>
                </a:solidFill>
                <a:latin typeface="Meiryo" charset="-128"/>
                <a:ea typeface="Meiryo" charset="-128"/>
                <a:cs typeface="Meiryo" charset="-128"/>
              </a:rPr>
              <a:t/>
            </a:r>
            <a:br>
              <a:rPr lang="en-US" altLang="ja-JP" sz="1600" b="1" i="1" dirty="0" smtClean="0">
                <a:solidFill>
                  <a:srgbClr val="FF0000"/>
                </a:solidFill>
                <a:latin typeface="Meiryo" charset="-128"/>
                <a:ea typeface="Meiryo" charset="-128"/>
                <a:cs typeface="Meiryo" charset="-128"/>
              </a:rPr>
            </a:br>
            <a:r>
              <a:rPr lang="en-US" altLang="ja-JP" sz="1600" b="1" i="1" dirty="0" smtClean="0">
                <a:solidFill>
                  <a:srgbClr val="FF0000"/>
                </a:solidFill>
                <a:latin typeface="Meiryo" charset="-128"/>
                <a:ea typeface="Meiryo" charset="-128"/>
                <a:cs typeface="Meiryo" charset="-128"/>
              </a:rPr>
              <a:t>DL:END.X</a:t>
            </a:r>
            <a:endParaRPr lang="ja-JP" altLang="en-US" sz="1600" b="1" i="1" dirty="0">
              <a:solidFill>
                <a:srgbClr val="FF0000"/>
              </a:solidFill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177" name="テキスト ボックス 176"/>
          <p:cNvSpPr txBox="1"/>
          <p:nvPr/>
        </p:nvSpPr>
        <p:spPr>
          <a:xfrm>
            <a:off x="7313750" y="4656817"/>
            <a:ext cx="1583161" cy="584771"/>
          </a:xfrm>
          <a:prstGeom prst="rect">
            <a:avLst/>
          </a:prstGeom>
          <a:noFill/>
        </p:spPr>
        <p:txBody>
          <a:bodyPr wrap="square" lIns="91432" tIns="45718" rIns="91432" bIns="45718" rtlCol="0">
            <a:spAutoFit/>
          </a:bodyPr>
          <a:lstStyle/>
          <a:p>
            <a:pPr defTabSz="914309"/>
            <a:r>
              <a:rPr lang="en-US" altLang="ja-JP" sz="1600" b="1" i="1" dirty="0" smtClean="0">
                <a:solidFill>
                  <a:srgbClr val="FF0000"/>
                </a:solidFill>
                <a:latin typeface="Meiryo" charset="-128"/>
                <a:ea typeface="Meiryo" charset="-128"/>
                <a:cs typeface="Meiryo" charset="-128"/>
              </a:rPr>
              <a:t>UL:END.T</a:t>
            </a:r>
            <a:br>
              <a:rPr lang="en-US" altLang="ja-JP" sz="1600" b="1" i="1" dirty="0" smtClean="0">
                <a:solidFill>
                  <a:srgbClr val="FF0000"/>
                </a:solidFill>
                <a:latin typeface="Meiryo" charset="-128"/>
                <a:ea typeface="Meiryo" charset="-128"/>
                <a:cs typeface="Meiryo" charset="-128"/>
              </a:rPr>
            </a:br>
            <a:r>
              <a:rPr lang="en-US" altLang="ja-JP" sz="1600" b="1" i="1" dirty="0" err="1" smtClean="0">
                <a:solidFill>
                  <a:srgbClr val="FF0000"/>
                </a:solidFill>
                <a:latin typeface="Meiryo" charset="-128"/>
                <a:ea typeface="Meiryo" charset="-128"/>
                <a:cs typeface="Meiryo" charset="-128"/>
              </a:rPr>
              <a:t>DL:T.Insert</a:t>
            </a:r>
            <a:endParaRPr lang="ja-JP" altLang="en-US" sz="1600" b="1" i="1" dirty="0">
              <a:solidFill>
                <a:srgbClr val="FF0000"/>
              </a:solidFill>
              <a:latin typeface="Meiryo" charset="-128"/>
              <a:ea typeface="Meiryo" charset="-128"/>
              <a:cs typeface="Meiryo" charset="-128"/>
            </a:endParaRPr>
          </a:p>
        </p:txBody>
      </p:sp>
      <p:grpSp>
        <p:nvGrpSpPr>
          <p:cNvPr id="179" name="Group 2"/>
          <p:cNvGrpSpPr/>
          <p:nvPr/>
        </p:nvGrpSpPr>
        <p:grpSpPr>
          <a:xfrm>
            <a:off x="45757" y="675541"/>
            <a:ext cx="11832618" cy="2536270"/>
            <a:chOff x="204035" y="406917"/>
            <a:chExt cx="12140365" cy="2838803"/>
          </a:xfrm>
        </p:grpSpPr>
        <p:sp>
          <p:nvSpPr>
            <p:cNvPr id="180" name="平行四辺形 5"/>
            <p:cNvSpPr/>
            <p:nvPr/>
          </p:nvSpPr>
          <p:spPr>
            <a:xfrm>
              <a:off x="2328527" y="2643801"/>
              <a:ext cx="4729144" cy="586851"/>
            </a:xfrm>
            <a:prstGeom prst="parallelogram">
              <a:avLst>
                <a:gd name="adj" fmla="val 132304"/>
              </a:avLst>
            </a:prstGeom>
            <a:solidFill>
              <a:srgbClr val="ED7D31">
                <a:alpha val="20000"/>
              </a:srgbClr>
            </a:solidFill>
            <a:ln>
              <a:noFill/>
            </a:ln>
            <a:effectLst>
              <a:glow rad="254000">
                <a:srgbClr val="EDB3B0">
                  <a:alpha val="16000"/>
                </a:srgbClr>
              </a:glow>
              <a:softEdge rad="12700"/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2" tIns="45718" rIns="91432" bIns="45718" rtlCol="0" anchor="ctr"/>
            <a:lstStyle/>
            <a:p>
              <a:pPr algn="ctr" defTabSz="914309"/>
              <a:endParaRPr lang="ja-JP" altLang="en-US" sz="1500">
                <a:solidFill>
                  <a:prstClr val="white"/>
                </a:solidFill>
                <a:latin typeface="Meiryo" charset="-128"/>
                <a:ea typeface="Meiryo" charset="-128"/>
                <a:cs typeface="Meiryo" charset="-128"/>
              </a:endParaRPr>
            </a:p>
          </p:txBody>
        </p:sp>
        <p:sp>
          <p:nvSpPr>
            <p:cNvPr id="181" name="平行四辺形 6"/>
            <p:cNvSpPr/>
            <p:nvPr/>
          </p:nvSpPr>
          <p:spPr>
            <a:xfrm>
              <a:off x="2328527" y="1920843"/>
              <a:ext cx="4729144" cy="566132"/>
            </a:xfrm>
            <a:prstGeom prst="parallelogram">
              <a:avLst>
                <a:gd name="adj" fmla="val 132304"/>
              </a:avLst>
            </a:prstGeom>
            <a:solidFill>
              <a:srgbClr val="ED7D31">
                <a:alpha val="20000"/>
              </a:srgbClr>
            </a:solidFill>
            <a:ln>
              <a:noFill/>
            </a:ln>
            <a:effectLst>
              <a:glow rad="254000">
                <a:srgbClr val="EDB3B0">
                  <a:alpha val="16000"/>
                </a:srgbClr>
              </a:glow>
              <a:softEdge rad="12700"/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2" tIns="45718" rIns="91432" bIns="45718" rtlCol="0" anchor="ctr"/>
            <a:lstStyle/>
            <a:p>
              <a:pPr algn="ctr" defTabSz="914309"/>
              <a:endParaRPr lang="ja-JP" altLang="en-US" sz="1500">
                <a:solidFill>
                  <a:prstClr val="white"/>
                </a:solidFill>
                <a:latin typeface="Meiryo" charset="-128"/>
                <a:ea typeface="Meiryo" charset="-128"/>
                <a:cs typeface="Meiryo" charset="-128"/>
              </a:endParaRPr>
            </a:p>
          </p:txBody>
        </p:sp>
        <p:sp>
          <p:nvSpPr>
            <p:cNvPr id="182" name="平行四辺形 7"/>
            <p:cNvSpPr/>
            <p:nvPr/>
          </p:nvSpPr>
          <p:spPr>
            <a:xfrm>
              <a:off x="2328528" y="1198515"/>
              <a:ext cx="4729144" cy="566132"/>
            </a:xfrm>
            <a:prstGeom prst="parallelogram">
              <a:avLst>
                <a:gd name="adj" fmla="val 132304"/>
              </a:avLst>
            </a:prstGeom>
            <a:solidFill>
              <a:srgbClr val="ED7D31">
                <a:alpha val="20000"/>
              </a:srgbClr>
            </a:solidFill>
            <a:ln>
              <a:noFill/>
            </a:ln>
            <a:effectLst>
              <a:glow rad="254000">
                <a:srgbClr val="EDB3B0">
                  <a:alpha val="16000"/>
                </a:srgbClr>
              </a:glow>
              <a:softEdge rad="12700"/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2" tIns="45718" rIns="91432" bIns="45718" rtlCol="0" anchor="ctr"/>
            <a:lstStyle/>
            <a:p>
              <a:pPr algn="ctr" defTabSz="914309"/>
              <a:endParaRPr lang="ja-JP" altLang="en-US" sz="1500">
                <a:solidFill>
                  <a:prstClr val="white"/>
                </a:solidFill>
                <a:latin typeface="Meiryo" charset="-128"/>
                <a:ea typeface="Meiryo" charset="-128"/>
                <a:cs typeface="Meiryo" charset="-128"/>
              </a:endParaRPr>
            </a:p>
          </p:txBody>
        </p:sp>
        <p:sp>
          <p:nvSpPr>
            <p:cNvPr id="183" name="フローチャート: 磁気ディスク 11"/>
            <p:cNvSpPr/>
            <p:nvPr/>
          </p:nvSpPr>
          <p:spPr>
            <a:xfrm>
              <a:off x="3588254" y="2778017"/>
              <a:ext cx="444003" cy="278760"/>
            </a:xfrm>
            <a:prstGeom prst="flowChartMagneticDisk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2" tIns="45718" rIns="91432" bIns="45718" rtlCol="0" anchor="ctr"/>
            <a:lstStyle/>
            <a:p>
              <a:pPr algn="ctr" defTabSz="914309"/>
              <a:endParaRPr lang="ja-JP" altLang="en-US" sz="1500">
                <a:solidFill>
                  <a:prstClr val="white"/>
                </a:solidFill>
                <a:latin typeface="Meiryo" charset="-128"/>
                <a:ea typeface="Meiryo" charset="-128"/>
                <a:cs typeface="Meiryo" charset="-128"/>
              </a:endParaRPr>
            </a:p>
          </p:txBody>
        </p:sp>
        <p:sp>
          <p:nvSpPr>
            <p:cNvPr id="184" name="フローチャート: 磁気ディスク 12"/>
            <p:cNvSpPr/>
            <p:nvPr/>
          </p:nvSpPr>
          <p:spPr>
            <a:xfrm>
              <a:off x="3588257" y="2055060"/>
              <a:ext cx="444003" cy="278760"/>
            </a:xfrm>
            <a:prstGeom prst="flowChartMagneticDisk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2" tIns="45718" rIns="91432" bIns="45718" rtlCol="0" anchor="ctr"/>
            <a:lstStyle/>
            <a:p>
              <a:pPr algn="ctr" defTabSz="914309"/>
              <a:endParaRPr lang="ja-JP" altLang="en-US" sz="1500">
                <a:solidFill>
                  <a:prstClr val="white"/>
                </a:solidFill>
                <a:latin typeface="Meiryo" charset="-128"/>
                <a:ea typeface="Meiryo" charset="-128"/>
                <a:cs typeface="Meiryo" charset="-128"/>
              </a:endParaRPr>
            </a:p>
          </p:txBody>
        </p:sp>
        <p:sp>
          <p:nvSpPr>
            <p:cNvPr id="185" name="フローチャート: 磁気ディスク 13"/>
            <p:cNvSpPr/>
            <p:nvPr/>
          </p:nvSpPr>
          <p:spPr>
            <a:xfrm>
              <a:off x="3629557" y="1363704"/>
              <a:ext cx="444003" cy="278760"/>
            </a:xfrm>
            <a:prstGeom prst="flowChartMagneticDisk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2" tIns="45718" rIns="91432" bIns="45718" rtlCol="0" anchor="ctr"/>
            <a:lstStyle/>
            <a:p>
              <a:pPr algn="ctr" defTabSz="914309"/>
              <a:endParaRPr lang="ja-JP" altLang="en-US" sz="1500">
                <a:solidFill>
                  <a:prstClr val="white"/>
                </a:solidFill>
                <a:latin typeface="Meiryo" charset="-128"/>
                <a:ea typeface="Meiryo" charset="-128"/>
                <a:cs typeface="Meiryo" charset="-128"/>
              </a:endParaRPr>
            </a:p>
          </p:txBody>
        </p:sp>
        <p:sp>
          <p:nvSpPr>
            <p:cNvPr id="186" name="フローチャート: 磁気ディスク 14"/>
            <p:cNvSpPr/>
            <p:nvPr/>
          </p:nvSpPr>
          <p:spPr>
            <a:xfrm>
              <a:off x="5777293" y="1363704"/>
              <a:ext cx="444003" cy="278760"/>
            </a:xfrm>
            <a:prstGeom prst="flowChartMagneticDisk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2" tIns="45718" rIns="91432" bIns="45718" rtlCol="0" anchor="ctr"/>
            <a:lstStyle/>
            <a:p>
              <a:pPr algn="ctr" defTabSz="914309"/>
              <a:endParaRPr lang="ja-JP" altLang="en-US" sz="1500">
                <a:solidFill>
                  <a:prstClr val="white"/>
                </a:solidFill>
                <a:latin typeface="Meiryo" charset="-128"/>
                <a:ea typeface="Meiryo" charset="-128"/>
                <a:cs typeface="Meiryo" charset="-128"/>
              </a:endParaRPr>
            </a:p>
          </p:txBody>
        </p:sp>
        <p:sp>
          <p:nvSpPr>
            <p:cNvPr id="187" name="フローチャート: 磁気ディスク 15"/>
            <p:cNvSpPr/>
            <p:nvPr/>
          </p:nvSpPr>
          <p:spPr>
            <a:xfrm>
              <a:off x="5777293" y="2065387"/>
              <a:ext cx="444003" cy="278760"/>
            </a:xfrm>
            <a:prstGeom prst="flowChartMagneticDisk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2" tIns="45718" rIns="91432" bIns="45718" rtlCol="0" anchor="ctr"/>
            <a:lstStyle/>
            <a:p>
              <a:pPr algn="ctr" defTabSz="914309"/>
              <a:endParaRPr lang="ja-JP" altLang="en-US" sz="1500">
                <a:solidFill>
                  <a:prstClr val="white"/>
                </a:solidFill>
                <a:latin typeface="Meiryo" charset="-128"/>
                <a:ea typeface="Meiryo" charset="-128"/>
                <a:cs typeface="Meiryo" charset="-128"/>
              </a:endParaRPr>
            </a:p>
          </p:txBody>
        </p:sp>
        <p:sp>
          <p:nvSpPr>
            <p:cNvPr id="188" name="フローチャート: 磁気ディスク 16"/>
            <p:cNvSpPr/>
            <p:nvPr/>
          </p:nvSpPr>
          <p:spPr>
            <a:xfrm>
              <a:off x="5777293" y="2767691"/>
              <a:ext cx="444003" cy="278760"/>
            </a:xfrm>
            <a:prstGeom prst="flowChartMagneticDisk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2" tIns="45718" rIns="91432" bIns="45718" rtlCol="0" anchor="ctr"/>
            <a:lstStyle/>
            <a:p>
              <a:pPr algn="ctr" defTabSz="914309"/>
              <a:endParaRPr lang="ja-JP" altLang="en-US" sz="1500">
                <a:solidFill>
                  <a:prstClr val="white"/>
                </a:solidFill>
                <a:latin typeface="Meiryo" charset="-128"/>
                <a:ea typeface="Meiryo" charset="-128"/>
                <a:cs typeface="Meiryo" charset="-128"/>
              </a:endParaRPr>
            </a:p>
          </p:txBody>
        </p:sp>
        <p:cxnSp>
          <p:nvCxnSpPr>
            <p:cNvPr id="189" name="直線コネクタ 27"/>
            <p:cNvCxnSpPr>
              <a:stCxn id="191" idx="4"/>
              <a:endCxn id="192" idx="2"/>
            </p:cNvCxnSpPr>
            <p:nvPr/>
          </p:nvCxnSpPr>
          <p:spPr>
            <a:xfrm>
              <a:off x="4073563" y="1503084"/>
              <a:ext cx="1703732" cy="0"/>
            </a:xfrm>
            <a:prstGeom prst="line">
              <a:avLst/>
            </a:prstGeom>
            <a:ln w="38100" cmpd="sng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直線コネクタ 29"/>
            <p:cNvCxnSpPr>
              <a:stCxn id="190" idx="4"/>
              <a:endCxn id="193" idx="2"/>
            </p:cNvCxnSpPr>
            <p:nvPr/>
          </p:nvCxnSpPr>
          <p:spPr>
            <a:xfrm>
              <a:off x="4032264" y="2194445"/>
              <a:ext cx="1745033" cy="10327"/>
            </a:xfrm>
            <a:prstGeom prst="line">
              <a:avLst/>
            </a:prstGeom>
            <a:ln w="38100" cmpd="sng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直線コネクタ 30"/>
            <p:cNvCxnSpPr>
              <a:stCxn id="189" idx="4"/>
              <a:endCxn id="194" idx="2"/>
            </p:cNvCxnSpPr>
            <p:nvPr/>
          </p:nvCxnSpPr>
          <p:spPr>
            <a:xfrm flipV="1">
              <a:off x="4032257" y="2907075"/>
              <a:ext cx="1745035" cy="10327"/>
            </a:xfrm>
            <a:prstGeom prst="line">
              <a:avLst/>
            </a:prstGeom>
            <a:ln w="38100" cmpd="sng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2" name="テキスト ボックス 37"/>
            <p:cNvSpPr txBox="1"/>
            <p:nvPr/>
          </p:nvSpPr>
          <p:spPr>
            <a:xfrm>
              <a:off x="2359510" y="1487600"/>
              <a:ext cx="973047" cy="323163"/>
            </a:xfrm>
            <a:prstGeom prst="rect">
              <a:avLst/>
            </a:prstGeom>
            <a:noFill/>
          </p:spPr>
          <p:txBody>
            <a:bodyPr wrap="none" lIns="91432" tIns="45718" rIns="91432" bIns="45718" rtlCol="0">
              <a:spAutoFit/>
            </a:bodyPr>
            <a:lstStyle/>
            <a:p>
              <a:pPr defTabSz="914309"/>
              <a:r>
                <a:rPr lang="en-US" altLang="ja-JP" sz="1500" b="1" i="1" dirty="0">
                  <a:solidFill>
                    <a:srgbClr val="ED7D31">
                      <a:lumMod val="50000"/>
                    </a:srgbClr>
                  </a:solidFill>
                  <a:latin typeface="Meiryo" charset="-128"/>
                  <a:ea typeface="Meiryo" charset="-128"/>
                  <a:cs typeface="Meiryo" charset="-128"/>
                </a:rPr>
                <a:t>Slice1a</a:t>
              </a:r>
              <a:endParaRPr lang="ja-JP" altLang="en-US" sz="1500" b="1" i="1" dirty="0">
                <a:solidFill>
                  <a:srgbClr val="ED7D31">
                    <a:lumMod val="50000"/>
                  </a:srgbClr>
                </a:solidFill>
                <a:latin typeface="Meiryo" charset="-128"/>
                <a:ea typeface="Meiryo" charset="-128"/>
                <a:cs typeface="Meiryo" charset="-128"/>
              </a:endParaRPr>
            </a:p>
          </p:txBody>
        </p:sp>
        <p:sp>
          <p:nvSpPr>
            <p:cNvPr id="193" name="テキスト ボックス 38"/>
            <p:cNvSpPr txBox="1"/>
            <p:nvPr/>
          </p:nvSpPr>
          <p:spPr>
            <a:xfrm>
              <a:off x="2328533" y="2224505"/>
              <a:ext cx="973047" cy="323163"/>
            </a:xfrm>
            <a:prstGeom prst="rect">
              <a:avLst/>
            </a:prstGeom>
            <a:noFill/>
          </p:spPr>
          <p:txBody>
            <a:bodyPr wrap="none" lIns="91432" tIns="45718" rIns="91432" bIns="45718" rtlCol="0">
              <a:spAutoFit/>
            </a:bodyPr>
            <a:lstStyle/>
            <a:p>
              <a:pPr defTabSz="914309"/>
              <a:r>
                <a:rPr lang="en-US" altLang="ja-JP" sz="1500" b="1" i="1" dirty="0">
                  <a:solidFill>
                    <a:srgbClr val="ED7D31">
                      <a:lumMod val="50000"/>
                    </a:srgbClr>
                  </a:solidFill>
                  <a:latin typeface="Meiryo" charset="-128"/>
                  <a:ea typeface="Meiryo" charset="-128"/>
                  <a:cs typeface="Meiryo" charset="-128"/>
                </a:rPr>
                <a:t>Slice2a</a:t>
              </a:r>
              <a:endParaRPr lang="ja-JP" altLang="en-US" sz="1500" b="1" i="1" dirty="0">
                <a:solidFill>
                  <a:srgbClr val="ED7D31">
                    <a:lumMod val="50000"/>
                  </a:srgbClr>
                </a:solidFill>
                <a:latin typeface="Meiryo" charset="-128"/>
                <a:ea typeface="Meiryo" charset="-128"/>
                <a:cs typeface="Meiryo" charset="-128"/>
              </a:endParaRPr>
            </a:p>
          </p:txBody>
        </p:sp>
        <p:sp>
          <p:nvSpPr>
            <p:cNvPr id="194" name="テキスト ボックス 39"/>
            <p:cNvSpPr txBox="1"/>
            <p:nvPr/>
          </p:nvSpPr>
          <p:spPr>
            <a:xfrm>
              <a:off x="2359509" y="2922557"/>
              <a:ext cx="998595" cy="323163"/>
            </a:xfrm>
            <a:prstGeom prst="rect">
              <a:avLst/>
            </a:prstGeom>
            <a:noFill/>
          </p:spPr>
          <p:txBody>
            <a:bodyPr wrap="none" lIns="91432" tIns="45718" rIns="91432" bIns="45718" rtlCol="0">
              <a:spAutoFit/>
            </a:bodyPr>
            <a:lstStyle/>
            <a:p>
              <a:pPr defTabSz="914309"/>
              <a:r>
                <a:rPr lang="en-US" altLang="ja-JP" sz="1500" b="1" i="1" dirty="0" err="1">
                  <a:solidFill>
                    <a:srgbClr val="ED7D31">
                      <a:lumMod val="50000"/>
                    </a:srgbClr>
                  </a:solidFill>
                  <a:latin typeface="Meiryo" charset="-128"/>
                  <a:ea typeface="Meiryo" charset="-128"/>
                  <a:cs typeface="Meiryo" charset="-128"/>
                </a:rPr>
                <a:t>SliceNa</a:t>
              </a:r>
              <a:endParaRPr lang="ja-JP" altLang="en-US" sz="1500" b="1" i="1" dirty="0">
                <a:solidFill>
                  <a:srgbClr val="ED7D31">
                    <a:lumMod val="50000"/>
                  </a:srgbClr>
                </a:solidFill>
                <a:latin typeface="Meiryo" charset="-128"/>
                <a:ea typeface="Meiryo" charset="-128"/>
                <a:cs typeface="Meiryo" charset="-128"/>
              </a:endParaRPr>
            </a:p>
          </p:txBody>
        </p:sp>
        <p:sp>
          <p:nvSpPr>
            <p:cNvPr id="195" name="テキスト ボックス 40"/>
            <p:cNvSpPr txBox="1"/>
            <p:nvPr/>
          </p:nvSpPr>
          <p:spPr>
            <a:xfrm>
              <a:off x="3624048" y="1023007"/>
              <a:ext cx="446320" cy="276999"/>
            </a:xfrm>
            <a:prstGeom prst="rect">
              <a:avLst/>
            </a:prstGeom>
            <a:noFill/>
          </p:spPr>
          <p:txBody>
            <a:bodyPr wrap="none" lIns="91432" tIns="45718" rIns="91432" bIns="45718" rtlCol="0">
              <a:spAutoFit/>
            </a:bodyPr>
            <a:lstStyle/>
            <a:p>
              <a:pPr defTabSz="914309"/>
              <a:r>
                <a:rPr lang="en-US" altLang="ja-JP" sz="1200" b="1" i="1" dirty="0">
                  <a:solidFill>
                    <a:srgbClr val="ED7D31">
                      <a:lumMod val="50000"/>
                    </a:srgbClr>
                  </a:solidFill>
                  <a:latin typeface="Meiryo" charset="-128"/>
                  <a:ea typeface="Meiryo" charset="-128"/>
                  <a:cs typeface="Meiryo" charset="-128"/>
                </a:rPr>
                <a:t>CE</a:t>
              </a:r>
              <a:endParaRPr lang="ja-JP" altLang="en-US" sz="1200" b="1" i="1" dirty="0">
                <a:solidFill>
                  <a:srgbClr val="ED7D31">
                    <a:lumMod val="50000"/>
                  </a:srgbClr>
                </a:solidFill>
                <a:latin typeface="Meiryo" charset="-128"/>
                <a:ea typeface="Meiryo" charset="-128"/>
                <a:cs typeface="Meiryo" charset="-128"/>
              </a:endParaRPr>
            </a:p>
          </p:txBody>
        </p:sp>
        <p:sp>
          <p:nvSpPr>
            <p:cNvPr id="196" name="テキスト ボックス 41"/>
            <p:cNvSpPr txBox="1"/>
            <p:nvPr/>
          </p:nvSpPr>
          <p:spPr>
            <a:xfrm>
              <a:off x="3537328" y="1751742"/>
              <a:ext cx="585480" cy="276999"/>
            </a:xfrm>
            <a:prstGeom prst="rect">
              <a:avLst/>
            </a:prstGeom>
            <a:noFill/>
          </p:spPr>
          <p:txBody>
            <a:bodyPr wrap="none" lIns="91432" tIns="45718" rIns="91432" bIns="45718" rtlCol="0">
              <a:spAutoFit/>
            </a:bodyPr>
            <a:lstStyle/>
            <a:p>
              <a:pPr defTabSz="914309"/>
              <a:r>
                <a:rPr lang="en-US" altLang="ja-JP" sz="1200" b="1" i="1" dirty="0">
                  <a:solidFill>
                    <a:srgbClr val="ED7D31">
                      <a:lumMod val="50000"/>
                    </a:srgbClr>
                  </a:solidFill>
                  <a:latin typeface="Meiryo" charset="-128"/>
                  <a:ea typeface="Meiryo" charset="-128"/>
                  <a:cs typeface="Meiryo" charset="-128"/>
                </a:rPr>
                <a:t>BBU</a:t>
              </a:r>
              <a:endParaRPr lang="ja-JP" altLang="en-US" sz="1200" b="1" i="1" dirty="0">
                <a:solidFill>
                  <a:srgbClr val="ED7D31">
                    <a:lumMod val="50000"/>
                  </a:srgbClr>
                </a:solidFill>
                <a:latin typeface="Meiryo" charset="-128"/>
                <a:ea typeface="Meiryo" charset="-128"/>
                <a:cs typeface="Meiryo" charset="-128"/>
              </a:endParaRPr>
            </a:p>
          </p:txBody>
        </p:sp>
        <p:sp>
          <p:nvSpPr>
            <p:cNvPr id="197" name="テキスト ボックス 42"/>
            <p:cNvSpPr txBox="1"/>
            <p:nvPr/>
          </p:nvSpPr>
          <p:spPr>
            <a:xfrm>
              <a:off x="3490430" y="2490222"/>
              <a:ext cx="822849" cy="276999"/>
            </a:xfrm>
            <a:prstGeom prst="rect">
              <a:avLst/>
            </a:prstGeom>
            <a:noFill/>
          </p:spPr>
          <p:txBody>
            <a:bodyPr wrap="none" lIns="91432" tIns="45718" rIns="91432" bIns="45718" rtlCol="0">
              <a:spAutoFit/>
            </a:bodyPr>
            <a:lstStyle/>
            <a:p>
              <a:pPr defTabSz="914309"/>
              <a:r>
                <a:rPr lang="en-US" altLang="ja-JP" sz="1200" b="1" i="1" dirty="0">
                  <a:solidFill>
                    <a:srgbClr val="ED7D31">
                      <a:lumMod val="50000"/>
                    </a:srgbClr>
                  </a:solidFill>
                  <a:latin typeface="Meiryo" charset="-128"/>
                  <a:ea typeface="Meiryo" charset="-128"/>
                  <a:cs typeface="Meiryo" charset="-128"/>
                </a:rPr>
                <a:t>S/PGW</a:t>
              </a:r>
              <a:endParaRPr lang="ja-JP" altLang="en-US" sz="1200" b="1" i="1" dirty="0">
                <a:solidFill>
                  <a:srgbClr val="ED7D31">
                    <a:lumMod val="50000"/>
                  </a:srgbClr>
                </a:solidFill>
                <a:latin typeface="Meiryo" charset="-128"/>
                <a:ea typeface="Meiryo" charset="-128"/>
                <a:cs typeface="Meiryo" charset="-128"/>
              </a:endParaRPr>
            </a:p>
          </p:txBody>
        </p:sp>
        <p:sp>
          <p:nvSpPr>
            <p:cNvPr id="198" name="テキスト ボックス 43"/>
            <p:cNvSpPr txBox="1"/>
            <p:nvPr/>
          </p:nvSpPr>
          <p:spPr>
            <a:xfrm>
              <a:off x="5818304" y="1023007"/>
              <a:ext cx="447221" cy="276999"/>
            </a:xfrm>
            <a:prstGeom prst="rect">
              <a:avLst/>
            </a:prstGeom>
            <a:noFill/>
          </p:spPr>
          <p:txBody>
            <a:bodyPr wrap="none" lIns="91432" tIns="45718" rIns="91432" bIns="45718" rtlCol="0">
              <a:spAutoFit/>
            </a:bodyPr>
            <a:lstStyle/>
            <a:p>
              <a:pPr defTabSz="914309"/>
              <a:r>
                <a:rPr lang="en-US" altLang="ja-JP" sz="1200" b="1" i="1" dirty="0">
                  <a:solidFill>
                    <a:srgbClr val="ED7D31">
                      <a:lumMod val="50000"/>
                    </a:srgbClr>
                  </a:solidFill>
                  <a:latin typeface="Meiryo" charset="-128"/>
                  <a:ea typeface="Meiryo" charset="-128"/>
                  <a:cs typeface="Meiryo" charset="-128"/>
                </a:rPr>
                <a:t>PE</a:t>
              </a:r>
              <a:endParaRPr lang="ja-JP" altLang="en-US" sz="1200" b="1" i="1" dirty="0">
                <a:solidFill>
                  <a:srgbClr val="ED7D31">
                    <a:lumMod val="50000"/>
                  </a:srgbClr>
                </a:solidFill>
                <a:latin typeface="Meiryo" charset="-128"/>
                <a:ea typeface="Meiryo" charset="-128"/>
                <a:cs typeface="Meiryo" charset="-128"/>
              </a:endParaRPr>
            </a:p>
          </p:txBody>
        </p:sp>
        <p:sp>
          <p:nvSpPr>
            <p:cNvPr id="199" name="テキスト ボックス 44"/>
            <p:cNvSpPr txBox="1"/>
            <p:nvPr/>
          </p:nvSpPr>
          <p:spPr>
            <a:xfrm>
              <a:off x="5651881" y="1759918"/>
              <a:ext cx="822849" cy="276999"/>
            </a:xfrm>
            <a:prstGeom prst="rect">
              <a:avLst/>
            </a:prstGeom>
            <a:noFill/>
          </p:spPr>
          <p:txBody>
            <a:bodyPr wrap="none" lIns="91432" tIns="45718" rIns="91432" bIns="45718" rtlCol="0">
              <a:spAutoFit/>
            </a:bodyPr>
            <a:lstStyle/>
            <a:p>
              <a:pPr defTabSz="914309"/>
              <a:r>
                <a:rPr lang="en-US" altLang="ja-JP" sz="1200" b="1" i="1" dirty="0">
                  <a:solidFill>
                    <a:srgbClr val="ED7D31">
                      <a:lumMod val="50000"/>
                    </a:srgbClr>
                  </a:solidFill>
                  <a:latin typeface="Meiryo" charset="-128"/>
                  <a:ea typeface="Meiryo" charset="-128"/>
                  <a:cs typeface="Meiryo" charset="-128"/>
                </a:rPr>
                <a:t>S/PGW</a:t>
              </a:r>
              <a:endParaRPr lang="ja-JP" altLang="en-US" sz="1200" b="1" i="1" dirty="0">
                <a:solidFill>
                  <a:srgbClr val="ED7D31">
                    <a:lumMod val="50000"/>
                  </a:srgbClr>
                </a:solidFill>
                <a:latin typeface="Meiryo" charset="-128"/>
                <a:ea typeface="Meiryo" charset="-128"/>
                <a:cs typeface="Meiryo" charset="-128"/>
              </a:endParaRPr>
            </a:p>
          </p:txBody>
        </p:sp>
        <p:sp>
          <p:nvSpPr>
            <p:cNvPr id="200" name="テキスト ボックス 45"/>
            <p:cNvSpPr txBox="1"/>
            <p:nvPr/>
          </p:nvSpPr>
          <p:spPr>
            <a:xfrm>
              <a:off x="5651879" y="2457289"/>
              <a:ext cx="648223" cy="276999"/>
            </a:xfrm>
            <a:prstGeom prst="rect">
              <a:avLst/>
            </a:prstGeom>
            <a:noFill/>
          </p:spPr>
          <p:txBody>
            <a:bodyPr wrap="none" lIns="91432" tIns="45718" rIns="91432" bIns="45718" rtlCol="0">
              <a:spAutoFit/>
            </a:bodyPr>
            <a:lstStyle/>
            <a:p>
              <a:pPr defTabSz="914309"/>
              <a:r>
                <a:rPr lang="en-US" altLang="ja-JP" sz="1200" b="1" i="1" dirty="0">
                  <a:solidFill>
                    <a:srgbClr val="ED7D31">
                      <a:lumMod val="50000"/>
                    </a:srgbClr>
                  </a:solidFill>
                  <a:latin typeface="Meiryo" charset="-128"/>
                  <a:ea typeface="Meiryo" charset="-128"/>
                  <a:cs typeface="Meiryo" charset="-128"/>
                </a:rPr>
                <a:t>PCEF</a:t>
              </a:r>
              <a:endParaRPr lang="ja-JP" altLang="en-US" sz="1200" b="1" i="1" dirty="0">
                <a:solidFill>
                  <a:srgbClr val="ED7D31">
                    <a:lumMod val="50000"/>
                  </a:srgbClr>
                </a:solidFill>
                <a:latin typeface="Meiryo" charset="-128"/>
                <a:ea typeface="Meiryo" charset="-128"/>
                <a:cs typeface="Meiryo" charset="-128"/>
              </a:endParaRPr>
            </a:p>
          </p:txBody>
        </p:sp>
        <p:sp>
          <p:nvSpPr>
            <p:cNvPr id="201" name="平行四辺形 49"/>
            <p:cNvSpPr/>
            <p:nvPr/>
          </p:nvSpPr>
          <p:spPr>
            <a:xfrm>
              <a:off x="7615255" y="2643801"/>
              <a:ext cx="4729144" cy="586851"/>
            </a:xfrm>
            <a:prstGeom prst="parallelogram">
              <a:avLst>
                <a:gd name="adj" fmla="val 132304"/>
              </a:avLst>
            </a:prstGeom>
            <a:solidFill>
              <a:srgbClr val="ED7D31">
                <a:alpha val="20000"/>
              </a:srgbClr>
            </a:solidFill>
            <a:ln>
              <a:noFill/>
            </a:ln>
            <a:effectLst>
              <a:glow rad="254000">
                <a:srgbClr val="EDB3B0">
                  <a:alpha val="16000"/>
                </a:srgbClr>
              </a:glow>
              <a:softEdge rad="12700"/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2" tIns="45718" rIns="91432" bIns="45718" rtlCol="0" anchor="ctr"/>
            <a:lstStyle/>
            <a:p>
              <a:pPr algn="ctr" defTabSz="914309"/>
              <a:endParaRPr lang="ja-JP" altLang="en-US" sz="1500">
                <a:solidFill>
                  <a:prstClr val="white"/>
                </a:solidFill>
                <a:latin typeface="Meiryo" charset="-128"/>
                <a:ea typeface="Meiryo" charset="-128"/>
                <a:cs typeface="Meiryo" charset="-128"/>
              </a:endParaRPr>
            </a:p>
          </p:txBody>
        </p:sp>
        <p:sp>
          <p:nvSpPr>
            <p:cNvPr id="202" name="平行四辺形 50"/>
            <p:cNvSpPr/>
            <p:nvPr/>
          </p:nvSpPr>
          <p:spPr>
            <a:xfrm>
              <a:off x="7615255" y="1920843"/>
              <a:ext cx="4729144" cy="566132"/>
            </a:xfrm>
            <a:prstGeom prst="parallelogram">
              <a:avLst>
                <a:gd name="adj" fmla="val 132304"/>
              </a:avLst>
            </a:prstGeom>
            <a:solidFill>
              <a:srgbClr val="ED7D31">
                <a:alpha val="20000"/>
              </a:srgbClr>
            </a:solidFill>
            <a:ln>
              <a:noFill/>
            </a:ln>
            <a:effectLst>
              <a:glow rad="254000">
                <a:srgbClr val="EDB3B0">
                  <a:alpha val="16000"/>
                </a:srgbClr>
              </a:glow>
              <a:softEdge rad="12700"/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2" tIns="45718" rIns="91432" bIns="45718" rtlCol="0" anchor="ctr"/>
            <a:lstStyle/>
            <a:p>
              <a:pPr algn="ctr" defTabSz="914309"/>
              <a:endParaRPr lang="ja-JP" altLang="en-US" sz="1500">
                <a:solidFill>
                  <a:prstClr val="white"/>
                </a:solidFill>
                <a:latin typeface="Meiryo" charset="-128"/>
                <a:ea typeface="Meiryo" charset="-128"/>
                <a:cs typeface="Meiryo" charset="-128"/>
              </a:endParaRPr>
            </a:p>
          </p:txBody>
        </p:sp>
        <p:sp>
          <p:nvSpPr>
            <p:cNvPr id="203" name="平行四辺形 51"/>
            <p:cNvSpPr/>
            <p:nvPr/>
          </p:nvSpPr>
          <p:spPr>
            <a:xfrm>
              <a:off x="7615256" y="1198515"/>
              <a:ext cx="4729144" cy="566132"/>
            </a:xfrm>
            <a:prstGeom prst="parallelogram">
              <a:avLst>
                <a:gd name="adj" fmla="val 132304"/>
              </a:avLst>
            </a:prstGeom>
            <a:solidFill>
              <a:srgbClr val="ED7D31">
                <a:alpha val="20000"/>
              </a:srgbClr>
            </a:solidFill>
            <a:ln>
              <a:noFill/>
            </a:ln>
            <a:effectLst>
              <a:glow rad="254000">
                <a:srgbClr val="EDB3B0">
                  <a:alpha val="16000"/>
                </a:srgbClr>
              </a:glow>
              <a:softEdge rad="12700"/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2" tIns="45718" rIns="91432" bIns="45718" rtlCol="0" anchor="ctr"/>
            <a:lstStyle/>
            <a:p>
              <a:pPr algn="ctr" defTabSz="914309"/>
              <a:endParaRPr lang="ja-JP" altLang="en-US" sz="1500">
                <a:solidFill>
                  <a:prstClr val="white"/>
                </a:solidFill>
                <a:latin typeface="Meiryo" charset="-128"/>
                <a:ea typeface="Meiryo" charset="-128"/>
                <a:cs typeface="Meiryo" charset="-128"/>
              </a:endParaRPr>
            </a:p>
          </p:txBody>
        </p:sp>
        <p:sp>
          <p:nvSpPr>
            <p:cNvPr id="204" name="フローチャート: 磁気ディスク 52"/>
            <p:cNvSpPr/>
            <p:nvPr/>
          </p:nvSpPr>
          <p:spPr>
            <a:xfrm>
              <a:off x="8874985" y="2778017"/>
              <a:ext cx="444003" cy="278760"/>
            </a:xfrm>
            <a:prstGeom prst="flowChartMagneticDisk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2" tIns="45718" rIns="91432" bIns="45718" rtlCol="0" anchor="ctr"/>
            <a:lstStyle/>
            <a:p>
              <a:pPr algn="ctr" defTabSz="914309"/>
              <a:endParaRPr lang="ja-JP" altLang="en-US" sz="1500">
                <a:solidFill>
                  <a:prstClr val="white"/>
                </a:solidFill>
                <a:latin typeface="Meiryo" charset="-128"/>
                <a:ea typeface="Meiryo" charset="-128"/>
                <a:cs typeface="Meiryo" charset="-128"/>
              </a:endParaRPr>
            </a:p>
          </p:txBody>
        </p:sp>
        <p:sp>
          <p:nvSpPr>
            <p:cNvPr id="205" name="フローチャート: 磁気ディスク 53"/>
            <p:cNvSpPr/>
            <p:nvPr/>
          </p:nvSpPr>
          <p:spPr>
            <a:xfrm>
              <a:off x="8874985" y="2055060"/>
              <a:ext cx="444003" cy="278760"/>
            </a:xfrm>
            <a:prstGeom prst="flowChartMagneticDisk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2" tIns="45718" rIns="91432" bIns="45718" rtlCol="0" anchor="ctr"/>
            <a:lstStyle/>
            <a:p>
              <a:pPr algn="ctr" defTabSz="914309"/>
              <a:endParaRPr lang="ja-JP" altLang="en-US" sz="1500">
                <a:solidFill>
                  <a:prstClr val="white"/>
                </a:solidFill>
                <a:latin typeface="Meiryo" charset="-128"/>
                <a:ea typeface="Meiryo" charset="-128"/>
                <a:cs typeface="Meiryo" charset="-128"/>
              </a:endParaRPr>
            </a:p>
          </p:txBody>
        </p:sp>
        <p:sp>
          <p:nvSpPr>
            <p:cNvPr id="206" name="フローチャート: 磁気ディスク 54"/>
            <p:cNvSpPr/>
            <p:nvPr/>
          </p:nvSpPr>
          <p:spPr>
            <a:xfrm>
              <a:off x="8916285" y="1363704"/>
              <a:ext cx="444003" cy="278760"/>
            </a:xfrm>
            <a:prstGeom prst="flowChartMagneticDisk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2" tIns="45718" rIns="91432" bIns="45718" rtlCol="0" anchor="ctr"/>
            <a:lstStyle/>
            <a:p>
              <a:pPr algn="ctr" defTabSz="914309"/>
              <a:endParaRPr lang="ja-JP" altLang="en-US" sz="1500">
                <a:solidFill>
                  <a:prstClr val="white"/>
                </a:solidFill>
                <a:latin typeface="Meiryo" charset="-128"/>
                <a:ea typeface="Meiryo" charset="-128"/>
                <a:cs typeface="Meiryo" charset="-128"/>
              </a:endParaRPr>
            </a:p>
          </p:txBody>
        </p:sp>
        <p:sp>
          <p:nvSpPr>
            <p:cNvPr id="207" name="フローチャート: 磁気ディスク 55"/>
            <p:cNvSpPr/>
            <p:nvPr/>
          </p:nvSpPr>
          <p:spPr>
            <a:xfrm>
              <a:off x="11064021" y="1363704"/>
              <a:ext cx="444003" cy="278760"/>
            </a:xfrm>
            <a:prstGeom prst="flowChartMagneticDisk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2" tIns="45718" rIns="91432" bIns="45718" rtlCol="0" anchor="ctr"/>
            <a:lstStyle/>
            <a:p>
              <a:pPr algn="ctr" defTabSz="914309"/>
              <a:endParaRPr lang="ja-JP" altLang="en-US" sz="1500">
                <a:solidFill>
                  <a:prstClr val="white"/>
                </a:solidFill>
                <a:latin typeface="Meiryo" charset="-128"/>
                <a:ea typeface="Meiryo" charset="-128"/>
                <a:cs typeface="Meiryo" charset="-128"/>
              </a:endParaRPr>
            </a:p>
          </p:txBody>
        </p:sp>
        <p:sp>
          <p:nvSpPr>
            <p:cNvPr id="208" name="フローチャート: 磁気ディスク 56"/>
            <p:cNvSpPr/>
            <p:nvPr/>
          </p:nvSpPr>
          <p:spPr>
            <a:xfrm>
              <a:off x="11064021" y="2065387"/>
              <a:ext cx="444003" cy="278760"/>
            </a:xfrm>
            <a:prstGeom prst="flowChartMagneticDisk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2" tIns="45718" rIns="91432" bIns="45718" rtlCol="0" anchor="ctr"/>
            <a:lstStyle/>
            <a:p>
              <a:pPr algn="ctr" defTabSz="914309"/>
              <a:endParaRPr lang="ja-JP" altLang="en-US" sz="1500">
                <a:solidFill>
                  <a:prstClr val="white"/>
                </a:solidFill>
                <a:latin typeface="Meiryo" charset="-128"/>
                <a:ea typeface="Meiryo" charset="-128"/>
                <a:cs typeface="Meiryo" charset="-128"/>
              </a:endParaRPr>
            </a:p>
          </p:txBody>
        </p:sp>
        <p:sp>
          <p:nvSpPr>
            <p:cNvPr id="209" name="フローチャート: 磁気ディスク 57"/>
            <p:cNvSpPr/>
            <p:nvPr/>
          </p:nvSpPr>
          <p:spPr>
            <a:xfrm>
              <a:off x="11064021" y="2767691"/>
              <a:ext cx="444003" cy="278760"/>
            </a:xfrm>
            <a:prstGeom prst="flowChartMagneticDisk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2" tIns="45718" rIns="91432" bIns="45718" rtlCol="0" anchor="ctr"/>
            <a:lstStyle/>
            <a:p>
              <a:pPr algn="ctr" defTabSz="914309"/>
              <a:endParaRPr lang="ja-JP" altLang="en-US" sz="1500">
                <a:solidFill>
                  <a:prstClr val="white"/>
                </a:solidFill>
                <a:latin typeface="Meiryo" charset="-128"/>
                <a:ea typeface="Meiryo" charset="-128"/>
                <a:cs typeface="Meiryo" charset="-128"/>
              </a:endParaRPr>
            </a:p>
          </p:txBody>
        </p:sp>
        <p:cxnSp>
          <p:nvCxnSpPr>
            <p:cNvPr id="210" name="直線コネクタ 58"/>
            <p:cNvCxnSpPr>
              <a:stCxn id="233" idx="4"/>
            </p:cNvCxnSpPr>
            <p:nvPr/>
          </p:nvCxnSpPr>
          <p:spPr>
            <a:xfrm>
              <a:off x="9360291" y="1503084"/>
              <a:ext cx="1703732" cy="0"/>
            </a:xfrm>
            <a:prstGeom prst="line">
              <a:avLst/>
            </a:prstGeom>
            <a:ln w="38100" cmpd="sng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直線コネクタ 59"/>
            <p:cNvCxnSpPr>
              <a:stCxn id="232" idx="4"/>
            </p:cNvCxnSpPr>
            <p:nvPr/>
          </p:nvCxnSpPr>
          <p:spPr>
            <a:xfrm>
              <a:off x="9318993" y="2194445"/>
              <a:ext cx="1745033" cy="10327"/>
            </a:xfrm>
            <a:prstGeom prst="line">
              <a:avLst/>
            </a:prstGeom>
            <a:ln w="38100" cmpd="sng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直線コネクタ 60"/>
            <p:cNvCxnSpPr>
              <a:stCxn id="230" idx="4"/>
            </p:cNvCxnSpPr>
            <p:nvPr/>
          </p:nvCxnSpPr>
          <p:spPr>
            <a:xfrm flipV="1">
              <a:off x="9318985" y="2907075"/>
              <a:ext cx="1745035" cy="10327"/>
            </a:xfrm>
            <a:prstGeom prst="line">
              <a:avLst/>
            </a:prstGeom>
            <a:ln w="38100" cmpd="sng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3" name="テキスト ボックス 61"/>
            <p:cNvSpPr txBox="1"/>
            <p:nvPr/>
          </p:nvSpPr>
          <p:spPr>
            <a:xfrm>
              <a:off x="7646235" y="1487600"/>
              <a:ext cx="974736" cy="323163"/>
            </a:xfrm>
            <a:prstGeom prst="rect">
              <a:avLst/>
            </a:prstGeom>
            <a:noFill/>
          </p:spPr>
          <p:txBody>
            <a:bodyPr wrap="none" lIns="91432" tIns="45718" rIns="91432" bIns="45718" rtlCol="0">
              <a:spAutoFit/>
            </a:bodyPr>
            <a:lstStyle/>
            <a:p>
              <a:pPr defTabSz="914309"/>
              <a:r>
                <a:rPr lang="en-US" altLang="ja-JP" sz="1500" b="1" i="1" dirty="0">
                  <a:solidFill>
                    <a:srgbClr val="ED7D31">
                      <a:lumMod val="50000"/>
                    </a:srgbClr>
                  </a:solidFill>
                  <a:latin typeface="Meiryo" charset="-128"/>
                  <a:ea typeface="Meiryo" charset="-128"/>
                  <a:cs typeface="Meiryo" charset="-128"/>
                </a:rPr>
                <a:t>Slice1x</a:t>
              </a:r>
              <a:endParaRPr lang="ja-JP" altLang="en-US" sz="1500" b="1" i="1" dirty="0">
                <a:solidFill>
                  <a:srgbClr val="ED7D31">
                    <a:lumMod val="50000"/>
                  </a:srgbClr>
                </a:solidFill>
                <a:latin typeface="Meiryo" charset="-128"/>
                <a:ea typeface="Meiryo" charset="-128"/>
                <a:cs typeface="Meiryo" charset="-128"/>
              </a:endParaRPr>
            </a:p>
          </p:txBody>
        </p:sp>
        <p:sp>
          <p:nvSpPr>
            <p:cNvPr id="214" name="テキスト ボックス 62"/>
            <p:cNvSpPr txBox="1"/>
            <p:nvPr/>
          </p:nvSpPr>
          <p:spPr>
            <a:xfrm>
              <a:off x="7615259" y="2224505"/>
              <a:ext cx="974736" cy="323163"/>
            </a:xfrm>
            <a:prstGeom prst="rect">
              <a:avLst/>
            </a:prstGeom>
            <a:noFill/>
          </p:spPr>
          <p:txBody>
            <a:bodyPr wrap="none" lIns="91432" tIns="45718" rIns="91432" bIns="45718" rtlCol="0">
              <a:spAutoFit/>
            </a:bodyPr>
            <a:lstStyle/>
            <a:p>
              <a:pPr defTabSz="914309"/>
              <a:r>
                <a:rPr lang="en-US" altLang="ja-JP" sz="1500" b="1" i="1" dirty="0">
                  <a:solidFill>
                    <a:srgbClr val="ED7D31">
                      <a:lumMod val="50000"/>
                    </a:srgbClr>
                  </a:solidFill>
                  <a:latin typeface="Meiryo" charset="-128"/>
                  <a:ea typeface="Meiryo" charset="-128"/>
                  <a:cs typeface="Meiryo" charset="-128"/>
                </a:rPr>
                <a:t>Slice2x</a:t>
              </a:r>
              <a:endParaRPr lang="ja-JP" altLang="en-US" sz="1500" b="1" i="1" dirty="0">
                <a:solidFill>
                  <a:srgbClr val="ED7D31">
                    <a:lumMod val="50000"/>
                  </a:srgbClr>
                </a:solidFill>
                <a:latin typeface="Meiryo" charset="-128"/>
                <a:ea typeface="Meiryo" charset="-128"/>
                <a:cs typeface="Meiryo" charset="-128"/>
              </a:endParaRPr>
            </a:p>
          </p:txBody>
        </p:sp>
        <p:sp>
          <p:nvSpPr>
            <p:cNvPr id="215" name="テキスト ボックス 63"/>
            <p:cNvSpPr txBox="1"/>
            <p:nvPr/>
          </p:nvSpPr>
          <p:spPr>
            <a:xfrm>
              <a:off x="7646239" y="2922557"/>
              <a:ext cx="1000284" cy="323163"/>
            </a:xfrm>
            <a:prstGeom prst="rect">
              <a:avLst/>
            </a:prstGeom>
            <a:noFill/>
          </p:spPr>
          <p:txBody>
            <a:bodyPr wrap="none" lIns="91432" tIns="45718" rIns="91432" bIns="45718" rtlCol="0">
              <a:spAutoFit/>
            </a:bodyPr>
            <a:lstStyle/>
            <a:p>
              <a:pPr defTabSz="914309"/>
              <a:r>
                <a:rPr lang="en-US" altLang="ja-JP" sz="1500" b="1" i="1" dirty="0" err="1">
                  <a:solidFill>
                    <a:srgbClr val="ED7D31">
                      <a:lumMod val="50000"/>
                    </a:srgbClr>
                  </a:solidFill>
                  <a:latin typeface="Meiryo" charset="-128"/>
                  <a:ea typeface="Meiryo" charset="-128"/>
                  <a:cs typeface="Meiryo" charset="-128"/>
                </a:rPr>
                <a:t>SliceNx</a:t>
              </a:r>
              <a:endParaRPr lang="ja-JP" altLang="en-US" sz="1500" b="1" i="1" dirty="0">
                <a:solidFill>
                  <a:srgbClr val="ED7D31">
                    <a:lumMod val="50000"/>
                  </a:srgbClr>
                </a:solidFill>
                <a:latin typeface="Meiryo" charset="-128"/>
                <a:ea typeface="Meiryo" charset="-128"/>
                <a:cs typeface="Meiryo" charset="-128"/>
              </a:endParaRPr>
            </a:p>
          </p:txBody>
        </p:sp>
        <p:sp>
          <p:nvSpPr>
            <p:cNvPr id="216" name="テキスト ボックス 64"/>
            <p:cNvSpPr txBox="1"/>
            <p:nvPr/>
          </p:nvSpPr>
          <p:spPr>
            <a:xfrm>
              <a:off x="8874990" y="1033331"/>
              <a:ext cx="553095" cy="276999"/>
            </a:xfrm>
            <a:prstGeom prst="rect">
              <a:avLst/>
            </a:prstGeom>
            <a:noFill/>
          </p:spPr>
          <p:txBody>
            <a:bodyPr wrap="none" lIns="91432" tIns="45718" rIns="91432" bIns="45718" rtlCol="0">
              <a:spAutoFit/>
            </a:bodyPr>
            <a:lstStyle/>
            <a:p>
              <a:pPr defTabSz="914309"/>
              <a:r>
                <a:rPr lang="en-US" altLang="ja-JP" sz="1200" b="1" i="1" dirty="0">
                  <a:solidFill>
                    <a:srgbClr val="ED7D31">
                      <a:lumMod val="50000"/>
                    </a:srgbClr>
                  </a:solidFill>
                  <a:latin typeface="Meiryo" charset="-128"/>
                  <a:ea typeface="Meiryo" charset="-128"/>
                  <a:cs typeface="Meiryo" charset="-128"/>
                </a:rPr>
                <a:t>CPE</a:t>
              </a:r>
              <a:endParaRPr lang="ja-JP" altLang="en-US" sz="1200" b="1" i="1" dirty="0">
                <a:solidFill>
                  <a:srgbClr val="ED7D31">
                    <a:lumMod val="50000"/>
                  </a:srgbClr>
                </a:solidFill>
                <a:latin typeface="Meiryo" charset="-128"/>
                <a:ea typeface="Meiryo" charset="-128"/>
                <a:cs typeface="Meiryo" charset="-128"/>
              </a:endParaRPr>
            </a:p>
          </p:txBody>
        </p:sp>
        <p:sp>
          <p:nvSpPr>
            <p:cNvPr id="217" name="テキスト ボックス 65"/>
            <p:cNvSpPr txBox="1"/>
            <p:nvPr/>
          </p:nvSpPr>
          <p:spPr>
            <a:xfrm>
              <a:off x="8654860" y="1764173"/>
              <a:ext cx="879656" cy="276999"/>
            </a:xfrm>
            <a:prstGeom prst="rect">
              <a:avLst/>
            </a:prstGeom>
            <a:noFill/>
          </p:spPr>
          <p:txBody>
            <a:bodyPr wrap="none" lIns="91432" tIns="45718" rIns="91432" bIns="45718" rtlCol="0">
              <a:spAutoFit/>
            </a:bodyPr>
            <a:lstStyle/>
            <a:p>
              <a:pPr defTabSz="914309"/>
              <a:r>
                <a:rPr lang="en-US" altLang="ja-JP" sz="1200" b="1" i="1" dirty="0" err="1">
                  <a:solidFill>
                    <a:srgbClr val="ED7D31">
                      <a:lumMod val="50000"/>
                    </a:srgbClr>
                  </a:solidFill>
                  <a:latin typeface="Meiryo" charset="-128"/>
                  <a:ea typeface="Meiryo" charset="-128"/>
                  <a:cs typeface="Meiryo" charset="-128"/>
                </a:rPr>
                <a:t>WiFi</a:t>
              </a:r>
              <a:r>
                <a:rPr lang="en-US" altLang="ja-JP" sz="1200" b="1" i="1" dirty="0">
                  <a:solidFill>
                    <a:srgbClr val="ED7D31">
                      <a:lumMod val="50000"/>
                    </a:srgbClr>
                  </a:solidFill>
                  <a:latin typeface="Meiryo" charset="-128"/>
                  <a:ea typeface="Meiryo" charset="-128"/>
                  <a:cs typeface="Meiryo" charset="-128"/>
                </a:rPr>
                <a:t>-AP</a:t>
              </a:r>
              <a:endParaRPr lang="ja-JP" altLang="en-US" sz="1200" b="1" i="1" dirty="0">
                <a:solidFill>
                  <a:srgbClr val="ED7D31">
                    <a:lumMod val="50000"/>
                  </a:srgbClr>
                </a:solidFill>
                <a:latin typeface="Meiryo" charset="-128"/>
                <a:ea typeface="Meiryo" charset="-128"/>
                <a:cs typeface="Meiryo" charset="-128"/>
              </a:endParaRPr>
            </a:p>
          </p:txBody>
        </p:sp>
        <p:sp>
          <p:nvSpPr>
            <p:cNvPr id="218" name="テキスト ボックス 66"/>
            <p:cNvSpPr txBox="1"/>
            <p:nvPr/>
          </p:nvSpPr>
          <p:spPr>
            <a:xfrm>
              <a:off x="8739346" y="2486979"/>
              <a:ext cx="822849" cy="276999"/>
            </a:xfrm>
            <a:prstGeom prst="rect">
              <a:avLst/>
            </a:prstGeom>
            <a:noFill/>
          </p:spPr>
          <p:txBody>
            <a:bodyPr wrap="none" lIns="91432" tIns="45718" rIns="91432" bIns="45718" rtlCol="0">
              <a:spAutoFit/>
            </a:bodyPr>
            <a:lstStyle/>
            <a:p>
              <a:pPr defTabSz="914309"/>
              <a:r>
                <a:rPr lang="en-US" altLang="ja-JP" sz="1200" b="1" i="1" dirty="0">
                  <a:solidFill>
                    <a:srgbClr val="ED7D31">
                      <a:lumMod val="50000"/>
                    </a:srgbClr>
                  </a:solidFill>
                  <a:latin typeface="Meiryo" charset="-128"/>
                  <a:ea typeface="Meiryo" charset="-128"/>
                  <a:cs typeface="Meiryo" charset="-128"/>
                </a:rPr>
                <a:t>S/PGW</a:t>
              </a:r>
              <a:endParaRPr lang="ja-JP" altLang="en-US" sz="1200" b="1" i="1" dirty="0">
                <a:solidFill>
                  <a:srgbClr val="ED7D31">
                    <a:lumMod val="50000"/>
                  </a:srgbClr>
                </a:solidFill>
                <a:latin typeface="Meiryo" charset="-128"/>
                <a:ea typeface="Meiryo" charset="-128"/>
                <a:cs typeface="Meiryo" charset="-128"/>
              </a:endParaRPr>
            </a:p>
          </p:txBody>
        </p:sp>
        <p:sp>
          <p:nvSpPr>
            <p:cNvPr id="219" name="テキスト ボックス 67"/>
            <p:cNvSpPr txBox="1"/>
            <p:nvPr/>
          </p:nvSpPr>
          <p:spPr>
            <a:xfrm>
              <a:off x="10858132" y="1023007"/>
              <a:ext cx="856513" cy="276999"/>
            </a:xfrm>
            <a:prstGeom prst="rect">
              <a:avLst/>
            </a:prstGeom>
            <a:noFill/>
          </p:spPr>
          <p:txBody>
            <a:bodyPr wrap="none" lIns="91432" tIns="45718" rIns="91432" bIns="45718" rtlCol="0">
              <a:spAutoFit/>
            </a:bodyPr>
            <a:lstStyle/>
            <a:p>
              <a:pPr defTabSz="914309"/>
              <a:r>
                <a:rPr lang="en-US" altLang="ja-JP" sz="1200" b="1" i="1" dirty="0" err="1">
                  <a:solidFill>
                    <a:srgbClr val="ED7D31">
                      <a:lumMod val="50000"/>
                    </a:srgbClr>
                  </a:solidFill>
                  <a:latin typeface="Meiryo" charset="-128"/>
                  <a:ea typeface="Meiryo" charset="-128"/>
                  <a:cs typeface="Meiryo" charset="-128"/>
                </a:rPr>
                <a:t>IoT</a:t>
              </a:r>
              <a:r>
                <a:rPr lang="en-US" altLang="ja-JP" sz="1200" b="1" i="1" dirty="0">
                  <a:solidFill>
                    <a:srgbClr val="ED7D31">
                      <a:lumMod val="50000"/>
                    </a:srgbClr>
                  </a:solidFill>
                  <a:latin typeface="Meiryo" charset="-128"/>
                  <a:ea typeface="Meiryo" charset="-128"/>
                  <a:cs typeface="Meiryo" charset="-128"/>
                </a:rPr>
                <a:t>-GW</a:t>
              </a:r>
              <a:endParaRPr lang="ja-JP" altLang="en-US" sz="1200" b="1" i="1" dirty="0">
                <a:solidFill>
                  <a:srgbClr val="ED7D31">
                    <a:lumMod val="50000"/>
                  </a:srgbClr>
                </a:solidFill>
                <a:latin typeface="Meiryo" charset="-128"/>
                <a:ea typeface="Meiryo" charset="-128"/>
                <a:cs typeface="Meiryo" charset="-128"/>
              </a:endParaRPr>
            </a:p>
          </p:txBody>
        </p:sp>
        <p:sp>
          <p:nvSpPr>
            <p:cNvPr id="220" name="テキスト ボックス 68"/>
            <p:cNvSpPr txBox="1"/>
            <p:nvPr/>
          </p:nvSpPr>
          <p:spPr>
            <a:xfrm>
              <a:off x="10858128" y="1768829"/>
              <a:ext cx="876576" cy="276999"/>
            </a:xfrm>
            <a:prstGeom prst="rect">
              <a:avLst/>
            </a:prstGeom>
            <a:noFill/>
          </p:spPr>
          <p:txBody>
            <a:bodyPr wrap="none" lIns="91432" tIns="45718" rIns="91432" bIns="45718" rtlCol="0">
              <a:spAutoFit/>
            </a:bodyPr>
            <a:lstStyle/>
            <a:p>
              <a:pPr defTabSz="914309"/>
              <a:r>
                <a:rPr lang="en-US" altLang="ja-JP" sz="1200" b="1" i="1" dirty="0" err="1">
                  <a:solidFill>
                    <a:srgbClr val="ED7D31">
                      <a:lumMod val="50000"/>
                    </a:srgbClr>
                  </a:solidFill>
                  <a:latin typeface="Meiryo" charset="-128"/>
                  <a:ea typeface="Meiryo" charset="-128"/>
                  <a:cs typeface="Meiryo" charset="-128"/>
                </a:rPr>
                <a:t>WiFi</a:t>
              </a:r>
              <a:r>
                <a:rPr lang="en-US" altLang="ja-JP" sz="1200" b="1" i="1" dirty="0">
                  <a:solidFill>
                    <a:srgbClr val="ED7D31">
                      <a:lumMod val="50000"/>
                    </a:srgbClr>
                  </a:solidFill>
                  <a:latin typeface="Meiryo" charset="-128"/>
                  <a:ea typeface="Meiryo" charset="-128"/>
                  <a:cs typeface="Meiryo" charset="-128"/>
                </a:rPr>
                <a:t>-AC</a:t>
              </a:r>
              <a:endParaRPr lang="ja-JP" altLang="en-US" sz="1200" b="1" i="1" dirty="0">
                <a:solidFill>
                  <a:srgbClr val="ED7D31">
                    <a:lumMod val="50000"/>
                  </a:srgbClr>
                </a:solidFill>
                <a:latin typeface="Meiryo" charset="-128"/>
                <a:ea typeface="Meiryo" charset="-128"/>
                <a:cs typeface="Meiryo" charset="-128"/>
              </a:endParaRPr>
            </a:p>
          </p:txBody>
        </p:sp>
        <p:sp>
          <p:nvSpPr>
            <p:cNvPr id="221" name="テキスト ボックス 69"/>
            <p:cNvSpPr txBox="1"/>
            <p:nvPr/>
          </p:nvSpPr>
          <p:spPr>
            <a:xfrm>
              <a:off x="10985937" y="2451921"/>
              <a:ext cx="648223" cy="276999"/>
            </a:xfrm>
            <a:prstGeom prst="rect">
              <a:avLst/>
            </a:prstGeom>
            <a:noFill/>
          </p:spPr>
          <p:txBody>
            <a:bodyPr wrap="none" lIns="91432" tIns="45718" rIns="91432" bIns="45718" rtlCol="0">
              <a:spAutoFit/>
            </a:bodyPr>
            <a:lstStyle/>
            <a:p>
              <a:pPr defTabSz="914309"/>
              <a:r>
                <a:rPr lang="en-US" altLang="ja-JP" sz="1200" b="1" i="1" dirty="0">
                  <a:solidFill>
                    <a:srgbClr val="ED7D31">
                      <a:lumMod val="50000"/>
                    </a:srgbClr>
                  </a:solidFill>
                  <a:latin typeface="Meiryo" charset="-128"/>
                  <a:ea typeface="Meiryo" charset="-128"/>
                  <a:cs typeface="Meiryo" charset="-128"/>
                </a:rPr>
                <a:t>PCEF</a:t>
              </a:r>
              <a:endParaRPr lang="ja-JP" altLang="en-US" sz="1200" b="1" i="1" dirty="0">
                <a:solidFill>
                  <a:srgbClr val="ED7D31">
                    <a:lumMod val="50000"/>
                  </a:srgbClr>
                </a:solidFill>
                <a:latin typeface="Meiryo" charset="-128"/>
                <a:ea typeface="Meiryo" charset="-128"/>
                <a:cs typeface="Meiryo" charset="-128"/>
              </a:endParaRPr>
            </a:p>
          </p:txBody>
        </p:sp>
        <p:sp>
          <p:nvSpPr>
            <p:cNvPr id="222" name="左中かっこ 71"/>
            <p:cNvSpPr/>
            <p:nvPr/>
          </p:nvSpPr>
          <p:spPr>
            <a:xfrm>
              <a:off x="1542873" y="1165483"/>
              <a:ext cx="619539" cy="1945214"/>
            </a:xfrm>
            <a:prstGeom prst="leftBrace">
              <a:avLst>
                <a:gd name="adj1" fmla="val 32968"/>
                <a:gd name="adj2" fmla="val 50000"/>
              </a:avLst>
            </a:prstGeom>
            <a:ln w="38100" cmpd="sng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lIns="91432" tIns="45718" rIns="91432" bIns="45718" rtlCol="0" anchor="ctr"/>
            <a:lstStyle/>
            <a:p>
              <a:pPr algn="ctr" defTabSz="914309"/>
              <a:endParaRPr lang="ja-JP" altLang="en-US" sz="1500">
                <a:solidFill>
                  <a:prstClr val="black"/>
                </a:solidFill>
                <a:latin typeface="Meiryo" charset="-128"/>
                <a:ea typeface="Meiryo" charset="-128"/>
                <a:cs typeface="Meiryo" charset="-128"/>
              </a:endParaRPr>
            </a:p>
          </p:txBody>
        </p:sp>
        <p:sp>
          <p:nvSpPr>
            <p:cNvPr id="223" name="テキスト ボックス 72"/>
            <p:cNvSpPr txBox="1"/>
            <p:nvPr/>
          </p:nvSpPr>
          <p:spPr>
            <a:xfrm>
              <a:off x="204035" y="1436480"/>
              <a:ext cx="1426567" cy="1309054"/>
            </a:xfrm>
            <a:prstGeom prst="rect">
              <a:avLst/>
            </a:prstGeom>
            <a:noFill/>
          </p:spPr>
          <p:txBody>
            <a:bodyPr wrap="square" lIns="91432" tIns="45718" rIns="91432" bIns="45718" rtlCol="0">
              <a:spAutoFit/>
            </a:bodyPr>
            <a:lstStyle/>
            <a:p>
              <a:pPr lvl="0" algn="ctr"/>
              <a:r>
                <a:rPr kumimoji="1" lang="en-US" altLang="ja-JP" sz="1400" b="1" i="1" dirty="0">
                  <a:solidFill>
                    <a:srgbClr val="ED7D31">
                      <a:lumMod val="50000"/>
                    </a:srgbClr>
                  </a:solidFill>
                  <a:latin typeface="Calibri"/>
                  <a:ea typeface="ＭＳ Ｐゴシック"/>
                </a:rPr>
                <a:t>Abstracted Tenants/Slices NW</a:t>
              </a:r>
              <a:br>
                <a:rPr kumimoji="1" lang="en-US" altLang="ja-JP" sz="1400" b="1" i="1" dirty="0">
                  <a:solidFill>
                    <a:srgbClr val="ED7D31">
                      <a:lumMod val="50000"/>
                    </a:srgbClr>
                  </a:solidFill>
                  <a:latin typeface="Calibri"/>
                  <a:ea typeface="ＭＳ Ｐゴシック"/>
                </a:rPr>
              </a:br>
              <a:r>
                <a:rPr kumimoji="1" lang="en-US" altLang="ja-JP" sz="1400" b="1" i="1" dirty="0">
                  <a:solidFill>
                    <a:srgbClr val="ED7D31">
                      <a:lumMod val="50000"/>
                    </a:srgbClr>
                  </a:solidFill>
                  <a:latin typeface="Calibri"/>
                  <a:ea typeface="ＭＳ Ｐゴシック"/>
                </a:rPr>
                <a:t> on </a:t>
              </a:r>
              <a:br>
                <a:rPr kumimoji="1" lang="en-US" altLang="ja-JP" sz="1400" b="1" i="1" dirty="0">
                  <a:solidFill>
                    <a:srgbClr val="ED7D31">
                      <a:lumMod val="50000"/>
                    </a:srgbClr>
                  </a:solidFill>
                  <a:latin typeface="Calibri"/>
                  <a:ea typeface="ＭＳ Ｐゴシック"/>
                </a:rPr>
              </a:br>
              <a:r>
                <a:rPr kumimoji="1" lang="en-US" altLang="ja-JP" sz="1400" b="1" i="1" dirty="0">
                  <a:solidFill>
                    <a:srgbClr val="ED7D31">
                      <a:lumMod val="50000"/>
                    </a:srgbClr>
                  </a:solidFill>
                  <a:latin typeface="Calibri"/>
                  <a:ea typeface="ＭＳ Ｐゴシック"/>
                </a:rPr>
                <a:t>Orchestrators</a:t>
              </a:r>
            </a:p>
          </p:txBody>
        </p:sp>
        <p:sp>
          <p:nvSpPr>
            <p:cNvPr id="224" name="左中かっこ 73"/>
            <p:cNvSpPr/>
            <p:nvPr/>
          </p:nvSpPr>
          <p:spPr>
            <a:xfrm rot="5400000">
              <a:off x="4501049" y="-1387392"/>
              <a:ext cx="337641" cy="4553607"/>
            </a:xfrm>
            <a:prstGeom prst="leftBrace">
              <a:avLst>
                <a:gd name="adj1" fmla="val 32968"/>
                <a:gd name="adj2" fmla="val 50000"/>
              </a:avLst>
            </a:prstGeom>
            <a:ln w="38100" cmpd="sng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lIns="91432" tIns="45718" rIns="91432" bIns="45718" rtlCol="0" anchor="ctr"/>
            <a:lstStyle/>
            <a:p>
              <a:pPr algn="ctr" defTabSz="914309"/>
              <a:endParaRPr lang="ja-JP" altLang="en-US" sz="1500">
                <a:solidFill>
                  <a:prstClr val="black"/>
                </a:solidFill>
                <a:latin typeface="Meiryo" charset="-128"/>
                <a:ea typeface="Meiryo" charset="-128"/>
                <a:cs typeface="Meiryo" charset="-128"/>
              </a:endParaRPr>
            </a:p>
          </p:txBody>
        </p:sp>
        <p:sp>
          <p:nvSpPr>
            <p:cNvPr id="225" name="テキスト ボックス 74"/>
            <p:cNvSpPr txBox="1"/>
            <p:nvPr/>
          </p:nvSpPr>
          <p:spPr>
            <a:xfrm>
              <a:off x="4125194" y="406917"/>
              <a:ext cx="1145871" cy="323163"/>
            </a:xfrm>
            <a:prstGeom prst="rect">
              <a:avLst/>
            </a:prstGeom>
            <a:noFill/>
          </p:spPr>
          <p:txBody>
            <a:bodyPr wrap="none" lIns="91432" tIns="45718" rIns="91432" bIns="45718" rtlCol="0">
              <a:spAutoFit/>
            </a:bodyPr>
            <a:lstStyle/>
            <a:p>
              <a:pPr defTabSz="914309"/>
              <a:r>
                <a:rPr lang="en-US" altLang="ja-JP" sz="1500" b="1" i="1" dirty="0">
                  <a:solidFill>
                    <a:srgbClr val="ED7D31">
                      <a:lumMod val="50000"/>
                    </a:srgbClr>
                  </a:solidFill>
                  <a:latin typeface="Meiryo" charset="-128"/>
                  <a:ea typeface="Meiryo" charset="-128"/>
                  <a:cs typeface="Meiryo" charset="-128"/>
                </a:rPr>
                <a:t>Tenant A</a:t>
              </a:r>
              <a:endParaRPr lang="ja-JP" altLang="en-US" sz="1500" b="1" i="1" dirty="0">
                <a:solidFill>
                  <a:srgbClr val="ED7D31">
                    <a:lumMod val="50000"/>
                  </a:srgbClr>
                </a:solidFill>
                <a:latin typeface="Meiryo" charset="-128"/>
                <a:ea typeface="Meiryo" charset="-128"/>
                <a:cs typeface="Meiryo" charset="-128"/>
              </a:endParaRPr>
            </a:p>
          </p:txBody>
        </p:sp>
        <p:sp>
          <p:nvSpPr>
            <p:cNvPr id="226" name="左中かっこ 75"/>
            <p:cNvSpPr/>
            <p:nvPr/>
          </p:nvSpPr>
          <p:spPr>
            <a:xfrm rot="5400000">
              <a:off x="9767126" y="-1387392"/>
              <a:ext cx="337641" cy="4553607"/>
            </a:xfrm>
            <a:prstGeom prst="leftBrace">
              <a:avLst>
                <a:gd name="adj1" fmla="val 32968"/>
                <a:gd name="adj2" fmla="val 50000"/>
              </a:avLst>
            </a:prstGeom>
            <a:ln w="38100" cmpd="sng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lIns="91432" tIns="45718" rIns="91432" bIns="45718" rtlCol="0" anchor="ctr"/>
            <a:lstStyle/>
            <a:p>
              <a:pPr algn="ctr" defTabSz="914309"/>
              <a:endParaRPr lang="ja-JP" altLang="en-US" sz="1500">
                <a:solidFill>
                  <a:prstClr val="black"/>
                </a:solidFill>
                <a:latin typeface="Meiryo" charset="-128"/>
                <a:ea typeface="Meiryo" charset="-128"/>
                <a:cs typeface="Meiryo" charset="-128"/>
              </a:endParaRPr>
            </a:p>
          </p:txBody>
        </p:sp>
        <p:sp>
          <p:nvSpPr>
            <p:cNvPr id="227" name="テキスト ボックス 76"/>
            <p:cNvSpPr txBox="1"/>
            <p:nvPr/>
          </p:nvSpPr>
          <p:spPr>
            <a:xfrm>
              <a:off x="9391273" y="406917"/>
              <a:ext cx="1143615" cy="323163"/>
            </a:xfrm>
            <a:prstGeom prst="rect">
              <a:avLst/>
            </a:prstGeom>
            <a:noFill/>
          </p:spPr>
          <p:txBody>
            <a:bodyPr wrap="none" lIns="91432" tIns="45718" rIns="91432" bIns="45718" rtlCol="0">
              <a:spAutoFit/>
            </a:bodyPr>
            <a:lstStyle/>
            <a:p>
              <a:pPr defTabSz="914309"/>
              <a:r>
                <a:rPr lang="en-US" altLang="ja-JP" sz="1500" b="1" i="1" dirty="0">
                  <a:solidFill>
                    <a:srgbClr val="ED7D31">
                      <a:lumMod val="50000"/>
                    </a:srgbClr>
                  </a:solidFill>
                  <a:latin typeface="Meiryo" charset="-128"/>
                  <a:ea typeface="Meiryo" charset="-128"/>
                  <a:cs typeface="Meiryo" charset="-128"/>
                </a:rPr>
                <a:t>Tenant X</a:t>
              </a:r>
              <a:endParaRPr lang="ja-JP" altLang="en-US" sz="1500" b="1" i="1" dirty="0">
                <a:solidFill>
                  <a:srgbClr val="ED7D31">
                    <a:lumMod val="50000"/>
                  </a:srgbClr>
                </a:solidFill>
                <a:latin typeface="Meiryo" charset="-128"/>
                <a:ea typeface="Meiryo" charset="-128"/>
                <a:cs typeface="Meiryo" charset="-128"/>
              </a:endParaRPr>
            </a:p>
          </p:txBody>
        </p:sp>
        <p:sp>
          <p:nvSpPr>
            <p:cNvPr id="228" name="テキスト ボックス 77"/>
            <p:cNvSpPr txBox="1"/>
            <p:nvPr/>
          </p:nvSpPr>
          <p:spPr>
            <a:xfrm>
              <a:off x="5222289" y="531123"/>
              <a:ext cx="4119931" cy="553996"/>
            </a:xfrm>
            <a:prstGeom prst="rect">
              <a:avLst/>
            </a:prstGeom>
            <a:noFill/>
          </p:spPr>
          <p:txBody>
            <a:bodyPr wrap="square" lIns="91432" tIns="45718" rIns="91432" bIns="45718" rtlCol="0">
              <a:spAutoFit/>
            </a:bodyPr>
            <a:lstStyle/>
            <a:p>
              <a:pPr algn="ctr" defTabSz="914309"/>
              <a:r>
                <a:rPr lang="ja-JP" altLang="en-US" sz="1500" b="1" i="1" dirty="0">
                  <a:solidFill>
                    <a:srgbClr val="ED7D31">
                      <a:lumMod val="50000"/>
                    </a:srgbClr>
                  </a:solidFill>
                  <a:latin typeface="Meiryo" charset="-128"/>
                  <a:ea typeface="Meiryo" charset="-128"/>
                  <a:cs typeface="Meiryo" charset="-128"/>
                </a:rPr>
                <a:t>・・・・・・・・・・・・・・・・・・・・・・・・・・・・・・・・</a:t>
              </a:r>
            </a:p>
          </p:txBody>
        </p:sp>
        <p:sp>
          <p:nvSpPr>
            <p:cNvPr id="229" name="円/楕円 78"/>
            <p:cNvSpPr/>
            <p:nvPr/>
          </p:nvSpPr>
          <p:spPr>
            <a:xfrm>
              <a:off x="3312051" y="1033327"/>
              <a:ext cx="949959" cy="2197324"/>
            </a:xfrm>
            <a:prstGeom prst="ellipse">
              <a:avLst/>
            </a:prstGeom>
            <a:noFill/>
            <a:ln w="57150" cmpd="sng">
              <a:solidFill>
                <a:schemeClr val="accent2">
                  <a:lumMod val="75000"/>
                  <a:alpha val="3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2" tIns="45718" rIns="91432" bIns="45718" rtlCol="0" anchor="ctr"/>
            <a:lstStyle/>
            <a:p>
              <a:pPr algn="ctr" defTabSz="914309"/>
              <a:endParaRPr lang="ja-JP" altLang="en-US" sz="1500">
                <a:solidFill>
                  <a:prstClr val="white"/>
                </a:solidFill>
                <a:latin typeface="Meiryo" charset="-128"/>
                <a:ea typeface="Meiryo" charset="-128"/>
                <a:cs typeface="Meiryo" charset="-128"/>
              </a:endParaRPr>
            </a:p>
          </p:txBody>
        </p:sp>
        <p:sp>
          <p:nvSpPr>
            <p:cNvPr id="230" name="円/楕円 79"/>
            <p:cNvSpPr/>
            <p:nvPr/>
          </p:nvSpPr>
          <p:spPr>
            <a:xfrm>
              <a:off x="5511413" y="1023006"/>
              <a:ext cx="949959" cy="2207649"/>
            </a:xfrm>
            <a:prstGeom prst="ellipse">
              <a:avLst/>
            </a:prstGeom>
            <a:noFill/>
            <a:ln w="57150" cmpd="sng">
              <a:solidFill>
                <a:schemeClr val="accent2">
                  <a:lumMod val="75000"/>
                  <a:alpha val="3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2" tIns="45718" rIns="91432" bIns="45718" rtlCol="0" anchor="ctr"/>
            <a:lstStyle/>
            <a:p>
              <a:pPr algn="ctr" defTabSz="914309"/>
              <a:endParaRPr lang="ja-JP" altLang="en-US" sz="1500">
                <a:solidFill>
                  <a:prstClr val="white"/>
                </a:solidFill>
                <a:latin typeface="Meiryo" charset="-128"/>
                <a:ea typeface="Meiryo" charset="-128"/>
                <a:cs typeface="Meiryo" charset="-128"/>
              </a:endParaRPr>
            </a:p>
          </p:txBody>
        </p:sp>
        <p:sp>
          <p:nvSpPr>
            <p:cNvPr id="232" name="円/楕円 80"/>
            <p:cNvSpPr/>
            <p:nvPr/>
          </p:nvSpPr>
          <p:spPr>
            <a:xfrm>
              <a:off x="8640082" y="1023006"/>
              <a:ext cx="949959" cy="2207649"/>
            </a:xfrm>
            <a:prstGeom prst="ellipse">
              <a:avLst/>
            </a:prstGeom>
            <a:noFill/>
            <a:ln w="57150" cmpd="sng">
              <a:solidFill>
                <a:schemeClr val="accent2">
                  <a:lumMod val="75000"/>
                  <a:alpha val="3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2" tIns="45718" rIns="91432" bIns="45718" rtlCol="0" anchor="ctr"/>
            <a:lstStyle/>
            <a:p>
              <a:pPr algn="ctr" defTabSz="914309"/>
              <a:endParaRPr lang="ja-JP" altLang="en-US" sz="1500">
                <a:solidFill>
                  <a:prstClr val="white"/>
                </a:solidFill>
                <a:latin typeface="Meiryo" charset="-128"/>
                <a:ea typeface="Meiryo" charset="-128"/>
                <a:cs typeface="Meiryo" charset="-128"/>
              </a:endParaRPr>
            </a:p>
          </p:txBody>
        </p:sp>
        <p:sp>
          <p:nvSpPr>
            <p:cNvPr id="233" name="円/楕円 81"/>
            <p:cNvSpPr/>
            <p:nvPr/>
          </p:nvSpPr>
          <p:spPr>
            <a:xfrm>
              <a:off x="10787815" y="1023006"/>
              <a:ext cx="949959" cy="2207649"/>
            </a:xfrm>
            <a:prstGeom prst="ellipse">
              <a:avLst/>
            </a:prstGeom>
            <a:noFill/>
            <a:ln w="57150" cmpd="sng">
              <a:solidFill>
                <a:schemeClr val="accent2">
                  <a:lumMod val="75000"/>
                  <a:alpha val="3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2" tIns="45718" rIns="91432" bIns="45718" rtlCol="0" anchor="ctr"/>
            <a:lstStyle/>
            <a:p>
              <a:pPr algn="ctr" defTabSz="914309"/>
              <a:endParaRPr lang="ja-JP" altLang="en-US" sz="1500">
                <a:solidFill>
                  <a:prstClr val="white"/>
                </a:solidFill>
                <a:latin typeface="Meiryo" charset="-128"/>
                <a:ea typeface="Meiryo" charset="-128"/>
                <a:cs typeface="Meiryo" charset="-128"/>
              </a:endParaRPr>
            </a:p>
          </p:txBody>
        </p:sp>
      </p:grpSp>
      <p:sp>
        <p:nvSpPr>
          <p:cNvPr id="143" name="Rectangle 3"/>
          <p:cNvSpPr/>
          <p:nvPr/>
        </p:nvSpPr>
        <p:spPr>
          <a:xfrm>
            <a:off x="83575" y="636714"/>
            <a:ext cx="12087485" cy="276074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solidFill>
                  <a:srgbClr val="FF0000"/>
                </a:solidFill>
              </a:rPr>
              <a:t>  </a:t>
            </a:r>
            <a:r>
              <a:rPr lang="en-US" sz="6000" dirty="0" err="1" smtClean="0">
                <a:solidFill>
                  <a:srgbClr val="FF0000"/>
                </a:solidFill>
              </a:rPr>
              <a:t>ietf-dmm-fpc.yang</a:t>
            </a:r>
            <a:endParaRPr lang="en-US" sz="6000" dirty="0">
              <a:solidFill>
                <a:srgbClr val="FF0000"/>
              </a:solidFill>
            </a:endParaRPr>
          </a:p>
        </p:txBody>
      </p:sp>
      <p:sp>
        <p:nvSpPr>
          <p:cNvPr id="144" name="テキスト ボックス 143"/>
          <p:cNvSpPr txBox="1"/>
          <p:nvPr/>
        </p:nvSpPr>
        <p:spPr>
          <a:xfrm>
            <a:off x="9161177" y="5787475"/>
            <a:ext cx="1526258" cy="5025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Internet,</a:t>
            </a:r>
          </a:p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Service network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</p:spTree>
    <p:extLst>
      <p:ext uri="{BB962C8B-B14F-4D97-AF65-F5344CB8AC3E}">
        <p14:creationId xmlns:p14="http://schemas.microsoft.com/office/powerpoint/2010/main" val="1473163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" name="図 158" descr="L47-cg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6453" y="4682373"/>
            <a:ext cx="404275" cy="330579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30000"/>
              </a:srgbClr>
            </a:outerShdw>
          </a:effectLst>
        </p:spPr>
      </p:pic>
      <p:pic>
        <p:nvPicPr>
          <p:cNvPr id="160" name="図 159" descr="L47-cg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2777" y="4048151"/>
            <a:ext cx="468381" cy="382999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30000"/>
              </a:srgbClr>
            </a:outerShdw>
          </a:effectLst>
        </p:spPr>
      </p:pic>
      <p:pic>
        <p:nvPicPr>
          <p:cNvPr id="161" name="図 160" descr="L47-cg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463" y="3213372"/>
            <a:ext cx="468381" cy="382999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30000"/>
              </a:srgbClr>
            </a:outerShdw>
          </a:effectLst>
        </p:spPr>
      </p:pic>
      <p:pic>
        <p:nvPicPr>
          <p:cNvPr id="158" name="図 157" descr="L3-router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0533" y="3330773"/>
            <a:ext cx="603798" cy="497896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30000"/>
              </a:srgbClr>
            </a:outerShdw>
          </a:effectLst>
        </p:spPr>
      </p:pic>
      <p:pic>
        <p:nvPicPr>
          <p:cNvPr id="157" name="図 156" descr="L3-router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9668" y="4023521"/>
            <a:ext cx="603798" cy="497896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30000"/>
              </a:srgbClr>
            </a:outerShdw>
          </a:effectLst>
        </p:spPr>
      </p:pic>
      <p:pic>
        <p:nvPicPr>
          <p:cNvPr id="156" name="図 155" descr="L3-router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1813" y="4745596"/>
            <a:ext cx="521159" cy="429751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30000"/>
              </a:srgbClr>
            </a:outerShdw>
          </a:effectLst>
        </p:spPr>
      </p:pic>
      <p:sp>
        <p:nvSpPr>
          <p:cNvPr id="68" name="円/楕円 67"/>
          <p:cNvSpPr/>
          <p:nvPr/>
        </p:nvSpPr>
        <p:spPr>
          <a:xfrm>
            <a:off x="4839221" y="5235753"/>
            <a:ext cx="4542851" cy="1413293"/>
          </a:xfrm>
          <a:prstGeom prst="ellipse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2133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rPr>
              <a:t> </a:t>
            </a:r>
            <a:r>
              <a:rPr kumimoji="0" lang="en-US" altLang="ja-JP" sz="2133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rPr>
              <a:t>SRv6 Network</a:t>
            </a: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" y="0"/>
            <a:ext cx="12191999" cy="822184"/>
          </a:xfrm>
        </p:spPr>
        <p:txBody>
          <a:bodyPr>
            <a:normAutofit/>
          </a:bodyPr>
          <a:lstStyle/>
          <a:p>
            <a:r>
              <a:rPr kumimoji="1" lang="en-US" altLang="ja-JP" sz="4000" b="1" dirty="0" smtClean="0">
                <a:latin typeface="Meiryo" charset="-128"/>
                <a:ea typeface="Meiryo" charset="-128"/>
                <a:cs typeface="Meiryo" charset="-128"/>
              </a:rPr>
              <a:t>SRv6 for Network Slicing</a:t>
            </a:r>
            <a:endParaRPr kumimoji="1" lang="ja-JP" altLang="en-US" sz="4000" b="1" dirty="0">
              <a:latin typeface="Meiryo" charset="-128"/>
              <a:ea typeface="Meiryo" charset="-128"/>
              <a:cs typeface="Meiryo" charset="-128"/>
            </a:endParaRPr>
          </a:p>
        </p:txBody>
      </p:sp>
      <p:cxnSp>
        <p:nvCxnSpPr>
          <p:cNvPr id="72" name="直線コネクタ 71"/>
          <p:cNvCxnSpPr>
            <a:stCxn id="119" idx="6"/>
          </p:cNvCxnSpPr>
          <p:nvPr/>
        </p:nvCxnSpPr>
        <p:spPr>
          <a:xfrm flipV="1">
            <a:off x="4653911" y="5918670"/>
            <a:ext cx="2141741" cy="6277"/>
          </a:xfrm>
          <a:prstGeom prst="line">
            <a:avLst/>
          </a:prstGeom>
          <a:noFill/>
          <a:ln w="12700" cap="flat" cmpd="sng" algn="ctr">
            <a:solidFill>
              <a:srgbClr val="FFFFFF">
                <a:lumMod val="50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grpSp>
        <p:nvGrpSpPr>
          <p:cNvPr id="73" name="グループ化 55"/>
          <p:cNvGrpSpPr/>
          <p:nvPr/>
        </p:nvGrpSpPr>
        <p:grpSpPr>
          <a:xfrm>
            <a:off x="4288784" y="5533337"/>
            <a:ext cx="365127" cy="469931"/>
            <a:chOff x="2951136" y="3903667"/>
            <a:chExt cx="730261" cy="876314"/>
          </a:xfrm>
        </p:grpSpPr>
        <p:sp>
          <p:nvSpPr>
            <p:cNvPr id="119" name="円/楕円 35"/>
            <p:cNvSpPr>
              <a:spLocks noChangeArrowheads="1"/>
            </p:cNvSpPr>
            <p:nvPr/>
          </p:nvSpPr>
          <p:spPr bwMode="auto">
            <a:xfrm>
              <a:off x="2951136" y="4487877"/>
              <a:ext cx="730261" cy="292104"/>
            </a:xfrm>
            <a:prstGeom prst="ellipse">
              <a:avLst/>
            </a:prstGeom>
            <a:solidFill>
              <a:srgbClr val="FFFFFF">
                <a:lumMod val="85000"/>
              </a:srgbClr>
            </a:solidFill>
            <a:ln w="2857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1042885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GP創英角ｺﾞｼｯｸUB"/>
                <a:cs typeface="Osaka"/>
              </a:endParaRPr>
            </a:p>
          </p:txBody>
        </p:sp>
        <p:grpSp>
          <p:nvGrpSpPr>
            <p:cNvPr id="120" name="グループ化 334"/>
            <p:cNvGrpSpPr>
              <a:grpSpLocks/>
            </p:cNvGrpSpPr>
            <p:nvPr/>
          </p:nvGrpSpPr>
          <p:grpSpPr bwMode="auto">
            <a:xfrm>
              <a:off x="2951142" y="3903667"/>
              <a:ext cx="693747" cy="839797"/>
              <a:chOff x="5360992" y="1603350"/>
              <a:chExt cx="985850" cy="1387493"/>
            </a:xfrm>
          </p:grpSpPr>
          <p:sp>
            <p:nvSpPr>
              <p:cNvPr id="121" name="円/楕円 120"/>
              <p:cNvSpPr/>
              <p:nvPr/>
            </p:nvSpPr>
            <p:spPr bwMode="auto">
              <a:xfrm>
                <a:off x="5762349" y="1676016"/>
                <a:ext cx="219510" cy="67181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sp>
            <p:nvSpPr>
              <p:cNvPr id="122" name="円/楕円 121"/>
              <p:cNvSpPr/>
              <p:nvPr/>
            </p:nvSpPr>
            <p:spPr bwMode="auto">
              <a:xfrm>
                <a:off x="5762349" y="1785699"/>
                <a:ext cx="219510" cy="67181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sp>
            <p:nvSpPr>
              <p:cNvPr id="123" name="円/楕円 122"/>
              <p:cNvSpPr/>
              <p:nvPr/>
            </p:nvSpPr>
            <p:spPr bwMode="auto">
              <a:xfrm>
                <a:off x="5762349" y="1902237"/>
                <a:ext cx="219510" cy="6581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grpSp>
            <p:nvGrpSpPr>
              <p:cNvPr id="124" name="グループ化 58"/>
              <p:cNvGrpSpPr>
                <a:grpSpLocks/>
              </p:cNvGrpSpPr>
              <p:nvPr/>
            </p:nvGrpSpPr>
            <p:grpSpPr bwMode="auto">
              <a:xfrm>
                <a:off x="5360992" y="1603350"/>
                <a:ext cx="985850" cy="1387493"/>
                <a:chOff x="5360994" y="1603350"/>
                <a:chExt cx="2962275" cy="4212739"/>
              </a:xfrm>
            </p:grpSpPr>
            <p:sp>
              <p:nvSpPr>
                <p:cNvPr id="125" name="Rectangle 2"/>
                <p:cNvSpPr>
                  <a:spLocks/>
                </p:cNvSpPr>
                <p:nvPr/>
              </p:nvSpPr>
              <p:spPr bwMode="auto">
                <a:xfrm>
                  <a:off x="7141536" y="1603350"/>
                  <a:ext cx="181072" cy="1119480"/>
                </a:xfrm>
                <a:prstGeom prst="rect">
                  <a:avLst/>
                </a:prstGeom>
                <a:gradFill rotWithShape="0">
                  <a:gsLst>
                    <a:gs pos="0">
                      <a:srgbClr val="D6D6D6"/>
                    </a:gs>
                    <a:gs pos="100000">
                      <a:srgbClr val="828282"/>
                    </a:gs>
                  </a:gsLst>
                  <a:lin ang="0" scaled="1"/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26" name="Oval 4"/>
                <p:cNvSpPr>
                  <a:spLocks/>
                </p:cNvSpPr>
                <p:nvPr/>
              </p:nvSpPr>
              <p:spPr bwMode="auto">
                <a:xfrm>
                  <a:off x="5360994" y="4815702"/>
                  <a:ext cx="2940038" cy="100038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9999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27" name="Oval 5"/>
                <p:cNvSpPr>
                  <a:spLocks/>
                </p:cNvSpPr>
                <p:nvPr/>
              </p:nvSpPr>
              <p:spPr bwMode="auto">
                <a:xfrm>
                  <a:off x="6693621" y="4879219"/>
                  <a:ext cx="1629648" cy="55418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9999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28" name="Oval 6"/>
                <p:cNvSpPr>
                  <a:spLocks/>
                </p:cNvSpPr>
                <p:nvPr/>
              </p:nvSpPr>
              <p:spPr bwMode="auto">
                <a:xfrm>
                  <a:off x="5543654" y="4877631"/>
                  <a:ext cx="1631237" cy="55418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9999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29" name="Freeform 7"/>
                <p:cNvSpPr>
                  <a:spLocks/>
                </p:cNvSpPr>
                <p:nvPr/>
              </p:nvSpPr>
              <p:spPr bwMode="auto">
                <a:xfrm>
                  <a:off x="6422013" y="4534641"/>
                  <a:ext cx="1010191" cy="257242"/>
                </a:xfrm>
                <a:custGeom>
                  <a:avLst/>
                  <a:gdLst>
                    <a:gd name="T0" fmla="*/ 0 w 21600"/>
                    <a:gd name="T1" fmla="*/ 67 h 21600"/>
                    <a:gd name="T2" fmla="*/ 0 w 21600"/>
                    <a:gd name="T3" fmla="*/ 10018 h 21600"/>
                    <a:gd name="T4" fmla="*/ 10016 w 21600"/>
                    <a:gd name="T5" fmla="*/ 21600 h 21600"/>
                    <a:gd name="T6" fmla="*/ 21600 w 21600"/>
                    <a:gd name="T7" fmla="*/ 9203 h 21600"/>
                    <a:gd name="T8" fmla="*/ 21192 w 21600"/>
                    <a:gd name="T9" fmla="*/ 0 h 21600"/>
                    <a:gd name="T10" fmla="*/ 0 w 21600"/>
                    <a:gd name="T11" fmla="*/ 67 h 21600"/>
                    <a:gd name="T12" fmla="*/ 0 w 21600"/>
                    <a:gd name="T13" fmla="*/ 67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67"/>
                      </a:moveTo>
                      <a:lnTo>
                        <a:pt x="0" y="10018"/>
                      </a:lnTo>
                      <a:lnTo>
                        <a:pt x="10016" y="21600"/>
                      </a:lnTo>
                      <a:lnTo>
                        <a:pt x="21600" y="9203"/>
                      </a:lnTo>
                      <a:lnTo>
                        <a:pt x="21192" y="0"/>
                      </a:lnTo>
                      <a:lnTo>
                        <a:pt x="0" y="67"/>
                      </a:lnTo>
                      <a:close/>
                      <a:moveTo>
                        <a:pt x="0" y="67"/>
                      </a:moveTo>
                    </a:path>
                  </a:pathLst>
                </a:custGeom>
                <a:solidFill>
                  <a:srgbClr val="BBE0E3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30" name="Freeform 8"/>
                <p:cNvSpPr>
                  <a:spLocks/>
                </p:cNvSpPr>
                <p:nvPr/>
              </p:nvSpPr>
              <p:spPr bwMode="auto">
                <a:xfrm>
                  <a:off x="6434719" y="4429839"/>
                  <a:ext cx="980013" cy="220720"/>
                </a:xfrm>
                <a:custGeom>
                  <a:avLst/>
                  <a:gdLst>
                    <a:gd name="T0" fmla="*/ 0 w 21600"/>
                    <a:gd name="T1" fmla="*/ 8709 h 21600"/>
                    <a:gd name="T2" fmla="*/ 10170 w 21600"/>
                    <a:gd name="T3" fmla="*/ 21600 h 21600"/>
                    <a:gd name="T4" fmla="*/ 21600 w 21600"/>
                    <a:gd name="T5" fmla="*/ 8394 h 21600"/>
                    <a:gd name="T6" fmla="*/ 9964 w 21600"/>
                    <a:gd name="T7" fmla="*/ 0 h 21600"/>
                    <a:gd name="T8" fmla="*/ 0 w 21600"/>
                    <a:gd name="T9" fmla="*/ 8709 h 21600"/>
                    <a:gd name="T10" fmla="*/ 0 w 21600"/>
                    <a:gd name="T11" fmla="*/ 8709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600"/>
                    <a:gd name="T19" fmla="*/ 0 h 21600"/>
                    <a:gd name="T20" fmla="*/ 21600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0" y="8709"/>
                      </a:moveTo>
                      <a:lnTo>
                        <a:pt x="10170" y="21600"/>
                      </a:lnTo>
                      <a:lnTo>
                        <a:pt x="21600" y="8394"/>
                      </a:lnTo>
                      <a:lnTo>
                        <a:pt x="9964" y="0"/>
                      </a:lnTo>
                      <a:lnTo>
                        <a:pt x="0" y="8709"/>
                      </a:lnTo>
                      <a:close/>
                      <a:moveTo>
                        <a:pt x="0" y="8709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31" name="Freeform 9"/>
                <p:cNvSpPr>
                  <a:spLocks/>
                </p:cNvSpPr>
                <p:nvPr/>
              </p:nvSpPr>
              <p:spPr bwMode="auto">
                <a:xfrm>
                  <a:off x="6568141" y="4094789"/>
                  <a:ext cx="725877" cy="165143"/>
                </a:xfrm>
                <a:custGeom>
                  <a:avLst/>
                  <a:gdLst>
                    <a:gd name="T0" fmla="*/ 0 w 21600"/>
                    <a:gd name="T1" fmla="*/ 67 h 21600"/>
                    <a:gd name="T2" fmla="*/ 0 w 21600"/>
                    <a:gd name="T3" fmla="*/ 10018 h 21600"/>
                    <a:gd name="T4" fmla="*/ 10016 w 21600"/>
                    <a:gd name="T5" fmla="*/ 21600 h 21600"/>
                    <a:gd name="T6" fmla="*/ 21600 w 21600"/>
                    <a:gd name="T7" fmla="*/ 9203 h 21600"/>
                    <a:gd name="T8" fmla="*/ 21192 w 21600"/>
                    <a:gd name="T9" fmla="*/ 0 h 21600"/>
                    <a:gd name="T10" fmla="*/ 0 w 21600"/>
                    <a:gd name="T11" fmla="*/ 67 h 21600"/>
                    <a:gd name="T12" fmla="*/ 0 w 21600"/>
                    <a:gd name="T13" fmla="*/ 67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67"/>
                      </a:moveTo>
                      <a:lnTo>
                        <a:pt x="0" y="10018"/>
                      </a:lnTo>
                      <a:lnTo>
                        <a:pt x="10016" y="21600"/>
                      </a:lnTo>
                      <a:lnTo>
                        <a:pt x="21600" y="9203"/>
                      </a:lnTo>
                      <a:lnTo>
                        <a:pt x="21192" y="0"/>
                      </a:lnTo>
                      <a:lnTo>
                        <a:pt x="0" y="67"/>
                      </a:lnTo>
                      <a:close/>
                      <a:moveTo>
                        <a:pt x="0" y="67"/>
                      </a:moveTo>
                    </a:path>
                  </a:pathLst>
                </a:custGeom>
                <a:solidFill>
                  <a:srgbClr val="BBE0E3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32" name="Freeform 10"/>
                <p:cNvSpPr>
                  <a:spLocks/>
                </p:cNvSpPr>
                <p:nvPr/>
              </p:nvSpPr>
              <p:spPr bwMode="auto">
                <a:xfrm>
                  <a:off x="6577671" y="4028096"/>
                  <a:ext cx="703640" cy="141324"/>
                </a:xfrm>
                <a:custGeom>
                  <a:avLst/>
                  <a:gdLst>
                    <a:gd name="T0" fmla="*/ 0 w 21600"/>
                    <a:gd name="T1" fmla="*/ 8709 h 21600"/>
                    <a:gd name="T2" fmla="*/ 10170 w 21600"/>
                    <a:gd name="T3" fmla="*/ 21600 h 21600"/>
                    <a:gd name="T4" fmla="*/ 21600 w 21600"/>
                    <a:gd name="T5" fmla="*/ 8394 h 21600"/>
                    <a:gd name="T6" fmla="*/ 9964 w 21600"/>
                    <a:gd name="T7" fmla="*/ 0 h 21600"/>
                    <a:gd name="T8" fmla="*/ 0 w 21600"/>
                    <a:gd name="T9" fmla="*/ 8709 h 21600"/>
                    <a:gd name="T10" fmla="*/ 0 w 21600"/>
                    <a:gd name="T11" fmla="*/ 8709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600"/>
                    <a:gd name="T19" fmla="*/ 0 h 21600"/>
                    <a:gd name="T20" fmla="*/ 21600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0" y="8709"/>
                      </a:moveTo>
                      <a:lnTo>
                        <a:pt x="10170" y="21600"/>
                      </a:lnTo>
                      <a:lnTo>
                        <a:pt x="21600" y="8394"/>
                      </a:lnTo>
                      <a:lnTo>
                        <a:pt x="9964" y="0"/>
                      </a:lnTo>
                      <a:lnTo>
                        <a:pt x="0" y="8709"/>
                      </a:lnTo>
                      <a:close/>
                      <a:moveTo>
                        <a:pt x="0" y="8709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33" name="Freeform 11"/>
                <p:cNvSpPr>
                  <a:spLocks/>
                </p:cNvSpPr>
                <p:nvPr/>
              </p:nvSpPr>
              <p:spPr bwMode="auto">
                <a:xfrm>
                  <a:off x="6665030" y="3639057"/>
                  <a:ext cx="527333" cy="93687"/>
                </a:xfrm>
                <a:custGeom>
                  <a:avLst/>
                  <a:gdLst>
                    <a:gd name="T0" fmla="*/ 0 w 21600"/>
                    <a:gd name="T1" fmla="*/ 67 h 21600"/>
                    <a:gd name="T2" fmla="*/ 0 w 21600"/>
                    <a:gd name="T3" fmla="*/ 10018 h 21600"/>
                    <a:gd name="T4" fmla="*/ 10016 w 21600"/>
                    <a:gd name="T5" fmla="*/ 21600 h 21600"/>
                    <a:gd name="T6" fmla="*/ 21600 w 21600"/>
                    <a:gd name="T7" fmla="*/ 9203 h 21600"/>
                    <a:gd name="T8" fmla="*/ 21192 w 21600"/>
                    <a:gd name="T9" fmla="*/ 0 h 21600"/>
                    <a:gd name="T10" fmla="*/ 0 w 21600"/>
                    <a:gd name="T11" fmla="*/ 67 h 21600"/>
                    <a:gd name="T12" fmla="*/ 0 w 21600"/>
                    <a:gd name="T13" fmla="*/ 67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67"/>
                      </a:moveTo>
                      <a:lnTo>
                        <a:pt x="0" y="10018"/>
                      </a:lnTo>
                      <a:lnTo>
                        <a:pt x="10016" y="21600"/>
                      </a:lnTo>
                      <a:lnTo>
                        <a:pt x="21600" y="9203"/>
                      </a:lnTo>
                      <a:lnTo>
                        <a:pt x="21192" y="0"/>
                      </a:lnTo>
                      <a:lnTo>
                        <a:pt x="0" y="67"/>
                      </a:lnTo>
                      <a:close/>
                      <a:moveTo>
                        <a:pt x="0" y="67"/>
                      </a:moveTo>
                    </a:path>
                  </a:pathLst>
                </a:custGeom>
                <a:solidFill>
                  <a:srgbClr val="BBE0E3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34" name="Freeform 12"/>
                <p:cNvSpPr>
                  <a:spLocks/>
                </p:cNvSpPr>
                <p:nvPr/>
              </p:nvSpPr>
              <p:spPr bwMode="auto">
                <a:xfrm>
                  <a:off x="6672972" y="3600947"/>
                  <a:ext cx="511449" cy="79396"/>
                </a:xfrm>
                <a:custGeom>
                  <a:avLst/>
                  <a:gdLst>
                    <a:gd name="T0" fmla="*/ 0 w 21600"/>
                    <a:gd name="T1" fmla="*/ 8709 h 21600"/>
                    <a:gd name="T2" fmla="*/ 10170 w 21600"/>
                    <a:gd name="T3" fmla="*/ 21600 h 21600"/>
                    <a:gd name="T4" fmla="*/ 21600 w 21600"/>
                    <a:gd name="T5" fmla="*/ 8394 h 21600"/>
                    <a:gd name="T6" fmla="*/ 9964 w 21600"/>
                    <a:gd name="T7" fmla="*/ 0 h 21600"/>
                    <a:gd name="T8" fmla="*/ 0 w 21600"/>
                    <a:gd name="T9" fmla="*/ 8709 h 21600"/>
                    <a:gd name="T10" fmla="*/ 0 w 21600"/>
                    <a:gd name="T11" fmla="*/ 8709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600"/>
                    <a:gd name="T19" fmla="*/ 0 h 21600"/>
                    <a:gd name="T20" fmla="*/ 21600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0" y="8709"/>
                      </a:moveTo>
                      <a:lnTo>
                        <a:pt x="10170" y="21600"/>
                      </a:lnTo>
                      <a:lnTo>
                        <a:pt x="21600" y="8394"/>
                      </a:lnTo>
                      <a:lnTo>
                        <a:pt x="9964" y="0"/>
                      </a:lnTo>
                      <a:lnTo>
                        <a:pt x="0" y="8709"/>
                      </a:lnTo>
                      <a:close/>
                      <a:moveTo>
                        <a:pt x="0" y="8709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35" name="Freeform 13"/>
                <p:cNvSpPr>
                  <a:spLocks/>
                </p:cNvSpPr>
                <p:nvPr/>
              </p:nvSpPr>
              <p:spPr bwMode="auto">
                <a:xfrm>
                  <a:off x="6780980" y="2481467"/>
                  <a:ext cx="162012" cy="2867775"/>
                </a:xfrm>
                <a:custGeom>
                  <a:avLst/>
                  <a:gdLst>
                    <a:gd name="T0" fmla="*/ 19475 w 21600"/>
                    <a:gd name="T1" fmla="*/ 0 h 21600"/>
                    <a:gd name="T2" fmla="*/ 0 w 21600"/>
                    <a:gd name="T3" fmla="*/ 21403 h 21600"/>
                    <a:gd name="T4" fmla="*/ 21600 w 21600"/>
                    <a:gd name="T5" fmla="*/ 21600 h 21600"/>
                    <a:gd name="T6" fmla="*/ 19475 w 21600"/>
                    <a:gd name="T7" fmla="*/ 0 h 21600"/>
                    <a:gd name="T8" fmla="*/ 19475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19475" y="0"/>
                      </a:moveTo>
                      <a:lnTo>
                        <a:pt x="0" y="21403"/>
                      </a:lnTo>
                      <a:lnTo>
                        <a:pt x="21600" y="21600"/>
                      </a:lnTo>
                      <a:lnTo>
                        <a:pt x="19475" y="0"/>
                      </a:lnTo>
                      <a:close/>
                      <a:moveTo>
                        <a:pt x="19475" y="0"/>
                      </a:moveTo>
                    </a:path>
                  </a:pathLst>
                </a:custGeom>
                <a:gradFill rotWithShape="0">
                  <a:gsLst>
                    <a:gs pos="0">
                      <a:srgbClr val="828282"/>
                    </a:gs>
                    <a:gs pos="100000">
                      <a:srgbClr val="E4E4E4"/>
                    </a:gs>
                  </a:gsLst>
                  <a:lin ang="2820000" scaled="1"/>
                </a:gra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36" name="Freeform 14"/>
                <p:cNvSpPr>
                  <a:spLocks/>
                </p:cNvSpPr>
                <p:nvPr/>
              </p:nvSpPr>
              <p:spPr bwMode="auto">
                <a:xfrm>
                  <a:off x="6917578" y="2514813"/>
                  <a:ext cx="212839" cy="2824901"/>
                </a:xfrm>
                <a:custGeom>
                  <a:avLst/>
                  <a:gdLst>
                    <a:gd name="T0" fmla="*/ 0 w 21600"/>
                    <a:gd name="T1" fmla="*/ 0 h 21600"/>
                    <a:gd name="T2" fmla="*/ 1930 w 21600"/>
                    <a:gd name="T3" fmla="*/ 21600 h 21600"/>
                    <a:gd name="T4" fmla="*/ 21600 w 21600"/>
                    <a:gd name="T5" fmla="*/ 21422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0" y="0"/>
                      </a:moveTo>
                      <a:lnTo>
                        <a:pt x="1930" y="21600"/>
                      </a:lnTo>
                      <a:lnTo>
                        <a:pt x="21600" y="21422"/>
                      </a:lnTo>
                      <a:lnTo>
                        <a:pt x="0" y="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37" name="Freeform 15"/>
                <p:cNvSpPr>
                  <a:spLocks/>
                </p:cNvSpPr>
                <p:nvPr/>
              </p:nvSpPr>
              <p:spPr bwMode="auto">
                <a:xfrm>
                  <a:off x="6140874" y="2494170"/>
                  <a:ext cx="738583" cy="2720099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261 h 21600"/>
                    <a:gd name="T4" fmla="*/ 4724 w 21600"/>
                    <a:gd name="T5" fmla="*/ 21600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261"/>
                      </a:lnTo>
                      <a:lnTo>
                        <a:pt x="4724" y="21600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gradFill rotWithShape="0">
                  <a:gsLst>
                    <a:gs pos="0">
                      <a:srgbClr val="828282"/>
                    </a:gs>
                    <a:gs pos="100000">
                      <a:srgbClr val="E4E4E4"/>
                    </a:gs>
                  </a:gsLst>
                  <a:lin ang="2820000" scaled="1"/>
                </a:gra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38" name="Freeform 16"/>
                <p:cNvSpPr>
                  <a:spLocks/>
                </p:cNvSpPr>
                <p:nvPr/>
              </p:nvSpPr>
              <p:spPr bwMode="auto">
                <a:xfrm>
                  <a:off x="6302886" y="2497346"/>
                  <a:ext cx="574983" cy="2710571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600 h 21600"/>
                    <a:gd name="T4" fmla="*/ 6080 w 21600"/>
                    <a:gd name="T5" fmla="*/ 21415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600"/>
                      </a:lnTo>
                      <a:lnTo>
                        <a:pt x="6080" y="21415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39" name="Freeform 17"/>
                <p:cNvSpPr>
                  <a:spLocks/>
                </p:cNvSpPr>
                <p:nvPr/>
              </p:nvSpPr>
              <p:spPr bwMode="auto">
                <a:xfrm flipH="1">
                  <a:off x="6962052" y="2497346"/>
                  <a:ext cx="738583" cy="2720099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261 h 21600"/>
                    <a:gd name="T4" fmla="*/ 4724 w 21600"/>
                    <a:gd name="T5" fmla="*/ 21600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261"/>
                      </a:lnTo>
                      <a:lnTo>
                        <a:pt x="4724" y="21600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gradFill rotWithShape="0">
                  <a:gsLst>
                    <a:gs pos="0">
                      <a:srgbClr val="E4E4E4"/>
                    </a:gs>
                    <a:gs pos="100000">
                      <a:srgbClr val="828282"/>
                    </a:gs>
                  </a:gsLst>
                  <a:lin ang="18780000" scaled="1"/>
                </a:gra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40" name="Freeform 18"/>
                <p:cNvSpPr>
                  <a:spLocks/>
                </p:cNvSpPr>
                <p:nvPr/>
              </p:nvSpPr>
              <p:spPr bwMode="auto">
                <a:xfrm flipH="1">
                  <a:off x="6962052" y="2497346"/>
                  <a:ext cx="574983" cy="2710571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600 h 21600"/>
                    <a:gd name="T4" fmla="*/ 6080 w 21600"/>
                    <a:gd name="T5" fmla="*/ 21415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600"/>
                      </a:lnTo>
                      <a:lnTo>
                        <a:pt x="6080" y="21415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41" name="Rectangle 21"/>
                <p:cNvSpPr>
                  <a:spLocks/>
                </p:cNvSpPr>
                <p:nvPr/>
              </p:nvSpPr>
              <p:spPr bwMode="auto">
                <a:xfrm>
                  <a:off x="6498253" y="1608114"/>
                  <a:ext cx="181072" cy="1121068"/>
                </a:xfrm>
                <a:prstGeom prst="rect">
                  <a:avLst/>
                </a:prstGeom>
                <a:gradFill rotWithShape="0">
                  <a:gsLst>
                    <a:gs pos="0">
                      <a:srgbClr val="D6D6D6"/>
                    </a:gs>
                    <a:gs pos="100000">
                      <a:srgbClr val="828282"/>
                    </a:gs>
                  </a:gsLst>
                  <a:lin ang="0" scaled="1"/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42" name="Rectangle 22"/>
                <p:cNvSpPr>
                  <a:spLocks/>
                </p:cNvSpPr>
                <p:nvPr/>
              </p:nvSpPr>
              <p:spPr bwMode="auto">
                <a:xfrm>
                  <a:off x="6827043" y="1722443"/>
                  <a:ext cx="179659" cy="1100384"/>
                </a:xfrm>
                <a:prstGeom prst="rect">
                  <a:avLst/>
                </a:prstGeom>
                <a:gradFill rotWithShape="0">
                  <a:gsLst>
                    <a:gs pos="0">
                      <a:srgbClr val="D6D6D6"/>
                    </a:gs>
                    <a:gs pos="100000">
                      <a:srgbClr val="828282"/>
                    </a:gs>
                  </a:gsLst>
                  <a:lin ang="0" scaled="1"/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</p:grpSp>
        </p:grpSp>
      </p:grpSp>
      <p:cxnSp>
        <p:nvCxnSpPr>
          <p:cNvPr id="74" name="直線コネクタ 73"/>
          <p:cNvCxnSpPr/>
          <p:nvPr/>
        </p:nvCxnSpPr>
        <p:spPr>
          <a:xfrm>
            <a:off x="7336333" y="5918670"/>
            <a:ext cx="2045739" cy="14090"/>
          </a:xfrm>
          <a:prstGeom prst="line">
            <a:avLst/>
          </a:prstGeom>
          <a:noFill/>
          <a:ln w="12700" cap="flat" cmpd="sng" algn="ctr">
            <a:solidFill>
              <a:srgbClr val="FFFFFF">
                <a:lumMod val="50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grpSp>
        <p:nvGrpSpPr>
          <p:cNvPr id="79" name="グループ化 55"/>
          <p:cNvGrpSpPr/>
          <p:nvPr/>
        </p:nvGrpSpPr>
        <p:grpSpPr>
          <a:xfrm>
            <a:off x="4312098" y="6153421"/>
            <a:ext cx="365127" cy="469931"/>
            <a:chOff x="2951136" y="3903667"/>
            <a:chExt cx="730261" cy="876314"/>
          </a:xfrm>
        </p:grpSpPr>
        <p:sp>
          <p:nvSpPr>
            <p:cNvPr id="95" name="円/楕円 35"/>
            <p:cNvSpPr>
              <a:spLocks noChangeArrowheads="1"/>
            </p:cNvSpPr>
            <p:nvPr/>
          </p:nvSpPr>
          <p:spPr bwMode="auto">
            <a:xfrm>
              <a:off x="2951136" y="4487877"/>
              <a:ext cx="730261" cy="292104"/>
            </a:xfrm>
            <a:prstGeom prst="ellipse">
              <a:avLst/>
            </a:prstGeom>
            <a:solidFill>
              <a:srgbClr val="FFFFFF">
                <a:lumMod val="85000"/>
              </a:srgbClr>
            </a:solidFill>
            <a:ln w="2857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1042885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GP創英角ｺﾞｼｯｸUB"/>
                <a:cs typeface="Osaka"/>
              </a:endParaRPr>
            </a:p>
          </p:txBody>
        </p:sp>
        <p:grpSp>
          <p:nvGrpSpPr>
            <p:cNvPr id="96" name="グループ化 334"/>
            <p:cNvGrpSpPr>
              <a:grpSpLocks/>
            </p:cNvGrpSpPr>
            <p:nvPr/>
          </p:nvGrpSpPr>
          <p:grpSpPr bwMode="auto">
            <a:xfrm>
              <a:off x="2951142" y="3903667"/>
              <a:ext cx="693747" cy="839797"/>
              <a:chOff x="5360992" y="1603350"/>
              <a:chExt cx="985850" cy="1387493"/>
            </a:xfrm>
          </p:grpSpPr>
          <p:sp>
            <p:nvSpPr>
              <p:cNvPr id="97" name="円/楕円 96"/>
              <p:cNvSpPr/>
              <p:nvPr/>
            </p:nvSpPr>
            <p:spPr bwMode="auto">
              <a:xfrm>
                <a:off x="5762349" y="1676016"/>
                <a:ext cx="219510" cy="67181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sp>
            <p:nvSpPr>
              <p:cNvPr id="98" name="円/楕円 97"/>
              <p:cNvSpPr/>
              <p:nvPr/>
            </p:nvSpPr>
            <p:spPr bwMode="auto">
              <a:xfrm>
                <a:off x="5762349" y="1785699"/>
                <a:ext cx="219510" cy="67181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sp>
            <p:nvSpPr>
              <p:cNvPr id="99" name="円/楕円 98"/>
              <p:cNvSpPr/>
              <p:nvPr/>
            </p:nvSpPr>
            <p:spPr bwMode="auto">
              <a:xfrm>
                <a:off x="5762349" y="1902237"/>
                <a:ext cx="219510" cy="6581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grpSp>
            <p:nvGrpSpPr>
              <p:cNvPr id="100" name="グループ化 58"/>
              <p:cNvGrpSpPr>
                <a:grpSpLocks/>
              </p:cNvGrpSpPr>
              <p:nvPr/>
            </p:nvGrpSpPr>
            <p:grpSpPr bwMode="auto">
              <a:xfrm>
                <a:off x="5360992" y="1603350"/>
                <a:ext cx="985850" cy="1387493"/>
                <a:chOff x="5360994" y="1603350"/>
                <a:chExt cx="2962275" cy="4212739"/>
              </a:xfrm>
            </p:grpSpPr>
            <p:sp>
              <p:nvSpPr>
                <p:cNvPr id="101" name="Rectangle 2"/>
                <p:cNvSpPr>
                  <a:spLocks/>
                </p:cNvSpPr>
                <p:nvPr/>
              </p:nvSpPr>
              <p:spPr bwMode="auto">
                <a:xfrm>
                  <a:off x="7141536" y="1603350"/>
                  <a:ext cx="181072" cy="1119480"/>
                </a:xfrm>
                <a:prstGeom prst="rect">
                  <a:avLst/>
                </a:prstGeom>
                <a:gradFill rotWithShape="0">
                  <a:gsLst>
                    <a:gs pos="0">
                      <a:srgbClr val="D6D6D6"/>
                    </a:gs>
                    <a:gs pos="100000">
                      <a:srgbClr val="828282"/>
                    </a:gs>
                  </a:gsLst>
                  <a:lin ang="0" scaled="1"/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02" name="Oval 4"/>
                <p:cNvSpPr>
                  <a:spLocks/>
                </p:cNvSpPr>
                <p:nvPr/>
              </p:nvSpPr>
              <p:spPr bwMode="auto">
                <a:xfrm>
                  <a:off x="5360994" y="4815702"/>
                  <a:ext cx="2940038" cy="100038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9999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03" name="Oval 5"/>
                <p:cNvSpPr>
                  <a:spLocks/>
                </p:cNvSpPr>
                <p:nvPr/>
              </p:nvSpPr>
              <p:spPr bwMode="auto">
                <a:xfrm>
                  <a:off x="6693621" y="4879219"/>
                  <a:ext cx="1629648" cy="55418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9999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04" name="Oval 6"/>
                <p:cNvSpPr>
                  <a:spLocks/>
                </p:cNvSpPr>
                <p:nvPr/>
              </p:nvSpPr>
              <p:spPr bwMode="auto">
                <a:xfrm>
                  <a:off x="5543654" y="4877631"/>
                  <a:ext cx="1631237" cy="55418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9999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05" name="Freeform 7"/>
                <p:cNvSpPr>
                  <a:spLocks/>
                </p:cNvSpPr>
                <p:nvPr/>
              </p:nvSpPr>
              <p:spPr bwMode="auto">
                <a:xfrm>
                  <a:off x="6422013" y="4534641"/>
                  <a:ext cx="1010191" cy="257242"/>
                </a:xfrm>
                <a:custGeom>
                  <a:avLst/>
                  <a:gdLst>
                    <a:gd name="T0" fmla="*/ 0 w 21600"/>
                    <a:gd name="T1" fmla="*/ 67 h 21600"/>
                    <a:gd name="T2" fmla="*/ 0 w 21600"/>
                    <a:gd name="T3" fmla="*/ 10018 h 21600"/>
                    <a:gd name="T4" fmla="*/ 10016 w 21600"/>
                    <a:gd name="T5" fmla="*/ 21600 h 21600"/>
                    <a:gd name="T6" fmla="*/ 21600 w 21600"/>
                    <a:gd name="T7" fmla="*/ 9203 h 21600"/>
                    <a:gd name="T8" fmla="*/ 21192 w 21600"/>
                    <a:gd name="T9" fmla="*/ 0 h 21600"/>
                    <a:gd name="T10" fmla="*/ 0 w 21600"/>
                    <a:gd name="T11" fmla="*/ 67 h 21600"/>
                    <a:gd name="T12" fmla="*/ 0 w 21600"/>
                    <a:gd name="T13" fmla="*/ 67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67"/>
                      </a:moveTo>
                      <a:lnTo>
                        <a:pt x="0" y="10018"/>
                      </a:lnTo>
                      <a:lnTo>
                        <a:pt x="10016" y="21600"/>
                      </a:lnTo>
                      <a:lnTo>
                        <a:pt x="21600" y="9203"/>
                      </a:lnTo>
                      <a:lnTo>
                        <a:pt x="21192" y="0"/>
                      </a:lnTo>
                      <a:lnTo>
                        <a:pt x="0" y="67"/>
                      </a:lnTo>
                      <a:close/>
                      <a:moveTo>
                        <a:pt x="0" y="67"/>
                      </a:moveTo>
                    </a:path>
                  </a:pathLst>
                </a:custGeom>
                <a:solidFill>
                  <a:srgbClr val="BBE0E3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06" name="Freeform 8"/>
                <p:cNvSpPr>
                  <a:spLocks/>
                </p:cNvSpPr>
                <p:nvPr/>
              </p:nvSpPr>
              <p:spPr bwMode="auto">
                <a:xfrm>
                  <a:off x="6434719" y="4429839"/>
                  <a:ext cx="980013" cy="220720"/>
                </a:xfrm>
                <a:custGeom>
                  <a:avLst/>
                  <a:gdLst>
                    <a:gd name="T0" fmla="*/ 0 w 21600"/>
                    <a:gd name="T1" fmla="*/ 8709 h 21600"/>
                    <a:gd name="T2" fmla="*/ 10170 w 21600"/>
                    <a:gd name="T3" fmla="*/ 21600 h 21600"/>
                    <a:gd name="T4" fmla="*/ 21600 w 21600"/>
                    <a:gd name="T5" fmla="*/ 8394 h 21600"/>
                    <a:gd name="T6" fmla="*/ 9964 w 21600"/>
                    <a:gd name="T7" fmla="*/ 0 h 21600"/>
                    <a:gd name="T8" fmla="*/ 0 w 21600"/>
                    <a:gd name="T9" fmla="*/ 8709 h 21600"/>
                    <a:gd name="T10" fmla="*/ 0 w 21600"/>
                    <a:gd name="T11" fmla="*/ 8709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600"/>
                    <a:gd name="T19" fmla="*/ 0 h 21600"/>
                    <a:gd name="T20" fmla="*/ 21600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0" y="8709"/>
                      </a:moveTo>
                      <a:lnTo>
                        <a:pt x="10170" y="21600"/>
                      </a:lnTo>
                      <a:lnTo>
                        <a:pt x="21600" y="8394"/>
                      </a:lnTo>
                      <a:lnTo>
                        <a:pt x="9964" y="0"/>
                      </a:lnTo>
                      <a:lnTo>
                        <a:pt x="0" y="8709"/>
                      </a:lnTo>
                      <a:close/>
                      <a:moveTo>
                        <a:pt x="0" y="8709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07" name="Freeform 9"/>
                <p:cNvSpPr>
                  <a:spLocks/>
                </p:cNvSpPr>
                <p:nvPr/>
              </p:nvSpPr>
              <p:spPr bwMode="auto">
                <a:xfrm>
                  <a:off x="6568141" y="4094789"/>
                  <a:ext cx="725877" cy="165143"/>
                </a:xfrm>
                <a:custGeom>
                  <a:avLst/>
                  <a:gdLst>
                    <a:gd name="T0" fmla="*/ 0 w 21600"/>
                    <a:gd name="T1" fmla="*/ 67 h 21600"/>
                    <a:gd name="T2" fmla="*/ 0 w 21600"/>
                    <a:gd name="T3" fmla="*/ 10018 h 21600"/>
                    <a:gd name="T4" fmla="*/ 10016 w 21600"/>
                    <a:gd name="T5" fmla="*/ 21600 h 21600"/>
                    <a:gd name="T6" fmla="*/ 21600 w 21600"/>
                    <a:gd name="T7" fmla="*/ 9203 h 21600"/>
                    <a:gd name="T8" fmla="*/ 21192 w 21600"/>
                    <a:gd name="T9" fmla="*/ 0 h 21600"/>
                    <a:gd name="T10" fmla="*/ 0 w 21600"/>
                    <a:gd name="T11" fmla="*/ 67 h 21600"/>
                    <a:gd name="T12" fmla="*/ 0 w 21600"/>
                    <a:gd name="T13" fmla="*/ 67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67"/>
                      </a:moveTo>
                      <a:lnTo>
                        <a:pt x="0" y="10018"/>
                      </a:lnTo>
                      <a:lnTo>
                        <a:pt x="10016" y="21600"/>
                      </a:lnTo>
                      <a:lnTo>
                        <a:pt x="21600" y="9203"/>
                      </a:lnTo>
                      <a:lnTo>
                        <a:pt x="21192" y="0"/>
                      </a:lnTo>
                      <a:lnTo>
                        <a:pt x="0" y="67"/>
                      </a:lnTo>
                      <a:close/>
                      <a:moveTo>
                        <a:pt x="0" y="67"/>
                      </a:moveTo>
                    </a:path>
                  </a:pathLst>
                </a:custGeom>
                <a:solidFill>
                  <a:srgbClr val="BBE0E3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08" name="Freeform 10"/>
                <p:cNvSpPr>
                  <a:spLocks/>
                </p:cNvSpPr>
                <p:nvPr/>
              </p:nvSpPr>
              <p:spPr bwMode="auto">
                <a:xfrm>
                  <a:off x="6577671" y="4028096"/>
                  <a:ext cx="703640" cy="141324"/>
                </a:xfrm>
                <a:custGeom>
                  <a:avLst/>
                  <a:gdLst>
                    <a:gd name="T0" fmla="*/ 0 w 21600"/>
                    <a:gd name="T1" fmla="*/ 8709 h 21600"/>
                    <a:gd name="T2" fmla="*/ 10170 w 21600"/>
                    <a:gd name="T3" fmla="*/ 21600 h 21600"/>
                    <a:gd name="T4" fmla="*/ 21600 w 21600"/>
                    <a:gd name="T5" fmla="*/ 8394 h 21600"/>
                    <a:gd name="T6" fmla="*/ 9964 w 21600"/>
                    <a:gd name="T7" fmla="*/ 0 h 21600"/>
                    <a:gd name="T8" fmla="*/ 0 w 21600"/>
                    <a:gd name="T9" fmla="*/ 8709 h 21600"/>
                    <a:gd name="T10" fmla="*/ 0 w 21600"/>
                    <a:gd name="T11" fmla="*/ 8709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600"/>
                    <a:gd name="T19" fmla="*/ 0 h 21600"/>
                    <a:gd name="T20" fmla="*/ 21600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0" y="8709"/>
                      </a:moveTo>
                      <a:lnTo>
                        <a:pt x="10170" y="21600"/>
                      </a:lnTo>
                      <a:lnTo>
                        <a:pt x="21600" y="8394"/>
                      </a:lnTo>
                      <a:lnTo>
                        <a:pt x="9964" y="0"/>
                      </a:lnTo>
                      <a:lnTo>
                        <a:pt x="0" y="8709"/>
                      </a:lnTo>
                      <a:close/>
                      <a:moveTo>
                        <a:pt x="0" y="8709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09" name="Freeform 11"/>
                <p:cNvSpPr>
                  <a:spLocks/>
                </p:cNvSpPr>
                <p:nvPr/>
              </p:nvSpPr>
              <p:spPr bwMode="auto">
                <a:xfrm>
                  <a:off x="6665030" y="3639057"/>
                  <a:ext cx="527333" cy="93687"/>
                </a:xfrm>
                <a:custGeom>
                  <a:avLst/>
                  <a:gdLst>
                    <a:gd name="T0" fmla="*/ 0 w 21600"/>
                    <a:gd name="T1" fmla="*/ 67 h 21600"/>
                    <a:gd name="T2" fmla="*/ 0 w 21600"/>
                    <a:gd name="T3" fmla="*/ 10018 h 21600"/>
                    <a:gd name="T4" fmla="*/ 10016 w 21600"/>
                    <a:gd name="T5" fmla="*/ 21600 h 21600"/>
                    <a:gd name="T6" fmla="*/ 21600 w 21600"/>
                    <a:gd name="T7" fmla="*/ 9203 h 21600"/>
                    <a:gd name="T8" fmla="*/ 21192 w 21600"/>
                    <a:gd name="T9" fmla="*/ 0 h 21600"/>
                    <a:gd name="T10" fmla="*/ 0 w 21600"/>
                    <a:gd name="T11" fmla="*/ 67 h 21600"/>
                    <a:gd name="T12" fmla="*/ 0 w 21600"/>
                    <a:gd name="T13" fmla="*/ 67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67"/>
                      </a:moveTo>
                      <a:lnTo>
                        <a:pt x="0" y="10018"/>
                      </a:lnTo>
                      <a:lnTo>
                        <a:pt x="10016" y="21600"/>
                      </a:lnTo>
                      <a:lnTo>
                        <a:pt x="21600" y="9203"/>
                      </a:lnTo>
                      <a:lnTo>
                        <a:pt x="21192" y="0"/>
                      </a:lnTo>
                      <a:lnTo>
                        <a:pt x="0" y="67"/>
                      </a:lnTo>
                      <a:close/>
                      <a:moveTo>
                        <a:pt x="0" y="67"/>
                      </a:moveTo>
                    </a:path>
                  </a:pathLst>
                </a:custGeom>
                <a:solidFill>
                  <a:srgbClr val="BBE0E3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10" name="Freeform 12"/>
                <p:cNvSpPr>
                  <a:spLocks/>
                </p:cNvSpPr>
                <p:nvPr/>
              </p:nvSpPr>
              <p:spPr bwMode="auto">
                <a:xfrm>
                  <a:off x="6672972" y="3600947"/>
                  <a:ext cx="511449" cy="79396"/>
                </a:xfrm>
                <a:custGeom>
                  <a:avLst/>
                  <a:gdLst>
                    <a:gd name="T0" fmla="*/ 0 w 21600"/>
                    <a:gd name="T1" fmla="*/ 8709 h 21600"/>
                    <a:gd name="T2" fmla="*/ 10170 w 21600"/>
                    <a:gd name="T3" fmla="*/ 21600 h 21600"/>
                    <a:gd name="T4" fmla="*/ 21600 w 21600"/>
                    <a:gd name="T5" fmla="*/ 8394 h 21600"/>
                    <a:gd name="T6" fmla="*/ 9964 w 21600"/>
                    <a:gd name="T7" fmla="*/ 0 h 21600"/>
                    <a:gd name="T8" fmla="*/ 0 w 21600"/>
                    <a:gd name="T9" fmla="*/ 8709 h 21600"/>
                    <a:gd name="T10" fmla="*/ 0 w 21600"/>
                    <a:gd name="T11" fmla="*/ 8709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600"/>
                    <a:gd name="T19" fmla="*/ 0 h 21600"/>
                    <a:gd name="T20" fmla="*/ 21600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0" y="8709"/>
                      </a:moveTo>
                      <a:lnTo>
                        <a:pt x="10170" y="21600"/>
                      </a:lnTo>
                      <a:lnTo>
                        <a:pt x="21600" y="8394"/>
                      </a:lnTo>
                      <a:lnTo>
                        <a:pt x="9964" y="0"/>
                      </a:lnTo>
                      <a:lnTo>
                        <a:pt x="0" y="8709"/>
                      </a:lnTo>
                      <a:close/>
                      <a:moveTo>
                        <a:pt x="0" y="8709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11" name="Freeform 13"/>
                <p:cNvSpPr>
                  <a:spLocks/>
                </p:cNvSpPr>
                <p:nvPr/>
              </p:nvSpPr>
              <p:spPr bwMode="auto">
                <a:xfrm>
                  <a:off x="6780980" y="2481467"/>
                  <a:ext cx="162012" cy="2867775"/>
                </a:xfrm>
                <a:custGeom>
                  <a:avLst/>
                  <a:gdLst>
                    <a:gd name="T0" fmla="*/ 19475 w 21600"/>
                    <a:gd name="T1" fmla="*/ 0 h 21600"/>
                    <a:gd name="T2" fmla="*/ 0 w 21600"/>
                    <a:gd name="T3" fmla="*/ 21403 h 21600"/>
                    <a:gd name="T4" fmla="*/ 21600 w 21600"/>
                    <a:gd name="T5" fmla="*/ 21600 h 21600"/>
                    <a:gd name="T6" fmla="*/ 19475 w 21600"/>
                    <a:gd name="T7" fmla="*/ 0 h 21600"/>
                    <a:gd name="T8" fmla="*/ 19475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19475" y="0"/>
                      </a:moveTo>
                      <a:lnTo>
                        <a:pt x="0" y="21403"/>
                      </a:lnTo>
                      <a:lnTo>
                        <a:pt x="21600" y="21600"/>
                      </a:lnTo>
                      <a:lnTo>
                        <a:pt x="19475" y="0"/>
                      </a:lnTo>
                      <a:close/>
                      <a:moveTo>
                        <a:pt x="19475" y="0"/>
                      </a:moveTo>
                    </a:path>
                  </a:pathLst>
                </a:custGeom>
                <a:gradFill rotWithShape="0">
                  <a:gsLst>
                    <a:gs pos="0">
                      <a:srgbClr val="828282"/>
                    </a:gs>
                    <a:gs pos="100000">
                      <a:srgbClr val="E4E4E4"/>
                    </a:gs>
                  </a:gsLst>
                  <a:lin ang="2820000" scaled="1"/>
                </a:gra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12" name="Freeform 14"/>
                <p:cNvSpPr>
                  <a:spLocks/>
                </p:cNvSpPr>
                <p:nvPr/>
              </p:nvSpPr>
              <p:spPr bwMode="auto">
                <a:xfrm>
                  <a:off x="6917578" y="2514813"/>
                  <a:ext cx="212839" cy="2824901"/>
                </a:xfrm>
                <a:custGeom>
                  <a:avLst/>
                  <a:gdLst>
                    <a:gd name="T0" fmla="*/ 0 w 21600"/>
                    <a:gd name="T1" fmla="*/ 0 h 21600"/>
                    <a:gd name="T2" fmla="*/ 1930 w 21600"/>
                    <a:gd name="T3" fmla="*/ 21600 h 21600"/>
                    <a:gd name="T4" fmla="*/ 21600 w 21600"/>
                    <a:gd name="T5" fmla="*/ 21422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0" y="0"/>
                      </a:moveTo>
                      <a:lnTo>
                        <a:pt x="1930" y="21600"/>
                      </a:lnTo>
                      <a:lnTo>
                        <a:pt x="21600" y="21422"/>
                      </a:lnTo>
                      <a:lnTo>
                        <a:pt x="0" y="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13" name="Freeform 15"/>
                <p:cNvSpPr>
                  <a:spLocks/>
                </p:cNvSpPr>
                <p:nvPr/>
              </p:nvSpPr>
              <p:spPr bwMode="auto">
                <a:xfrm>
                  <a:off x="6140874" y="2494170"/>
                  <a:ext cx="738583" cy="2720099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261 h 21600"/>
                    <a:gd name="T4" fmla="*/ 4724 w 21600"/>
                    <a:gd name="T5" fmla="*/ 21600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261"/>
                      </a:lnTo>
                      <a:lnTo>
                        <a:pt x="4724" y="21600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gradFill rotWithShape="0">
                  <a:gsLst>
                    <a:gs pos="0">
                      <a:srgbClr val="828282"/>
                    </a:gs>
                    <a:gs pos="100000">
                      <a:srgbClr val="E4E4E4"/>
                    </a:gs>
                  </a:gsLst>
                  <a:lin ang="2820000" scaled="1"/>
                </a:gra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14" name="Freeform 16"/>
                <p:cNvSpPr>
                  <a:spLocks/>
                </p:cNvSpPr>
                <p:nvPr/>
              </p:nvSpPr>
              <p:spPr bwMode="auto">
                <a:xfrm>
                  <a:off x="6302886" y="2497346"/>
                  <a:ext cx="574983" cy="2710571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600 h 21600"/>
                    <a:gd name="T4" fmla="*/ 6080 w 21600"/>
                    <a:gd name="T5" fmla="*/ 21415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600"/>
                      </a:lnTo>
                      <a:lnTo>
                        <a:pt x="6080" y="21415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15" name="Freeform 17"/>
                <p:cNvSpPr>
                  <a:spLocks/>
                </p:cNvSpPr>
                <p:nvPr/>
              </p:nvSpPr>
              <p:spPr bwMode="auto">
                <a:xfrm flipH="1">
                  <a:off x="6962052" y="2497346"/>
                  <a:ext cx="738583" cy="2720099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261 h 21600"/>
                    <a:gd name="T4" fmla="*/ 4724 w 21600"/>
                    <a:gd name="T5" fmla="*/ 21600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261"/>
                      </a:lnTo>
                      <a:lnTo>
                        <a:pt x="4724" y="21600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gradFill rotWithShape="0">
                  <a:gsLst>
                    <a:gs pos="0">
                      <a:srgbClr val="E4E4E4"/>
                    </a:gs>
                    <a:gs pos="100000">
                      <a:srgbClr val="828282"/>
                    </a:gs>
                  </a:gsLst>
                  <a:lin ang="18780000" scaled="1"/>
                </a:gra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16" name="Freeform 18"/>
                <p:cNvSpPr>
                  <a:spLocks/>
                </p:cNvSpPr>
                <p:nvPr/>
              </p:nvSpPr>
              <p:spPr bwMode="auto">
                <a:xfrm flipH="1">
                  <a:off x="6962052" y="2497346"/>
                  <a:ext cx="574983" cy="2710571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600 h 21600"/>
                    <a:gd name="T4" fmla="*/ 6080 w 21600"/>
                    <a:gd name="T5" fmla="*/ 21415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600"/>
                      </a:lnTo>
                      <a:lnTo>
                        <a:pt x="6080" y="21415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17" name="Rectangle 21"/>
                <p:cNvSpPr>
                  <a:spLocks/>
                </p:cNvSpPr>
                <p:nvPr/>
              </p:nvSpPr>
              <p:spPr bwMode="auto">
                <a:xfrm>
                  <a:off x="6498253" y="1608114"/>
                  <a:ext cx="181072" cy="1121068"/>
                </a:xfrm>
                <a:prstGeom prst="rect">
                  <a:avLst/>
                </a:prstGeom>
                <a:gradFill rotWithShape="0">
                  <a:gsLst>
                    <a:gs pos="0">
                      <a:srgbClr val="D6D6D6"/>
                    </a:gs>
                    <a:gs pos="100000">
                      <a:srgbClr val="828282"/>
                    </a:gs>
                  </a:gsLst>
                  <a:lin ang="0" scaled="1"/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18" name="Rectangle 22"/>
                <p:cNvSpPr>
                  <a:spLocks/>
                </p:cNvSpPr>
                <p:nvPr/>
              </p:nvSpPr>
              <p:spPr bwMode="auto">
                <a:xfrm>
                  <a:off x="6827043" y="1722443"/>
                  <a:ext cx="179659" cy="1100384"/>
                </a:xfrm>
                <a:prstGeom prst="rect">
                  <a:avLst/>
                </a:prstGeom>
                <a:gradFill rotWithShape="0">
                  <a:gsLst>
                    <a:gs pos="0">
                      <a:srgbClr val="D6D6D6"/>
                    </a:gs>
                    <a:gs pos="100000">
                      <a:srgbClr val="828282"/>
                    </a:gs>
                  </a:gsLst>
                  <a:lin ang="0" scaled="1"/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</p:grpSp>
        </p:grpSp>
      </p:grpSp>
      <p:cxnSp>
        <p:nvCxnSpPr>
          <p:cNvPr id="80" name="直線コネクタ 79"/>
          <p:cNvCxnSpPr>
            <a:stCxn id="95" idx="6"/>
          </p:cNvCxnSpPr>
          <p:nvPr/>
        </p:nvCxnSpPr>
        <p:spPr>
          <a:xfrm flipV="1">
            <a:off x="4677225" y="5918670"/>
            <a:ext cx="2118427" cy="626361"/>
          </a:xfrm>
          <a:prstGeom prst="line">
            <a:avLst/>
          </a:prstGeom>
          <a:noFill/>
          <a:ln w="12700" cap="flat" cmpd="sng" algn="ctr">
            <a:solidFill>
              <a:srgbClr val="FFFFFF">
                <a:lumMod val="50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81" name="直線コネクタ 80"/>
          <p:cNvCxnSpPr/>
          <p:nvPr/>
        </p:nvCxnSpPr>
        <p:spPr>
          <a:xfrm flipV="1">
            <a:off x="7351299" y="5932760"/>
            <a:ext cx="2030773" cy="504653"/>
          </a:xfrm>
          <a:prstGeom prst="line">
            <a:avLst/>
          </a:prstGeom>
          <a:noFill/>
          <a:ln w="12700" cap="flat" cmpd="sng" algn="ctr">
            <a:solidFill>
              <a:srgbClr val="FFFFFF">
                <a:lumMod val="50000"/>
              </a:srgbClr>
            </a:solidFill>
            <a:prstDash val="dash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82" name="直線コネクタ 81"/>
          <p:cNvCxnSpPr>
            <a:stCxn id="119" idx="6"/>
          </p:cNvCxnSpPr>
          <p:nvPr/>
        </p:nvCxnSpPr>
        <p:spPr>
          <a:xfrm>
            <a:off x="4653911" y="5924947"/>
            <a:ext cx="2156707" cy="512466"/>
          </a:xfrm>
          <a:prstGeom prst="line">
            <a:avLst/>
          </a:prstGeom>
          <a:noFill/>
          <a:ln w="12700" cap="flat" cmpd="sng" algn="ctr">
            <a:solidFill>
              <a:srgbClr val="FFFFFF">
                <a:lumMod val="50000"/>
              </a:srgbClr>
            </a:solidFill>
            <a:prstDash val="dash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83" name="直線コネクタ 82"/>
          <p:cNvCxnSpPr>
            <a:stCxn id="119" idx="7"/>
          </p:cNvCxnSpPr>
          <p:nvPr/>
        </p:nvCxnSpPr>
        <p:spPr>
          <a:xfrm>
            <a:off x="4600439" y="5869565"/>
            <a:ext cx="2210179" cy="567849"/>
          </a:xfrm>
          <a:prstGeom prst="line">
            <a:avLst/>
          </a:prstGeom>
          <a:noFill/>
          <a:ln w="12700" cap="flat" cmpd="sng" algn="ctr">
            <a:solidFill>
              <a:srgbClr val="FFFFFF">
                <a:lumMod val="50000"/>
              </a:srgbClr>
            </a:solidFill>
            <a:prstDash val="dash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pic>
        <p:nvPicPr>
          <p:cNvPr id="84" name="Picture 8" descr="C:\Documents and Settings\hatanaka\tanaka\02_制作\01_システム構築課\01_NW本部ポータル\04_制作\04_html\98_png\画像一時保存\server\MOBILE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5740" y="4678385"/>
            <a:ext cx="454149" cy="454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" name="図 85" descr="L47-cg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9154" y="5799675"/>
            <a:ext cx="312657" cy="255662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30000"/>
              </a:srgbClr>
            </a:outerShdw>
          </a:effectLst>
        </p:spPr>
      </p:pic>
      <p:pic>
        <p:nvPicPr>
          <p:cNvPr id="87" name="図 86" descr="L3-router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7501" y="5746883"/>
            <a:ext cx="603798" cy="497896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30000"/>
              </a:srgbClr>
            </a:outerShdw>
          </a:effectLst>
        </p:spPr>
      </p:pic>
      <p:pic>
        <p:nvPicPr>
          <p:cNvPr id="88" name="図 87" descr="L3-router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8517" y="5714711"/>
            <a:ext cx="603798" cy="497896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30000"/>
              </a:srgbClr>
            </a:outerShdw>
          </a:effectLst>
        </p:spPr>
      </p:pic>
      <p:pic>
        <p:nvPicPr>
          <p:cNvPr id="89" name="図 88" descr="L3-router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9060" y="6262640"/>
            <a:ext cx="603798" cy="497896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30000"/>
              </a:srgbClr>
            </a:outerShdw>
          </a:effectLst>
        </p:spPr>
      </p:pic>
      <p:pic>
        <p:nvPicPr>
          <p:cNvPr id="90" name="図 89" descr="L47-cg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1025" y="5808970"/>
            <a:ext cx="312657" cy="255662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30000"/>
              </a:srgbClr>
            </a:outerShdw>
          </a:effectLst>
        </p:spPr>
      </p:pic>
      <p:pic>
        <p:nvPicPr>
          <p:cNvPr id="91" name="図 90" descr="L47-cg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1906" y="5797116"/>
            <a:ext cx="312657" cy="255662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30000"/>
              </a:srgbClr>
            </a:outerShdw>
          </a:effectLst>
        </p:spPr>
      </p:pic>
      <p:pic>
        <p:nvPicPr>
          <p:cNvPr id="92" name="図 91" descr="L47-cg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5769" y="5788505"/>
            <a:ext cx="312657" cy="255662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30000"/>
              </a:srgbClr>
            </a:outerShdw>
          </a:effectLst>
        </p:spPr>
      </p:pic>
      <p:sp>
        <p:nvSpPr>
          <p:cNvPr id="93" name="正方形/長方形 92"/>
          <p:cNvSpPr/>
          <p:nvPr/>
        </p:nvSpPr>
        <p:spPr>
          <a:xfrm>
            <a:off x="144827" y="903344"/>
            <a:ext cx="12100889" cy="18774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buFont typeface="Arial"/>
              <a:buChar char="•"/>
            </a:pPr>
            <a:r>
              <a:rPr lang="en-US" altLang="ja-JP" sz="3200" b="1" dirty="0" smtClean="0">
                <a:solidFill>
                  <a:srgbClr val="0000FF"/>
                </a:solidFill>
                <a:latin typeface="Meiryo" charset="-128"/>
                <a:ea typeface="Meiryo" charset="-128"/>
                <a:cs typeface="Meiryo" charset="-128"/>
              </a:rPr>
              <a:t>A set of SIDs represents Network Slice.</a:t>
            </a:r>
            <a:br>
              <a:rPr lang="en-US" altLang="ja-JP" sz="3200" b="1" dirty="0" smtClean="0">
                <a:solidFill>
                  <a:srgbClr val="0000FF"/>
                </a:solidFill>
                <a:latin typeface="Meiryo" charset="-128"/>
                <a:ea typeface="Meiryo" charset="-128"/>
                <a:cs typeface="Meiryo" charset="-128"/>
              </a:rPr>
            </a:br>
            <a:r>
              <a:rPr lang="en-US" altLang="ja-JP" sz="2400" b="1" dirty="0" smtClean="0">
                <a:solidFill>
                  <a:srgbClr val="FF0000"/>
                </a:solidFill>
                <a:latin typeface="Meiryo" charset="-128"/>
                <a:ea typeface="Meiryo" charset="-128"/>
                <a:cs typeface="Meiryo" charset="-128"/>
              </a:rPr>
              <a:t>-&gt; Sharing same prefix among SIDs in a slice would work.</a:t>
            </a:r>
            <a:endParaRPr lang="en-US" altLang="ja-JP" sz="2400" b="1" dirty="0">
              <a:solidFill>
                <a:srgbClr val="FF0000"/>
              </a:solidFill>
              <a:latin typeface="Meiryo" charset="-128"/>
              <a:ea typeface="Meiryo" charset="-128"/>
              <a:cs typeface="Meiryo" charset="-128"/>
            </a:endParaRPr>
          </a:p>
          <a:p>
            <a:pPr marL="457200" indent="-457200">
              <a:buFont typeface="Arial"/>
              <a:buChar char="•"/>
            </a:pPr>
            <a:r>
              <a:rPr lang="en-US" altLang="ja-JP" sz="3200" b="1" dirty="0" smtClean="0">
                <a:solidFill>
                  <a:srgbClr val="0000FF"/>
                </a:solidFill>
                <a:latin typeface="Meiryo" charset="-128"/>
                <a:ea typeface="Meiryo" charset="-128"/>
                <a:cs typeface="Meiryo" charset="-128"/>
              </a:rPr>
              <a:t>Then user packets could also indicate Slices by SID.</a:t>
            </a:r>
            <a:br>
              <a:rPr lang="en-US" altLang="ja-JP" sz="3200" b="1" dirty="0" smtClean="0">
                <a:solidFill>
                  <a:srgbClr val="0000FF"/>
                </a:solidFill>
                <a:latin typeface="Meiryo" charset="-128"/>
                <a:ea typeface="Meiryo" charset="-128"/>
                <a:cs typeface="Meiryo" charset="-128"/>
              </a:rPr>
            </a:br>
            <a:r>
              <a:rPr lang="en-US" altLang="ja-JP" sz="2400" b="1" dirty="0" smtClean="0">
                <a:solidFill>
                  <a:srgbClr val="FF0000"/>
                </a:solidFill>
                <a:latin typeface="Meiryo" charset="-128"/>
                <a:ea typeface="Meiryo" charset="-128"/>
                <a:cs typeface="Meiryo" charset="-128"/>
              </a:rPr>
              <a:t>-&gt; Applications in a MN could be able to use SID to do that.</a:t>
            </a:r>
            <a:endParaRPr lang="en-US" altLang="ja-JP" sz="3200" b="1" dirty="0" smtClean="0">
              <a:solidFill>
                <a:srgbClr val="FF0000"/>
              </a:solidFill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143" name="円/楕円 142"/>
          <p:cNvSpPr/>
          <p:nvPr/>
        </p:nvSpPr>
        <p:spPr>
          <a:xfrm>
            <a:off x="4367118" y="4756736"/>
            <a:ext cx="5559161" cy="389897"/>
          </a:xfrm>
          <a:prstGeom prst="ellipse">
            <a:avLst/>
          </a:prstGeom>
          <a:solidFill>
            <a:srgbClr val="0000FF">
              <a:alpha val="52000"/>
            </a:srgb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2133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rPr>
              <a:t>SID</a:t>
            </a:r>
            <a:r>
              <a:rPr kumimoji="0" lang="en-US" altLang="ja-JP" sz="2133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rPr>
              <a:t> set of </a:t>
            </a:r>
            <a:r>
              <a:rPr kumimoji="0" lang="en-US" altLang="ja-JP" sz="2133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rPr>
              <a:t>NetSlice</a:t>
            </a:r>
            <a:r>
              <a:rPr kumimoji="0" lang="en-US" altLang="ja-JP" sz="2133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rPr>
              <a:t>-A</a:t>
            </a:r>
          </a:p>
        </p:txBody>
      </p:sp>
      <p:sp>
        <p:nvSpPr>
          <p:cNvPr id="144" name="円/楕円 143"/>
          <p:cNvSpPr/>
          <p:nvPr/>
        </p:nvSpPr>
        <p:spPr>
          <a:xfrm>
            <a:off x="4367118" y="4188601"/>
            <a:ext cx="5559161" cy="445597"/>
          </a:xfrm>
          <a:prstGeom prst="ellipse">
            <a:avLst/>
          </a:prstGeom>
          <a:solidFill>
            <a:srgbClr val="0CC4FF">
              <a:alpha val="52000"/>
            </a:srgbClr>
          </a:solidFill>
          <a:ln>
            <a:solidFill>
              <a:srgbClr val="04BAD5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2133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rPr>
              <a:t>SID set of </a:t>
            </a:r>
            <a:r>
              <a:rPr kumimoji="0" lang="en-US" altLang="ja-JP" sz="2133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rPr>
              <a:t>NetSlice</a:t>
            </a:r>
            <a:r>
              <a:rPr kumimoji="0" lang="en-US" altLang="ja-JP" sz="2133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rPr>
              <a:t>-B</a:t>
            </a:r>
          </a:p>
        </p:txBody>
      </p:sp>
      <p:sp>
        <p:nvSpPr>
          <p:cNvPr id="145" name="円/楕円 144"/>
          <p:cNvSpPr/>
          <p:nvPr/>
        </p:nvSpPr>
        <p:spPr>
          <a:xfrm>
            <a:off x="4367118" y="3408807"/>
            <a:ext cx="5559161" cy="456737"/>
          </a:xfrm>
          <a:prstGeom prst="ellipse">
            <a:avLst/>
          </a:prstGeom>
          <a:solidFill>
            <a:srgbClr val="05D328">
              <a:alpha val="52000"/>
            </a:srgb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2133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rPr>
              <a:t>SID set of </a:t>
            </a:r>
            <a:r>
              <a:rPr kumimoji="0" lang="en-US" altLang="ja-JP" sz="2133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rPr>
              <a:t>NetSlice</a:t>
            </a:r>
            <a:r>
              <a:rPr kumimoji="0" lang="en-US" altLang="ja-JP" sz="2133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rPr>
              <a:t>-C</a:t>
            </a:r>
          </a:p>
        </p:txBody>
      </p:sp>
      <p:pic>
        <p:nvPicPr>
          <p:cNvPr id="146" name="Picture 4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56523" y="4400079"/>
            <a:ext cx="1620838" cy="95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7" name="テキスト ボックス 146"/>
          <p:cNvSpPr txBox="1"/>
          <p:nvPr/>
        </p:nvSpPr>
        <p:spPr>
          <a:xfrm>
            <a:off x="10451840" y="4679912"/>
            <a:ext cx="1213334" cy="5025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Contents for </a:t>
            </a:r>
            <a:b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</a:br>
            <a:r>
              <a:rPr lang="en-US" altLang="ja-JP" sz="1333" dirty="0" err="1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NetSlice</a:t>
            </a:r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-A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  <p:pic>
        <p:nvPicPr>
          <p:cNvPr id="148" name="Picture 4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0820" y="3620286"/>
            <a:ext cx="1620838" cy="95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9" name="テキスト ボックス 148"/>
          <p:cNvSpPr txBox="1"/>
          <p:nvPr/>
        </p:nvSpPr>
        <p:spPr>
          <a:xfrm>
            <a:off x="10396138" y="3900119"/>
            <a:ext cx="1213334" cy="5025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Contents for </a:t>
            </a:r>
            <a:b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</a:br>
            <a:r>
              <a:rPr lang="en-US" altLang="ja-JP" sz="1333" dirty="0" err="1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NetSlice</a:t>
            </a:r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-B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  <p:pic>
        <p:nvPicPr>
          <p:cNvPr id="151" name="Picture 4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8539" y="2918472"/>
            <a:ext cx="1620838" cy="95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2" name="テキスト ボックス 151"/>
          <p:cNvSpPr txBox="1"/>
          <p:nvPr/>
        </p:nvSpPr>
        <p:spPr>
          <a:xfrm>
            <a:off x="10373853" y="3198305"/>
            <a:ext cx="1213334" cy="5025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Contents for </a:t>
            </a:r>
            <a:b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</a:br>
            <a:r>
              <a:rPr lang="en-US" altLang="ja-JP" sz="1333" dirty="0" err="1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NetSlice</a:t>
            </a:r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-C</a:t>
            </a:r>
          </a:p>
        </p:txBody>
      </p:sp>
      <p:cxnSp>
        <p:nvCxnSpPr>
          <p:cNvPr id="153" name="直線コネクタ 152"/>
          <p:cNvCxnSpPr>
            <a:stCxn id="84" idx="0"/>
            <a:endCxn id="143" idx="2"/>
          </p:cNvCxnSpPr>
          <p:nvPr/>
        </p:nvCxnSpPr>
        <p:spPr>
          <a:xfrm>
            <a:off x="2112815" y="4678385"/>
            <a:ext cx="2254303" cy="273300"/>
          </a:xfrm>
          <a:prstGeom prst="line">
            <a:avLst/>
          </a:prstGeom>
          <a:noFill/>
          <a:ln w="12700" cap="flat" cmpd="sng" algn="ctr">
            <a:solidFill>
              <a:srgbClr val="FFFFFF">
                <a:lumMod val="50000"/>
              </a:srgbClr>
            </a:solidFill>
            <a:prstDash val="dash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154" name="直線コネクタ 153"/>
          <p:cNvCxnSpPr>
            <a:stCxn id="84" idx="0"/>
            <a:endCxn id="144" idx="2"/>
          </p:cNvCxnSpPr>
          <p:nvPr/>
        </p:nvCxnSpPr>
        <p:spPr>
          <a:xfrm flipV="1">
            <a:off x="2112815" y="4411400"/>
            <a:ext cx="2254303" cy="266985"/>
          </a:xfrm>
          <a:prstGeom prst="line">
            <a:avLst/>
          </a:prstGeom>
          <a:noFill/>
          <a:ln w="12700" cap="flat" cmpd="sng" algn="ctr">
            <a:solidFill>
              <a:srgbClr val="FFFFFF">
                <a:lumMod val="50000"/>
              </a:srgbClr>
            </a:solidFill>
            <a:prstDash val="dash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155" name="直線コネクタ 154"/>
          <p:cNvCxnSpPr>
            <a:stCxn id="84" idx="0"/>
            <a:endCxn id="145" idx="2"/>
          </p:cNvCxnSpPr>
          <p:nvPr/>
        </p:nvCxnSpPr>
        <p:spPr>
          <a:xfrm flipV="1">
            <a:off x="2112815" y="3637176"/>
            <a:ext cx="2254303" cy="1041209"/>
          </a:xfrm>
          <a:prstGeom prst="line">
            <a:avLst/>
          </a:prstGeom>
          <a:noFill/>
          <a:ln w="12700" cap="flat" cmpd="sng" algn="ctr">
            <a:solidFill>
              <a:srgbClr val="FFFFFF">
                <a:lumMod val="50000"/>
              </a:srgbClr>
            </a:solidFill>
            <a:prstDash val="dash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162" name="直線コネクタ 161"/>
          <p:cNvCxnSpPr>
            <a:stCxn id="92" idx="0"/>
          </p:cNvCxnSpPr>
          <p:nvPr/>
        </p:nvCxnSpPr>
        <p:spPr>
          <a:xfrm flipH="1" flipV="1">
            <a:off x="5470038" y="4979535"/>
            <a:ext cx="2060" cy="808970"/>
          </a:xfrm>
          <a:prstGeom prst="line">
            <a:avLst/>
          </a:prstGeom>
          <a:noFill/>
          <a:ln w="12700" cap="flat" cmpd="sng" algn="ctr">
            <a:solidFill>
              <a:srgbClr val="FFFFFF">
                <a:lumMod val="50000"/>
              </a:srgbClr>
            </a:solidFill>
            <a:prstDash val="dash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163" name="直線コネクタ 162"/>
          <p:cNvCxnSpPr/>
          <p:nvPr/>
        </p:nvCxnSpPr>
        <p:spPr>
          <a:xfrm flipH="1" flipV="1">
            <a:off x="6183037" y="4333421"/>
            <a:ext cx="31913" cy="1551784"/>
          </a:xfrm>
          <a:prstGeom prst="line">
            <a:avLst/>
          </a:prstGeom>
          <a:noFill/>
          <a:ln w="12700" cap="flat" cmpd="sng" algn="ctr">
            <a:solidFill>
              <a:srgbClr val="FFFFFF">
                <a:lumMod val="50000"/>
              </a:srgbClr>
            </a:solidFill>
            <a:prstDash val="dash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164" name="直線コネクタ 163"/>
          <p:cNvCxnSpPr>
            <a:stCxn id="90" idx="0"/>
          </p:cNvCxnSpPr>
          <p:nvPr/>
        </p:nvCxnSpPr>
        <p:spPr>
          <a:xfrm flipH="1" flipV="1">
            <a:off x="7794857" y="3672609"/>
            <a:ext cx="2497" cy="2136361"/>
          </a:xfrm>
          <a:prstGeom prst="line">
            <a:avLst/>
          </a:prstGeom>
          <a:noFill/>
          <a:ln w="12700" cap="flat" cmpd="sng" algn="ctr">
            <a:solidFill>
              <a:srgbClr val="FFFFFF">
                <a:lumMod val="50000"/>
              </a:srgbClr>
            </a:solidFill>
            <a:prstDash val="dash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165" name="直線コネクタ 164"/>
          <p:cNvCxnSpPr/>
          <p:nvPr/>
        </p:nvCxnSpPr>
        <p:spPr>
          <a:xfrm flipH="1" flipV="1">
            <a:off x="9518082" y="3669050"/>
            <a:ext cx="2497" cy="2136361"/>
          </a:xfrm>
          <a:prstGeom prst="line">
            <a:avLst/>
          </a:prstGeom>
          <a:noFill/>
          <a:ln w="12700" cap="flat" cmpd="sng" algn="ctr">
            <a:solidFill>
              <a:srgbClr val="FFFFFF">
                <a:lumMod val="50000"/>
              </a:srgbClr>
            </a:solidFill>
            <a:prstDash val="dash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sp>
        <p:nvSpPr>
          <p:cNvPr id="166" name="正方形/長方形 165"/>
          <p:cNvSpPr/>
          <p:nvPr/>
        </p:nvSpPr>
        <p:spPr>
          <a:xfrm>
            <a:off x="3118754" y="3463872"/>
            <a:ext cx="676592" cy="328145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600" b="1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メイリオ"/>
                <a:ea typeface="メイリオ"/>
                <a:cs typeface="メイリオ"/>
              </a:rPr>
              <a:t>SA</a:t>
            </a:r>
            <a:endParaRPr kumimoji="0" lang="ja-JP" altLang="en-US" sz="16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メイリオ"/>
              <a:ea typeface="メイリオ"/>
              <a:cs typeface="メイリオ"/>
            </a:endParaRPr>
          </a:p>
        </p:txBody>
      </p:sp>
      <p:sp>
        <p:nvSpPr>
          <p:cNvPr id="168" name="正方形/長方形 167"/>
          <p:cNvSpPr/>
          <p:nvPr/>
        </p:nvSpPr>
        <p:spPr>
          <a:xfrm>
            <a:off x="2462961" y="3463873"/>
            <a:ext cx="666183" cy="328145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600" b="1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メイリオ"/>
                <a:ea typeface="メイリオ"/>
                <a:cs typeface="メイリオ"/>
              </a:rPr>
              <a:t>DA</a:t>
            </a:r>
            <a:endParaRPr kumimoji="0" lang="ja-JP" altLang="en-US" sz="16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メイリオ"/>
              <a:ea typeface="メイリオ"/>
              <a:cs typeface="メイリオ"/>
            </a:endParaRPr>
          </a:p>
        </p:txBody>
      </p:sp>
      <p:sp>
        <p:nvSpPr>
          <p:cNvPr id="171" name="正方形/長方形 170"/>
          <p:cNvSpPr/>
          <p:nvPr/>
        </p:nvSpPr>
        <p:spPr>
          <a:xfrm>
            <a:off x="156864" y="3463873"/>
            <a:ext cx="1191150" cy="328145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rPr>
              <a:t>payload</a:t>
            </a:r>
            <a:endParaRPr kumimoji="0" lang="ja-JP" altLang="en-US" sz="16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メイリオ"/>
              <a:ea typeface="メイリオ"/>
              <a:cs typeface="メイリオ"/>
            </a:endParaRPr>
          </a:p>
        </p:txBody>
      </p:sp>
      <p:sp>
        <p:nvSpPr>
          <p:cNvPr id="172" name="テキスト ボックス 171"/>
          <p:cNvSpPr txBox="1"/>
          <p:nvPr/>
        </p:nvSpPr>
        <p:spPr>
          <a:xfrm>
            <a:off x="2823378" y="2989735"/>
            <a:ext cx="761435" cy="5025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IPv6</a:t>
            </a:r>
          </a:p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header</a:t>
            </a:r>
          </a:p>
        </p:txBody>
      </p:sp>
      <p:sp>
        <p:nvSpPr>
          <p:cNvPr id="173" name="テキスト ボックス 172"/>
          <p:cNvSpPr txBox="1"/>
          <p:nvPr/>
        </p:nvSpPr>
        <p:spPr>
          <a:xfrm>
            <a:off x="1385044" y="3110817"/>
            <a:ext cx="11606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600" b="1" dirty="0" smtClean="0">
                <a:solidFill>
                  <a:srgbClr val="0000FF"/>
                </a:solidFill>
                <a:latin typeface="メイリオ"/>
                <a:ea typeface="メイリオ"/>
                <a:cs typeface="メイリオ"/>
              </a:rPr>
              <a:t>Slice SID</a:t>
            </a:r>
          </a:p>
        </p:txBody>
      </p:sp>
      <p:cxnSp>
        <p:nvCxnSpPr>
          <p:cNvPr id="175" name="直線コネクタ 174"/>
          <p:cNvCxnSpPr/>
          <p:nvPr/>
        </p:nvCxnSpPr>
        <p:spPr>
          <a:xfrm flipH="1" flipV="1">
            <a:off x="6818051" y="4366840"/>
            <a:ext cx="31913" cy="1551784"/>
          </a:xfrm>
          <a:prstGeom prst="line">
            <a:avLst/>
          </a:prstGeom>
          <a:noFill/>
          <a:ln w="12700" cap="flat" cmpd="sng" algn="ctr">
            <a:solidFill>
              <a:srgbClr val="FFFFFF">
                <a:lumMod val="50000"/>
              </a:srgbClr>
            </a:solidFill>
            <a:prstDash val="dash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178" name="直線コネクタ 177"/>
          <p:cNvCxnSpPr/>
          <p:nvPr/>
        </p:nvCxnSpPr>
        <p:spPr>
          <a:xfrm flipH="1" flipV="1">
            <a:off x="7319378" y="4801296"/>
            <a:ext cx="31913" cy="1551784"/>
          </a:xfrm>
          <a:prstGeom prst="line">
            <a:avLst/>
          </a:prstGeom>
          <a:noFill/>
          <a:ln w="12700" cap="flat" cmpd="sng" algn="ctr">
            <a:solidFill>
              <a:srgbClr val="FFFFFF">
                <a:lumMod val="50000"/>
              </a:srgbClr>
            </a:solidFill>
            <a:prstDash val="dash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sp>
        <p:nvSpPr>
          <p:cNvPr id="169" name="正方形/長方形 168"/>
          <p:cNvSpPr/>
          <p:nvPr/>
        </p:nvSpPr>
        <p:spPr>
          <a:xfrm>
            <a:off x="1359154" y="3463873"/>
            <a:ext cx="1102923" cy="328145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rPr>
              <a:t>SRH</a:t>
            </a:r>
            <a:endParaRPr kumimoji="0" lang="ja-JP" altLang="en-US" sz="14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メイリオ"/>
              <a:ea typeface="メイリオ"/>
              <a:cs typeface="メイリオ"/>
            </a:endParaRPr>
          </a:p>
        </p:txBody>
      </p:sp>
      <p:cxnSp>
        <p:nvCxnSpPr>
          <p:cNvPr id="179" name="直線矢印コネクタ 178"/>
          <p:cNvCxnSpPr/>
          <p:nvPr/>
        </p:nvCxnSpPr>
        <p:spPr>
          <a:xfrm flipV="1">
            <a:off x="1058357" y="3988083"/>
            <a:ext cx="2094434" cy="44560"/>
          </a:xfrm>
          <a:prstGeom prst="straightConnector1">
            <a:avLst/>
          </a:prstGeom>
          <a:ln w="38100" cmpd="sng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94289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218594"/>
            <a:ext cx="11353800" cy="819342"/>
          </a:xfrm>
        </p:spPr>
        <p:txBody>
          <a:bodyPr/>
          <a:lstStyle/>
          <a:p>
            <a:r>
              <a:rPr kumimoji="1" lang="en-US" altLang="ja-JP" b="1" dirty="0" smtClean="0">
                <a:latin typeface="Meiryo"/>
                <a:ea typeface="Meiryo"/>
                <a:cs typeface="Meiryo"/>
              </a:rPr>
              <a:t>Summary</a:t>
            </a:r>
            <a:endParaRPr kumimoji="1" lang="ja-JP" altLang="en-US" b="1" dirty="0">
              <a:latin typeface="Meiryo"/>
              <a:ea typeface="Meiryo"/>
              <a:cs typeface="Meiryo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611560" y="1294216"/>
            <a:ext cx="11326439" cy="5210393"/>
          </a:xfrm>
        </p:spPr>
        <p:txBody>
          <a:bodyPr>
            <a:normAutofit lnSpcReduction="10000"/>
          </a:bodyPr>
          <a:lstStyle/>
          <a:p>
            <a:r>
              <a:rPr kumimoji="1" lang="en-US" altLang="ja-JP" dirty="0" smtClean="0"/>
              <a:t>SRv6 is expected to make mobile network to be:</a:t>
            </a:r>
          </a:p>
          <a:p>
            <a:pPr lvl="1"/>
            <a:r>
              <a:rPr lang="en-US" altLang="ja-JP" dirty="0" smtClean="0"/>
              <a:t>Simple to operate in E2E basis.</a:t>
            </a:r>
          </a:p>
          <a:p>
            <a:pPr lvl="1"/>
            <a:r>
              <a:rPr lang="en-US" altLang="ja-JP" dirty="0" smtClean="0"/>
              <a:t>Flexible where to deploy various functions.</a:t>
            </a:r>
          </a:p>
          <a:p>
            <a:pPr lvl="1"/>
            <a:endParaRPr kumimoji="1" lang="en-US" altLang="ja-JP" dirty="0"/>
          </a:p>
          <a:p>
            <a:r>
              <a:rPr lang="en-US" altLang="ja-JP" dirty="0" smtClean="0"/>
              <a:t>SID Functions for mobile data-plane can be considered: </a:t>
            </a:r>
          </a:p>
          <a:p>
            <a:pPr lvl="1"/>
            <a:r>
              <a:rPr kumimoji="1" lang="en-US" altLang="ja-JP" dirty="0" smtClean="0"/>
              <a:t>Access-node, L2 Anchor-node and L3 Anchor-node.</a:t>
            </a:r>
          </a:p>
          <a:p>
            <a:pPr lvl="1"/>
            <a:endParaRPr lang="en-US" altLang="ja-JP" dirty="0"/>
          </a:p>
          <a:p>
            <a:r>
              <a:rPr kumimoji="1" lang="en-US" altLang="ja-JP" dirty="0" smtClean="0"/>
              <a:t>To orchestrate mobile user-plane network,</a:t>
            </a:r>
            <a:r>
              <a:rPr kumimoji="1" lang="ja-JP" altLang="en-US" dirty="0" smtClean="0"/>
              <a:t> </a:t>
            </a:r>
            <a:r>
              <a:rPr kumimoji="1" lang="en-US" altLang="ja-JP" dirty="0" smtClean="0"/>
              <a:t>SRv6 needs </a:t>
            </a:r>
            <a:r>
              <a:rPr lang="en-US" altLang="ja-JP" dirty="0" smtClean="0"/>
              <a:t>to be integrated into:</a:t>
            </a:r>
          </a:p>
          <a:p>
            <a:pPr lvl="1"/>
            <a:r>
              <a:rPr kumimoji="1" lang="en-US" altLang="ja-JP" dirty="0" smtClean="0"/>
              <a:t>Data model for mobile data-plane.</a:t>
            </a:r>
          </a:p>
          <a:p>
            <a:pPr lvl="1"/>
            <a:r>
              <a:rPr lang="en-US" altLang="ja-JP" dirty="0" smtClean="0"/>
              <a:t>5G related standards.</a:t>
            </a:r>
          </a:p>
          <a:p>
            <a:pPr lvl="1"/>
            <a:endParaRPr kumimoji="1" lang="en-US" altLang="ja-JP" dirty="0"/>
          </a:p>
          <a:p>
            <a:r>
              <a:rPr kumimoji="1" lang="en-US" altLang="ja-JP" dirty="0" smtClean="0"/>
              <a:t>Network Slicing could take advantage of SRv6.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237432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218594"/>
            <a:ext cx="11353800" cy="819342"/>
          </a:xfrm>
        </p:spPr>
        <p:txBody>
          <a:bodyPr/>
          <a:lstStyle/>
          <a:p>
            <a:r>
              <a:rPr kumimoji="1" lang="en-US" altLang="ja-JP" b="1" dirty="0" smtClean="0">
                <a:latin typeface="Meiryo"/>
                <a:ea typeface="Meiryo"/>
                <a:cs typeface="Meiryo"/>
              </a:rPr>
              <a:t>Nest Step</a:t>
            </a:r>
            <a:endParaRPr kumimoji="1" lang="ja-JP" altLang="en-US" b="1" dirty="0">
              <a:latin typeface="Meiryo"/>
              <a:ea typeface="Meiryo"/>
              <a:cs typeface="Meiryo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89656" y="1294216"/>
            <a:ext cx="11902344" cy="5210393"/>
          </a:xfrm>
        </p:spPr>
        <p:txBody>
          <a:bodyPr>
            <a:normAutofit lnSpcReduction="10000"/>
          </a:bodyPr>
          <a:lstStyle/>
          <a:p>
            <a:r>
              <a:rPr kumimoji="1" lang="en-US" altLang="ja-JP" dirty="0"/>
              <a:t>S</a:t>
            </a:r>
            <a:r>
              <a:rPr kumimoji="1" lang="en-US" altLang="ja-JP" dirty="0" smtClean="0"/>
              <a:t>tudies for supporting more user-plane functions with SRv6.</a:t>
            </a:r>
          </a:p>
          <a:p>
            <a:pPr lvl="1"/>
            <a:r>
              <a:rPr kumimoji="1" lang="en-US" altLang="ja-JP" dirty="0" err="1" smtClean="0"/>
              <a:t>QoS</a:t>
            </a:r>
            <a:endParaRPr kumimoji="1" lang="en-US" altLang="ja-JP" dirty="0"/>
          </a:p>
          <a:p>
            <a:pPr lvl="1"/>
            <a:r>
              <a:rPr kumimoji="1" lang="en-US" altLang="ja-JP" dirty="0" smtClean="0"/>
              <a:t>Accounting</a:t>
            </a:r>
          </a:p>
          <a:p>
            <a:pPr lvl="1"/>
            <a:r>
              <a:rPr kumimoji="1" lang="en-US" altLang="ja-JP" dirty="0" smtClean="0"/>
              <a:t>etc.,</a:t>
            </a:r>
          </a:p>
          <a:p>
            <a:pPr lvl="1"/>
            <a:endParaRPr kumimoji="1" lang="en-US" altLang="ja-JP" dirty="0"/>
          </a:p>
          <a:p>
            <a:r>
              <a:rPr kumimoji="1" lang="en-US" altLang="ja-JP" dirty="0" smtClean="0"/>
              <a:t>Update the I-D with:</a:t>
            </a:r>
          </a:p>
          <a:p>
            <a:pPr lvl="1"/>
            <a:r>
              <a:rPr kumimoji="1" lang="en-US" altLang="ja-JP" dirty="0" smtClean="0"/>
              <a:t>Outcomes from the studies</a:t>
            </a:r>
          </a:p>
          <a:p>
            <a:pPr lvl="1"/>
            <a:r>
              <a:rPr kumimoji="1" lang="en-US" altLang="ja-JP" dirty="0" smtClean="0"/>
              <a:t>Figure out the sets of SRv6 functions for mobile user-plane which could be standardized.</a:t>
            </a:r>
          </a:p>
          <a:p>
            <a:pPr lvl="1"/>
            <a:endParaRPr kumimoji="1" lang="en-US" altLang="ja-JP" dirty="0" smtClean="0"/>
          </a:p>
          <a:p>
            <a:r>
              <a:rPr kumimoji="1" lang="en-US" altLang="ja-JP" dirty="0" smtClean="0"/>
              <a:t>Collaborations.</a:t>
            </a:r>
          </a:p>
          <a:p>
            <a:pPr lvl="1"/>
            <a:r>
              <a:rPr kumimoji="1" lang="en-US" altLang="ja-JP" dirty="0" smtClean="0"/>
              <a:t>DMM WG items</a:t>
            </a:r>
          </a:p>
          <a:p>
            <a:pPr lvl="1"/>
            <a:r>
              <a:rPr kumimoji="1" lang="en-US" altLang="ja-JP" dirty="0" smtClean="0"/>
              <a:t>Other WG in the IETF (Spring, if any)</a:t>
            </a:r>
          </a:p>
          <a:p>
            <a:pPr lvl="1"/>
            <a:r>
              <a:rPr kumimoji="1" lang="en-US" altLang="ja-JP" dirty="0" smtClean="0"/>
              <a:t>Both operators and vendors those who are interested in SRv6 are welcome.</a:t>
            </a:r>
          </a:p>
          <a:p>
            <a:pPr lvl="1"/>
            <a:endParaRPr kumimoji="1" lang="en-US" altLang="ja-JP" dirty="0" smtClean="0"/>
          </a:p>
          <a:p>
            <a:pPr lvl="1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5443738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1931" y="207586"/>
            <a:ext cx="10987445" cy="1026928"/>
          </a:xfrm>
        </p:spPr>
        <p:txBody>
          <a:bodyPr/>
          <a:lstStyle/>
          <a:p>
            <a:r>
              <a:rPr kumimoji="1" lang="en-US" altLang="ja-JP" b="1" dirty="0" smtClean="0">
                <a:latin typeface="Meiryo"/>
                <a:ea typeface="Meiryo"/>
                <a:cs typeface="Meiryo"/>
              </a:rPr>
              <a:t>References</a:t>
            </a:r>
            <a:endParaRPr kumimoji="1" lang="ja-JP" altLang="en-US" b="1" dirty="0">
              <a:latin typeface="Meiryo"/>
              <a:ea typeface="Meiryo"/>
              <a:cs typeface="Meiryo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kumimoji="1" lang="en-US" altLang="ja-JP" dirty="0" smtClean="0"/>
              <a:t>SRv6 for Mobile User-Plane</a:t>
            </a:r>
          </a:p>
          <a:p>
            <a:pPr lvl="1"/>
            <a:r>
              <a:rPr kumimoji="1" lang="en-US" altLang="ja-JP" dirty="0" smtClean="0">
                <a:hlinkClick r:id="rId2"/>
              </a:rPr>
              <a:t>draft-matsushima-spring-dmm-srv6-mobile-uplane</a:t>
            </a:r>
            <a:endParaRPr kumimoji="1" lang="en-US" altLang="ja-JP" dirty="0" smtClean="0"/>
          </a:p>
          <a:p>
            <a:endParaRPr kumimoji="1" lang="en-US" altLang="ja-JP" dirty="0"/>
          </a:p>
          <a:p>
            <a:r>
              <a:rPr kumimoji="1" lang="en-US" altLang="ja-JP" dirty="0" smtClean="0"/>
              <a:t>IPv6 </a:t>
            </a:r>
            <a:r>
              <a:rPr kumimoji="1" lang="en-US" altLang="ja-JP" dirty="0" smtClean="0"/>
              <a:t>Segment Routing Header (SRH)</a:t>
            </a:r>
          </a:p>
          <a:p>
            <a:pPr lvl="1"/>
            <a:r>
              <a:rPr kumimoji="1" lang="en-US" altLang="ja-JP" dirty="0" smtClean="0">
                <a:hlinkClick r:id="rId3"/>
              </a:rPr>
              <a:t>draft</a:t>
            </a:r>
            <a:r>
              <a:rPr kumimoji="1" lang="en-US" altLang="ja-JP" dirty="0">
                <a:hlinkClick r:id="rId3"/>
              </a:rPr>
              <a:t>-ietf-6man-segment-routing-</a:t>
            </a:r>
            <a:r>
              <a:rPr kumimoji="1" lang="en-US" altLang="ja-JP" dirty="0" smtClean="0">
                <a:hlinkClick r:id="rId3"/>
              </a:rPr>
              <a:t>header</a:t>
            </a:r>
            <a:endParaRPr kumimoji="1" lang="en-US" altLang="ja-JP" dirty="0" smtClean="0"/>
          </a:p>
          <a:p>
            <a:endParaRPr kumimoji="1" lang="en-US" altLang="ja-JP" dirty="0"/>
          </a:p>
          <a:p>
            <a:r>
              <a:rPr kumimoji="1" lang="en-US" altLang="ja-JP" dirty="0" smtClean="0"/>
              <a:t>SRv6 Network Programming</a:t>
            </a:r>
          </a:p>
          <a:p>
            <a:pPr lvl="1"/>
            <a:r>
              <a:rPr lang="en-US" altLang="ja-JP" dirty="0">
                <a:hlinkClick r:id="rId4"/>
              </a:rPr>
              <a:t>draft-filsfils-spring-srv6-network-</a:t>
            </a:r>
            <a:r>
              <a:rPr lang="en-US" altLang="ja-JP" dirty="0" smtClean="0">
                <a:hlinkClick r:id="rId4"/>
              </a:rPr>
              <a:t>programming</a:t>
            </a:r>
            <a:endParaRPr lang="en-US" altLang="ja-JP" dirty="0" smtClean="0"/>
          </a:p>
          <a:p>
            <a:pPr lvl="1"/>
            <a:endParaRPr lang="en-US" altLang="ja-JP" dirty="0"/>
          </a:p>
          <a:p>
            <a:r>
              <a:rPr lang="en-US" altLang="ja-JP" dirty="0" err="1" smtClean="0"/>
              <a:t>ietf-dmm-fpc.yang</a:t>
            </a:r>
            <a:endParaRPr lang="en-US" altLang="ja-JP" dirty="0"/>
          </a:p>
          <a:p>
            <a:pPr lvl="1"/>
            <a:r>
              <a:rPr lang="en-US" altLang="ja-JP" dirty="0" smtClean="0"/>
              <a:t>A SDO neutral mobile data-plane model as a part of the FPC work in IETF DMM working group.</a:t>
            </a:r>
          </a:p>
          <a:p>
            <a:pPr lvl="1"/>
            <a:r>
              <a:rPr lang="en-US" altLang="ja-JP" dirty="0">
                <a:hlinkClick r:id="rId5"/>
              </a:rPr>
              <a:t>draft-ietf-dmm-fpc-</a:t>
            </a:r>
            <a:r>
              <a:rPr lang="en-US" altLang="ja-JP" dirty="0" smtClean="0">
                <a:hlinkClick r:id="rId5"/>
              </a:rPr>
              <a:t>cpdp</a:t>
            </a:r>
            <a:endParaRPr lang="en-US" altLang="ja-JP" dirty="0" smtClean="0"/>
          </a:p>
          <a:p>
            <a:pPr lvl="1"/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9022238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21956"/>
            <a:ext cx="12192000" cy="1047474"/>
          </a:xfrm>
        </p:spPr>
        <p:txBody>
          <a:bodyPr/>
          <a:lstStyle/>
          <a:p>
            <a:r>
              <a:rPr kumimoji="1" lang="en-US" altLang="ja-JP" sz="3600" b="1" dirty="0" smtClean="0">
                <a:latin typeface="Meiryo"/>
                <a:ea typeface="Meiryo"/>
                <a:cs typeface="Meiryo"/>
              </a:rPr>
              <a:t>Abstraction</a:t>
            </a:r>
            <a:endParaRPr kumimoji="1" lang="ja-JP" altLang="en-US" sz="3600" b="1" dirty="0">
              <a:latin typeface="Meiryo"/>
              <a:ea typeface="Meiryo"/>
              <a:cs typeface="Meiryo"/>
            </a:endParaRPr>
          </a:p>
        </p:txBody>
      </p:sp>
      <p:sp>
        <p:nvSpPr>
          <p:cNvPr id="79" name="テキスト ボックス 78"/>
          <p:cNvSpPr txBox="1"/>
          <p:nvPr/>
        </p:nvSpPr>
        <p:spPr>
          <a:xfrm>
            <a:off x="523607" y="1437046"/>
            <a:ext cx="11084904" cy="4154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400" dirty="0">
                <a:latin typeface="Courier"/>
                <a:cs typeface="Courier"/>
              </a:rPr>
              <a:t>This document discusses the applicability of SRv6 (Segment </a:t>
            </a:r>
            <a:r>
              <a:rPr lang="en-US" altLang="ja-JP" sz="2400" dirty="0" smtClean="0">
                <a:latin typeface="Courier"/>
                <a:cs typeface="Courier"/>
              </a:rPr>
              <a:t>Routing IPv6</a:t>
            </a:r>
            <a:r>
              <a:rPr lang="en-US" altLang="ja-JP" sz="2400" dirty="0">
                <a:latin typeface="Courier"/>
                <a:cs typeface="Courier"/>
              </a:rPr>
              <a:t>) to user-plane of mobile networks that SRv6 source </a:t>
            </a:r>
            <a:r>
              <a:rPr lang="en-US" altLang="ja-JP" sz="2400" dirty="0" smtClean="0">
                <a:latin typeface="Courier"/>
                <a:cs typeface="Courier"/>
              </a:rPr>
              <a:t>routing capability </a:t>
            </a:r>
            <a:r>
              <a:rPr lang="en-US" altLang="ja-JP" sz="2400" dirty="0">
                <a:latin typeface="Courier"/>
                <a:cs typeface="Courier"/>
              </a:rPr>
              <a:t>with its programmability </a:t>
            </a:r>
            <a:r>
              <a:rPr lang="en-US" altLang="ja-JP" sz="2400" dirty="0" smtClean="0">
                <a:latin typeface="Courier"/>
                <a:cs typeface="Courier"/>
              </a:rPr>
              <a:t>can fulfill </a:t>
            </a:r>
            <a:r>
              <a:rPr lang="en-US" altLang="ja-JP" sz="2400" dirty="0">
                <a:latin typeface="Courier"/>
                <a:cs typeface="Courier"/>
              </a:rPr>
              <a:t>the user-</a:t>
            </a:r>
            <a:r>
              <a:rPr lang="en-US" altLang="ja-JP" sz="2400" dirty="0" smtClean="0">
                <a:latin typeface="Courier"/>
                <a:cs typeface="Courier"/>
              </a:rPr>
              <a:t>plane functions</a:t>
            </a:r>
            <a:r>
              <a:rPr lang="en-US" altLang="ja-JP" sz="2400" dirty="0">
                <a:latin typeface="Courier"/>
                <a:cs typeface="Courier"/>
              </a:rPr>
              <a:t>, such as access and anchor </a:t>
            </a:r>
            <a:r>
              <a:rPr lang="en-US" altLang="ja-JP" sz="2400" dirty="0" smtClean="0">
                <a:latin typeface="Courier"/>
                <a:cs typeface="Courier"/>
              </a:rPr>
              <a:t>functions.</a:t>
            </a:r>
          </a:p>
          <a:p>
            <a:endParaRPr lang="en-US" altLang="ja-JP" sz="2400" dirty="0">
              <a:latin typeface="Courier"/>
              <a:cs typeface="Courier"/>
            </a:endParaRPr>
          </a:p>
          <a:p>
            <a:r>
              <a:rPr lang="en-US" altLang="ja-JP" sz="2400" dirty="0" smtClean="0">
                <a:latin typeface="Courier"/>
                <a:cs typeface="Courier"/>
              </a:rPr>
              <a:t>It </a:t>
            </a:r>
            <a:r>
              <a:rPr lang="en-US" altLang="ja-JP" sz="2400" dirty="0">
                <a:latin typeface="Courier"/>
                <a:cs typeface="Courier"/>
              </a:rPr>
              <a:t>takes </a:t>
            </a:r>
            <a:r>
              <a:rPr lang="en-US" altLang="ja-JP" sz="2400" dirty="0" smtClean="0">
                <a:latin typeface="Courier"/>
                <a:cs typeface="Courier"/>
              </a:rPr>
              <a:t>advantage of </a:t>
            </a:r>
            <a:r>
              <a:rPr lang="en-US" altLang="ja-JP" sz="2400" dirty="0">
                <a:latin typeface="Courier"/>
                <a:cs typeface="Courier"/>
              </a:rPr>
              <a:t>underlying layer awareness and flexibility to deploy user-</a:t>
            </a:r>
            <a:r>
              <a:rPr lang="en-US" altLang="ja-JP" sz="2400" dirty="0" smtClean="0">
                <a:latin typeface="Courier"/>
                <a:cs typeface="Courier"/>
              </a:rPr>
              <a:t>plane </a:t>
            </a:r>
            <a:r>
              <a:rPr lang="en-US" altLang="ja-JP" sz="2400" dirty="0">
                <a:latin typeface="Courier"/>
                <a:cs typeface="Courier"/>
              </a:rPr>
              <a:t>functions that enables optimizing data-path for </a:t>
            </a:r>
            <a:r>
              <a:rPr lang="en-US" altLang="ja-JP" sz="2400" dirty="0" smtClean="0">
                <a:latin typeface="Courier"/>
                <a:cs typeface="Courier"/>
              </a:rPr>
              <a:t>applications. Network </a:t>
            </a:r>
            <a:r>
              <a:rPr lang="en-US" altLang="ja-JP" sz="2400" dirty="0">
                <a:latin typeface="Courier"/>
                <a:cs typeface="Courier"/>
              </a:rPr>
              <a:t>slicing and an interworking way between SRv6 and </a:t>
            </a:r>
            <a:r>
              <a:rPr lang="en-US" altLang="ja-JP" sz="2400" dirty="0" smtClean="0">
                <a:latin typeface="Courier"/>
                <a:cs typeface="Courier"/>
              </a:rPr>
              <a:t>existing </a:t>
            </a:r>
            <a:r>
              <a:rPr lang="en-US" altLang="ja-JP" sz="2400" dirty="0">
                <a:latin typeface="Courier"/>
                <a:cs typeface="Courier"/>
              </a:rPr>
              <a:t>mobile user-plane are also discussed in this document.</a:t>
            </a:r>
            <a:endParaRPr kumimoji="1" lang="ja-JP" altLang="en-US" sz="2400" dirty="0">
              <a:latin typeface="Courier"/>
              <a:cs typeface="Courier"/>
            </a:endParaRPr>
          </a:p>
        </p:txBody>
      </p:sp>
    </p:spTree>
    <p:extLst>
      <p:ext uri="{BB962C8B-B14F-4D97-AF65-F5344CB8AC3E}">
        <p14:creationId xmlns:p14="http://schemas.microsoft.com/office/powerpoint/2010/main" val="38787062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21956"/>
            <a:ext cx="12192000" cy="673708"/>
          </a:xfrm>
        </p:spPr>
        <p:txBody>
          <a:bodyPr/>
          <a:lstStyle/>
          <a:p>
            <a:r>
              <a:rPr kumimoji="1" lang="en-US" altLang="ja-JP" sz="3600" b="1" dirty="0" smtClean="0">
                <a:latin typeface="Meiryo"/>
                <a:ea typeface="Meiryo"/>
                <a:cs typeface="Meiryo"/>
              </a:rPr>
              <a:t>A Current Mobile Network Example</a:t>
            </a:r>
            <a:endParaRPr kumimoji="1" lang="ja-JP" altLang="en-US" sz="3600" b="1" dirty="0">
              <a:latin typeface="Meiryo"/>
              <a:ea typeface="Meiryo"/>
              <a:cs typeface="Meiryo"/>
            </a:endParaRPr>
          </a:p>
        </p:txBody>
      </p:sp>
      <p:grpSp>
        <p:nvGrpSpPr>
          <p:cNvPr id="78" name="図形グループ 77"/>
          <p:cNvGrpSpPr/>
          <p:nvPr/>
        </p:nvGrpSpPr>
        <p:grpSpPr>
          <a:xfrm>
            <a:off x="797298" y="2745396"/>
            <a:ext cx="10537365" cy="3280809"/>
            <a:chOff x="341729" y="2745396"/>
            <a:chExt cx="10537365" cy="3280809"/>
          </a:xfrm>
        </p:grpSpPr>
        <p:sp>
          <p:nvSpPr>
            <p:cNvPr id="76" name="円/楕円 75"/>
            <p:cNvSpPr/>
            <p:nvPr/>
          </p:nvSpPr>
          <p:spPr>
            <a:xfrm>
              <a:off x="7136687" y="4725267"/>
              <a:ext cx="1338995" cy="1214750"/>
            </a:xfrm>
            <a:prstGeom prst="ellipse">
              <a:avLst/>
            </a:prstGeom>
            <a:solidFill>
              <a:srgbClr val="000000">
                <a:lumMod val="20000"/>
                <a:lumOff val="80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2133" b="0" i="0" u="none" strike="noStrike" kern="0" cap="none" spc="0" normalizeH="0" baseline="0" noProof="0" dirty="0">
                  <a:ln>
                    <a:noFill/>
                  </a:ln>
                  <a:solidFill>
                    <a:srgbClr val="7F7F7F"/>
                  </a:solidFill>
                  <a:effectLst/>
                  <a:uLnTx/>
                  <a:uFillTx/>
                  <a:latin typeface="メイリオ"/>
                  <a:ea typeface="メイリオ"/>
                  <a:cs typeface="メイリオ"/>
                </a:rPr>
                <a:t> </a:t>
              </a:r>
              <a:r>
                <a:rPr lang="en-US" altLang="ja-JP" sz="2133" kern="0" dirty="0" err="1" smtClean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  <a:t>SGi</a:t>
              </a:r>
              <a:endParaRPr kumimoji="0" lang="ja-JP" altLang="en-US" sz="2133" b="0" i="0" u="none" strike="noStrike" kern="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3" name="円/楕円 2"/>
            <p:cNvSpPr/>
            <p:nvPr/>
          </p:nvSpPr>
          <p:spPr>
            <a:xfrm>
              <a:off x="4858727" y="4716270"/>
              <a:ext cx="1676460" cy="1214750"/>
            </a:xfrm>
            <a:prstGeom prst="ellipse">
              <a:avLst/>
            </a:prstGeom>
            <a:solidFill>
              <a:srgbClr val="000000">
                <a:lumMod val="20000"/>
                <a:lumOff val="80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2133" b="0" i="0" u="none" strike="noStrike" kern="0" cap="none" spc="0" normalizeH="0" baseline="0" noProof="0" dirty="0">
                  <a:ln>
                    <a:noFill/>
                  </a:ln>
                  <a:solidFill>
                    <a:srgbClr val="7F7F7F"/>
                  </a:solidFill>
                  <a:effectLst/>
                  <a:uLnTx/>
                  <a:uFillTx/>
                  <a:latin typeface="メイリオ"/>
                  <a:ea typeface="メイリオ"/>
                  <a:cs typeface="メイリオ"/>
                </a:rPr>
                <a:t> </a:t>
              </a:r>
              <a:r>
                <a:rPr kumimoji="0" lang="en-US" altLang="ja-JP" sz="2133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7F7F7F"/>
                  </a:solidFill>
                  <a:effectLst/>
                  <a:uLnTx/>
                  <a:uFillTx/>
                  <a:latin typeface="メイリオ"/>
                  <a:ea typeface="メイリオ"/>
                  <a:cs typeface="メイリオ"/>
                </a:rPr>
                <a:t>EPC</a:t>
              </a:r>
              <a:endParaRPr kumimoji="0" lang="ja-JP" altLang="en-US" sz="2133" b="0" i="0" u="none" strike="noStrike" kern="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4" name="円/楕円 3"/>
            <p:cNvSpPr/>
            <p:nvPr/>
          </p:nvSpPr>
          <p:spPr>
            <a:xfrm>
              <a:off x="2354943" y="4682683"/>
              <a:ext cx="1708806" cy="1221838"/>
            </a:xfrm>
            <a:prstGeom prst="ellipse">
              <a:avLst/>
            </a:prstGeom>
            <a:solidFill>
              <a:srgbClr val="000000">
                <a:lumMod val="20000"/>
                <a:lumOff val="80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2133" b="0" i="0" u="none" strike="noStrike" kern="0" cap="none" spc="0" normalizeH="0" baseline="0" noProof="0" dirty="0">
                  <a:ln>
                    <a:noFill/>
                  </a:ln>
                  <a:solidFill>
                    <a:srgbClr val="7F7F7F"/>
                  </a:solidFill>
                  <a:effectLst/>
                  <a:uLnTx/>
                  <a:uFillTx/>
                  <a:latin typeface="メイリオ"/>
                  <a:ea typeface="メイリオ"/>
                  <a:cs typeface="メイリオ"/>
                </a:rPr>
                <a:t> </a:t>
              </a:r>
              <a:r>
                <a:rPr kumimoji="0" lang="en-US" altLang="ja-JP" sz="2133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7F7F7F"/>
                  </a:solidFill>
                  <a:effectLst/>
                  <a:uLnTx/>
                  <a:uFillTx/>
                  <a:latin typeface="メイリオ"/>
                  <a:ea typeface="メイリオ"/>
                  <a:cs typeface="メイリオ"/>
                </a:rPr>
                <a:t>RAN</a:t>
              </a:r>
              <a:endParaRPr kumimoji="0" lang="ja-JP" altLang="en-US" sz="2133" b="0" i="0" u="none" strike="noStrike" kern="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5" name="テキスト ボックス 4"/>
            <p:cNvSpPr txBox="1"/>
            <p:nvPr/>
          </p:nvSpPr>
          <p:spPr>
            <a:xfrm>
              <a:off x="1443465" y="3048612"/>
              <a:ext cx="1231697" cy="5025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333" dirty="0" smtClean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  <a:t>Access Node</a:t>
              </a:r>
              <a:br>
                <a:rPr lang="en-US" altLang="ja-JP" sz="1333" dirty="0" smtClean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</a:br>
              <a:r>
                <a:rPr lang="en-US" altLang="ja-JP" sz="1333" dirty="0" smtClean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  <a:t>(</a:t>
              </a:r>
              <a:r>
                <a:rPr lang="en-US" altLang="ja-JP" sz="1333" dirty="0" err="1" smtClean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  <a:t>eNode</a:t>
              </a:r>
              <a:r>
                <a:rPr lang="en-US" altLang="ja-JP" sz="1333" dirty="0" smtClean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  <a:t>-B)</a:t>
              </a:r>
              <a:endParaRPr lang="ja-JP" altLang="en-US" sz="1333" dirty="0">
                <a:solidFill>
                  <a:srgbClr val="7F7F7F"/>
                </a:solidFill>
                <a:latin typeface="メイリオ"/>
                <a:ea typeface="メイリオ"/>
                <a:cs typeface="メイリオ"/>
              </a:endParaRPr>
            </a:p>
          </p:txBody>
        </p:sp>
        <p:cxnSp>
          <p:nvCxnSpPr>
            <p:cNvPr id="6" name="直線コネクタ 5"/>
            <p:cNvCxnSpPr/>
            <p:nvPr/>
          </p:nvCxnSpPr>
          <p:spPr>
            <a:xfrm flipH="1">
              <a:off x="4486240" y="3642215"/>
              <a:ext cx="10" cy="1523448"/>
            </a:xfrm>
            <a:prstGeom prst="line">
              <a:avLst/>
            </a:prstGeom>
            <a:noFill/>
            <a:ln w="12700" cap="flat" cmpd="sng" algn="ctr">
              <a:solidFill>
                <a:srgbClr val="7F7F7F"/>
              </a:solidFill>
              <a:prstDash val="sysDash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sp>
          <p:nvSpPr>
            <p:cNvPr id="7" name="正方形/長方形 6"/>
            <p:cNvSpPr/>
            <p:nvPr/>
          </p:nvSpPr>
          <p:spPr>
            <a:xfrm>
              <a:off x="2078470" y="4074610"/>
              <a:ext cx="2349561" cy="328145"/>
            </a:xfrm>
            <a:prstGeom prst="rect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1333" b="1" kern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メイリオ"/>
                  <a:ea typeface="メイリオ"/>
                  <a:cs typeface="メイリオ"/>
                </a:rPr>
                <a:t>GTP-U Tunnel</a:t>
              </a:r>
              <a:endParaRPr kumimoji="0" lang="ja-JP" altLang="en-US" sz="1333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8" name="正方形/長方形 7"/>
            <p:cNvSpPr/>
            <p:nvPr/>
          </p:nvSpPr>
          <p:spPr>
            <a:xfrm>
              <a:off x="4571603" y="4074610"/>
              <a:ext cx="2253015" cy="328145"/>
            </a:xfrm>
            <a:prstGeom prst="rect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333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メイリオ"/>
                  <a:ea typeface="メイリオ"/>
                  <a:cs typeface="メイリオ"/>
                </a:rPr>
                <a:t>GTP-U Tunnel</a:t>
              </a:r>
              <a:endParaRPr kumimoji="0" lang="ja-JP" altLang="en-US" sz="1333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endParaRPr>
            </a:p>
          </p:txBody>
        </p:sp>
        <p:cxnSp>
          <p:nvCxnSpPr>
            <p:cNvPr id="9" name="直線コネクタ 8"/>
            <p:cNvCxnSpPr>
              <a:stCxn id="13" idx="6"/>
              <a:endCxn id="11" idx="1"/>
            </p:cNvCxnSpPr>
            <p:nvPr/>
          </p:nvCxnSpPr>
          <p:spPr>
            <a:xfrm flipV="1">
              <a:off x="2169632" y="5295828"/>
              <a:ext cx="2031311" cy="6277"/>
            </a:xfrm>
            <a:prstGeom prst="line">
              <a:avLst/>
            </a:prstGeom>
            <a:noFill/>
            <a:ln w="12700" cap="flat" cmpd="sng" algn="ctr">
              <a:solidFill>
                <a:srgbClr val="FFFFFF">
                  <a:lumMod val="50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pic>
          <p:nvPicPr>
            <p:cNvPr id="10" name="Picture 32"/>
            <p:cNvPicPr>
              <a:picLocks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54847" y="5105381"/>
              <a:ext cx="481840" cy="4090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41" descr="ATM switch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200943" y="5084193"/>
              <a:ext cx="540681" cy="423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2" name="グループ化 55"/>
            <p:cNvGrpSpPr/>
            <p:nvPr/>
          </p:nvGrpSpPr>
          <p:grpSpPr>
            <a:xfrm>
              <a:off x="1804505" y="4910495"/>
              <a:ext cx="365127" cy="469931"/>
              <a:chOff x="2951136" y="3903667"/>
              <a:chExt cx="730261" cy="876314"/>
            </a:xfrm>
          </p:grpSpPr>
          <p:sp>
            <p:nvSpPr>
              <p:cNvPr id="13" name="円/楕円 35"/>
              <p:cNvSpPr>
                <a:spLocks noChangeArrowheads="1"/>
              </p:cNvSpPr>
              <p:nvPr/>
            </p:nvSpPr>
            <p:spPr bwMode="auto">
              <a:xfrm>
                <a:off x="2951136" y="4487877"/>
                <a:ext cx="730261" cy="292104"/>
              </a:xfrm>
              <a:prstGeom prst="ellipse">
                <a:avLst/>
              </a:prstGeom>
              <a:solidFill>
                <a:srgbClr val="FFFFFF">
                  <a:lumMod val="85000"/>
                </a:srgbClr>
              </a:solidFill>
              <a:ln w="2857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grpSp>
            <p:nvGrpSpPr>
              <p:cNvPr id="14" name="グループ化 334"/>
              <p:cNvGrpSpPr>
                <a:grpSpLocks/>
              </p:cNvGrpSpPr>
              <p:nvPr/>
            </p:nvGrpSpPr>
            <p:grpSpPr bwMode="auto">
              <a:xfrm>
                <a:off x="2951142" y="3903667"/>
                <a:ext cx="693747" cy="839797"/>
                <a:chOff x="5360992" y="1603350"/>
                <a:chExt cx="985850" cy="1387493"/>
              </a:xfrm>
            </p:grpSpPr>
            <p:sp>
              <p:nvSpPr>
                <p:cNvPr id="15" name="円/楕円 14"/>
                <p:cNvSpPr/>
                <p:nvPr/>
              </p:nvSpPr>
              <p:spPr bwMode="auto">
                <a:xfrm>
                  <a:off x="5762349" y="1676016"/>
                  <a:ext cx="219510" cy="67181"/>
                </a:xfrm>
                <a:prstGeom prst="ellipse">
                  <a:avLst/>
                </a:prstGeom>
                <a:noFill/>
                <a:ln w="28575" cap="flat" cmpd="sng" algn="ctr">
                  <a:solidFill>
                    <a:srgbClr val="FFFFFF">
                      <a:lumMod val="75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042885" eaLnBrk="1" fontAlgn="base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  <a:cs typeface="Osaka"/>
                  </a:endParaRPr>
                </a:p>
              </p:txBody>
            </p:sp>
            <p:sp>
              <p:nvSpPr>
                <p:cNvPr id="16" name="円/楕円 15"/>
                <p:cNvSpPr/>
                <p:nvPr/>
              </p:nvSpPr>
              <p:spPr bwMode="auto">
                <a:xfrm>
                  <a:off x="5762349" y="1785699"/>
                  <a:ext cx="219510" cy="67181"/>
                </a:xfrm>
                <a:prstGeom prst="ellipse">
                  <a:avLst/>
                </a:prstGeom>
                <a:noFill/>
                <a:ln w="28575" cap="flat" cmpd="sng" algn="ctr">
                  <a:solidFill>
                    <a:srgbClr val="FFFFFF">
                      <a:lumMod val="75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042885" eaLnBrk="1" fontAlgn="base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  <a:cs typeface="Osaka"/>
                  </a:endParaRPr>
                </a:p>
              </p:txBody>
            </p:sp>
            <p:sp>
              <p:nvSpPr>
                <p:cNvPr id="17" name="円/楕円 16"/>
                <p:cNvSpPr/>
                <p:nvPr/>
              </p:nvSpPr>
              <p:spPr bwMode="auto">
                <a:xfrm>
                  <a:off x="5762349" y="1902237"/>
                  <a:ext cx="219510" cy="65810"/>
                </a:xfrm>
                <a:prstGeom prst="ellipse">
                  <a:avLst/>
                </a:prstGeom>
                <a:noFill/>
                <a:ln w="28575" cap="flat" cmpd="sng" algn="ctr">
                  <a:solidFill>
                    <a:srgbClr val="FFFFFF">
                      <a:lumMod val="75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042885" eaLnBrk="1" fontAlgn="base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  <a:cs typeface="Osaka"/>
                  </a:endParaRPr>
                </a:p>
              </p:txBody>
            </p:sp>
            <p:grpSp>
              <p:nvGrpSpPr>
                <p:cNvPr id="18" name="グループ化 58"/>
                <p:cNvGrpSpPr>
                  <a:grpSpLocks/>
                </p:cNvGrpSpPr>
                <p:nvPr/>
              </p:nvGrpSpPr>
              <p:grpSpPr bwMode="auto">
                <a:xfrm>
                  <a:off x="5360992" y="1603350"/>
                  <a:ext cx="985850" cy="1387493"/>
                  <a:chOff x="5360994" y="1603350"/>
                  <a:chExt cx="2962275" cy="4212739"/>
                </a:xfrm>
              </p:grpSpPr>
              <p:sp>
                <p:nvSpPr>
                  <p:cNvPr id="19" name="Rectangle 2"/>
                  <p:cNvSpPr>
                    <a:spLocks/>
                  </p:cNvSpPr>
                  <p:nvPr/>
                </p:nvSpPr>
                <p:spPr bwMode="auto">
                  <a:xfrm>
                    <a:off x="7141536" y="1603350"/>
                    <a:ext cx="181072" cy="1119480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D6D6D6"/>
                      </a:gs>
                      <a:gs pos="100000">
                        <a:srgbClr val="828282"/>
                      </a:gs>
                    </a:gsLst>
                    <a:lin ang="0" scaled="1"/>
                  </a:gradFill>
                  <a:ln w="25400">
                    <a:noFill/>
                    <a:miter lim="800000"/>
                    <a:headEnd/>
                    <a:tailEnd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20" name="Oval 4"/>
                  <p:cNvSpPr>
                    <a:spLocks/>
                  </p:cNvSpPr>
                  <p:nvPr/>
                </p:nvSpPr>
                <p:spPr bwMode="auto">
                  <a:xfrm>
                    <a:off x="5360994" y="4815702"/>
                    <a:ext cx="2940038" cy="1000387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999999">
                          <a:alpha val="50000"/>
                        </a:srgb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path path="rect">
                      <a:fillToRect l="50000" t="50000" r="50000" b="50000"/>
                    </a:path>
                  </a:gradFill>
                  <a:ln w="25400">
                    <a:noFill/>
                    <a:miter lim="800000"/>
                    <a:headEnd/>
                    <a:tailEnd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21" name="Oval 5"/>
                  <p:cNvSpPr>
                    <a:spLocks/>
                  </p:cNvSpPr>
                  <p:nvPr/>
                </p:nvSpPr>
                <p:spPr bwMode="auto">
                  <a:xfrm>
                    <a:off x="6693621" y="4879219"/>
                    <a:ext cx="1629648" cy="554182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999999">
                          <a:alpha val="50000"/>
                        </a:srgb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path path="rect">
                      <a:fillToRect l="50000" t="50000" r="50000" b="50000"/>
                    </a:path>
                  </a:gradFill>
                  <a:ln w="25400">
                    <a:noFill/>
                    <a:miter lim="800000"/>
                    <a:headEnd/>
                    <a:tailEnd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22" name="Oval 6"/>
                  <p:cNvSpPr>
                    <a:spLocks/>
                  </p:cNvSpPr>
                  <p:nvPr/>
                </p:nvSpPr>
                <p:spPr bwMode="auto">
                  <a:xfrm>
                    <a:off x="5543654" y="4877631"/>
                    <a:ext cx="1631237" cy="554182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999999">
                          <a:alpha val="50000"/>
                        </a:srgb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path path="rect">
                      <a:fillToRect l="50000" t="50000" r="50000" b="50000"/>
                    </a:path>
                  </a:gradFill>
                  <a:ln w="25400">
                    <a:noFill/>
                    <a:miter lim="800000"/>
                    <a:headEnd/>
                    <a:tailEnd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23" name="Freeform 7"/>
                  <p:cNvSpPr>
                    <a:spLocks/>
                  </p:cNvSpPr>
                  <p:nvPr/>
                </p:nvSpPr>
                <p:spPr bwMode="auto">
                  <a:xfrm>
                    <a:off x="6422013" y="4534641"/>
                    <a:ext cx="1010191" cy="257242"/>
                  </a:xfrm>
                  <a:custGeom>
                    <a:avLst/>
                    <a:gdLst>
                      <a:gd name="T0" fmla="*/ 0 w 21600"/>
                      <a:gd name="T1" fmla="*/ 67 h 21600"/>
                      <a:gd name="T2" fmla="*/ 0 w 21600"/>
                      <a:gd name="T3" fmla="*/ 10018 h 21600"/>
                      <a:gd name="T4" fmla="*/ 10016 w 21600"/>
                      <a:gd name="T5" fmla="*/ 21600 h 21600"/>
                      <a:gd name="T6" fmla="*/ 21600 w 21600"/>
                      <a:gd name="T7" fmla="*/ 9203 h 21600"/>
                      <a:gd name="T8" fmla="*/ 21192 w 21600"/>
                      <a:gd name="T9" fmla="*/ 0 h 21600"/>
                      <a:gd name="T10" fmla="*/ 0 w 21600"/>
                      <a:gd name="T11" fmla="*/ 67 h 21600"/>
                      <a:gd name="T12" fmla="*/ 0 w 21600"/>
                      <a:gd name="T13" fmla="*/ 67 h 21600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21600"/>
                      <a:gd name="T22" fmla="*/ 0 h 21600"/>
                      <a:gd name="T23" fmla="*/ 21600 w 21600"/>
                      <a:gd name="T24" fmla="*/ 21600 h 21600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21600" h="21600">
                        <a:moveTo>
                          <a:pt x="0" y="67"/>
                        </a:moveTo>
                        <a:lnTo>
                          <a:pt x="0" y="10018"/>
                        </a:lnTo>
                        <a:lnTo>
                          <a:pt x="10016" y="21600"/>
                        </a:lnTo>
                        <a:lnTo>
                          <a:pt x="21600" y="9203"/>
                        </a:lnTo>
                        <a:lnTo>
                          <a:pt x="21192" y="0"/>
                        </a:lnTo>
                        <a:lnTo>
                          <a:pt x="0" y="67"/>
                        </a:lnTo>
                        <a:close/>
                        <a:moveTo>
                          <a:pt x="0" y="67"/>
                        </a:moveTo>
                      </a:path>
                    </a:pathLst>
                  </a:custGeom>
                  <a:solidFill>
                    <a:srgbClr val="BBE0E3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24" name="Freeform 8"/>
                  <p:cNvSpPr>
                    <a:spLocks/>
                  </p:cNvSpPr>
                  <p:nvPr/>
                </p:nvSpPr>
                <p:spPr bwMode="auto">
                  <a:xfrm>
                    <a:off x="6434719" y="4429839"/>
                    <a:ext cx="980013" cy="220720"/>
                  </a:xfrm>
                  <a:custGeom>
                    <a:avLst/>
                    <a:gdLst>
                      <a:gd name="T0" fmla="*/ 0 w 21600"/>
                      <a:gd name="T1" fmla="*/ 8709 h 21600"/>
                      <a:gd name="T2" fmla="*/ 10170 w 21600"/>
                      <a:gd name="T3" fmla="*/ 21600 h 21600"/>
                      <a:gd name="T4" fmla="*/ 21600 w 21600"/>
                      <a:gd name="T5" fmla="*/ 8394 h 21600"/>
                      <a:gd name="T6" fmla="*/ 9964 w 21600"/>
                      <a:gd name="T7" fmla="*/ 0 h 21600"/>
                      <a:gd name="T8" fmla="*/ 0 w 21600"/>
                      <a:gd name="T9" fmla="*/ 8709 h 21600"/>
                      <a:gd name="T10" fmla="*/ 0 w 21600"/>
                      <a:gd name="T11" fmla="*/ 8709 h 2160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21600"/>
                      <a:gd name="T19" fmla="*/ 0 h 21600"/>
                      <a:gd name="T20" fmla="*/ 21600 w 21600"/>
                      <a:gd name="T21" fmla="*/ 21600 h 2160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21600" h="21600">
                        <a:moveTo>
                          <a:pt x="0" y="8709"/>
                        </a:moveTo>
                        <a:lnTo>
                          <a:pt x="10170" y="21600"/>
                        </a:lnTo>
                        <a:lnTo>
                          <a:pt x="21600" y="8394"/>
                        </a:lnTo>
                        <a:lnTo>
                          <a:pt x="9964" y="0"/>
                        </a:lnTo>
                        <a:lnTo>
                          <a:pt x="0" y="8709"/>
                        </a:lnTo>
                        <a:close/>
                        <a:moveTo>
                          <a:pt x="0" y="8709"/>
                        </a:moveTo>
                      </a:path>
                    </a:pathLst>
                  </a:custGeom>
                  <a:solidFill>
                    <a:srgbClr val="9A9A9A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25" name="Freeform 9"/>
                  <p:cNvSpPr>
                    <a:spLocks/>
                  </p:cNvSpPr>
                  <p:nvPr/>
                </p:nvSpPr>
                <p:spPr bwMode="auto">
                  <a:xfrm>
                    <a:off x="6568141" y="4094789"/>
                    <a:ext cx="725877" cy="165143"/>
                  </a:xfrm>
                  <a:custGeom>
                    <a:avLst/>
                    <a:gdLst>
                      <a:gd name="T0" fmla="*/ 0 w 21600"/>
                      <a:gd name="T1" fmla="*/ 67 h 21600"/>
                      <a:gd name="T2" fmla="*/ 0 w 21600"/>
                      <a:gd name="T3" fmla="*/ 10018 h 21600"/>
                      <a:gd name="T4" fmla="*/ 10016 w 21600"/>
                      <a:gd name="T5" fmla="*/ 21600 h 21600"/>
                      <a:gd name="T6" fmla="*/ 21600 w 21600"/>
                      <a:gd name="T7" fmla="*/ 9203 h 21600"/>
                      <a:gd name="T8" fmla="*/ 21192 w 21600"/>
                      <a:gd name="T9" fmla="*/ 0 h 21600"/>
                      <a:gd name="T10" fmla="*/ 0 w 21600"/>
                      <a:gd name="T11" fmla="*/ 67 h 21600"/>
                      <a:gd name="T12" fmla="*/ 0 w 21600"/>
                      <a:gd name="T13" fmla="*/ 67 h 21600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21600"/>
                      <a:gd name="T22" fmla="*/ 0 h 21600"/>
                      <a:gd name="T23" fmla="*/ 21600 w 21600"/>
                      <a:gd name="T24" fmla="*/ 21600 h 21600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21600" h="21600">
                        <a:moveTo>
                          <a:pt x="0" y="67"/>
                        </a:moveTo>
                        <a:lnTo>
                          <a:pt x="0" y="10018"/>
                        </a:lnTo>
                        <a:lnTo>
                          <a:pt x="10016" y="21600"/>
                        </a:lnTo>
                        <a:lnTo>
                          <a:pt x="21600" y="9203"/>
                        </a:lnTo>
                        <a:lnTo>
                          <a:pt x="21192" y="0"/>
                        </a:lnTo>
                        <a:lnTo>
                          <a:pt x="0" y="67"/>
                        </a:lnTo>
                        <a:close/>
                        <a:moveTo>
                          <a:pt x="0" y="67"/>
                        </a:moveTo>
                      </a:path>
                    </a:pathLst>
                  </a:custGeom>
                  <a:solidFill>
                    <a:srgbClr val="BBE0E3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26" name="Freeform 10"/>
                  <p:cNvSpPr>
                    <a:spLocks/>
                  </p:cNvSpPr>
                  <p:nvPr/>
                </p:nvSpPr>
                <p:spPr bwMode="auto">
                  <a:xfrm>
                    <a:off x="6577671" y="4028096"/>
                    <a:ext cx="703640" cy="141324"/>
                  </a:xfrm>
                  <a:custGeom>
                    <a:avLst/>
                    <a:gdLst>
                      <a:gd name="T0" fmla="*/ 0 w 21600"/>
                      <a:gd name="T1" fmla="*/ 8709 h 21600"/>
                      <a:gd name="T2" fmla="*/ 10170 w 21600"/>
                      <a:gd name="T3" fmla="*/ 21600 h 21600"/>
                      <a:gd name="T4" fmla="*/ 21600 w 21600"/>
                      <a:gd name="T5" fmla="*/ 8394 h 21600"/>
                      <a:gd name="T6" fmla="*/ 9964 w 21600"/>
                      <a:gd name="T7" fmla="*/ 0 h 21600"/>
                      <a:gd name="T8" fmla="*/ 0 w 21600"/>
                      <a:gd name="T9" fmla="*/ 8709 h 21600"/>
                      <a:gd name="T10" fmla="*/ 0 w 21600"/>
                      <a:gd name="T11" fmla="*/ 8709 h 2160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21600"/>
                      <a:gd name="T19" fmla="*/ 0 h 21600"/>
                      <a:gd name="T20" fmla="*/ 21600 w 21600"/>
                      <a:gd name="T21" fmla="*/ 21600 h 2160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21600" h="21600">
                        <a:moveTo>
                          <a:pt x="0" y="8709"/>
                        </a:moveTo>
                        <a:lnTo>
                          <a:pt x="10170" y="21600"/>
                        </a:lnTo>
                        <a:lnTo>
                          <a:pt x="21600" y="8394"/>
                        </a:lnTo>
                        <a:lnTo>
                          <a:pt x="9964" y="0"/>
                        </a:lnTo>
                        <a:lnTo>
                          <a:pt x="0" y="8709"/>
                        </a:lnTo>
                        <a:close/>
                        <a:moveTo>
                          <a:pt x="0" y="8709"/>
                        </a:moveTo>
                      </a:path>
                    </a:pathLst>
                  </a:custGeom>
                  <a:solidFill>
                    <a:srgbClr val="9A9A9A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27" name="Freeform 11"/>
                  <p:cNvSpPr>
                    <a:spLocks/>
                  </p:cNvSpPr>
                  <p:nvPr/>
                </p:nvSpPr>
                <p:spPr bwMode="auto">
                  <a:xfrm>
                    <a:off x="6665030" y="3639057"/>
                    <a:ext cx="527333" cy="93687"/>
                  </a:xfrm>
                  <a:custGeom>
                    <a:avLst/>
                    <a:gdLst>
                      <a:gd name="T0" fmla="*/ 0 w 21600"/>
                      <a:gd name="T1" fmla="*/ 67 h 21600"/>
                      <a:gd name="T2" fmla="*/ 0 w 21600"/>
                      <a:gd name="T3" fmla="*/ 10018 h 21600"/>
                      <a:gd name="T4" fmla="*/ 10016 w 21600"/>
                      <a:gd name="T5" fmla="*/ 21600 h 21600"/>
                      <a:gd name="T6" fmla="*/ 21600 w 21600"/>
                      <a:gd name="T7" fmla="*/ 9203 h 21600"/>
                      <a:gd name="T8" fmla="*/ 21192 w 21600"/>
                      <a:gd name="T9" fmla="*/ 0 h 21600"/>
                      <a:gd name="T10" fmla="*/ 0 w 21600"/>
                      <a:gd name="T11" fmla="*/ 67 h 21600"/>
                      <a:gd name="T12" fmla="*/ 0 w 21600"/>
                      <a:gd name="T13" fmla="*/ 67 h 21600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21600"/>
                      <a:gd name="T22" fmla="*/ 0 h 21600"/>
                      <a:gd name="T23" fmla="*/ 21600 w 21600"/>
                      <a:gd name="T24" fmla="*/ 21600 h 21600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21600" h="21600">
                        <a:moveTo>
                          <a:pt x="0" y="67"/>
                        </a:moveTo>
                        <a:lnTo>
                          <a:pt x="0" y="10018"/>
                        </a:lnTo>
                        <a:lnTo>
                          <a:pt x="10016" y="21600"/>
                        </a:lnTo>
                        <a:lnTo>
                          <a:pt x="21600" y="9203"/>
                        </a:lnTo>
                        <a:lnTo>
                          <a:pt x="21192" y="0"/>
                        </a:lnTo>
                        <a:lnTo>
                          <a:pt x="0" y="67"/>
                        </a:lnTo>
                        <a:close/>
                        <a:moveTo>
                          <a:pt x="0" y="67"/>
                        </a:moveTo>
                      </a:path>
                    </a:pathLst>
                  </a:custGeom>
                  <a:solidFill>
                    <a:srgbClr val="BBE0E3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28" name="Freeform 12"/>
                  <p:cNvSpPr>
                    <a:spLocks/>
                  </p:cNvSpPr>
                  <p:nvPr/>
                </p:nvSpPr>
                <p:spPr bwMode="auto">
                  <a:xfrm>
                    <a:off x="6672972" y="3600947"/>
                    <a:ext cx="511449" cy="79396"/>
                  </a:xfrm>
                  <a:custGeom>
                    <a:avLst/>
                    <a:gdLst>
                      <a:gd name="T0" fmla="*/ 0 w 21600"/>
                      <a:gd name="T1" fmla="*/ 8709 h 21600"/>
                      <a:gd name="T2" fmla="*/ 10170 w 21600"/>
                      <a:gd name="T3" fmla="*/ 21600 h 21600"/>
                      <a:gd name="T4" fmla="*/ 21600 w 21600"/>
                      <a:gd name="T5" fmla="*/ 8394 h 21600"/>
                      <a:gd name="T6" fmla="*/ 9964 w 21600"/>
                      <a:gd name="T7" fmla="*/ 0 h 21600"/>
                      <a:gd name="T8" fmla="*/ 0 w 21600"/>
                      <a:gd name="T9" fmla="*/ 8709 h 21600"/>
                      <a:gd name="T10" fmla="*/ 0 w 21600"/>
                      <a:gd name="T11" fmla="*/ 8709 h 2160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21600"/>
                      <a:gd name="T19" fmla="*/ 0 h 21600"/>
                      <a:gd name="T20" fmla="*/ 21600 w 21600"/>
                      <a:gd name="T21" fmla="*/ 21600 h 2160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21600" h="21600">
                        <a:moveTo>
                          <a:pt x="0" y="8709"/>
                        </a:moveTo>
                        <a:lnTo>
                          <a:pt x="10170" y="21600"/>
                        </a:lnTo>
                        <a:lnTo>
                          <a:pt x="21600" y="8394"/>
                        </a:lnTo>
                        <a:lnTo>
                          <a:pt x="9964" y="0"/>
                        </a:lnTo>
                        <a:lnTo>
                          <a:pt x="0" y="8709"/>
                        </a:lnTo>
                        <a:close/>
                        <a:moveTo>
                          <a:pt x="0" y="8709"/>
                        </a:moveTo>
                      </a:path>
                    </a:pathLst>
                  </a:custGeom>
                  <a:solidFill>
                    <a:srgbClr val="9A9A9A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29" name="Freeform 13"/>
                  <p:cNvSpPr>
                    <a:spLocks/>
                  </p:cNvSpPr>
                  <p:nvPr/>
                </p:nvSpPr>
                <p:spPr bwMode="auto">
                  <a:xfrm>
                    <a:off x="6780980" y="2481467"/>
                    <a:ext cx="162012" cy="2867775"/>
                  </a:xfrm>
                  <a:custGeom>
                    <a:avLst/>
                    <a:gdLst>
                      <a:gd name="T0" fmla="*/ 19475 w 21600"/>
                      <a:gd name="T1" fmla="*/ 0 h 21600"/>
                      <a:gd name="T2" fmla="*/ 0 w 21600"/>
                      <a:gd name="T3" fmla="*/ 21403 h 21600"/>
                      <a:gd name="T4" fmla="*/ 21600 w 21600"/>
                      <a:gd name="T5" fmla="*/ 21600 h 21600"/>
                      <a:gd name="T6" fmla="*/ 19475 w 21600"/>
                      <a:gd name="T7" fmla="*/ 0 h 21600"/>
                      <a:gd name="T8" fmla="*/ 19475 w 21600"/>
                      <a:gd name="T9" fmla="*/ 0 h 2160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1600"/>
                      <a:gd name="T16" fmla="*/ 0 h 21600"/>
                      <a:gd name="T17" fmla="*/ 21600 w 21600"/>
                      <a:gd name="T18" fmla="*/ 21600 h 2160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1600" h="21600">
                        <a:moveTo>
                          <a:pt x="19475" y="0"/>
                        </a:moveTo>
                        <a:lnTo>
                          <a:pt x="0" y="21403"/>
                        </a:lnTo>
                        <a:lnTo>
                          <a:pt x="21600" y="21600"/>
                        </a:lnTo>
                        <a:lnTo>
                          <a:pt x="19475" y="0"/>
                        </a:lnTo>
                        <a:close/>
                        <a:moveTo>
                          <a:pt x="19475" y="0"/>
                        </a:moveTo>
                      </a:path>
                    </a:pathLst>
                  </a:custGeom>
                  <a:gradFill rotWithShape="0">
                    <a:gsLst>
                      <a:gs pos="0">
                        <a:srgbClr val="828282"/>
                      </a:gs>
                      <a:gs pos="100000">
                        <a:srgbClr val="E4E4E4"/>
                      </a:gs>
                    </a:gsLst>
                    <a:lin ang="2820000" scaled="1"/>
                  </a:gra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0" name="Freeform 14"/>
                  <p:cNvSpPr>
                    <a:spLocks/>
                  </p:cNvSpPr>
                  <p:nvPr/>
                </p:nvSpPr>
                <p:spPr bwMode="auto">
                  <a:xfrm>
                    <a:off x="6917578" y="2514813"/>
                    <a:ext cx="212839" cy="2824901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1930 w 21600"/>
                      <a:gd name="T3" fmla="*/ 21600 h 21600"/>
                      <a:gd name="T4" fmla="*/ 21600 w 21600"/>
                      <a:gd name="T5" fmla="*/ 21422 h 21600"/>
                      <a:gd name="T6" fmla="*/ 0 w 21600"/>
                      <a:gd name="T7" fmla="*/ 0 h 21600"/>
                      <a:gd name="T8" fmla="*/ 0 w 21600"/>
                      <a:gd name="T9" fmla="*/ 0 h 2160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1600"/>
                      <a:gd name="T16" fmla="*/ 0 h 21600"/>
                      <a:gd name="T17" fmla="*/ 21600 w 21600"/>
                      <a:gd name="T18" fmla="*/ 21600 h 2160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1600" h="21600">
                        <a:moveTo>
                          <a:pt x="0" y="0"/>
                        </a:moveTo>
                        <a:lnTo>
                          <a:pt x="1930" y="21600"/>
                        </a:lnTo>
                        <a:lnTo>
                          <a:pt x="21600" y="21422"/>
                        </a:lnTo>
                        <a:lnTo>
                          <a:pt x="0" y="0"/>
                        </a:lnTo>
                        <a:close/>
                        <a:moveTo>
                          <a:pt x="0" y="0"/>
                        </a:moveTo>
                      </a:path>
                    </a:pathLst>
                  </a:custGeom>
                  <a:solidFill>
                    <a:srgbClr val="9A9A9A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1" name="Freeform 15"/>
                  <p:cNvSpPr>
                    <a:spLocks/>
                  </p:cNvSpPr>
                  <p:nvPr/>
                </p:nvSpPr>
                <p:spPr bwMode="auto">
                  <a:xfrm>
                    <a:off x="6140874" y="2494170"/>
                    <a:ext cx="738583" cy="2720099"/>
                  </a:xfrm>
                  <a:custGeom>
                    <a:avLst/>
                    <a:gdLst>
                      <a:gd name="T0" fmla="*/ 21600 w 21600"/>
                      <a:gd name="T1" fmla="*/ 0 h 21600"/>
                      <a:gd name="T2" fmla="*/ 0 w 21600"/>
                      <a:gd name="T3" fmla="*/ 21261 h 21600"/>
                      <a:gd name="T4" fmla="*/ 4724 w 21600"/>
                      <a:gd name="T5" fmla="*/ 21600 h 21600"/>
                      <a:gd name="T6" fmla="*/ 21600 w 21600"/>
                      <a:gd name="T7" fmla="*/ 0 h 21600"/>
                      <a:gd name="T8" fmla="*/ 21600 w 21600"/>
                      <a:gd name="T9" fmla="*/ 0 h 2160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1600"/>
                      <a:gd name="T16" fmla="*/ 0 h 21600"/>
                      <a:gd name="T17" fmla="*/ 21600 w 21600"/>
                      <a:gd name="T18" fmla="*/ 21600 h 2160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1600" h="21600">
                        <a:moveTo>
                          <a:pt x="21600" y="0"/>
                        </a:moveTo>
                        <a:lnTo>
                          <a:pt x="0" y="21261"/>
                        </a:lnTo>
                        <a:lnTo>
                          <a:pt x="4724" y="21600"/>
                        </a:lnTo>
                        <a:lnTo>
                          <a:pt x="21600" y="0"/>
                        </a:lnTo>
                        <a:close/>
                        <a:moveTo>
                          <a:pt x="21600" y="0"/>
                        </a:moveTo>
                      </a:path>
                    </a:pathLst>
                  </a:custGeom>
                  <a:gradFill rotWithShape="0">
                    <a:gsLst>
                      <a:gs pos="0">
                        <a:srgbClr val="828282"/>
                      </a:gs>
                      <a:gs pos="100000">
                        <a:srgbClr val="E4E4E4"/>
                      </a:gs>
                    </a:gsLst>
                    <a:lin ang="2820000" scaled="1"/>
                  </a:gra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2" name="Freeform 16"/>
                  <p:cNvSpPr>
                    <a:spLocks/>
                  </p:cNvSpPr>
                  <p:nvPr/>
                </p:nvSpPr>
                <p:spPr bwMode="auto">
                  <a:xfrm>
                    <a:off x="6302886" y="2497346"/>
                    <a:ext cx="574983" cy="2710571"/>
                  </a:xfrm>
                  <a:custGeom>
                    <a:avLst/>
                    <a:gdLst>
                      <a:gd name="T0" fmla="*/ 21600 w 21600"/>
                      <a:gd name="T1" fmla="*/ 0 h 21600"/>
                      <a:gd name="T2" fmla="*/ 0 w 21600"/>
                      <a:gd name="T3" fmla="*/ 21600 h 21600"/>
                      <a:gd name="T4" fmla="*/ 6080 w 21600"/>
                      <a:gd name="T5" fmla="*/ 21415 h 21600"/>
                      <a:gd name="T6" fmla="*/ 21600 w 21600"/>
                      <a:gd name="T7" fmla="*/ 0 h 21600"/>
                      <a:gd name="T8" fmla="*/ 21600 w 21600"/>
                      <a:gd name="T9" fmla="*/ 0 h 2160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1600"/>
                      <a:gd name="T16" fmla="*/ 0 h 21600"/>
                      <a:gd name="T17" fmla="*/ 21600 w 21600"/>
                      <a:gd name="T18" fmla="*/ 21600 h 2160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1600" h="21600">
                        <a:moveTo>
                          <a:pt x="21600" y="0"/>
                        </a:moveTo>
                        <a:lnTo>
                          <a:pt x="0" y="21600"/>
                        </a:lnTo>
                        <a:lnTo>
                          <a:pt x="6080" y="21415"/>
                        </a:lnTo>
                        <a:lnTo>
                          <a:pt x="21600" y="0"/>
                        </a:lnTo>
                        <a:close/>
                        <a:moveTo>
                          <a:pt x="21600" y="0"/>
                        </a:moveTo>
                      </a:path>
                    </a:pathLst>
                  </a:custGeom>
                  <a:solidFill>
                    <a:srgbClr val="9A9A9A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3" name="Freeform 17"/>
                  <p:cNvSpPr>
                    <a:spLocks/>
                  </p:cNvSpPr>
                  <p:nvPr/>
                </p:nvSpPr>
                <p:spPr bwMode="auto">
                  <a:xfrm flipH="1">
                    <a:off x="6962052" y="2497346"/>
                    <a:ext cx="738583" cy="2720099"/>
                  </a:xfrm>
                  <a:custGeom>
                    <a:avLst/>
                    <a:gdLst>
                      <a:gd name="T0" fmla="*/ 21600 w 21600"/>
                      <a:gd name="T1" fmla="*/ 0 h 21600"/>
                      <a:gd name="T2" fmla="*/ 0 w 21600"/>
                      <a:gd name="T3" fmla="*/ 21261 h 21600"/>
                      <a:gd name="T4" fmla="*/ 4724 w 21600"/>
                      <a:gd name="T5" fmla="*/ 21600 h 21600"/>
                      <a:gd name="T6" fmla="*/ 21600 w 21600"/>
                      <a:gd name="T7" fmla="*/ 0 h 21600"/>
                      <a:gd name="T8" fmla="*/ 21600 w 21600"/>
                      <a:gd name="T9" fmla="*/ 0 h 2160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1600"/>
                      <a:gd name="T16" fmla="*/ 0 h 21600"/>
                      <a:gd name="T17" fmla="*/ 21600 w 21600"/>
                      <a:gd name="T18" fmla="*/ 21600 h 2160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1600" h="21600">
                        <a:moveTo>
                          <a:pt x="21600" y="0"/>
                        </a:moveTo>
                        <a:lnTo>
                          <a:pt x="0" y="21261"/>
                        </a:lnTo>
                        <a:lnTo>
                          <a:pt x="4724" y="21600"/>
                        </a:lnTo>
                        <a:lnTo>
                          <a:pt x="21600" y="0"/>
                        </a:lnTo>
                        <a:close/>
                        <a:moveTo>
                          <a:pt x="21600" y="0"/>
                        </a:moveTo>
                      </a:path>
                    </a:pathLst>
                  </a:custGeom>
                  <a:gradFill rotWithShape="0">
                    <a:gsLst>
                      <a:gs pos="0">
                        <a:srgbClr val="E4E4E4"/>
                      </a:gs>
                      <a:gs pos="100000">
                        <a:srgbClr val="828282"/>
                      </a:gs>
                    </a:gsLst>
                    <a:lin ang="18780000" scaled="1"/>
                  </a:gra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4" name="Freeform 18"/>
                  <p:cNvSpPr>
                    <a:spLocks/>
                  </p:cNvSpPr>
                  <p:nvPr/>
                </p:nvSpPr>
                <p:spPr bwMode="auto">
                  <a:xfrm flipH="1">
                    <a:off x="6962052" y="2497346"/>
                    <a:ext cx="574983" cy="2710571"/>
                  </a:xfrm>
                  <a:custGeom>
                    <a:avLst/>
                    <a:gdLst>
                      <a:gd name="T0" fmla="*/ 21600 w 21600"/>
                      <a:gd name="T1" fmla="*/ 0 h 21600"/>
                      <a:gd name="T2" fmla="*/ 0 w 21600"/>
                      <a:gd name="T3" fmla="*/ 21600 h 21600"/>
                      <a:gd name="T4" fmla="*/ 6080 w 21600"/>
                      <a:gd name="T5" fmla="*/ 21415 h 21600"/>
                      <a:gd name="T6" fmla="*/ 21600 w 21600"/>
                      <a:gd name="T7" fmla="*/ 0 h 21600"/>
                      <a:gd name="T8" fmla="*/ 21600 w 21600"/>
                      <a:gd name="T9" fmla="*/ 0 h 2160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1600"/>
                      <a:gd name="T16" fmla="*/ 0 h 21600"/>
                      <a:gd name="T17" fmla="*/ 21600 w 21600"/>
                      <a:gd name="T18" fmla="*/ 21600 h 2160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1600" h="21600">
                        <a:moveTo>
                          <a:pt x="21600" y="0"/>
                        </a:moveTo>
                        <a:lnTo>
                          <a:pt x="0" y="21600"/>
                        </a:lnTo>
                        <a:lnTo>
                          <a:pt x="6080" y="21415"/>
                        </a:lnTo>
                        <a:lnTo>
                          <a:pt x="21600" y="0"/>
                        </a:lnTo>
                        <a:close/>
                        <a:moveTo>
                          <a:pt x="21600" y="0"/>
                        </a:moveTo>
                      </a:path>
                    </a:pathLst>
                  </a:custGeom>
                  <a:solidFill>
                    <a:srgbClr val="9A9A9A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5" name="Rectangle 21"/>
                  <p:cNvSpPr>
                    <a:spLocks/>
                  </p:cNvSpPr>
                  <p:nvPr/>
                </p:nvSpPr>
                <p:spPr bwMode="auto">
                  <a:xfrm>
                    <a:off x="6498253" y="1608114"/>
                    <a:ext cx="181072" cy="1121068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D6D6D6"/>
                      </a:gs>
                      <a:gs pos="100000">
                        <a:srgbClr val="828282"/>
                      </a:gs>
                    </a:gsLst>
                    <a:lin ang="0" scaled="1"/>
                  </a:gradFill>
                  <a:ln w="25400">
                    <a:noFill/>
                    <a:miter lim="800000"/>
                    <a:headEnd/>
                    <a:tailEnd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6" name="Rectangle 22"/>
                  <p:cNvSpPr>
                    <a:spLocks/>
                  </p:cNvSpPr>
                  <p:nvPr/>
                </p:nvSpPr>
                <p:spPr bwMode="auto">
                  <a:xfrm>
                    <a:off x="6827043" y="1722443"/>
                    <a:ext cx="179659" cy="1100384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D6D6D6"/>
                      </a:gs>
                      <a:gs pos="100000">
                        <a:srgbClr val="828282"/>
                      </a:gs>
                    </a:gsLst>
                    <a:lin ang="0" scaled="1"/>
                  </a:gradFill>
                  <a:ln w="25400">
                    <a:noFill/>
                    <a:miter lim="800000"/>
                    <a:headEnd/>
                    <a:tailEnd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</p:grpSp>
          </p:grpSp>
        </p:grpSp>
        <p:cxnSp>
          <p:nvCxnSpPr>
            <p:cNvPr id="37" name="直線コネクタ 36"/>
            <p:cNvCxnSpPr>
              <a:stCxn id="11" idx="3"/>
              <a:endCxn id="10" idx="1"/>
            </p:cNvCxnSpPr>
            <p:nvPr/>
          </p:nvCxnSpPr>
          <p:spPr>
            <a:xfrm>
              <a:off x="4741624" y="5295828"/>
              <a:ext cx="1913223" cy="14090"/>
            </a:xfrm>
            <a:prstGeom prst="line">
              <a:avLst/>
            </a:prstGeom>
            <a:noFill/>
            <a:ln w="12700" cap="flat" cmpd="sng" algn="ctr">
              <a:solidFill>
                <a:srgbClr val="FFFFFF">
                  <a:lumMod val="50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cxnSp>
          <p:nvCxnSpPr>
            <p:cNvPr id="38" name="直線コネクタ 37"/>
            <p:cNvCxnSpPr/>
            <p:nvPr/>
          </p:nvCxnSpPr>
          <p:spPr>
            <a:xfrm flipH="1">
              <a:off x="2011701" y="3642215"/>
              <a:ext cx="19156" cy="1209069"/>
            </a:xfrm>
            <a:prstGeom prst="line">
              <a:avLst/>
            </a:prstGeom>
            <a:noFill/>
            <a:ln w="12700" cap="flat" cmpd="sng" algn="ctr">
              <a:solidFill>
                <a:srgbClr val="7F7F7F"/>
              </a:solidFill>
              <a:prstDash val="sysDash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cxnSp>
          <p:nvCxnSpPr>
            <p:cNvPr id="39" name="直線コネクタ 38"/>
            <p:cNvCxnSpPr/>
            <p:nvPr/>
          </p:nvCxnSpPr>
          <p:spPr>
            <a:xfrm>
              <a:off x="6892931" y="3642215"/>
              <a:ext cx="0" cy="1485900"/>
            </a:xfrm>
            <a:prstGeom prst="line">
              <a:avLst/>
            </a:prstGeom>
            <a:noFill/>
            <a:ln w="12700" cap="flat" cmpd="sng" algn="ctr">
              <a:solidFill>
                <a:srgbClr val="7F7F7F"/>
              </a:solidFill>
              <a:prstDash val="sysDash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sp>
          <p:nvSpPr>
            <p:cNvPr id="40" name="テキスト ボックス 39"/>
            <p:cNvSpPr txBox="1"/>
            <p:nvPr/>
          </p:nvSpPr>
          <p:spPr>
            <a:xfrm>
              <a:off x="3613526" y="3048612"/>
              <a:ext cx="1745447" cy="5025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333" dirty="0" smtClean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  <a:t>L2 Anchor Node</a:t>
              </a:r>
              <a:br>
                <a:rPr lang="en-US" altLang="ja-JP" sz="1333" dirty="0" smtClean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</a:br>
              <a:r>
                <a:rPr lang="en-US" altLang="ja-JP" sz="1333" dirty="0" smtClean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  <a:t>(Serving Gateway)</a:t>
              </a:r>
              <a:endParaRPr lang="ja-JP" altLang="en-US" sz="1333" dirty="0">
                <a:solidFill>
                  <a:srgbClr val="7F7F7F"/>
                </a:solidFill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41" name="テキスト ボックス 40"/>
            <p:cNvSpPr txBox="1"/>
            <p:nvPr/>
          </p:nvSpPr>
          <p:spPr>
            <a:xfrm>
              <a:off x="6067384" y="2858225"/>
              <a:ext cx="1739437" cy="7077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333" dirty="0" smtClean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  <a:t>L3 Anchor Node</a:t>
              </a:r>
              <a:br>
                <a:rPr lang="en-US" altLang="ja-JP" sz="1333" dirty="0" smtClean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</a:br>
              <a:r>
                <a:rPr lang="en-US" altLang="ja-JP" sz="1333" dirty="0" smtClean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  <a:t>(Packet Data </a:t>
              </a:r>
              <a:br>
                <a:rPr lang="en-US" altLang="ja-JP" sz="1333" dirty="0" smtClean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</a:br>
              <a:r>
                <a:rPr lang="en-US" altLang="ja-JP" sz="1333" dirty="0" smtClean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  <a:t>Network Gateway)</a:t>
              </a:r>
              <a:endParaRPr lang="ja-JP" altLang="en-US" sz="1333" dirty="0">
                <a:solidFill>
                  <a:srgbClr val="7F7F7F"/>
                </a:solidFill>
                <a:latin typeface="メイリオ"/>
                <a:ea typeface="メイリオ"/>
                <a:cs typeface="メイリオ"/>
              </a:endParaRPr>
            </a:p>
          </p:txBody>
        </p:sp>
        <p:grpSp>
          <p:nvGrpSpPr>
            <p:cNvPr id="42" name="グループ化 55"/>
            <p:cNvGrpSpPr/>
            <p:nvPr/>
          </p:nvGrpSpPr>
          <p:grpSpPr>
            <a:xfrm>
              <a:off x="1827819" y="5530579"/>
              <a:ext cx="365127" cy="469931"/>
              <a:chOff x="2951136" y="3903667"/>
              <a:chExt cx="730261" cy="876314"/>
            </a:xfrm>
          </p:grpSpPr>
          <p:sp>
            <p:nvSpPr>
              <p:cNvPr id="43" name="円/楕円 35"/>
              <p:cNvSpPr>
                <a:spLocks noChangeArrowheads="1"/>
              </p:cNvSpPr>
              <p:nvPr/>
            </p:nvSpPr>
            <p:spPr bwMode="auto">
              <a:xfrm>
                <a:off x="2951136" y="4487877"/>
                <a:ext cx="730261" cy="292104"/>
              </a:xfrm>
              <a:prstGeom prst="ellipse">
                <a:avLst/>
              </a:prstGeom>
              <a:solidFill>
                <a:srgbClr val="FFFFFF">
                  <a:lumMod val="85000"/>
                </a:srgbClr>
              </a:solidFill>
              <a:ln w="2857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grpSp>
            <p:nvGrpSpPr>
              <p:cNvPr id="44" name="グループ化 334"/>
              <p:cNvGrpSpPr>
                <a:grpSpLocks/>
              </p:cNvGrpSpPr>
              <p:nvPr/>
            </p:nvGrpSpPr>
            <p:grpSpPr bwMode="auto">
              <a:xfrm>
                <a:off x="2951142" y="3903667"/>
                <a:ext cx="693747" cy="839797"/>
                <a:chOff x="5360992" y="1603350"/>
                <a:chExt cx="985850" cy="1387493"/>
              </a:xfrm>
            </p:grpSpPr>
            <p:sp>
              <p:nvSpPr>
                <p:cNvPr id="45" name="円/楕円 44"/>
                <p:cNvSpPr/>
                <p:nvPr/>
              </p:nvSpPr>
              <p:spPr bwMode="auto">
                <a:xfrm>
                  <a:off x="5762349" y="1676016"/>
                  <a:ext cx="219510" cy="67181"/>
                </a:xfrm>
                <a:prstGeom prst="ellipse">
                  <a:avLst/>
                </a:prstGeom>
                <a:noFill/>
                <a:ln w="28575" cap="flat" cmpd="sng" algn="ctr">
                  <a:solidFill>
                    <a:srgbClr val="FFFFFF">
                      <a:lumMod val="75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042885" eaLnBrk="1" fontAlgn="base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  <a:cs typeface="Osaka"/>
                  </a:endParaRPr>
                </a:p>
              </p:txBody>
            </p:sp>
            <p:sp>
              <p:nvSpPr>
                <p:cNvPr id="46" name="円/楕円 45"/>
                <p:cNvSpPr/>
                <p:nvPr/>
              </p:nvSpPr>
              <p:spPr bwMode="auto">
                <a:xfrm>
                  <a:off x="5762349" y="1785699"/>
                  <a:ext cx="219510" cy="67181"/>
                </a:xfrm>
                <a:prstGeom prst="ellipse">
                  <a:avLst/>
                </a:prstGeom>
                <a:noFill/>
                <a:ln w="28575" cap="flat" cmpd="sng" algn="ctr">
                  <a:solidFill>
                    <a:srgbClr val="FFFFFF">
                      <a:lumMod val="75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042885" eaLnBrk="1" fontAlgn="base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  <a:cs typeface="Osaka"/>
                  </a:endParaRPr>
                </a:p>
              </p:txBody>
            </p:sp>
            <p:sp>
              <p:nvSpPr>
                <p:cNvPr id="47" name="円/楕円 46"/>
                <p:cNvSpPr/>
                <p:nvPr/>
              </p:nvSpPr>
              <p:spPr bwMode="auto">
                <a:xfrm>
                  <a:off x="5762349" y="1902237"/>
                  <a:ext cx="219510" cy="65810"/>
                </a:xfrm>
                <a:prstGeom prst="ellipse">
                  <a:avLst/>
                </a:prstGeom>
                <a:noFill/>
                <a:ln w="28575" cap="flat" cmpd="sng" algn="ctr">
                  <a:solidFill>
                    <a:srgbClr val="FFFFFF">
                      <a:lumMod val="75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042885" eaLnBrk="1" fontAlgn="base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  <a:cs typeface="Osaka"/>
                  </a:endParaRPr>
                </a:p>
              </p:txBody>
            </p:sp>
            <p:grpSp>
              <p:nvGrpSpPr>
                <p:cNvPr id="48" name="グループ化 58"/>
                <p:cNvGrpSpPr>
                  <a:grpSpLocks/>
                </p:cNvGrpSpPr>
                <p:nvPr/>
              </p:nvGrpSpPr>
              <p:grpSpPr bwMode="auto">
                <a:xfrm>
                  <a:off x="5360992" y="1603350"/>
                  <a:ext cx="985850" cy="1387493"/>
                  <a:chOff x="5360994" y="1603350"/>
                  <a:chExt cx="2962275" cy="4212739"/>
                </a:xfrm>
              </p:grpSpPr>
              <p:sp>
                <p:nvSpPr>
                  <p:cNvPr id="49" name="Rectangle 2"/>
                  <p:cNvSpPr>
                    <a:spLocks/>
                  </p:cNvSpPr>
                  <p:nvPr/>
                </p:nvSpPr>
                <p:spPr bwMode="auto">
                  <a:xfrm>
                    <a:off x="7141536" y="1603350"/>
                    <a:ext cx="181072" cy="1119480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D6D6D6"/>
                      </a:gs>
                      <a:gs pos="100000">
                        <a:srgbClr val="828282"/>
                      </a:gs>
                    </a:gsLst>
                    <a:lin ang="0" scaled="1"/>
                  </a:gradFill>
                  <a:ln w="25400">
                    <a:noFill/>
                    <a:miter lim="800000"/>
                    <a:headEnd/>
                    <a:tailEnd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50" name="Oval 4"/>
                  <p:cNvSpPr>
                    <a:spLocks/>
                  </p:cNvSpPr>
                  <p:nvPr/>
                </p:nvSpPr>
                <p:spPr bwMode="auto">
                  <a:xfrm>
                    <a:off x="5360994" y="4815702"/>
                    <a:ext cx="2940038" cy="1000387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999999">
                          <a:alpha val="50000"/>
                        </a:srgb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path path="rect">
                      <a:fillToRect l="50000" t="50000" r="50000" b="50000"/>
                    </a:path>
                  </a:gradFill>
                  <a:ln w="25400">
                    <a:noFill/>
                    <a:miter lim="800000"/>
                    <a:headEnd/>
                    <a:tailEnd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51" name="Oval 5"/>
                  <p:cNvSpPr>
                    <a:spLocks/>
                  </p:cNvSpPr>
                  <p:nvPr/>
                </p:nvSpPr>
                <p:spPr bwMode="auto">
                  <a:xfrm>
                    <a:off x="6693621" y="4879219"/>
                    <a:ext cx="1629648" cy="554182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999999">
                          <a:alpha val="50000"/>
                        </a:srgb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path path="rect">
                      <a:fillToRect l="50000" t="50000" r="50000" b="50000"/>
                    </a:path>
                  </a:gradFill>
                  <a:ln w="25400">
                    <a:noFill/>
                    <a:miter lim="800000"/>
                    <a:headEnd/>
                    <a:tailEnd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52" name="Oval 6"/>
                  <p:cNvSpPr>
                    <a:spLocks/>
                  </p:cNvSpPr>
                  <p:nvPr/>
                </p:nvSpPr>
                <p:spPr bwMode="auto">
                  <a:xfrm>
                    <a:off x="5543654" y="4877631"/>
                    <a:ext cx="1631237" cy="554182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999999">
                          <a:alpha val="50000"/>
                        </a:srgb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path path="rect">
                      <a:fillToRect l="50000" t="50000" r="50000" b="50000"/>
                    </a:path>
                  </a:gradFill>
                  <a:ln w="25400">
                    <a:noFill/>
                    <a:miter lim="800000"/>
                    <a:headEnd/>
                    <a:tailEnd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53" name="Freeform 7"/>
                  <p:cNvSpPr>
                    <a:spLocks/>
                  </p:cNvSpPr>
                  <p:nvPr/>
                </p:nvSpPr>
                <p:spPr bwMode="auto">
                  <a:xfrm>
                    <a:off x="6422013" y="4534641"/>
                    <a:ext cx="1010191" cy="257242"/>
                  </a:xfrm>
                  <a:custGeom>
                    <a:avLst/>
                    <a:gdLst>
                      <a:gd name="T0" fmla="*/ 0 w 21600"/>
                      <a:gd name="T1" fmla="*/ 67 h 21600"/>
                      <a:gd name="T2" fmla="*/ 0 w 21600"/>
                      <a:gd name="T3" fmla="*/ 10018 h 21600"/>
                      <a:gd name="T4" fmla="*/ 10016 w 21600"/>
                      <a:gd name="T5" fmla="*/ 21600 h 21600"/>
                      <a:gd name="T6" fmla="*/ 21600 w 21600"/>
                      <a:gd name="T7" fmla="*/ 9203 h 21600"/>
                      <a:gd name="T8" fmla="*/ 21192 w 21600"/>
                      <a:gd name="T9" fmla="*/ 0 h 21600"/>
                      <a:gd name="T10" fmla="*/ 0 w 21600"/>
                      <a:gd name="T11" fmla="*/ 67 h 21600"/>
                      <a:gd name="T12" fmla="*/ 0 w 21600"/>
                      <a:gd name="T13" fmla="*/ 67 h 21600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21600"/>
                      <a:gd name="T22" fmla="*/ 0 h 21600"/>
                      <a:gd name="T23" fmla="*/ 21600 w 21600"/>
                      <a:gd name="T24" fmla="*/ 21600 h 21600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21600" h="21600">
                        <a:moveTo>
                          <a:pt x="0" y="67"/>
                        </a:moveTo>
                        <a:lnTo>
                          <a:pt x="0" y="10018"/>
                        </a:lnTo>
                        <a:lnTo>
                          <a:pt x="10016" y="21600"/>
                        </a:lnTo>
                        <a:lnTo>
                          <a:pt x="21600" y="9203"/>
                        </a:lnTo>
                        <a:lnTo>
                          <a:pt x="21192" y="0"/>
                        </a:lnTo>
                        <a:lnTo>
                          <a:pt x="0" y="67"/>
                        </a:lnTo>
                        <a:close/>
                        <a:moveTo>
                          <a:pt x="0" y="67"/>
                        </a:moveTo>
                      </a:path>
                    </a:pathLst>
                  </a:custGeom>
                  <a:solidFill>
                    <a:srgbClr val="BBE0E3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54" name="Freeform 8"/>
                  <p:cNvSpPr>
                    <a:spLocks/>
                  </p:cNvSpPr>
                  <p:nvPr/>
                </p:nvSpPr>
                <p:spPr bwMode="auto">
                  <a:xfrm>
                    <a:off x="6434719" y="4429839"/>
                    <a:ext cx="980013" cy="220720"/>
                  </a:xfrm>
                  <a:custGeom>
                    <a:avLst/>
                    <a:gdLst>
                      <a:gd name="T0" fmla="*/ 0 w 21600"/>
                      <a:gd name="T1" fmla="*/ 8709 h 21600"/>
                      <a:gd name="T2" fmla="*/ 10170 w 21600"/>
                      <a:gd name="T3" fmla="*/ 21600 h 21600"/>
                      <a:gd name="T4" fmla="*/ 21600 w 21600"/>
                      <a:gd name="T5" fmla="*/ 8394 h 21600"/>
                      <a:gd name="T6" fmla="*/ 9964 w 21600"/>
                      <a:gd name="T7" fmla="*/ 0 h 21600"/>
                      <a:gd name="T8" fmla="*/ 0 w 21600"/>
                      <a:gd name="T9" fmla="*/ 8709 h 21600"/>
                      <a:gd name="T10" fmla="*/ 0 w 21600"/>
                      <a:gd name="T11" fmla="*/ 8709 h 2160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21600"/>
                      <a:gd name="T19" fmla="*/ 0 h 21600"/>
                      <a:gd name="T20" fmla="*/ 21600 w 21600"/>
                      <a:gd name="T21" fmla="*/ 21600 h 2160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21600" h="21600">
                        <a:moveTo>
                          <a:pt x="0" y="8709"/>
                        </a:moveTo>
                        <a:lnTo>
                          <a:pt x="10170" y="21600"/>
                        </a:lnTo>
                        <a:lnTo>
                          <a:pt x="21600" y="8394"/>
                        </a:lnTo>
                        <a:lnTo>
                          <a:pt x="9964" y="0"/>
                        </a:lnTo>
                        <a:lnTo>
                          <a:pt x="0" y="8709"/>
                        </a:lnTo>
                        <a:close/>
                        <a:moveTo>
                          <a:pt x="0" y="8709"/>
                        </a:moveTo>
                      </a:path>
                    </a:pathLst>
                  </a:custGeom>
                  <a:solidFill>
                    <a:srgbClr val="9A9A9A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55" name="Freeform 9"/>
                  <p:cNvSpPr>
                    <a:spLocks/>
                  </p:cNvSpPr>
                  <p:nvPr/>
                </p:nvSpPr>
                <p:spPr bwMode="auto">
                  <a:xfrm>
                    <a:off x="6568141" y="4094789"/>
                    <a:ext cx="725877" cy="165143"/>
                  </a:xfrm>
                  <a:custGeom>
                    <a:avLst/>
                    <a:gdLst>
                      <a:gd name="T0" fmla="*/ 0 w 21600"/>
                      <a:gd name="T1" fmla="*/ 67 h 21600"/>
                      <a:gd name="T2" fmla="*/ 0 w 21600"/>
                      <a:gd name="T3" fmla="*/ 10018 h 21600"/>
                      <a:gd name="T4" fmla="*/ 10016 w 21600"/>
                      <a:gd name="T5" fmla="*/ 21600 h 21600"/>
                      <a:gd name="T6" fmla="*/ 21600 w 21600"/>
                      <a:gd name="T7" fmla="*/ 9203 h 21600"/>
                      <a:gd name="T8" fmla="*/ 21192 w 21600"/>
                      <a:gd name="T9" fmla="*/ 0 h 21600"/>
                      <a:gd name="T10" fmla="*/ 0 w 21600"/>
                      <a:gd name="T11" fmla="*/ 67 h 21600"/>
                      <a:gd name="T12" fmla="*/ 0 w 21600"/>
                      <a:gd name="T13" fmla="*/ 67 h 21600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21600"/>
                      <a:gd name="T22" fmla="*/ 0 h 21600"/>
                      <a:gd name="T23" fmla="*/ 21600 w 21600"/>
                      <a:gd name="T24" fmla="*/ 21600 h 21600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21600" h="21600">
                        <a:moveTo>
                          <a:pt x="0" y="67"/>
                        </a:moveTo>
                        <a:lnTo>
                          <a:pt x="0" y="10018"/>
                        </a:lnTo>
                        <a:lnTo>
                          <a:pt x="10016" y="21600"/>
                        </a:lnTo>
                        <a:lnTo>
                          <a:pt x="21600" y="9203"/>
                        </a:lnTo>
                        <a:lnTo>
                          <a:pt x="21192" y="0"/>
                        </a:lnTo>
                        <a:lnTo>
                          <a:pt x="0" y="67"/>
                        </a:lnTo>
                        <a:close/>
                        <a:moveTo>
                          <a:pt x="0" y="67"/>
                        </a:moveTo>
                      </a:path>
                    </a:pathLst>
                  </a:custGeom>
                  <a:solidFill>
                    <a:srgbClr val="BBE0E3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56" name="Freeform 10"/>
                  <p:cNvSpPr>
                    <a:spLocks/>
                  </p:cNvSpPr>
                  <p:nvPr/>
                </p:nvSpPr>
                <p:spPr bwMode="auto">
                  <a:xfrm>
                    <a:off x="6577671" y="4028096"/>
                    <a:ext cx="703640" cy="141324"/>
                  </a:xfrm>
                  <a:custGeom>
                    <a:avLst/>
                    <a:gdLst>
                      <a:gd name="T0" fmla="*/ 0 w 21600"/>
                      <a:gd name="T1" fmla="*/ 8709 h 21600"/>
                      <a:gd name="T2" fmla="*/ 10170 w 21600"/>
                      <a:gd name="T3" fmla="*/ 21600 h 21600"/>
                      <a:gd name="T4" fmla="*/ 21600 w 21600"/>
                      <a:gd name="T5" fmla="*/ 8394 h 21600"/>
                      <a:gd name="T6" fmla="*/ 9964 w 21600"/>
                      <a:gd name="T7" fmla="*/ 0 h 21600"/>
                      <a:gd name="T8" fmla="*/ 0 w 21600"/>
                      <a:gd name="T9" fmla="*/ 8709 h 21600"/>
                      <a:gd name="T10" fmla="*/ 0 w 21600"/>
                      <a:gd name="T11" fmla="*/ 8709 h 2160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21600"/>
                      <a:gd name="T19" fmla="*/ 0 h 21600"/>
                      <a:gd name="T20" fmla="*/ 21600 w 21600"/>
                      <a:gd name="T21" fmla="*/ 21600 h 2160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21600" h="21600">
                        <a:moveTo>
                          <a:pt x="0" y="8709"/>
                        </a:moveTo>
                        <a:lnTo>
                          <a:pt x="10170" y="21600"/>
                        </a:lnTo>
                        <a:lnTo>
                          <a:pt x="21600" y="8394"/>
                        </a:lnTo>
                        <a:lnTo>
                          <a:pt x="9964" y="0"/>
                        </a:lnTo>
                        <a:lnTo>
                          <a:pt x="0" y="8709"/>
                        </a:lnTo>
                        <a:close/>
                        <a:moveTo>
                          <a:pt x="0" y="8709"/>
                        </a:moveTo>
                      </a:path>
                    </a:pathLst>
                  </a:custGeom>
                  <a:solidFill>
                    <a:srgbClr val="9A9A9A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57" name="Freeform 11"/>
                  <p:cNvSpPr>
                    <a:spLocks/>
                  </p:cNvSpPr>
                  <p:nvPr/>
                </p:nvSpPr>
                <p:spPr bwMode="auto">
                  <a:xfrm>
                    <a:off x="6665030" y="3639057"/>
                    <a:ext cx="527333" cy="93687"/>
                  </a:xfrm>
                  <a:custGeom>
                    <a:avLst/>
                    <a:gdLst>
                      <a:gd name="T0" fmla="*/ 0 w 21600"/>
                      <a:gd name="T1" fmla="*/ 67 h 21600"/>
                      <a:gd name="T2" fmla="*/ 0 w 21600"/>
                      <a:gd name="T3" fmla="*/ 10018 h 21600"/>
                      <a:gd name="T4" fmla="*/ 10016 w 21600"/>
                      <a:gd name="T5" fmla="*/ 21600 h 21600"/>
                      <a:gd name="T6" fmla="*/ 21600 w 21600"/>
                      <a:gd name="T7" fmla="*/ 9203 h 21600"/>
                      <a:gd name="T8" fmla="*/ 21192 w 21600"/>
                      <a:gd name="T9" fmla="*/ 0 h 21600"/>
                      <a:gd name="T10" fmla="*/ 0 w 21600"/>
                      <a:gd name="T11" fmla="*/ 67 h 21600"/>
                      <a:gd name="T12" fmla="*/ 0 w 21600"/>
                      <a:gd name="T13" fmla="*/ 67 h 21600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21600"/>
                      <a:gd name="T22" fmla="*/ 0 h 21600"/>
                      <a:gd name="T23" fmla="*/ 21600 w 21600"/>
                      <a:gd name="T24" fmla="*/ 21600 h 21600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21600" h="21600">
                        <a:moveTo>
                          <a:pt x="0" y="67"/>
                        </a:moveTo>
                        <a:lnTo>
                          <a:pt x="0" y="10018"/>
                        </a:lnTo>
                        <a:lnTo>
                          <a:pt x="10016" y="21600"/>
                        </a:lnTo>
                        <a:lnTo>
                          <a:pt x="21600" y="9203"/>
                        </a:lnTo>
                        <a:lnTo>
                          <a:pt x="21192" y="0"/>
                        </a:lnTo>
                        <a:lnTo>
                          <a:pt x="0" y="67"/>
                        </a:lnTo>
                        <a:close/>
                        <a:moveTo>
                          <a:pt x="0" y="67"/>
                        </a:moveTo>
                      </a:path>
                    </a:pathLst>
                  </a:custGeom>
                  <a:solidFill>
                    <a:srgbClr val="BBE0E3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58" name="Freeform 12"/>
                  <p:cNvSpPr>
                    <a:spLocks/>
                  </p:cNvSpPr>
                  <p:nvPr/>
                </p:nvSpPr>
                <p:spPr bwMode="auto">
                  <a:xfrm>
                    <a:off x="6672972" y="3600947"/>
                    <a:ext cx="511449" cy="79396"/>
                  </a:xfrm>
                  <a:custGeom>
                    <a:avLst/>
                    <a:gdLst>
                      <a:gd name="T0" fmla="*/ 0 w 21600"/>
                      <a:gd name="T1" fmla="*/ 8709 h 21600"/>
                      <a:gd name="T2" fmla="*/ 10170 w 21600"/>
                      <a:gd name="T3" fmla="*/ 21600 h 21600"/>
                      <a:gd name="T4" fmla="*/ 21600 w 21600"/>
                      <a:gd name="T5" fmla="*/ 8394 h 21600"/>
                      <a:gd name="T6" fmla="*/ 9964 w 21600"/>
                      <a:gd name="T7" fmla="*/ 0 h 21600"/>
                      <a:gd name="T8" fmla="*/ 0 w 21600"/>
                      <a:gd name="T9" fmla="*/ 8709 h 21600"/>
                      <a:gd name="T10" fmla="*/ 0 w 21600"/>
                      <a:gd name="T11" fmla="*/ 8709 h 2160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21600"/>
                      <a:gd name="T19" fmla="*/ 0 h 21600"/>
                      <a:gd name="T20" fmla="*/ 21600 w 21600"/>
                      <a:gd name="T21" fmla="*/ 21600 h 2160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21600" h="21600">
                        <a:moveTo>
                          <a:pt x="0" y="8709"/>
                        </a:moveTo>
                        <a:lnTo>
                          <a:pt x="10170" y="21600"/>
                        </a:lnTo>
                        <a:lnTo>
                          <a:pt x="21600" y="8394"/>
                        </a:lnTo>
                        <a:lnTo>
                          <a:pt x="9964" y="0"/>
                        </a:lnTo>
                        <a:lnTo>
                          <a:pt x="0" y="8709"/>
                        </a:lnTo>
                        <a:close/>
                        <a:moveTo>
                          <a:pt x="0" y="8709"/>
                        </a:moveTo>
                      </a:path>
                    </a:pathLst>
                  </a:custGeom>
                  <a:solidFill>
                    <a:srgbClr val="9A9A9A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59" name="Freeform 13"/>
                  <p:cNvSpPr>
                    <a:spLocks/>
                  </p:cNvSpPr>
                  <p:nvPr/>
                </p:nvSpPr>
                <p:spPr bwMode="auto">
                  <a:xfrm>
                    <a:off x="6780980" y="2481467"/>
                    <a:ext cx="162012" cy="2867775"/>
                  </a:xfrm>
                  <a:custGeom>
                    <a:avLst/>
                    <a:gdLst>
                      <a:gd name="T0" fmla="*/ 19475 w 21600"/>
                      <a:gd name="T1" fmla="*/ 0 h 21600"/>
                      <a:gd name="T2" fmla="*/ 0 w 21600"/>
                      <a:gd name="T3" fmla="*/ 21403 h 21600"/>
                      <a:gd name="T4" fmla="*/ 21600 w 21600"/>
                      <a:gd name="T5" fmla="*/ 21600 h 21600"/>
                      <a:gd name="T6" fmla="*/ 19475 w 21600"/>
                      <a:gd name="T7" fmla="*/ 0 h 21600"/>
                      <a:gd name="T8" fmla="*/ 19475 w 21600"/>
                      <a:gd name="T9" fmla="*/ 0 h 2160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1600"/>
                      <a:gd name="T16" fmla="*/ 0 h 21600"/>
                      <a:gd name="T17" fmla="*/ 21600 w 21600"/>
                      <a:gd name="T18" fmla="*/ 21600 h 2160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1600" h="21600">
                        <a:moveTo>
                          <a:pt x="19475" y="0"/>
                        </a:moveTo>
                        <a:lnTo>
                          <a:pt x="0" y="21403"/>
                        </a:lnTo>
                        <a:lnTo>
                          <a:pt x="21600" y="21600"/>
                        </a:lnTo>
                        <a:lnTo>
                          <a:pt x="19475" y="0"/>
                        </a:lnTo>
                        <a:close/>
                        <a:moveTo>
                          <a:pt x="19475" y="0"/>
                        </a:moveTo>
                      </a:path>
                    </a:pathLst>
                  </a:custGeom>
                  <a:gradFill rotWithShape="0">
                    <a:gsLst>
                      <a:gs pos="0">
                        <a:srgbClr val="828282"/>
                      </a:gs>
                      <a:gs pos="100000">
                        <a:srgbClr val="E4E4E4"/>
                      </a:gs>
                    </a:gsLst>
                    <a:lin ang="2820000" scaled="1"/>
                  </a:gra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60" name="Freeform 14"/>
                  <p:cNvSpPr>
                    <a:spLocks/>
                  </p:cNvSpPr>
                  <p:nvPr/>
                </p:nvSpPr>
                <p:spPr bwMode="auto">
                  <a:xfrm>
                    <a:off x="6917578" y="2514813"/>
                    <a:ext cx="212839" cy="2824901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1930 w 21600"/>
                      <a:gd name="T3" fmla="*/ 21600 h 21600"/>
                      <a:gd name="T4" fmla="*/ 21600 w 21600"/>
                      <a:gd name="T5" fmla="*/ 21422 h 21600"/>
                      <a:gd name="T6" fmla="*/ 0 w 21600"/>
                      <a:gd name="T7" fmla="*/ 0 h 21600"/>
                      <a:gd name="T8" fmla="*/ 0 w 21600"/>
                      <a:gd name="T9" fmla="*/ 0 h 2160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1600"/>
                      <a:gd name="T16" fmla="*/ 0 h 21600"/>
                      <a:gd name="T17" fmla="*/ 21600 w 21600"/>
                      <a:gd name="T18" fmla="*/ 21600 h 2160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1600" h="21600">
                        <a:moveTo>
                          <a:pt x="0" y="0"/>
                        </a:moveTo>
                        <a:lnTo>
                          <a:pt x="1930" y="21600"/>
                        </a:lnTo>
                        <a:lnTo>
                          <a:pt x="21600" y="21422"/>
                        </a:lnTo>
                        <a:lnTo>
                          <a:pt x="0" y="0"/>
                        </a:lnTo>
                        <a:close/>
                        <a:moveTo>
                          <a:pt x="0" y="0"/>
                        </a:moveTo>
                      </a:path>
                    </a:pathLst>
                  </a:custGeom>
                  <a:solidFill>
                    <a:srgbClr val="9A9A9A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61" name="Freeform 15"/>
                  <p:cNvSpPr>
                    <a:spLocks/>
                  </p:cNvSpPr>
                  <p:nvPr/>
                </p:nvSpPr>
                <p:spPr bwMode="auto">
                  <a:xfrm>
                    <a:off x="6140874" y="2494170"/>
                    <a:ext cx="738583" cy="2720099"/>
                  </a:xfrm>
                  <a:custGeom>
                    <a:avLst/>
                    <a:gdLst>
                      <a:gd name="T0" fmla="*/ 21600 w 21600"/>
                      <a:gd name="T1" fmla="*/ 0 h 21600"/>
                      <a:gd name="T2" fmla="*/ 0 w 21600"/>
                      <a:gd name="T3" fmla="*/ 21261 h 21600"/>
                      <a:gd name="T4" fmla="*/ 4724 w 21600"/>
                      <a:gd name="T5" fmla="*/ 21600 h 21600"/>
                      <a:gd name="T6" fmla="*/ 21600 w 21600"/>
                      <a:gd name="T7" fmla="*/ 0 h 21600"/>
                      <a:gd name="T8" fmla="*/ 21600 w 21600"/>
                      <a:gd name="T9" fmla="*/ 0 h 2160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1600"/>
                      <a:gd name="T16" fmla="*/ 0 h 21600"/>
                      <a:gd name="T17" fmla="*/ 21600 w 21600"/>
                      <a:gd name="T18" fmla="*/ 21600 h 2160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1600" h="21600">
                        <a:moveTo>
                          <a:pt x="21600" y="0"/>
                        </a:moveTo>
                        <a:lnTo>
                          <a:pt x="0" y="21261"/>
                        </a:lnTo>
                        <a:lnTo>
                          <a:pt x="4724" y="21600"/>
                        </a:lnTo>
                        <a:lnTo>
                          <a:pt x="21600" y="0"/>
                        </a:lnTo>
                        <a:close/>
                        <a:moveTo>
                          <a:pt x="21600" y="0"/>
                        </a:moveTo>
                      </a:path>
                    </a:pathLst>
                  </a:custGeom>
                  <a:gradFill rotWithShape="0">
                    <a:gsLst>
                      <a:gs pos="0">
                        <a:srgbClr val="828282"/>
                      </a:gs>
                      <a:gs pos="100000">
                        <a:srgbClr val="E4E4E4"/>
                      </a:gs>
                    </a:gsLst>
                    <a:lin ang="2820000" scaled="1"/>
                  </a:gra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62" name="Freeform 16"/>
                  <p:cNvSpPr>
                    <a:spLocks/>
                  </p:cNvSpPr>
                  <p:nvPr/>
                </p:nvSpPr>
                <p:spPr bwMode="auto">
                  <a:xfrm>
                    <a:off x="6302886" y="2497346"/>
                    <a:ext cx="574983" cy="2710571"/>
                  </a:xfrm>
                  <a:custGeom>
                    <a:avLst/>
                    <a:gdLst>
                      <a:gd name="T0" fmla="*/ 21600 w 21600"/>
                      <a:gd name="T1" fmla="*/ 0 h 21600"/>
                      <a:gd name="T2" fmla="*/ 0 w 21600"/>
                      <a:gd name="T3" fmla="*/ 21600 h 21600"/>
                      <a:gd name="T4" fmla="*/ 6080 w 21600"/>
                      <a:gd name="T5" fmla="*/ 21415 h 21600"/>
                      <a:gd name="T6" fmla="*/ 21600 w 21600"/>
                      <a:gd name="T7" fmla="*/ 0 h 21600"/>
                      <a:gd name="T8" fmla="*/ 21600 w 21600"/>
                      <a:gd name="T9" fmla="*/ 0 h 2160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1600"/>
                      <a:gd name="T16" fmla="*/ 0 h 21600"/>
                      <a:gd name="T17" fmla="*/ 21600 w 21600"/>
                      <a:gd name="T18" fmla="*/ 21600 h 2160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1600" h="21600">
                        <a:moveTo>
                          <a:pt x="21600" y="0"/>
                        </a:moveTo>
                        <a:lnTo>
                          <a:pt x="0" y="21600"/>
                        </a:lnTo>
                        <a:lnTo>
                          <a:pt x="6080" y="21415"/>
                        </a:lnTo>
                        <a:lnTo>
                          <a:pt x="21600" y="0"/>
                        </a:lnTo>
                        <a:close/>
                        <a:moveTo>
                          <a:pt x="21600" y="0"/>
                        </a:moveTo>
                      </a:path>
                    </a:pathLst>
                  </a:custGeom>
                  <a:solidFill>
                    <a:srgbClr val="9A9A9A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63" name="Freeform 17"/>
                  <p:cNvSpPr>
                    <a:spLocks/>
                  </p:cNvSpPr>
                  <p:nvPr/>
                </p:nvSpPr>
                <p:spPr bwMode="auto">
                  <a:xfrm flipH="1">
                    <a:off x="6962052" y="2497346"/>
                    <a:ext cx="738583" cy="2720099"/>
                  </a:xfrm>
                  <a:custGeom>
                    <a:avLst/>
                    <a:gdLst>
                      <a:gd name="T0" fmla="*/ 21600 w 21600"/>
                      <a:gd name="T1" fmla="*/ 0 h 21600"/>
                      <a:gd name="T2" fmla="*/ 0 w 21600"/>
                      <a:gd name="T3" fmla="*/ 21261 h 21600"/>
                      <a:gd name="T4" fmla="*/ 4724 w 21600"/>
                      <a:gd name="T5" fmla="*/ 21600 h 21600"/>
                      <a:gd name="T6" fmla="*/ 21600 w 21600"/>
                      <a:gd name="T7" fmla="*/ 0 h 21600"/>
                      <a:gd name="T8" fmla="*/ 21600 w 21600"/>
                      <a:gd name="T9" fmla="*/ 0 h 2160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1600"/>
                      <a:gd name="T16" fmla="*/ 0 h 21600"/>
                      <a:gd name="T17" fmla="*/ 21600 w 21600"/>
                      <a:gd name="T18" fmla="*/ 21600 h 2160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1600" h="21600">
                        <a:moveTo>
                          <a:pt x="21600" y="0"/>
                        </a:moveTo>
                        <a:lnTo>
                          <a:pt x="0" y="21261"/>
                        </a:lnTo>
                        <a:lnTo>
                          <a:pt x="4724" y="21600"/>
                        </a:lnTo>
                        <a:lnTo>
                          <a:pt x="21600" y="0"/>
                        </a:lnTo>
                        <a:close/>
                        <a:moveTo>
                          <a:pt x="21600" y="0"/>
                        </a:moveTo>
                      </a:path>
                    </a:pathLst>
                  </a:custGeom>
                  <a:gradFill rotWithShape="0">
                    <a:gsLst>
                      <a:gs pos="0">
                        <a:srgbClr val="E4E4E4"/>
                      </a:gs>
                      <a:gs pos="100000">
                        <a:srgbClr val="828282"/>
                      </a:gs>
                    </a:gsLst>
                    <a:lin ang="18780000" scaled="1"/>
                  </a:gra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64" name="Freeform 18"/>
                  <p:cNvSpPr>
                    <a:spLocks/>
                  </p:cNvSpPr>
                  <p:nvPr/>
                </p:nvSpPr>
                <p:spPr bwMode="auto">
                  <a:xfrm flipH="1">
                    <a:off x="6962052" y="2497346"/>
                    <a:ext cx="574983" cy="2710571"/>
                  </a:xfrm>
                  <a:custGeom>
                    <a:avLst/>
                    <a:gdLst>
                      <a:gd name="T0" fmla="*/ 21600 w 21600"/>
                      <a:gd name="T1" fmla="*/ 0 h 21600"/>
                      <a:gd name="T2" fmla="*/ 0 w 21600"/>
                      <a:gd name="T3" fmla="*/ 21600 h 21600"/>
                      <a:gd name="T4" fmla="*/ 6080 w 21600"/>
                      <a:gd name="T5" fmla="*/ 21415 h 21600"/>
                      <a:gd name="T6" fmla="*/ 21600 w 21600"/>
                      <a:gd name="T7" fmla="*/ 0 h 21600"/>
                      <a:gd name="T8" fmla="*/ 21600 w 21600"/>
                      <a:gd name="T9" fmla="*/ 0 h 2160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1600"/>
                      <a:gd name="T16" fmla="*/ 0 h 21600"/>
                      <a:gd name="T17" fmla="*/ 21600 w 21600"/>
                      <a:gd name="T18" fmla="*/ 21600 h 2160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1600" h="21600">
                        <a:moveTo>
                          <a:pt x="21600" y="0"/>
                        </a:moveTo>
                        <a:lnTo>
                          <a:pt x="0" y="21600"/>
                        </a:lnTo>
                        <a:lnTo>
                          <a:pt x="6080" y="21415"/>
                        </a:lnTo>
                        <a:lnTo>
                          <a:pt x="21600" y="0"/>
                        </a:lnTo>
                        <a:close/>
                        <a:moveTo>
                          <a:pt x="21600" y="0"/>
                        </a:moveTo>
                      </a:path>
                    </a:pathLst>
                  </a:custGeom>
                  <a:solidFill>
                    <a:srgbClr val="9A9A9A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65" name="Rectangle 21"/>
                  <p:cNvSpPr>
                    <a:spLocks/>
                  </p:cNvSpPr>
                  <p:nvPr/>
                </p:nvSpPr>
                <p:spPr bwMode="auto">
                  <a:xfrm>
                    <a:off x="6498253" y="1608114"/>
                    <a:ext cx="181072" cy="1121068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D6D6D6"/>
                      </a:gs>
                      <a:gs pos="100000">
                        <a:srgbClr val="828282"/>
                      </a:gs>
                    </a:gsLst>
                    <a:lin ang="0" scaled="1"/>
                  </a:gradFill>
                  <a:ln w="25400">
                    <a:noFill/>
                    <a:miter lim="800000"/>
                    <a:headEnd/>
                    <a:tailEnd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66" name="Rectangle 22"/>
                  <p:cNvSpPr>
                    <a:spLocks/>
                  </p:cNvSpPr>
                  <p:nvPr/>
                </p:nvSpPr>
                <p:spPr bwMode="auto">
                  <a:xfrm>
                    <a:off x="6827043" y="1722443"/>
                    <a:ext cx="179659" cy="1100384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D6D6D6"/>
                      </a:gs>
                      <a:gs pos="100000">
                        <a:srgbClr val="828282"/>
                      </a:gs>
                    </a:gsLst>
                    <a:lin ang="0" scaled="1"/>
                  </a:gradFill>
                  <a:ln w="25400">
                    <a:noFill/>
                    <a:miter lim="800000"/>
                    <a:headEnd/>
                    <a:tailEnd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</p:grpSp>
          </p:grpSp>
        </p:grpSp>
        <p:cxnSp>
          <p:nvCxnSpPr>
            <p:cNvPr id="67" name="直線コネクタ 66"/>
            <p:cNvCxnSpPr>
              <a:stCxn id="43" idx="6"/>
              <a:endCxn id="11" idx="1"/>
            </p:cNvCxnSpPr>
            <p:nvPr/>
          </p:nvCxnSpPr>
          <p:spPr>
            <a:xfrm flipV="1">
              <a:off x="2192946" y="5295828"/>
              <a:ext cx="2007997" cy="626361"/>
            </a:xfrm>
            <a:prstGeom prst="line">
              <a:avLst/>
            </a:prstGeom>
            <a:noFill/>
            <a:ln w="12700" cap="flat" cmpd="sng" algn="ctr">
              <a:solidFill>
                <a:srgbClr val="FFFFFF">
                  <a:lumMod val="50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pic>
          <p:nvPicPr>
            <p:cNvPr id="68" name="Picture 41" descr="ATM switch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215909" y="5602936"/>
              <a:ext cx="540681" cy="423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69" name="直線コネクタ 68"/>
            <p:cNvCxnSpPr>
              <a:stCxn id="68" idx="3"/>
              <a:endCxn id="10" idx="1"/>
            </p:cNvCxnSpPr>
            <p:nvPr/>
          </p:nvCxnSpPr>
          <p:spPr>
            <a:xfrm flipV="1">
              <a:off x="4756590" y="5309918"/>
              <a:ext cx="1898257" cy="504653"/>
            </a:xfrm>
            <a:prstGeom prst="line">
              <a:avLst/>
            </a:prstGeom>
            <a:noFill/>
            <a:ln w="12700" cap="flat" cmpd="sng" algn="ctr">
              <a:solidFill>
                <a:srgbClr val="FFFFFF">
                  <a:lumMod val="50000"/>
                </a:srgbClr>
              </a:solidFill>
              <a:prstDash val="dash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cxnSp>
          <p:nvCxnSpPr>
            <p:cNvPr id="70" name="直線コネクタ 69"/>
            <p:cNvCxnSpPr>
              <a:stCxn id="13" idx="6"/>
              <a:endCxn id="68" idx="1"/>
            </p:cNvCxnSpPr>
            <p:nvPr/>
          </p:nvCxnSpPr>
          <p:spPr>
            <a:xfrm>
              <a:off x="2169632" y="5302105"/>
              <a:ext cx="2046277" cy="512466"/>
            </a:xfrm>
            <a:prstGeom prst="line">
              <a:avLst/>
            </a:prstGeom>
            <a:noFill/>
            <a:ln w="12700" cap="flat" cmpd="sng" algn="ctr">
              <a:solidFill>
                <a:srgbClr val="FFFFFF">
                  <a:lumMod val="50000"/>
                </a:srgbClr>
              </a:solidFill>
              <a:prstDash val="dash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cxnSp>
          <p:nvCxnSpPr>
            <p:cNvPr id="71" name="直線コネクタ 70"/>
            <p:cNvCxnSpPr>
              <a:stCxn id="43" idx="5"/>
              <a:endCxn id="68" idx="1"/>
            </p:cNvCxnSpPr>
            <p:nvPr/>
          </p:nvCxnSpPr>
          <p:spPr>
            <a:xfrm flipV="1">
              <a:off x="2139474" y="5814571"/>
              <a:ext cx="2076435" cy="162999"/>
            </a:xfrm>
            <a:prstGeom prst="line">
              <a:avLst/>
            </a:prstGeom>
            <a:noFill/>
            <a:ln w="12700" cap="flat" cmpd="sng" algn="ctr">
              <a:solidFill>
                <a:srgbClr val="FFFFFF">
                  <a:lumMod val="50000"/>
                </a:srgbClr>
              </a:solidFill>
              <a:prstDash val="dash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pic>
          <p:nvPicPr>
            <p:cNvPr id="72" name="Picture 8" descr="C:\Documents and Settings\hatanaka\tanaka\02_制作\01_システム構築課\01_NW本部ポータル\04_制作\04_html\98_png\画像一時保存\server\MOBILE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83868" y="3620461"/>
              <a:ext cx="454149" cy="454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73" name="直線コネクタ 72"/>
            <p:cNvCxnSpPr>
              <a:stCxn id="72" idx="3"/>
              <a:endCxn id="16" idx="2"/>
            </p:cNvCxnSpPr>
            <p:nvPr/>
          </p:nvCxnSpPr>
          <p:spPr>
            <a:xfrm>
              <a:off x="1538017" y="3847536"/>
              <a:ext cx="407708" cy="1133048"/>
            </a:xfrm>
            <a:prstGeom prst="line">
              <a:avLst/>
            </a:prstGeom>
            <a:noFill/>
            <a:ln w="12700" cap="flat" cmpd="sng" algn="ctr">
              <a:solidFill>
                <a:srgbClr val="FFFFFF">
                  <a:lumMod val="50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pic>
          <p:nvPicPr>
            <p:cNvPr id="74" name="図 73" descr="L47-cgn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41940" y="5120589"/>
              <a:ext cx="482039" cy="394167"/>
            </a:xfrm>
            <a:prstGeom prst="rect">
              <a:avLst/>
            </a:prstGeom>
            <a:effectLst>
              <a:outerShdw blurRad="63500" dist="38100" dir="5400000" algn="tl" rotWithShape="0">
                <a:srgbClr val="000000">
                  <a:alpha val="30000"/>
                </a:srgbClr>
              </a:outerShdw>
            </a:effectLst>
          </p:spPr>
        </p:pic>
        <p:sp>
          <p:nvSpPr>
            <p:cNvPr id="75" name="テキスト ボックス 74"/>
            <p:cNvSpPr txBox="1"/>
            <p:nvPr/>
          </p:nvSpPr>
          <p:spPr>
            <a:xfrm>
              <a:off x="8258174" y="3027791"/>
              <a:ext cx="980122" cy="5025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333" dirty="0" smtClean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  <a:t>Service </a:t>
              </a:r>
              <a:br>
                <a:rPr lang="en-US" altLang="ja-JP" sz="1333" dirty="0" smtClean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</a:br>
              <a:r>
                <a:rPr lang="en-US" altLang="ja-JP" sz="1333" dirty="0" smtClean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  <a:t>Functions</a:t>
              </a:r>
              <a:endParaRPr lang="ja-JP" altLang="en-US" sz="1333" dirty="0">
                <a:solidFill>
                  <a:srgbClr val="7F7F7F"/>
                </a:solidFill>
                <a:latin typeface="メイリオ"/>
                <a:ea typeface="メイリオ"/>
                <a:cs typeface="メイリオ"/>
              </a:endParaRPr>
            </a:p>
          </p:txBody>
        </p:sp>
        <p:cxnSp>
          <p:nvCxnSpPr>
            <p:cNvPr id="77" name="直線コネクタ 76"/>
            <p:cNvCxnSpPr>
              <a:stCxn id="10" idx="3"/>
              <a:endCxn id="74" idx="1"/>
            </p:cNvCxnSpPr>
            <p:nvPr/>
          </p:nvCxnSpPr>
          <p:spPr>
            <a:xfrm>
              <a:off x="7136687" y="5309918"/>
              <a:ext cx="1405253" cy="7755"/>
            </a:xfrm>
            <a:prstGeom prst="line">
              <a:avLst/>
            </a:prstGeom>
            <a:noFill/>
            <a:ln w="12700" cap="flat" cmpd="sng" algn="ctr">
              <a:solidFill>
                <a:srgbClr val="FFFFFF">
                  <a:lumMod val="50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cxnSp>
          <p:nvCxnSpPr>
            <p:cNvPr id="80" name="直線コネクタ 79"/>
            <p:cNvCxnSpPr/>
            <p:nvPr/>
          </p:nvCxnSpPr>
          <p:spPr>
            <a:xfrm>
              <a:off x="8748235" y="3565957"/>
              <a:ext cx="0" cy="1496882"/>
            </a:xfrm>
            <a:prstGeom prst="line">
              <a:avLst/>
            </a:prstGeom>
            <a:noFill/>
            <a:ln w="12700" cap="flat" cmpd="sng" algn="ctr">
              <a:solidFill>
                <a:srgbClr val="7F7F7F"/>
              </a:solidFill>
              <a:prstDash val="sysDash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sp>
          <p:nvSpPr>
            <p:cNvPr id="81" name="テキスト ボックス 80"/>
            <p:cNvSpPr txBox="1"/>
            <p:nvPr/>
          </p:nvSpPr>
          <p:spPr>
            <a:xfrm>
              <a:off x="2887428" y="4418804"/>
              <a:ext cx="63320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600" dirty="0" smtClean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  <a:t>IPv4</a:t>
              </a:r>
              <a:endParaRPr lang="ja-JP" altLang="en-US" sz="1600" dirty="0">
                <a:solidFill>
                  <a:srgbClr val="7F7F7F"/>
                </a:solidFill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82" name="テキスト ボックス 81"/>
            <p:cNvSpPr txBox="1"/>
            <p:nvPr/>
          </p:nvSpPr>
          <p:spPr>
            <a:xfrm>
              <a:off x="5416389" y="4427907"/>
              <a:ext cx="63320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600" dirty="0" smtClean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  <a:t>IPv4</a:t>
              </a:r>
              <a:endParaRPr lang="ja-JP" altLang="en-US" sz="1600" dirty="0">
                <a:solidFill>
                  <a:srgbClr val="7F7F7F"/>
                </a:solidFill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83" name="正方形/長方形 82"/>
            <p:cNvSpPr/>
            <p:nvPr/>
          </p:nvSpPr>
          <p:spPr>
            <a:xfrm>
              <a:off x="6978869" y="4077676"/>
              <a:ext cx="1671576" cy="328145"/>
            </a:xfrm>
            <a:prstGeom prst="rect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333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メイリオ"/>
                  <a:ea typeface="メイリオ"/>
                  <a:cs typeface="メイリオ"/>
                </a:rPr>
                <a:t>VLAN, etc</a:t>
              </a:r>
              <a:r>
                <a:rPr lang="en-US" altLang="ja-JP" sz="1333" b="1" kern="0" noProof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メイリオ"/>
                  <a:ea typeface="メイリオ"/>
                  <a:cs typeface="メイリオ"/>
                </a:rPr>
                <a:t>.,</a:t>
              </a:r>
              <a:endParaRPr kumimoji="0" lang="ja-JP" altLang="en-US" sz="1333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endParaRPr>
            </a:p>
          </p:txBody>
        </p:sp>
        <p:pic>
          <p:nvPicPr>
            <p:cNvPr id="87" name="Picture 46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33796" y="3474242"/>
              <a:ext cx="1620839" cy="953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9" name="正方形/長方形 88"/>
            <p:cNvSpPr/>
            <p:nvPr/>
          </p:nvSpPr>
          <p:spPr>
            <a:xfrm>
              <a:off x="1692102" y="3730559"/>
              <a:ext cx="7497522" cy="252097"/>
            </a:xfrm>
            <a:prstGeom prst="rect">
              <a:avLst/>
            </a:prstGeom>
            <a:solidFill>
              <a:schemeClr val="tx2">
                <a:lumMod val="20000"/>
                <a:lumOff val="80000"/>
                <a:alpha val="57000"/>
              </a:schemeClr>
            </a:solidFill>
            <a:ln w="127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333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メイリオ"/>
                  <a:ea typeface="メイリオ"/>
                  <a:cs typeface="メイリオ"/>
                </a:rPr>
                <a:t>IPv4/IPv6</a:t>
              </a:r>
              <a:endParaRPr kumimoji="0" lang="ja-JP" altLang="en-US" sz="1333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94" name="テキスト ボックス 93"/>
            <p:cNvSpPr txBox="1"/>
            <p:nvPr/>
          </p:nvSpPr>
          <p:spPr>
            <a:xfrm>
              <a:off x="341729" y="2745396"/>
              <a:ext cx="1101736" cy="5025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333" dirty="0" smtClean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  <a:t>Data-plane</a:t>
              </a:r>
              <a:br>
                <a:rPr lang="en-US" altLang="ja-JP" sz="1333" dirty="0" smtClean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</a:br>
              <a:r>
                <a:rPr lang="en-US" altLang="ja-JP" sz="1333" dirty="0" smtClean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  <a:t>Role</a:t>
              </a:r>
              <a:endParaRPr lang="ja-JP" altLang="en-US" sz="1333" dirty="0">
                <a:solidFill>
                  <a:srgbClr val="7F7F7F"/>
                </a:solidFill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90" name="テキスト ボックス 89"/>
            <p:cNvSpPr txBox="1"/>
            <p:nvPr/>
          </p:nvSpPr>
          <p:spPr>
            <a:xfrm>
              <a:off x="9352836" y="3723817"/>
              <a:ext cx="1526258" cy="5025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333" dirty="0" smtClean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  <a:t>Internet,</a:t>
              </a:r>
            </a:p>
            <a:p>
              <a:pPr algn="ctr"/>
              <a:r>
                <a:rPr lang="en-US" altLang="ja-JP" sz="1333" dirty="0" smtClean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  <a:t>Service network</a:t>
              </a:r>
              <a:endParaRPr lang="ja-JP" altLang="en-US" sz="1333" dirty="0">
                <a:solidFill>
                  <a:srgbClr val="7F7F7F"/>
                </a:solidFill>
                <a:latin typeface="メイリオ"/>
                <a:ea typeface="メイリオ"/>
                <a:cs typeface="メイリオ"/>
              </a:endParaRPr>
            </a:p>
          </p:txBody>
        </p:sp>
      </p:grpSp>
      <p:sp>
        <p:nvSpPr>
          <p:cNvPr id="91" name="正方形/長方形 90"/>
          <p:cNvSpPr/>
          <p:nvPr/>
        </p:nvSpPr>
        <p:spPr>
          <a:xfrm>
            <a:off x="1598615" y="695664"/>
            <a:ext cx="9623147" cy="20621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buFont typeface="Arial"/>
              <a:buChar char="•"/>
            </a:pPr>
            <a:r>
              <a:rPr lang="en-US" altLang="ja-JP" sz="3200" b="1" dirty="0" smtClean="0">
                <a:solidFill>
                  <a:srgbClr val="0000FF"/>
                </a:solidFill>
                <a:latin typeface="Meiryo" charset="-128"/>
                <a:ea typeface="Meiryo" charset="-128"/>
                <a:cs typeface="Meiryo" charset="-128"/>
              </a:rPr>
              <a:t>Well fragmented to RAN, EPC and </a:t>
            </a:r>
            <a:r>
              <a:rPr lang="en-US" altLang="ja-JP" sz="3200" b="1" dirty="0" err="1" smtClean="0">
                <a:solidFill>
                  <a:srgbClr val="0000FF"/>
                </a:solidFill>
                <a:latin typeface="Meiryo" charset="-128"/>
                <a:ea typeface="Meiryo" charset="-128"/>
                <a:cs typeface="Meiryo" charset="-128"/>
              </a:rPr>
              <a:t>SGi</a:t>
            </a:r>
            <a:r>
              <a:rPr lang="en-US" altLang="ja-JP" sz="3200" b="1" dirty="0" smtClean="0">
                <a:solidFill>
                  <a:srgbClr val="0000FF"/>
                </a:solidFill>
                <a:latin typeface="Meiryo" charset="-128"/>
                <a:ea typeface="Meiryo" charset="-128"/>
                <a:cs typeface="Meiryo" charset="-128"/>
              </a:rPr>
              <a:t>.</a:t>
            </a:r>
          </a:p>
          <a:p>
            <a:pPr marL="457200" indent="-457200">
              <a:buFont typeface="Arial"/>
              <a:buChar char="•"/>
            </a:pPr>
            <a:r>
              <a:rPr lang="en-US" altLang="ja-JP" sz="3200" b="1" dirty="0" smtClean="0">
                <a:solidFill>
                  <a:srgbClr val="0000FF"/>
                </a:solidFill>
                <a:latin typeface="Meiryo" charset="-128"/>
                <a:ea typeface="Meiryo" charset="-128"/>
                <a:cs typeface="Meiryo" charset="-128"/>
              </a:rPr>
              <a:t>Per-session </a:t>
            </a:r>
            <a:r>
              <a:rPr lang="en-US" altLang="ja-JP" sz="3200" b="1" dirty="0">
                <a:solidFill>
                  <a:srgbClr val="0000FF"/>
                </a:solidFill>
                <a:latin typeface="Meiryo" charset="-128"/>
                <a:ea typeface="Meiryo" charset="-128"/>
                <a:cs typeface="Meiryo" charset="-128"/>
              </a:rPr>
              <a:t>t</a:t>
            </a:r>
            <a:r>
              <a:rPr lang="en-US" altLang="ja-JP" sz="3200" b="1" dirty="0" smtClean="0">
                <a:solidFill>
                  <a:srgbClr val="0000FF"/>
                </a:solidFill>
                <a:latin typeface="Meiryo" charset="-128"/>
                <a:ea typeface="Meiryo" charset="-128"/>
                <a:cs typeface="Meiryo" charset="-128"/>
              </a:rPr>
              <a:t>unnel creation and handling.</a:t>
            </a:r>
          </a:p>
          <a:p>
            <a:pPr marL="457200" indent="-457200">
              <a:buFont typeface="Arial"/>
              <a:buChar char="•"/>
            </a:pPr>
            <a:r>
              <a:rPr lang="en-US" altLang="ja-JP" sz="3200" b="1" dirty="0" smtClean="0">
                <a:solidFill>
                  <a:srgbClr val="0000FF"/>
                </a:solidFill>
                <a:latin typeface="Meiryo" charset="-128"/>
                <a:ea typeface="Meiryo" charset="-128"/>
                <a:cs typeface="Meiryo" charset="-128"/>
              </a:rPr>
              <a:t>Non-optimum data-path.</a:t>
            </a:r>
          </a:p>
          <a:p>
            <a:pPr marL="457200" indent="-457200">
              <a:buFont typeface="Arial"/>
              <a:buChar char="•"/>
            </a:pPr>
            <a:endParaRPr lang="en-US" altLang="ja-JP" sz="3200" b="1" dirty="0">
              <a:solidFill>
                <a:srgbClr val="0000FF"/>
              </a:solidFill>
              <a:latin typeface="Meiryo" charset="-128"/>
              <a:ea typeface="Meiryo" charset="-128"/>
              <a:cs typeface="Meiryo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845172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" y="0"/>
            <a:ext cx="12191999" cy="822184"/>
          </a:xfrm>
        </p:spPr>
        <p:txBody>
          <a:bodyPr>
            <a:normAutofit fontScale="90000"/>
          </a:bodyPr>
          <a:lstStyle/>
          <a:p>
            <a:r>
              <a:rPr kumimoji="1" lang="en-US" altLang="ja-JP" sz="3600" b="1" dirty="0" smtClean="0">
                <a:latin typeface="Meiryo" charset="-128"/>
                <a:ea typeface="Meiryo" charset="-128"/>
                <a:cs typeface="Meiryo" charset="-128"/>
              </a:rPr>
              <a:t>What if SRv6 Becomes An Alternative of </a:t>
            </a:r>
            <a:r>
              <a:rPr lang="en-US" altLang="ja-JP" sz="3600" b="1" dirty="0" smtClean="0">
                <a:latin typeface="Meiryo" charset="-128"/>
                <a:ea typeface="Meiryo" charset="-128"/>
                <a:cs typeface="Meiryo" charset="-128"/>
              </a:rPr>
              <a:t>GTP-U Tunnel?</a:t>
            </a:r>
            <a:endParaRPr kumimoji="1" lang="ja-JP" altLang="en-US" sz="3600" b="1" dirty="0">
              <a:latin typeface="Meiryo" charset="-128"/>
              <a:ea typeface="Meiryo" charset="-128"/>
              <a:cs typeface="Meiryo" charset="-128"/>
            </a:endParaRPr>
          </a:p>
        </p:txBody>
      </p:sp>
      <p:pic>
        <p:nvPicPr>
          <p:cNvPr id="63" name="図 6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945352"/>
            <a:ext cx="4415407" cy="1794942"/>
          </a:xfrm>
          <a:prstGeom prst="rect">
            <a:avLst/>
          </a:prstGeom>
        </p:spPr>
      </p:pic>
      <p:sp>
        <p:nvSpPr>
          <p:cNvPr id="64" name="右矢印 63"/>
          <p:cNvSpPr/>
          <p:nvPr/>
        </p:nvSpPr>
        <p:spPr>
          <a:xfrm>
            <a:off x="4329040" y="5036961"/>
            <a:ext cx="555494" cy="42311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57" name="テキスト ボックス 456"/>
          <p:cNvSpPr txBox="1"/>
          <p:nvPr/>
        </p:nvSpPr>
        <p:spPr>
          <a:xfrm>
            <a:off x="769704" y="4676636"/>
            <a:ext cx="732207" cy="2974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IPv4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458" name="テキスト ボックス 457"/>
          <p:cNvSpPr txBox="1"/>
          <p:nvPr/>
        </p:nvSpPr>
        <p:spPr>
          <a:xfrm>
            <a:off x="2481445" y="4679311"/>
            <a:ext cx="732207" cy="2974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IPv4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  <p:pic>
        <p:nvPicPr>
          <p:cNvPr id="460" name="図 459" descr="L47-cgn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5628" y="5144907"/>
            <a:ext cx="312657" cy="255662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30000"/>
              </a:srgbClr>
            </a:outerShdw>
          </a:effectLst>
        </p:spPr>
      </p:pic>
      <p:sp>
        <p:nvSpPr>
          <p:cNvPr id="467" name="正方形/長方形 466"/>
          <p:cNvSpPr/>
          <p:nvPr/>
        </p:nvSpPr>
        <p:spPr>
          <a:xfrm>
            <a:off x="220033" y="708875"/>
            <a:ext cx="11751935" cy="2554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buFont typeface="Arial"/>
              <a:buChar char="•"/>
            </a:pPr>
            <a:r>
              <a:rPr lang="en-US" altLang="ja-JP" sz="3200" b="1" strike="sngStrike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Meiryo" charset="-128"/>
                <a:ea typeface="Meiryo" charset="-128"/>
                <a:cs typeface="Meiryo" charset="-128"/>
              </a:rPr>
              <a:t>Well fragmented to RAN, EPC and </a:t>
            </a:r>
            <a:r>
              <a:rPr lang="en-US" altLang="ja-JP" sz="3200" b="1" strike="sngStrike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Meiryo" charset="-128"/>
                <a:ea typeface="Meiryo" charset="-128"/>
                <a:cs typeface="Meiryo" charset="-128"/>
              </a:rPr>
              <a:t>SGi</a:t>
            </a:r>
            <a:r>
              <a:rPr lang="en-US" altLang="ja-JP" sz="3200" b="1" strike="sngStrike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Meiryo" charset="-128"/>
                <a:ea typeface="Meiryo" charset="-128"/>
                <a:cs typeface="Meiryo" charset="-128"/>
              </a:rPr>
              <a:t>.</a:t>
            </a:r>
          </a:p>
          <a:p>
            <a:pPr marL="457200" indent="-457200">
              <a:buFont typeface="Arial"/>
              <a:buChar char="•"/>
            </a:pPr>
            <a:r>
              <a:rPr lang="en-US" altLang="ja-JP" sz="3200" b="1" strike="sngStrike" dirty="0" smtClean="0">
                <a:solidFill>
                  <a:srgbClr val="7F7F7F"/>
                </a:solidFill>
                <a:latin typeface="Meiryo" charset="-128"/>
                <a:ea typeface="Meiryo" charset="-128"/>
                <a:cs typeface="Meiryo" charset="-128"/>
              </a:rPr>
              <a:t>Per-session </a:t>
            </a:r>
            <a:r>
              <a:rPr lang="en-US" altLang="ja-JP" sz="3200" b="1" strike="sngStrike" dirty="0">
                <a:solidFill>
                  <a:srgbClr val="7F7F7F"/>
                </a:solidFill>
                <a:latin typeface="Meiryo" charset="-128"/>
                <a:ea typeface="Meiryo" charset="-128"/>
                <a:cs typeface="Meiryo" charset="-128"/>
              </a:rPr>
              <a:t>t</a:t>
            </a:r>
            <a:r>
              <a:rPr lang="en-US" altLang="ja-JP" sz="3200" b="1" strike="sngStrike" dirty="0" smtClean="0">
                <a:solidFill>
                  <a:srgbClr val="7F7F7F"/>
                </a:solidFill>
                <a:latin typeface="Meiryo" charset="-128"/>
                <a:ea typeface="Meiryo" charset="-128"/>
                <a:cs typeface="Meiryo" charset="-128"/>
              </a:rPr>
              <a:t>unnel creation and handling.</a:t>
            </a:r>
          </a:p>
          <a:p>
            <a:pPr marL="457200" indent="-457200">
              <a:buFont typeface="Arial"/>
              <a:buChar char="•"/>
            </a:pPr>
            <a:r>
              <a:rPr lang="ja-JP" altLang="ja-JP" sz="3200" b="1" strike="sngStrike" dirty="0" smtClean="0">
                <a:solidFill>
                  <a:srgbClr val="7F7F7F"/>
                </a:solidFill>
                <a:latin typeface="Meiryo" charset="-128"/>
                <a:ea typeface="Meiryo" charset="-128"/>
                <a:cs typeface="Meiryo" charset="-128"/>
              </a:rPr>
              <a:t>N</a:t>
            </a:r>
            <a:r>
              <a:rPr lang="en-US" altLang="ja-JP" sz="3200" b="1" strike="sngStrike" dirty="0" smtClean="0">
                <a:solidFill>
                  <a:srgbClr val="7F7F7F"/>
                </a:solidFill>
                <a:latin typeface="Meiryo" charset="-128"/>
                <a:ea typeface="Meiryo" charset="-128"/>
                <a:cs typeface="Meiryo" charset="-128"/>
              </a:rPr>
              <a:t>on-optimal</a:t>
            </a:r>
            <a:r>
              <a:rPr lang="ja-JP" altLang="en-US" sz="3200" b="1" strike="sngStrike" dirty="0" smtClean="0">
                <a:solidFill>
                  <a:srgbClr val="7F7F7F"/>
                </a:solidFill>
                <a:latin typeface="Meiryo" charset="-128"/>
                <a:ea typeface="Meiryo" charset="-128"/>
                <a:cs typeface="Meiryo" charset="-128"/>
              </a:rPr>
              <a:t> </a:t>
            </a:r>
            <a:r>
              <a:rPr lang="en-US" altLang="ja-JP" sz="3200" b="1" strike="sngStrike" dirty="0" smtClean="0">
                <a:solidFill>
                  <a:srgbClr val="7F7F7F"/>
                </a:solidFill>
                <a:latin typeface="Meiryo" charset="-128"/>
                <a:ea typeface="Meiryo" charset="-128"/>
                <a:cs typeface="Meiryo" charset="-128"/>
              </a:rPr>
              <a:t>data-path.</a:t>
            </a:r>
          </a:p>
          <a:p>
            <a:pPr marL="457200" indent="-457200">
              <a:buFont typeface="Arial"/>
              <a:buChar char="•"/>
            </a:pPr>
            <a:r>
              <a:rPr lang="en-US" altLang="ja-JP" sz="3200" b="1" dirty="0" smtClean="0">
                <a:solidFill>
                  <a:srgbClr val="0000FF"/>
                </a:solidFill>
                <a:latin typeface="Meiryo" charset="-128"/>
                <a:ea typeface="Meiryo" charset="-128"/>
                <a:cs typeface="Meiryo" charset="-128"/>
              </a:rPr>
              <a:t>IPv6 integrates networks of the mobile and others.</a:t>
            </a:r>
          </a:p>
          <a:p>
            <a:pPr marL="457200" indent="-457200">
              <a:buFont typeface="Arial"/>
              <a:buChar char="•"/>
            </a:pPr>
            <a:r>
              <a:rPr lang="en-US" altLang="ja-JP" sz="3200" b="1" dirty="0" smtClean="0">
                <a:solidFill>
                  <a:srgbClr val="0000FF"/>
                </a:solidFill>
                <a:latin typeface="Meiryo" charset="-128"/>
                <a:ea typeface="Meiryo" charset="-128"/>
                <a:cs typeface="Meiryo" charset="-128"/>
              </a:rPr>
              <a:t>A</a:t>
            </a:r>
            <a:r>
              <a:rPr lang="ja-JP" altLang="en-US" sz="3200" b="1" dirty="0" smtClean="0">
                <a:solidFill>
                  <a:srgbClr val="0000FF"/>
                </a:solidFill>
                <a:latin typeface="Meiryo" charset="-128"/>
                <a:ea typeface="Meiryo" charset="-128"/>
                <a:cs typeface="Meiryo" charset="-128"/>
              </a:rPr>
              <a:t> </a:t>
            </a:r>
            <a:r>
              <a:rPr lang="en-US" altLang="ja-JP" sz="3200" b="1" dirty="0" smtClean="0">
                <a:solidFill>
                  <a:srgbClr val="0000FF"/>
                </a:solidFill>
                <a:latin typeface="Meiryo" charset="-128"/>
                <a:ea typeface="Meiryo" charset="-128"/>
                <a:cs typeface="Meiryo" charset="-128"/>
              </a:rPr>
              <a:t>SID represents data-plane role and function.</a:t>
            </a:r>
            <a:endParaRPr lang="en-US" altLang="ja-JP" sz="3200" b="1" dirty="0">
              <a:solidFill>
                <a:srgbClr val="0000FF"/>
              </a:solidFill>
              <a:latin typeface="Meiryo" charset="-128"/>
              <a:ea typeface="Meiryo" charset="-128"/>
              <a:cs typeface="Meiryo" charset="-128"/>
            </a:endParaRPr>
          </a:p>
        </p:txBody>
      </p:sp>
      <p:grpSp>
        <p:nvGrpSpPr>
          <p:cNvPr id="66" name="図形グループ 65"/>
          <p:cNvGrpSpPr/>
          <p:nvPr/>
        </p:nvGrpSpPr>
        <p:grpSpPr>
          <a:xfrm>
            <a:off x="4994969" y="3088202"/>
            <a:ext cx="7197035" cy="3213815"/>
            <a:chOff x="4994969" y="2646482"/>
            <a:chExt cx="7197035" cy="3213815"/>
          </a:xfrm>
        </p:grpSpPr>
        <p:sp>
          <p:nvSpPr>
            <p:cNvPr id="228" name="円/楕円 227"/>
            <p:cNvSpPr/>
            <p:nvPr/>
          </p:nvSpPr>
          <p:spPr>
            <a:xfrm>
              <a:off x="6133521" y="4217554"/>
              <a:ext cx="4542851" cy="1531253"/>
            </a:xfrm>
            <a:prstGeom prst="ellipse">
              <a:avLst/>
            </a:pr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2133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メイリオ"/>
                  <a:ea typeface="メイリオ"/>
                  <a:cs typeface="メイリオ"/>
                </a:rPr>
                <a:t> </a:t>
              </a:r>
              <a:r>
                <a:rPr kumimoji="0" lang="en-US" altLang="ja-JP" sz="2133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メイリオ"/>
                  <a:ea typeface="メイリオ"/>
                  <a:cs typeface="メイリオ"/>
                </a:rPr>
                <a:t>SRv6 Network</a:t>
              </a:r>
            </a:p>
          </p:txBody>
        </p:sp>
        <p:sp>
          <p:nvSpPr>
            <p:cNvPr id="256" name="テキスト ボックス 255"/>
            <p:cNvSpPr txBox="1"/>
            <p:nvPr/>
          </p:nvSpPr>
          <p:spPr>
            <a:xfrm>
              <a:off x="5222044" y="2771215"/>
              <a:ext cx="1231697" cy="5025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333" dirty="0" smtClean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  <a:t>Access Node</a:t>
              </a:r>
              <a:br>
                <a:rPr lang="en-US" altLang="ja-JP" sz="1333" dirty="0" smtClean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</a:br>
              <a:r>
                <a:rPr lang="en-US" altLang="ja-JP" sz="1333" dirty="0" smtClean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  <a:t>(</a:t>
              </a:r>
              <a:r>
                <a:rPr lang="en-US" altLang="ja-JP" sz="1333" dirty="0" err="1" smtClean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  <a:t>eNode</a:t>
              </a:r>
              <a:r>
                <a:rPr lang="en-US" altLang="ja-JP" sz="1333" dirty="0" smtClean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  <a:t>-B)</a:t>
              </a:r>
              <a:endParaRPr lang="ja-JP" altLang="en-US" sz="1333" dirty="0">
                <a:solidFill>
                  <a:srgbClr val="7F7F7F"/>
                </a:solidFill>
                <a:latin typeface="メイリオ"/>
                <a:ea typeface="メイリオ"/>
                <a:cs typeface="メイリオ"/>
              </a:endParaRPr>
            </a:p>
          </p:txBody>
        </p:sp>
        <p:cxnSp>
          <p:nvCxnSpPr>
            <p:cNvPr id="261" name="直線コネクタ 260"/>
            <p:cNvCxnSpPr/>
            <p:nvPr/>
          </p:nvCxnSpPr>
          <p:spPr>
            <a:xfrm flipH="1">
              <a:off x="8375249" y="3364818"/>
              <a:ext cx="10" cy="1523448"/>
            </a:xfrm>
            <a:prstGeom prst="line">
              <a:avLst/>
            </a:prstGeom>
            <a:noFill/>
            <a:ln w="12700" cap="flat" cmpd="sng" algn="ctr">
              <a:solidFill>
                <a:srgbClr val="7F7F7F"/>
              </a:solidFill>
              <a:prstDash val="sysDash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sp>
          <p:nvSpPr>
            <p:cNvPr id="276" name="正方形/長方形 275"/>
            <p:cNvSpPr/>
            <p:nvPr/>
          </p:nvSpPr>
          <p:spPr>
            <a:xfrm>
              <a:off x="5879135" y="3797213"/>
              <a:ext cx="4954516" cy="328145"/>
            </a:xfrm>
            <a:prstGeom prst="rect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メイリオ"/>
                  <a:ea typeface="メイリオ"/>
                  <a:cs typeface="メイリオ"/>
                </a:rPr>
                <a:t>SRv6 SIDs</a:t>
              </a:r>
              <a:endParaRPr kumimoji="0" lang="ja-JP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endParaRPr>
            </a:p>
          </p:txBody>
        </p:sp>
        <p:cxnSp>
          <p:nvCxnSpPr>
            <p:cNvPr id="282" name="直線コネクタ 281"/>
            <p:cNvCxnSpPr>
              <a:stCxn id="320" idx="6"/>
            </p:cNvCxnSpPr>
            <p:nvPr/>
          </p:nvCxnSpPr>
          <p:spPr>
            <a:xfrm flipV="1">
              <a:off x="5948211" y="5018431"/>
              <a:ext cx="2141741" cy="6277"/>
            </a:xfrm>
            <a:prstGeom prst="line">
              <a:avLst/>
            </a:prstGeom>
            <a:noFill/>
            <a:ln w="12700" cap="flat" cmpd="sng" algn="ctr">
              <a:solidFill>
                <a:srgbClr val="FFFFFF">
                  <a:lumMod val="50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grpSp>
          <p:nvGrpSpPr>
            <p:cNvPr id="319" name="グループ化 55"/>
            <p:cNvGrpSpPr/>
            <p:nvPr/>
          </p:nvGrpSpPr>
          <p:grpSpPr>
            <a:xfrm>
              <a:off x="5583084" y="4633098"/>
              <a:ext cx="365127" cy="469931"/>
              <a:chOff x="2951136" y="3903667"/>
              <a:chExt cx="730261" cy="876314"/>
            </a:xfrm>
          </p:grpSpPr>
          <p:sp>
            <p:nvSpPr>
              <p:cNvPr id="320" name="円/楕円 35"/>
              <p:cNvSpPr>
                <a:spLocks noChangeArrowheads="1"/>
              </p:cNvSpPr>
              <p:nvPr/>
            </p:nvSpPr>
            <p:spPr bwMode="auto">
              <a:xfrm>
                <a:off x="2951136" y="4487877"/>
                <a:ext cx="730261" cy="292104"/>
              </a:xfrm>
              <a:prstGeom prst="ellipse">
                <a:avLst/>
              </a:prstGeom>
              <a:solidFill>
                <a:srgbClr val="FFFFFF">
                  <a:lumMod val="85000"/>
                </a:srgbClr>
              </a:solidFill>
              <a:ln w="2857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grpSp>
            <p:nvGrpSpPr>
              <p:cNvPr id="321" name="グループ化 334"/>
              <p:cNvGrpSpPr>
                <a:grpSpLocks/>
              </p:cNvGrpSpPr>
              <p:nvPr/>
            </p:nvGrpSpPr>
            <p:grpSpPr bwMode="auto">
              <a:xfrm>
                <a:off x="2951142" y="3903667"/>
                <a:ext cx="693747" cy="839797"/>
                <a:chOff x="5360992" y="1603350"/>
                <a:chExt cx="985850" cy="1387493"/>
              </a:xfrm>
            </p:grpSpPr>
            <p:sp>
              <p:nvSpPr>
                <p:cNvPr id="322" name="円/楕円 321"/>
                <p:cNvSpPr/>
                <p:nvPr/>
              </p:nvSpPr>
              <p:spPr bwMode="auto">
                <a:xfrm>
                  <a:off x="5762349" y="1676016"/>
                  <a:ext cx="219510" cy="67181"/>
                </a:xfrm>
                <a:prstGeom prst="ellipse">
                  <a:avLst/>
                </a:prstGeom>
                <a:noFill/>
                <a:ln w="28575" cap="flat" cmpd="sng" algn="ctr">
                  <a:solidFill>
                    <a:srgbClr val="FFFFFF">
                      <a:lumMod val="75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042885" eaLnBrk="1" fontAlgn="base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  <a:cs typeface="Osaka"/>
                  </a:endParaRPr>
                </a:p>
              </p:txBody>
            </p:sp>
            <p:sp>
              <p:nvSpPr>
                <p:cNvPr id="323" name="円/楕円 322"/>
                <p:cNvSpPr/>
                <p:nvPr/>
              </p:nvSpPr>
              <p:spPr bwMode="auto">
                <a:xfrm>
                  <a:off x="5762349" y="1785699"/>
                  <a:ext cx="219510" cy="67181"/>
                </a:xfrm>
                <a:prstGeom prst="ellipse">
                  <a:avLst/>
                </a:prstGeom>
                <a:noFill/>
                <a:ln w="28575" cap="flat" cmpd="sng" algn="ctr">
                  <a:solidFill>
                    <a:srgbClr val="FFFFFF">
                      <a:lumMod val="75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042885" eaLnBrk="1" fontAlgn="base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  <a:cs typeface="Osaka"/>
                  </a:endParaRPr>
                </a:p>
              </p:txBody>
            </p:sp>
            <p:sp>
              <p:nvSpPr>
                <p:cNvPr id="324" name="円/楕円 323"/>
                <p:cNvSpPr/>
                <p:nvPr/>
              </p:nvSpPr>
              <p:spPr bwMode="auto">
                <a:xfrm>
                  <a:off x="5762349" y="1902237"/>
                  <a:ext cx="219510" cy="65810"/>
                </a:xfrm>
                <a:prstGeom prst="ellipse">
                  <a:avLst/>
                </a:prstGeom>
                <a:noFill/>
                <a:ln w="28575" cap="flat" cmpd="sng" algn="ctr">
                  <a:solidFill>
                    <a:srgbClr val="FFFFFF">
                      <a:lumMod val="75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042885" eaLnBrk="1" fontAlgn="base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  <a:cs typeface="Osaka"/>
                  </a:endParaRPr>
                </a:p>
              </p:txBody>
            </p:sp>
            <p:grpSp>
              <p:nvGrpSpPr>
                <p:cNvPr id="325" name="グループ化 58"/>
                <p:cNvGrpSpPr>
                  <a:grpSpLocks/>
                </p:cNvGrpSpPr>
                <p:nvPr/>
              </p:nvGrpSpPr>
              <p:grpSpPr bwMode="auto">
                <a:xfrm>
                  <a:off x="5360992" y="1603350"/>
                  <a:ext cx="985850" cy="1387493"/>
                  <a:chOff x="5360994" y="1603350"/>
                  <a:chExt cx="2962275" cy="4212739"/>
                </a:xfrm>
              </p:grpSpPr>
              <p:sp>
                <p:nvSpPr>
                  <p:cNvPr id="326" name="Rectangle 2"/>
                  <p:cNvSpPr>
                    <a:spLocks/>
                  </p:cNvSpPr>
                  <p:nvPr/>
                </p:nvSpPr>
                <p:spPr bwMode="auto">
                  <a:xfrm>
                    <a:off x="7141536" y="1603350"/>
                    <a:ext cx="181072" cy="1119480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D6D6D6"/>
                      </a:gs>
                      <a:gs pos="100000">
                        <a:srgbClr val="828282"/>
                      </a:gs>
                    </a:gsLst>
                    <a:lin ang="0" scaled="1"/>
                  </a:gradFill>
                  <a:ln w="25400">
                    <a:noFill/>
                    <a:miter lim="800000"/>
                    <a:headEnd/>
                    <a:tailEnd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27" name="Oval 4"/>
                  <p:cNvSpPr>
                    <a:spLocks/>
                  </p:cNvSpPr>
                  <p:nvPr/>
                </p:nvSpPr>
                <p:spPr bwMode="auto">
                  <a:xfrm>
                    <a:off x="5360994" y="4815702"/>
                    <a:ext cx="2940038" cy="1000387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999999">
                          <a:alpha val="50000"/>
                        </a:srgb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path path="rect">
                      <a:fillToRect l="50000" t="50000" r="50000" b="50000"/>
                    </a:path>
                  </a:gradFill>
                  <a:ln w="25400">
                    <a:noFill/>
                    <a:miter lim="800000"/>
                    <a:headEnd/>
                    <a:tailEnd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28" name="Oval 5"/>
                  <p:cNvSpPr>
                    <a:spLocks/>
                  </p:cNvSpPr>
                  <p:nvPr/>
                </p:nvSpPr>
                <p:spPr bwMode="auto">
                  <a:xfrm>
                    <a:off x="6693621" y="4879219"/>
                    <a:ext cx="1629648" cy="554182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999999">
                          <a:alpha val="50000"/>
                        </a:srgb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path path="rect">
                      <a:fillToRect l="50000" t="50000" r="50000" b="50000"/>
                    </a:path>
                  </a:gradFill>
                  <a:ln w="25400">
                    <a:noFill/>
                    <a:miter lim="800000"/>
                    <a:headEnd/>
                    <a:tailEnd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29" name="Oval 6"/>
                  <p:cNvSpPr>
                    <a:spLocks/>
                  </p:cNvSpPr>
                  <p:nvPr/>
                </p:nvSpPr>
                <p:spPr bwMode="auto">
                  <a:xfrm>
                    <a:off x="5543654" y="4877631"/>
                    <a:ext cx="1631237" cy="554182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999999">
                          <a:alpha val="50000"/>
                        </a:srgb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path path="rect">
                      <a:fillToRect l="50000" t="50000" r="50000" b="50000"/>
                    </a:path>
                  </a:gradFill>
                  <a:ln w="25400">
                    <a:noFill/>
                    <a:miter lim="800000"/>
                    <a:headEnd/>
                    <a:tailEnd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30" name="Freeform 7"/>
                  <p:cNvSpPr>
                    <a:spLocks/>
                  </p:cNvSpPr>
                  <p:nvPr/>
                </p:nvSpPr>
                <p:spPr bwMode="auto">
                  <a:xfrm>
                    <a:off x="6422013" y="4534641"/>
                    <a:ext cx="1010191" cy="257242"/>
                  </a:xfrm>
                  <a:custGeom>
                    <a:avLst/>
                    <a:gdLst>
                      <a:gd name="T0" fmla="*/ 0 w 21600"/>
                      <a:gd name="T1" fmla="*/ 67 h 21600"/>
                      <a:gd name="T2" fmla="*/ 0 w 21600"/>
                      <a:gd name="T3" fmla="*/ 10018 h 21600"/>
                      <a:gd name="T4" fmla="*/ 10016 w 21600"/>
                      <a:gd name="T5" fmla="*/ 21600 h 21600"/>
                      <a:gd name="T6" fmla="*/ 21600 w 21600"/>
                      <a:gd name="T7" fmla="*/ 9203 h 21600"/>
                      <a:gd name="T8" fmla="*/ 21192 w 21600"/>
                      <a:gd name="T9" fmla="*/ 0 h 21600"/>
                      <a:gd name="T10" fmla="*/ 0 w 21600"/>
                      <a:gd name="T11" fmla="*/ 67 h 21600"/>
                      <a:gd name="T12" fmla="*/ 0 w 21600"/>
                      <a:gd name="T13" fmla="*/ 67 h 21600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21600"/>
                      <a:gd name="T22" fmla="*/ 0 h 21600"/>
                      <a:gd name="T23" fmla="*/ 21600 w 21600"/>
                      <a:gd name="T24" fmla="*/ 21600 h 21600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21600" h="21600">
                        <a:moveTo>
                          <a:pt x="0" y="67"/>
                        </a:moveTo>
                        <a:lnTo>
                          <a:pt x="0" y="10018"/>
                        </a:lnTo>
                        <a:lnTo>
                          <a:pt x="10016" y="21600"/>
                        </a:lnTo>
                        <a:lnTo>
                          <a:pt x="21600" y="9203"/>
                        </a:lnTo>
                        <a:lnTo>
                          <a:pt x="21192" y="0"/>
                        </a:lnTo>
                        <a:lnTo>
                          <a:pt x="0" y="67"/>
                        </a:lnTo>
                        <a:close/>
                        <a:moveTo>
                          <a:pt x="0" y="67"/>
                        </a:moveTo>
                      </a:path>
                    </a:pathLst>
                  </a:custGeom>
                  <a:solidFill>
                    <a:srgbClr val="BBE0E3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31" name="Freeform 8"/>
                  <p:cNvSpPr>
                    <a:spLocks/>
                  </p:cNvSpPr>
                  <p:nvPr/>
                </p:nvSpPr>
                <p:spPr bwMode="auto">
                  <a:xfrm>
                    <a:off x="6434719" y="4429839"/>
                    <a:ext cx="980013" cy="220720"/>
                  </a:xfrm>
                  <a:custGeom>
                    <a:avLst/>
                    <a:gdLst>
                      <a:gd name="T0" fmla="*/ 0 w 21600"/>
                      <a:gd name="T1" fmla="*/ 8709 h 21600"/>
                      <a:gd name="T2" fmla="*/ 10170 w 21600"/>
                      <a:gd name="T3" fmla="*/ 21600 h 21600"/>
                      <a:gd name="T4" fmla="*/ 21600 w 21600"/>
                      <a:gd name="T5" fmla="*/ 8394 h 21600"/>
                      <a:gd name="T6" fmla="*/ 9964 w 21600"/>
                      <a:gd name="T7" fmla="*/ 0 h 21600"/>
                      <a:gd name="T8" fmla="*/ 0 w 21600"/>
                      <a:gd name="T9" fmla="*/ 8709 h 21600"/>
                      <a:gd name="T10" fmla="*/ 0 w 21600"/>
                      <a:gd name="T11" fmla="*/ 8709 h 2160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21600"/>
                      <a:gd name="T19" fmla="*/ 0 h 21600"/>
                      <a:gd name="T20" fmla="*/ 21600 w 21600"/>
                      <a:gd name="T21" fmla="*/ 21600 h 2160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21600" h="21600">
                        <a:moveTo>
                          <a:pt x="0" y="8709"/>
                        </a:moveTo>
                        <a:lnTo>
                          <a:pt x="10170" y="21600"/>
                        </a:lnTo>
                        <a:lnTo>
                          <a:pt x="21600" y="8394"/>
                        </a:lnTo>
                        <a:lnTo>
                          <a:pt x="9964" y="0"/>
                        </a:lnTo>
                        <a:lnTo>
                          <a:pt x="0" y="8709"/>
                        </a:lnTo>
                        <a:close/>
                        <a:moveTo>
                          <a:pt x="0" y="8709"/>
                        </a:moveTo>
                      </a:path>
                    </a:pathLst>
                  </a:custGeom>
                  <a:solidFill>
                    <a:srgbClr val="9A9A9A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32" name="Freeform 9"/>
                  <p:cNvSpPr>
                    <a:spLocks/>
                  </p:cNvSpPr>
                  <p:nvPr/>
                </p:nvSpPr>
                <p:spPr bwMode="auto">
                  <a:xfrm>
                    <a:off x="6568141" y="4094789"/>
                    <a:ext cx="725877" cy="165143"/>
                  </a:xfrm>
                  <a:custGeom>
                    <a:avLst/>
                    <a:gdLst>
                      <a:gd name="T0" fmla="*/ 0 w 21600"/>
                      <a:gd name="T1" fmla="*/ 67 h 21600"/>
                      <a:gd name="T2" fmla="*/ 0 w 21600"/>
                      <a:gd name="T3" fmla="*/ 10018 h 21600"/>
                      <a:gd name="T4" fmla="*/ 10016 w 21600"/>
                      <a:gd name="T5" fmla="*/ 21600 h 21600"/>
                      <a:gd name="T6" fmla="*/ 21600 w 21600"/>
                      <a:gd name="T7" fmla="*/ 9203 h 21600"/>
                      <a:gd name="T8" fmla="*/ 21192 w 21600"/>
                      <a:gd name="T9" fmla="*/ 0 h 21600"/>
                      <a:gd name="T10" fmla="*/ 0 w 21600"/>
                      <a:gd name="T11" fmla="*/ 67 h 21600"/>
                      <a:gd name="T12" fmla="*/ 0 w 21600"/>
                      <a:gd name="T13" fmla="*/ 67 h 21600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21600"/>
                      <a:gd name="T22" fmla="*/ 0 h 21600"/>
                      <a:gd name="T23" fmla="*/ 21600 w 21600"/>
                      <a:gd name="T24" fmla="*/ 21600 h 21600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21600" h="21600">
                        <a:moveTo>
                          <a:pt x="0" y="67"/>
                        </a:moveTo>
                        <a:lnTo>
                          <a:pt x="0" y="10018"/>
                        </a:lnTo>
                        <a:lnTo>
                          <a:pt x="10016" y="21600"/>
                        </a:lnTo>
                        <a:lnTo>
                          <a:pt x="21600" y="9203"/>
                        </a:lnTo>
                        <a:lnTo>
                          <a:pt x="21192" y="0"/>
                        </a:lnTo>
                        <a:lnTo>
                          <a:pt x="0" y="67"/>
                        </a:lnTo>
                        <a:close/>
                        <a:moveTo>
                          <a:pt x="0" y="67"/>
                        </a:moveTo>
                      </a:path>
                    </a:pathLst>
                  </a:custGeom>
                  <a:solidFill>
                    <a:srgbClr val="BBE0E3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33" name="Freeform 10"/>
                  <p:cNvSpPr>
                    <a:spLocks/>
                  </p:cNvSpPr>
                  <p:nvPr/>
                </p:nvSpPr>
                <p:spPr bwMode="auto">
                  <a:xfrm>
                    <a:off x="6577671" y="4028096"/>
                    <a:ext cx="703640" cy="141324"/>
                  </a:xfrm>
                  <a:custGeom>
                    <a:avLst/>
                    <a:gdLst>
                      <a:gd name="T0" fmla="*/ 0 w 21600"/>
                      <a:gd name="T1" fmla="*/ 8709 h 21600"/>
                      <a:gd name="T2" fmla="*/ 10170 w 21600"/>
                      <a:gd name="T3" fmla="*/ 21600 h 21600"/>
                      <a:gd name="T4" fmla="*/ 21600 w 21600"/>
                      <a:gd name="T5" fmla="*/ 8394 h 21600"/>
                      <a:gd name="T6" fmla="*/ 9964 w 21600"/>
                      <a:gd name="T7" fmla="*/ 0 h 21600"/>
                      <a:gd name="T8" fmla="*/ 0 w 21600"/>
                      <a:gd name="T9" fmla="*/ 8709 h 21600"/>
                      <a:gd name="T10" fmla="*/ 0 w 21600"/>
                      <a:gd name="T11" fmla="*/ 8709 h 2160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21600"/>
                      <a:gd name="T19" fmla="*/ 0 h 21600"/>
                      <a:gd name="T20" fmla="*/ 21600 w 21600"/>
                      <a:gd name="T21" fmla="*/ 21600 h 2160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21600" h="21600">
                        <a:moveTo>
                          <a:pt x="0" y="8709"/>
                        </a:moveTo>
                        <a:lnTo>
                          <a:pt x="10170" y="21600"/>
                        </a:lnTo>
                        <a:lnTo>
                          <a:pt x="21600" y="8394"/>
                        </a:lnTo>
                        <a:lnTo>
                          <a:pt x="9964" y="0"/>
                        </a:lnTo>
                        <a:lnTo>
                          <a:pt x="0" y="8709"/>
                        </a:lnTo>
                        <a:close/>
                        <a:moveTo>
                          <a:pt x="0" y="8709"/>
                        </a:moveTo>
                      </a:path>
                    </a:pathLst>
                  </a:custGeom>
                  <a:solidFill>
                    <a:srgbClr val="9A9A9A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34" name="Freeform 11"/>
                  <p:cNvSpPr>
                    <a:spLocks/>
                  </p:cNvSpPr>
                  <p:nvPr/>
                </p:nvSpPr>
                <p:spPr bwMode="auto">
                  <a:xfrm>
                    <a:off x="6665030" y="3639057"/>
                    <a:ext cx="527333" cy="93687"/>
                  </a:xfrm>
                  <a:custGeom>
                    <a:avLst/>
                    <a:gdLst>
                      <a:gd name="T0" fmla="*/ 0 w 21600"/>
                      <a:gd name="T1" fmla="*/ 67 h 21600"/>
                      <a:gd name="T2" fmla="*/ 0 w 21600"/>
                      <a:gd name="T3" fmla="*/ 10018 h 21600"/>
                      <a:gd name="T4" fmla="*/ 10016 w 21600"/>
                      <a:gd name="T5" fmla="*/ 21600 h 21600"/>
                      <a:gd name="T6" fmla="*/ 21600 w 21600"/>
                      <a:gd name="T7" fmla="*/ 9203 h 21600"/>
                      <a:gd name="T8" fmla="*/ 21192 w 21600"/>
                      <a:gd name="T9" fmla="*/ 0 h 21600"/>
                      <a:gd name="T10" fmla="*/ 0 w 21600"/>
                      <a:gd name="T11" fmla="*/ 67 h 21600"/>
                      <a:gd name="T12" fmla="*/ 0 w 21600"/>
                      <a:gd name="T13" fmla="*/ 67 h 21600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21600"/>
                      <a:gd name="T22" fmla="*/ 0 h 21600"/>
                      <a:gd name="T23" fmla="*/ 21600 w 21600"/>
                      <a:gd name="T24" fmla="*/ 21600 h 21600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21600" h="21600">
                        <a:moveTo>
                          <a:pt x="0" y="67"/>
                        </a:moveTo>
                        <a:lnTo>
                          <a:pt x="0" y="10018"/>
                        </a:lnTo>
                        <a:lnTo>
                          <a:pt x="10016" y="21600"/>
                        </a:lnTo>
                        <a:lnTo>
                          <a:pt x="21600" y="9203"/>
                        </a:lnTo>
                        <a:lnTo>
                          <a:pt x="21192" y="0"/>
                        </a:lnTo>
                        <a:lnTo>
                          <a:pt x="0" y="67"/>
                        </a:lnTo>
                        <a:close/>
                        <a:moveTo>
                          <a:pt x="0" y="67"/>
                        </a:moveTo>
                      </a:path>
                    </a:pathLst>
                  </a:custGeom>
                  <a:solidFill>
                    <a:srgbClr val="BBE0E3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35" name="Freeform 12"/>
                  <p:cNvSpPr>
                    <a:spLocks/>
                  </p:cNvSpPr>
                  <p:nvPr/>
                </p:nvSpPr>
                <p:spPr bwMode="auto">
                  <a:xfrm>
                    <a:off x="6672972" y="3600947"/>
                    <a:ext cx="511449" cy="79396"/>
                  </a:xfrm>
                  <a:custGeom>
                    <a:avLst/>
                    <a:gdLst>
                      <a:gd name="T0" fmla="*/ 0 w 21600"/>
                      <a:gd name="T1" fmla="*/ 8709 h 21600"/>
                      <a:gd name="T2" fmla="*/ 10170 w 21600"/>
                      <a:gd name="T3" fmla="*/ 21600 h 21600"/>
                      <a:gd name="T4" fmla="*/ 21600 w 21600"/>
                      <a:gd name="T5" fmla="*/ 8394 h 21600"/>
                      <a:gd name="T6" fmla="*/ 9964 w 21600"/>
                      <a:gd name="T7" fmla="*/ 0 h 21600"/>
                      <a:gd name="T8" fmla="*/ 0 w 21600"/>
                      <a:gd name="T9" fmla="*/ 8709 h 21600"/>
                      <a:gd name="T10" fmla="*/ 0 w 21600"/>
                      <a:gd name="T11" fmla="*/ 8709 h 2160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21600"/>
                      <a:gd name="T19" fmla="*/ 0 h 21600"/>
                      <a:gd name="T20" fmla="*/ 21600 w 21600"/>
                      <a:gd name="T21" fmla="*/ 21600 h 2160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21600" h="21600">
                        <a:moveTo>
                          <a:pt x="0" y="8709"/>
                        </a:moveTo>
                        <a:lnTo>
                          <a:pt x="10170" y="21600"/>
                        </a:lnTo>
                        <a:lnTo>
                          <a:pt x="21600" y="8394"/>
                        </a:lnTo>
                        <a:lnTo>
                          <a:pt x="9964" y="0"/>
                        </a:lnTo>
                        <a:lnTo>
                          <a:pt x="0" y="8709"/>
                        </a:lnTo>
                        <a:close/>
                        <a:moveTo>
                          <a:pt x="0" y="8709"/>
                        </a:moveTo>
                      </a:path>
                    </a:pathLst>
                  </a:custGeom>
                  <a:solidFill>
                    <a:srgbClr val="9A9A9A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36" name="Freeform 13"/>
                  <p:cNvSpPr>
                    <a:spLocks/>
                  </p:cNvSpPr>
                  <p:nvPr/>
                </p:nvSpPr>
                <p:spPr bwMode="auto">
                  <a:xfrm>
                    <a:off x="6780980" y="2481467"/>
                    <a:ext cx="162012" cy="2867775"/>
                  </a:xfrm>
                  <a:custGeom>
                    <a:avLst/>
                    <a:gdLst>
                      <a:gd name="T0" fmla="*/ 19475 w 21600"/>
                      <a:gd name="T1" fmla="*/ 0 h 21600"/>
                      <a:gd name="T2" fmla="*/ 0 w 21600"/>
                      <a:gd name="T3" fmla="*/ 21403 h 21600"/>
                      <a:gd name="T4" fmla="*/ 21600 w 21600"/>
                      <a:gd name="T5" fmla="*/ 21600 h 21600"/>
                      <a:gd name="T6" fmla="*/ 19475 w 21600"/>
                      <a:gd name="T7" fmla="*/ 0 h 21600"/>
                      <a:gd name="T8" fmla="*/ 19475 w 21600"/>
                      <a:gd name="T9" fmla="*/ 0 h 2160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1600"/>
                      <a:gd name="T16" fmla="*/ 0 h 21600"/>
                      <a:gd name="T17" fmla="*/ 21600 w 21600"/>
                      <a:gd name="T18" fmla="*/ 21600 h 2160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1600" h="21600">
                        <a:moveTo>
                          <a:pt x="19475" y="0"/>
                        </a:moveTo>
                        <a:lnTo>
                          <a:pt x="0" y="21403"/>
                        </a:lnTo>
                        <a:lnTo>
                          <a:pt x="21600" y="21600"/>
                        </a:lnTo>
                        <a:lnTo>
                          <a:pt x="19475" y="0"/>
                        </a:lnTo>
                        <a:close/>
                        <a:moveTo>
                          <a:pt x="19475" y="0"/>
                        </a:moveTo>
                      </a:path>
                    </a:pathLst>
                  </a:custGeom>
                  <a:gradFill rotWithShape="0">
                    <a:gsLst>
                      <a:gs pos="0">
                        <a:srgbClr val="828282"/>
                      </a:gs>
                      <a:gs pos="100000">
                        <a:srgbClr val="E4E4E4"/>
                      </a:gs>
                    </a:gsLst>
                    <a:lin ang="2820000" scaled="1"/>
                  </a:gra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37" name="Freeform 14"/>
                  <p:cNvSpPr>
                    <a:spLocks/>
                  </p:cNvSpPr>
                  <p:nvPr/>
                </p:nvSpPr>
                <p:spPr bwMode="auto">
                  <a:xfrm>
                    <a:off x="6917578" y="2514813"/>
                    <a:ext cx="212839" cy="2824901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1930 w 21600"/>
                      <a:gd name="T3" fmla="*/ 21600 h 21600"/>
                      <a:gd name="T4" fmla="*/ 21600 w 21600"/>
                      <a:gd name="T5" fmla="*/ 21422 h 21600"/>
                      <a:gd name="T6" fmla="*/ 0 w 21600"/>
                      <a:gd name="T7" fmla="*/ 0 h 21600"/>
                      <a:gd name="T8" fmla="*/ 0 w 21600"/>
                      <a:gd name="T9" fmla="*/ 0 h 2160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1600"/>
                      <a:gd name="T16" fmla="*/ 0 h 21600"/>
                      <a:gd name="T17" fmla="*/ 21600 w 21600"/>
                      <a:gd name="T18" fmla="*/ 21600 h 2160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1600" h="21600">
                        <a:moveTo>
                          <a:pt x="0" y="0"/>
                        </a:moveTo>
                        <a:lnTo>
                          <a:pt x="1930" y="21600"/>
                        </a:lnTo>
                        <a:lnTo>
                          <a:pt x="21600" y="21422"/>
                        </a:lnTo>
                        <a:lnTo>
                          <a:pt x="0" y="0"/>
                        </a:lnTo>
                        <a:close/>
                        <a:moveTo>
                          <a:pt x="0" y="0"/>
                        </a:moveTo>
                      </a:path>
                    </a:pathLst>
                  </a:custGeom>
                  <a:solidFill>
                    <a:srgbClr val="9A9A9A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38" name="Freeform 15"/>
                  <p:cNvSpPr>
                    <a:spLocks/>
                  </p:cNvSpPr>
                  <p:nvPr/>
                </p:nvSpPr>
                <p:spPr bwMode="auto">
                  <a:xfrm>
                    <a:off x="6140874" y="2494170"/>
                    <a:ext cx="738583" cy="2720099"/>
                  </a:xfrm>
                  <a:custGeom>
                    <a:avLst/>
                    <a:gdLst>
                      <a:gd name="T0" fmla="*/ 21600 w 21600"/>
                      <a:gd name="T1" fmla="*/ 0 h 21600"/>
                      <a:gd name="T2" fmla="*/ 0 w 21600"/>
                      <a:gd name="T3" fmla="*/ 21261 h 21600"/>
                      <a:gd name="T4" fmla="*/ 4724 w 21600"/>
                      <a:gd name="T5" fmla="*/ 21600 h 21600"/>
                      <a:gd name="T6" fmla="*/ 21600 w 21600"/>
                      <a:gd name="T7" fmla="*/ 0 h 21600"/>
                      <a:gd name="T8" fmla="*/ 21600 w 21600"/>
                      <a:gd name="T9" fmla="*/ 0 h 2160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1600"/>
                      <a:gd name="T16" fmla="*/ 0 h 21600"/>
                      <a:gd name="T17" fmla="*/ 21600 w 21600"/>
                      <a:gd name="T18" fmla="*/ 21600 h 2160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1600" h="21600">
                        <a:moveTo>
                          <a:pt x="21600" y="0"/>
                        </a:moveTo>
                        <a:lnTo>
                          <a:pt x="0" y="21261"/>
                        </a:lnTo>
                        <a:lnTo>
                          <a:pt x="4724" y="21600"/>
                        </a:lnTo>
                        <a:lnTo>
                          <a:pt x="21600" y="0"/>
                        </a:lnTo>
                        <a:close/>
                        <a:moveTo>
                          <a:pt x="21600" y="0"/>
                        </a:moveTo>
                      </a:path>
                    </a:pathLst>
                  </a:custGeom>
                  <a:gradFill rotWithShape="0">
                    <a:gsLst>
                      <a:gs pos="0">
                        <a:srgbClr val="828282"/>
                      </a:gs>
                      <a:gs pos="100000">
                        <a:srgbClr val="E4E4E4"/>
                      </a:gs>
                    </a:gsLst>
                    <a:lin ang="2820000" scaled="1"/>
                  </a:gra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39" name="Freeform 16"/>
                  <p:cNvSpPr>
                    <a:spLocks/>
                  </p:cNvSpPr>
                  <p:nvPr/>
                </p:nvSpPr>
                <p:spPr bwMode="auto">
                  <a:xfrm>
                    <a:off x="6302886" y="2497346"/>
                    <a:ext cx="574983" cy="2710571"/>
                  </a:xfrm>
                  <a:custGeom>
                    <a:avLst/>
                    <a:gdLst>
                      <a:gd name="T0" fmla="*/ 21600 w 21600"/>
                      <a:gd name="T1" fmla="*/ 0 h 21600"/>
                      <a:gd name="T2" fmla="*/ 0 w 21600"/>
                      <a:gd name="T3" fmla="*/ 21600 h 21600"/>
                      <a:gd name="T4" fmla="*/ 6080 w 21600"/>
                      <a:gd name="T5" fmla="*/ 21415 h 21600"/>
                      <a:gd name="T6" fmla="*/ 21600 w 21600"/>
                      <a:gd name="T7" fmla="*/ 0 h 21600"/>
                      <a:gd name="T8" fmla="*/ 21600 w 21600"/>
                      <a:gd name="T9" fmla="*/ 0 h 2160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1600"/>
                      <a:gd name="T16" fmla="*/ 0 h 21600"/>
                      <a:gd name="T17" fmla="*/ 21600 w 21600"/>
                      <a:gd name="T18" fmla="*/ 21600 h 2160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1600" h="21600">
                        <a:moveTo>
                          <a:pt x="21600" y="0"/>
                        </a:moveTo>
                        <a:lnTo>
                          <a:pt x="0" y="21600"/>
                        </a:lnTo>
                        <a:lnTo>
                          <a:pt x="6080" y="21415"/>
                        </a:lnTo>
                        <a:lnTo>
                          <a:pt x="21600" y="0"/>
                        </a:lnTo>
                        <a:close/>
                        <a:moveTo>
                          <a:pt x="21600" y="0"/>
                        </a:moveTo>
                      </a:path>
                    </a:pathLst>
                  </a:custGeom>
                  <a:solidFill>
                    <a:srgbClr val="9A9A9A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40" name="Freeform 17"/>
                  <p:cNvSpPr>
                    <a:spLocks/>
                  </p:cNvSpPr>
                  <p:nvPr/>
                </p:nvSpPr>
                <p:spPr bwMode="auto">
                  <a:xfrm flipH="1">
                    <a:off x="6962052" y="2497346"/>
                    <a:ext cx="738583" cy="2720099"/>
                  </a:xfrm>
                  <a:custGeom>
                    <a:avLst/>
                    <a:gdLst>
                      <a:gd name="T0" fmla="*/ 21600 w 21600"/>
                      <a:gd name="T1" fmla="*/ 0 h 21600"/>
                      <a:gd name="T2" fmla="*/ 0 w 21600"/>
                      <a:gd name="T3" fmla="*/ 21261 h 21600"/>
                      <a:gd name="T4" fmla="*/ 4724 w 21600"/>
                      <a:gd name="T5" fmla="*/ 21600 h 21600"/>
                      <a:gd name="T6" fmla="*/ 21600 w 21600"/>
                      <a:gd name="T7" fmla="*/ 0 h 21600"/>
                      <a:gd name="T8" fmla="*/ 21600 w 21600"/>
                      <a:gd name="T9" fmla="*/ 0 h 2160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1600"/>
                      <a:gd name="T16" fmla="*/ 0 h 21600"/>
                      <a:gd name="T17" fmla="*/ 21600 w 21600"/>
                      <a:gd name="T18" fmla="*/ 21600 h 2160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1600" h="21600">
                        <a:moveTo>
                          <a:pt x="21600" y="0"/>
                        </a:moveTo>
                        <a:lnTo>
                          <a:pt x="0" y="21261"/>
                        </a:lnTo>
                        <a:lnTo>
                          <a:pt x="4724" y="21600"/>
                        </a:lnTo>
                        <a:lnTo>
                          <a:pt x="21600" y="0"/>
                        </a:lnTo>
                        <a:close/>
                        <a:moveTo>
                          <a:pt x="21600" y="0"/>
                        </a:moveTo>
                      </a:path>
                    </a:pathLst>
                  </a:custGeom>
                  <a:gradFill rotWithShape="0">
                    <a:gsLst>
                      <a:gs pos="0">
                        <a:srgbClr val="E4E4E4"/>
                      </a:gs>
                      <a:gs pos="100000">
                        <a:srgbClr val="828282"/>
                      </a:gs>
                    </a:gsLst>
                    <a:lin ang="18780000" scaled="1"/>
                  </a:gra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41" name="Freeform 18"/>
                  <p:cNvSpPr>
                    <a:spLocks/>
                  </p:cNvSpPr>
                  <p:nvPr/>
                </p:nvSpPr>
                <p:spPr bwMode="auto">
                  <a:xfrm flipH="1">
                    <a:off x="6962052" y="2497346"/>
                    <a:ext cx="574983" cy="2710571"/>
                  </a:xfrm>
                  <a:custGeom>
                    <a:avLst/>
                    <a:gdLst>
                      <a:gd name="T0" fmla="*/ 21600 w 21600"/>
                      <a:gd name="T1" fmla="*/ 0 h 21600"/>
                      <a:gd name="T2" fmla="*/ 0 w 21600"/>
                      <a:gd name="T3" fmla="*/ 21600 h 21600"/>
                      <a:gd name="T4" fmla="*/ 6080 w 21600"/>
                      <a:gd name="T5" fmla="*/ 21415 h 21600"/>
                      <a:gd name="T6" fmla="*/ 21600 w 21600"/>
                      <a:gd name="T7" fmla="*/ 0 h 21600"/>
                      <a:gd name="T8" fmla="*/ 21600 w 21600"/>
                      <a:gd name="T9" fmla="*/ 0 h 2160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1600"/>
                      <a:gd name="T16" fmla="*/ 0 h 21600"/>
                      <a:gd name="T17" fmla="*/ 21600 w 21600"/>
                      <a:gd name="T18" fmla="*/ 21600 h 2160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1600" h="21600">
                        <a:moveTo>
                          <a:pt x="21600" y="0"/>
                        </a:moveTo>
                        <a:lnTo>
                          <a:pt x="0" y="21600"/>
                        </a:lnTo>
                        <a:lnTo>
                          <a:pt x="6080" y="21415"/>
                        </a:lnTo>
                        <a:lnTo>
                          <a:pt x="21600" y="0"/>
                        </a:lnTo>
                        <a:close/>
                        <a:moveTo>
                          <a:pt x="21600" y="0"/>
                        </a:moveTo>
                      </a:path>
                    </a:pathLst>
                  </a:custGeom>
                  <a:solidFill>
                    <a:srgbClr val="9A9A9A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42" name="Rectangle 21"/>
                  <p:cNvSpPr>
                    <a:spLocks/>
                  </p:cNvSpPr>
                  <p:nvPr/>
                </p:nvSpPr>
                <p:spPr bwMode="auto">
                  <a:xfrm>
                    <a:off x="6498253" y="1608114"/>
                    <a:ext cx="181072" cy="1121068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D6D6D6"/>
                      </a:gs>
                      <a:gs pos="100000">
                        <a:srgbClr val="828282"/>
                      </a:gs>
                    </a:gsLst>
                    <a:lin ang="0" scaled="1"/>
                  </a:gradFill>
                  <a:ln w="25400">
                    <a:noFill/>
                    <a:miter lim="800000"/>
                    <a:headEnd/>
                    <a:tailEnd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43" name="Rectangle 22"/>
                  <p:cNvSpPr>
                    <a:spLocks/>
                  </p:cNvSpPr>
                  <p:nvPr/>
                </p:nvSpPr>
                <p:spPr bwMode="auto">
                  <a:xfrm>
                    <a:off x="6827043" y="1722443"/>
                    <a:ext cx="179659" cy="1100384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D6D6D6"/>
                      </a:gs>
                      <a:gs pos="100000">
                        <a:srgbClr val="828282"/>
                      </a:gs>
                    </a:gsLst>
                    <a:lin ang="0" scaled="1"/>
                  </a:gradFill>
                  <a:ln w="25400">
                    <a:noFill/>
                    <a:miter lim="800000"/>
                    <a:headEnd/>
                    <a:tailEnd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</p:grpSp>
          </p:grpSp>
        </p:grpSp>
        <p:cxnSp>
          <p:nvCxnSpPr>
            <p:cNvPr id="344" name="直線コネクタ 343"/>
            <p:cNvCxnSpPr/>
            <p:nvPr/>
          </p:nvCxnSpPr>
          <p:spPr>
            <a:xfrm>
              <a:off x="8630633" y="5018431"/>
              <a:ext cx="2045739" cy="14090"/>
            </a:xfrm>
            <a:prstGeom prst="line">
              <a:avLst/>
            </a:prstGeom>
            <a:noFill/>
            <a:ln w="12700" cap="flat" cmpd="sng" algn="ctr">
              <a:solidFill>
                <a:srgbClr val="FFFFFF">
                  <a:lumMod val="50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cxnSp>
          <p:nvCxnSpPr>
            <p:cNvPr id="346" name="直線コネクタ 345"/>
            <p:cNvCxnSpPr/>
            <p:nvPr/>
          </p:nvCxnSpPr>
          <p:spPr>
            <a:xfrm flipH="1">
              <a:off x="5790280" y="3364818"/>
              <a:ext cx="19156" cy="1209069"/>
            </a:xfrm>
            <a:prstGeom prst="line">
              <a:avLst/>
            </a:prstGeom>
            <a:noFill/>
            <a:ln w="12700" cap="flat" cmpd="sng" algn="ctr">
              <a:solidFill>
                <a:srgbClr val="7F7F7F"/>
              </a:solidFill>
              <a:prstDash val="sysDash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cxnSp>
          <p:nvCxnSpPr>
            <p:cNvPr id="347" name="直線コネクタ 346"/>
            <p:cNvCxnSpPr/>
            <p:nvPr/>
          </p:nvCxnSpPr>
          <p:spPr>
            <a:xfrm>
              <a:off x="10904716" y="3364818"/>
              <a:ext cx="12576" cy="1463166"/>
            </a:xfrm>
            <a:prstGeom prst="line">
              <a:avLst/>
            </a:prstGeom>
            <a:noFill/>
            <a:ln w="12700" cap="flat" cmpd="sng" algn="ctr">
              <a:solidFill>
                <a:srgbClr val="7F7F7F"/>
              </a:solidFill>
              <a:prstDash val="sysDash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sp>
          <p:nvSpPr>
            <p:cNvPr id="348" name="テキスト ボックス 347"/>
            <p:cNvSpPr txBox="1"/>
            <p:nvPr/>
          </p:nvSpPr>
          <p:spPr>
            <a:xfrm>
              <a:off x="7502535" y="2771215"/>
              <a:ext cx="1745447" cy="5025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333" dirty="0" smtClean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  <a:t>L2 Anchor Node</a:t>
              </a:r>
              <a:br>
                <a:rPr lang="en-US" altLang="ja-JP" sz="1333" dirty="0" smtClean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</a:br>
              <a:r>
                <a:rPr lang="en-US" altLang="ja-JP" sz="1333" dirty="0" smtClean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  <a:t>(Serving Gateway)</a:t>
              </a:r>
              <a:endParaRPr lang="ja-JP" altLang="en-US" sz="1333" dirty="0">
                <a:solidFill>
                  <a:srgbClr val="7F7F7F"/>
                </a:solidFill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349" name="テキスト ボックス 348"/>
            <p:cNvSpPr txBox="1"/>
            <p:nvPr/>
          </p:nvSpPr>
          <p:spPr>
            <a:xfrm>
              <a:off x="9330497" y="2646482"/>
              <a:ext cx="2861507" cy="5025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333" dirty="0" smtClean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  <a:t>L3 Anchor Node</a:t>
              </a:r>
              <a:br>
                <a:rPr lang="en-US" altLang="ja-JP" sz="1333" dirty="0" smtClean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</a:br>
              <a:r>
                <a:rPr lang="en-US" altLang="ja-JP" sz="1333" dirty="0" smtClean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  <a:t>(Packet Data Network Gateway)</a:t>
              </a:r>
              <a:endParaRPr lang="ja-JP" altLang="en-US" sz="1333" dirty="0">
                <a:solidFill>
                  <a:srgbClr val="7F7F7F"/>
                </a:solidFill>
                <a:latin typeface="メイリオ"/>
                <a:ea typeface="メイリオ"/>
                <a:cs typeface="メイリオ"/>
              </a:endParaRPr>
            </a:p>
          </p:txBody>
        </p:sp>
        <p:grpSp>
          <p:nvGrpSpPr>
            <p:cNvPr id="351" name="グループ化 55"/>
            <p:cNvGrpSpPr/>
            <p:nvPr/>
          </p:nvGrpSpPr>
          <p:grpSpPr>
            <a:xfrm>
              <a:off x="5606398" y="5253182"/>
              <a:ext cx="365127" cy="469931"/>
              <a:chOff x="2951136" y="3903667"/>
              <a:chExt cx="730261" cy="876314"/>
            </a:xfrm>
          </p:grpSpPr>
          <p:sp>
            <p:nvSpPr>
              <p:cNvPr id="352" name="円/楕円 35"/>
              <p:cNvSpPr>
                <a:spLocks noChangeArrowheads="1"/>
              </p:cNvSpPr>
              <p:nvPr/>
            </p:nvSpPr>
            <p:spPr bwMode="auto">
              <a:xfrm>
                <a:off x="2951136" y="4487877"/>
                <a:ext cx="730261" cy="292104"/>
              </a:xfrm>
              <a:prstGeom prst="ellipse">
                <a:avLst/>
              </a:prstGeom>
              <a:solidFill>
                <a:srgbClr val="FFFFFF">
                  <a:lumMod val="85000"/>
                </a:srgbClr>
              </a:solidFill>
              <a:ln w="2857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grpSp>
            <p:nvGrpSpPr>
              <p:cNvPr id="353" name="グループ化 334"/>
              <p:cNvGrpSpPr>
                <a:grpSpLocks/>
              </p:cNvGrpSpPr>
              <p:nvPr/>
            </p:nvGrpSpPr>
            <p:grpSpPr bwMode="auto">
              <a:xfrm>
                <a:off x="2951142" y="3903667"/>
                <a:ext cx="693747" cy="839797"/>
                <a:chOff x="5360992" y="1603350"/>
                <a:chExt cx="985850" cy="1387493"/>
              </a:xfrm>
            </p:grpSpPr>
            <p:sp>
              <p:nvSpPr>
                <p:cNvPr id="354" name="円/楕円 353"/>
                <p:cNvSpPr/>
                <p:nvPr/>
              </p:nvSpPr>
              <p:spPr bwMode="auto">
                <a:xfrm>
                  <a:off x="5762349" y="1676016"/>
                  <a:ext cx="219510" cy="67181"/>
                </a:xfrm>
                <a:prstGeom prst="ellipse">
                  <a:avLst/>
                </a:prstGeom>
                <a:noFill/>
                <a:ln w="28575" cap="flat" cmpd="sng" algn="ctr">
                  <a:solidFill>
                    <a:srgbClr val="FFFFFF">
                      <a:lumMod val="75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042885" eaLnBrk="1" fontAlgn="base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  <a:cs typeface="Osaka"/>
                  </a:endParaRPr>
                </a:p>
              </p:txBody>
            </p:sp>
            <p:sp>
              <p:nvSpPr>
                <p:cNvPr id="355" name="円/楕円 354"/>
                <p:cNvSpPr/>
                <p:nvPr/>
              </p:nvSpPr>
              <p:spPr bwMode="auto">
                <a:xfrm>
                  <a:off x="5762349" y="1785699"/>
                  <a:ext cx="219510" cy="67181"/>
                </a:xfrm>
                <a:prstGeom prst="ellipse">
                  <a:avLst/>
                </a:prstGeom>
                <a:noFill/>
                <a:ln w="28575" cap="flat" cmpd="sng" algn="ctr">
                  <a:solidFill>
                    <a:srgbClr val="FFFFFF">
                      <a:lumMod val="75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042885" eaLnBrk="1" fontAlgn="base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  <a:cs typeface="Osaka"/>
                  </a:endParaRPr>
                </a:p>
              </p:txBody>
            </p:sp>
            <p:sp>
              <p:nvSpPr>
                <p:cNvPr id="356" name="円/楕円 355"/>
                <p:cNvSpPr/>
                <p:nvPr/>
              </p:nvSpPr>
              <p:spPr bwMode="auto">
                <a:xfrm>
                  <a:off x="5762349" y="1902237"/>
                  <a:ext cx="219510" cy="65810"/>
                </a:xfrm>
                <a:prstGeom prst="ellipse">
                  <a:avLst/>
                </a:prstGeom>
                <a:noFill/>
                <a:ln w="28575" cap="flat" cmpd="sng" algn="ctr">
                  <a:solidFill>
                    <a:srgbClr val="FFFFFF">
                      <a:lumMod val="75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042885" eaLnBrk="1" fontAlgn="base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  <a:cs typeface="Osaka"/>
                  </a:endParaRPr>
                </a:p>
              </p:txBody>
            </p:sp>
            <p:grpSp>
              <p:nvGrpSpPr>
                <p:cNvPr id="357" name="グループ化 58"/>
                <p:cNvGrpSpPr>
                  <a:grpSpLocks/>
                </p:cNvGrpSpPr>
                <p:nvPr/>
              </p:nvGrpSpPr>
              <p:grpSpPr bwMode="auto">
                <a:xfrm>
                  <a:off x="5360992" y="1603350"/>
                  <a:ext cx="985850" cy="1387493"/>
                  <a:chOff x="5360994" y="1603350"/>
                  <a:chExt cx="2962275" cy="4212739"/>
                </a:xfrm>
              </p:grpSpPr>
              <p:sp>
                <p:nvSpPr>
                  <p:cNvPr id="358" name="Rectangle 2"/>
                  <p:cNvSpPr>
                    <a:spLocks/>
                  </p:cNvSpPr>
                  <p:nvPr/>
                </p:nvSpPr>
                <p:spPr bwMode="auto">
                  <a:xfrm>
                    <a:off x="7141536" y="1603350"/>
                    <a:ext cx="181072" cy="1119480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D6D6D6"/>
                      </a:gs>
                      <a:gs pos="100000">
                        <a:srgbClr val="828282"/>
                      </a:gs>
                    </a:gsLst>
                    <a:lin ang="0" scaled="1"/>
                  </a:gradFill>
                  <a:ln w="25400">
                    <a:noFill/>
                    <a:miter lim="800000"/>
                    <a:headEnd/>
                    <a:tailEnd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59" name="Oval 4"/>
                  <p:cNvSpPr>
                    <a:spLocks/>
                  </p:cNvSpPr>
                  <p:nvPr/>
                </p:nvSpPr>
                <p:spPr bwMode="auto">
                  <a:xfrm>
                    <a:off x="5360994" y="4815702"/>
                    <a:ext cx="2940038" cy="1000387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999999">
                          <a:alpha val="50000"/>
                        </a:srgb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path path="rect">
                      <a:fillToRect l="50000" t="50000" r="50000" b="50000"/>
                    </a:path>
                  </a:gradFill>
                  <a:ln w="25400">
                    <a:noFill/>
                    <a:miter lim="800000"/>
                    <a:headEnd/>
                    <a:tailEnd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60" name="Oval 5"/>
                  <p:cNvSpPr>
                    <a:spLocks/>
                  </p:cNvSpPr>
                  <p:nvPr/>
                </p:nvSpPr>
                <p:spPr bwMode="auto">
                  <a:xfrm>
                    <a:off x="6693621" y="4879219"/>
                    <a:ext cx="1629648" cy="554182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999999">
                          <a:alpha val="50000"/>
                        </a:srgb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path path="rect">
                      <a:fillToRect l="50000" t="50000" r="50000" b="50000"/>
                    </a:path>
                  </a:gradFill>
                  <a:ln w="25400">
                    <a:noFill/>
                    <a:miter lim="800000"/>
                    <a:headEnd/>
                    <a:tailEnd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61" name="Oval 6"/>
                  <p:cNvSpPr>
                    <a:spLocks/>
                  </p:cNvSpPr>
                  <p:nvPr/>
                </p:nvSpPr>
                <p:spPr bwMode="auto">
                  <a:xfrm>
                    <a:off x="5543654" y="4877631"/>
                    <a:ext cx="1631237" cy="554182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999999">
                          <a:alpha val="50000"/>
                        </a:srgb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path path="rect">
                      <a:fillToRect l="50000" t="50000" r="50000" b="50000"/>
                    </a:path>
                  </a:gradFill>
                  <a:ln w="25400">
                    <a:noFill/>
                    <a:miter lim="800000"/>
                    <a:headEnd/>
                    <a:tailEnd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62" name="Freeform 7"/>
                  <p:cNvSpPr>
                    <a:spLocks/>
                  </p:cNvSpPr>
                  <p:nvPr/>
                </p:nvSpPr>
                <p:spPr bwMode="auto">
                  <a:xfrm>
                    <a:off x="6422013" y="4534641"/>
                    <a:ext cx="1010191" cy="257242"/>
                  </a:xfrm>
                  <a:custGeom>
                    <a:avLst/>
                    <a:gdLst>
                      <a:gd name="T0" fmla="*/ 0 w 21600"/>
                      <a:gd name="T1" fmla="*/ 67 h 21600"/>
                      <a:gd name="T2" fmla="*/ 0 w 21600"/>
                      <a:gd name="T3" fmla="*/ 10018 h 21600"/>
                      <a:gd name="T4" fmla="*/ 10016 w 21600"/>
                      <a:gd name="T5" fmla="*/ 21600 h 21600"/>
                      <a:gd name="T6" fmla="*/ 21600 w 21600"/>
                      <a:gd name="T7" fmla="*/ 9203 h 21600"/>
                      <a:gd name="T8" fmla="*/ 21192 w 21600"/>
                      <a:gd name="T9" fmla="*/ 0 h 21600"/>
                      <a:gd name="T10" fmla="*/ 0 w 21600"/>
                      <a:gd name="T11" fmla="*/ 67 h 21600"/>
                      <a:gd name="T12" fmla="*/ 0 w 21600"/>
                      <a:gd name="T13" fmla="*/ 67 h 21600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21600"/>
                      <a:gd name="T22" fmla="*/ 0 h 21600"/>
                      <a:gd name="T23" fmla="*/ 21600 w 21600"/>
                      <a:gd name="T24" fmla="*/ 21600 h 21600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21600" h="21600">
                        <a:moveTo>
                          <a:pt x="0" y="67"/>
                        </a:moveTo>
                        <a:lnTo>
                          <a:pt x="0" y="10018"/>
                        </a:lnTo>
                        <a:lnTo>
                          <a:pt x="10016" y="21600"/>
                        </a:lnTo>
                        <a:lnTo>
                          <a:pt x="21600" y="9203"/>
                        </a:lnTo>
                        <a:lnTo>
                          <a:pt x="21192" y="0"/>
                        </a:lnTo>
                        <a:lnTo>
                          <a:pt x="0" y="67"/>
                        </a:lnTo>
                        <a:close/>
                        <a:moveTo>
                          <a:pt x="0" y="67"/>
                        </a:moveTo>
                      </a:path>
                    </a:pathLst>
                  </a:custGeom>
                  <a:solidFill>
                    <a:srgbClr val="BBE0E3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63" name="Freeform 8"/>
                  <p:cNvSpPr>
                    <a:spLocks/>
                  </p:cNvSpPr>
                  <p:nvPr/>
                </p:nvSpPr>
                <p:spPr bwMode="auto">
                  <a:xfrm>
                    <a:off x="6434719" y="4429839"/>
                    <a:ext cx="980013" cy="220720"/>
                  </a:xfrm>
                  <a:custGeom>
                    <a:avLst/>
                    <a:gdLst>
                      <a:gd name="T0" fmla="*/ 0 w 21600"/>
                      <a:gd name="T1" fmla="*/ 8709 h 21600"/>
                      <a:gd name="T2" fmla="*/ 10170 w 21600"/>
                      <a:gd name="T3" fmla="*/ 21600 h 21600"/>
                      <a:gd name="T4" fmla="*/ 21600 w 21600"/>
                      <a:gd name="T5" fmla="*/ 8394 h 21600"/>
                      <a:gd name="T6" fmla="*/ 9964 w 21600"/>
                      <a:gd name="T7" fmla="*/ 0 h 21600"/>
                      <a:gd name="T8" fmla="*/ 0 w 21600"/>
                      <a:gd name="T9" fmla="*/ 8709 h 21600"/>
                      <a:gd name="T10" fmla="*/ 0 w 21600"/>
                      <a:gd name="T11" fmla="*/ 8709 h 2160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21600"/>
                      <a:gd name="T19" fmla="*/ 0 h 21600"/>
                      <a:gd name="T20" fmla="*/ 21600 w 21600"/>
                      <a:gd name="T21" fmla="*/ 21600 h 2160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21600" h="21600">
                        <a:moveTo>
                          <a:pt x="0" y="8709"/>
                        </a:moveTo>
                        <a:lnTo>
                          <a:pt x="10170" y="21600"/>
                        </a:lnTo>
                        <a:lnTo>
                          <a:pt x="21600" y="8394"/>
                        </a:lnTo>
                        <a:lnTo>
                          <a:pt x="9964" y="0"/>
                        </a:lnTo>
                        <a:lnTo>
                          <a:pt x="0" y="8709"/>
                        </a:lnTo>
                        <a:close/>
                        <a:moveTo>
                          <a:pt x="0" y="8709"/>
                        </a:moveTo>
                      </a:path>
                    </a:pathLst>
                  </a:custGeom>
                  <a:solidFill>
                    <a:srgbClr val="9A9A9A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64" name="Freeform 9"/>
                  <p:cNvSpPr>
                    <a:spLocks/>
                  </p:cNvSpPr>
                  <p:nvPr/>
                </p:nvSpPr>
                <p:spPr bwMode="auto">
                  <a:xfrm>
                    <a:off x="6568141" y="4094789"/>
                    <a:ext cx="725877" cy="165143"/>
                  </a:xfrm>
                  <a:custGeom>
                    <a:avLst/>
                    <a:gdLst>
                      <a:gd name="T0" fmla="*/ 0 w 21600"/>
                      <a:gd name="T1" fmla="*/ 67 h 21600"/>
                      <a:gd name="T2" fmla="*/ 0 w 21600"/>
                      <a:gd name="T3" fmla="*/ 10018 h 21600"/>
                      <a:gd name="T4" fmla="*/ 10016 w 21600"/>
                      <a:gd name="T5" fmla="*/ 21600 h 21600"/>
                      <a:gd name="T6" fmla="*/ 21600 w 21600"/>
                      <a:gd name="T7" fmla="*/ 9203 h 21600"/>
                      <a:gd name="T8" fmla="*/ 21192 w 21600"/>
                      <a:gd name="T9" fmla="*/ 0 h 21600"/>
                      <a:gd name="T10" fmla="*/ 0 w 21600"/>
                      <a:gd name="T11" fmla="*/ 67 h 21600"/>
                      <a:gd name="T12" fmla="*/ 0 w 21600"/>
                      <a:gd name="T13" fmla="*/ 67 h 21600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21600"/>
                      <a:gd name="T22" fmla="*/ 0 h 21600"/>
                      <a:gd name="T23" fmla="*/ 21600 w 21600"/>
                      <a:gd name="T24" fmla="*/ 21600 h 21600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21600" h="21600">
                        <a:moveTo>
                          <a:pt x="0" y="67"/>
                        </a:moveTo>
                        <a:lnTo>
                          <a:pt x="0" y="10018"/>
                        </a:lnTo>
                        <a:lnTo>
                          <a:pt x="10016" y="21600"/>
                        </a:lnTo>
                        <a:lnTo>
                          <a:pt x="21600" y="9203"/>
                        </a:lnTo>
                        <a:lnTo>
                          <a:pt x="21192" y="0"/>
                        </a:lnTo>
                        <a:lnTo>
                          <a:pt x="0" y="67"/>
                        </a:lnTo>
                        <a:close/>
                        <a:moveTo>
                          <a:pt x="0" y="67"/>
                        </a:moveTo>
                      </a:path>
                    </a:pathLst>
                  </a:custGeom>
                  <a:solidFill>
                    <a:srgbClr val="BBE0E3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65" name="Freeform 10"/>
                  <p:cNvSpPr>
                    <a:spLocks/>
                  </p:cNvSpPr>
                  <p:nvPr/>
                </p:nvSpPr>
                <p:spPr bwMode="auto">
                  <a:xfrm>
                    <a:off x="6577671" y="4028096"/>
                    <a:ext cx="703640" cy="141324"/>
                  </a:xfrm>
                  <a:custGeom>
                    <a:avLst/>
                    <a:gdLst>
                      <a:gd name="T0" fmla="*/ 0 w 21600"/>
                      <a:gd name="T1" fmla="*/ 8709 h 21600"/>
                      <a:gd name="T2" fmla="*/ 10170 w 21600"/>
                      <a:gd name="T3" fmla="*/ 21600 h 21600"/>
                      <a:gd name="T4" fmla="*/ 21600 w 21600"/>
                      <a:gd name="T5" fmla="*/ 8394 h 21600"/>
                      <a:gd name="T6" fmla="*/ 9964 w 21600"/>
                      <a:gd name="T7" fmla="*/ 0 h 21600"/>
                      <a:gd name="T8" fmla="*/ 0 w 21600"/>
                      <a:gd name="T9" fmla="*/ 8709 h 21600"/>
                      <a:gd name="T10" fmla="*/ 0 w 21600"/>
                      <a:gd name="T11" fmla="*/ 8709 h 2160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21600"/>
                      <a:gd name="T19" fmla="*/ 0 h 21600"/>
                      <a:gd name="T20" fmla="*/ 21600 w 21600"/>
                      <a:gd name="T21" fmla="*/ 21600 h 2160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21600" h="21600">
                        <a:moveTo>
                          <a:pt x="0" y="8709"/>
                        </a:moveTo>
                        <a:lnTo>
                          <a:pt x="10170" y="21600"/>
                        </a:lnTo>
                        <a:lnTo>
                          <a:pt x="21600" y="8394"/>
                        </a:lnTo>
                        <a:lnTo>
                          <a:pt x="9964" y="0"/>
                        </a:lnTo>
                        <a:lnTo>
                          <a:pt x="0" y="8709"/>
                        </a:lnTo>
                        <a:close/>
                        <a:moveTo>
                          <a:pt x="0" y="8709"/>
                        </a:moveTo>
                      </a:path>
                    </a:pathLst>
                  </a:custGeom>
                  <a:solidFill>
                    <a:srgbClr val="9A9A9A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66" name="Freeform 11"/>
                  <p:cNvSpPr>
                    <a:spLocks/>
                  </p:cNvSpPr>
                  <p:nvPr/>
                </p:nvSpPr>
                <p:spPr bwMode="auto">
                  <a:xfrm>
                    <a:off x="6665030" y="3639057"/>
                    <a:ext cx="527333" cy="93687"/>
                  </a:xfrm>
                  <a:custGeom>
                    <a:avLst/>
                    <a:gdLst>
                      <a:gd name="T0" fmla="*/ 0 w 21600"/>
                      <a:gd name="T1" fmla="*/ 67 h 21600"/>
                      <a:gd name="T2" fmla="*/ 0 w 21600"/>
                      <a:gd name="T3" fmla="*/ 10018 h 21600"/>
                      <a:gd name="T4" fmla="*/ 10016 w 21600"/>
                      <a:gd name="T5" fmla="*/ 21600 h 21600"/>
                      <a:gd name="T6" fmla="*/ 21600 w 21600"/>
                      <a:gd name="T7" fmla="*/ 9203 h 21600"/>
                      <a:gd name="T8" fmla="*/ 21192 w 21600"/>
                      <a:gd name="T9" fmla="*/ 0 h 21600"/>
                      <a:gd name="T10" fmla="*/ 0 w 21600"/>
                      <a:gd name="T11" fmla="*/ 67 h 21600"/>
                      <a:gd name="T12" fmla="*/ 0 w 21600"/>
                      <a:gd name="T13" fmla="*/ 67 h 21600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21600"/>
                      <a:gd name="T22" fmla="*/ 0 h 21600"/>
                      <a:gd name="T23" fmla="*/ 21600 w 21600"/>
                      <a:gd name="T24" fmla="*/ 21600 h 21600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21600" h="21600">
                        <a:moveTo>
                          <a:pt x="0" y="67"/>
                        </a:moveTo>
                        <a:lnTo>
                          <a:pt x="0" y="10018"/>
                        </a:lnTo>
                        <a:lnTo>
                          <a:pt x="10016" y="21600"/>
                        </a:lnTo>
                        <a:lnTo>
                          <a:pt x="21600" y="9203"/>
                        </a:lnTo>
                        <a:lnTo>
                          <a:pt x="21192" y="0"/>
                        </a:lnTo>
                        <a:lnTo>
                          <a:pt x="0" y="67"/>
                        </a:lnTo>
                        <a:close/>
                        <a:moveTo>
                          <a:pt x="0" y="67"/>
                        </a:moveTo>
                      </a:path>
                    </a:pathLst>
                  </a:custGeom>
                  <a:solidFill>
                    <a:srgbClr val="BBE0E3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67" name="Freeform 12"/>
                  <p:cNvSpPr>
                    <a:spLocks/>
                  </p:cNvSpPr>
                  <p:nvPr/>
                </p:nvSpPr>
                <p:spPr bwMode="auto">
                  <a:xfrm>
                    <a:off x="6672972" y="3600947"/>
                    <a:ext cx="511449" cy="79396"/>
                  </a:xfrm>
                  <a:custGeom>
                    <a:avLst/>
                    <a:gdLst>
                      <a:gd name="T0" fmla="*/ 0 w 21600"/>
                      <a:gd name="T1" fmla="*/ 8709 h 21600"/>
                      <a:gd name="T2" fmla="*/ 10170 w 21600"/>
                      <a:gd name="T3" fmla="*/ 21600 h 21600"/>
                      <a:gd name="T4" fmla="*/ 21600 w 21600"/>
                      <a:gd name="T5" fmla="*/ 8394 h 21600"/>
                      <a:gd name="T6" fmla="*/ 9964 w 21600"/>
                      <a:gd name="T7" fmla="*/ 0 h 21600"/>
                      <a:gd name="T8" fmla="*/ 0 w 21600"/>
                      <a:gd name="T9" fmla="*/ 8709 h 21600"/>
                      <a:gd name="T10" fmla="*/ 0 w 21600"/>
                      <a:gd name="T11" fmla="*/ 8709 h 2160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21600"/>
                      <a:gd name="T19" fmla="*/ 0 h 21600"/>
                      <a:gd name="T20" fmla="*/ 21600 w 21600"/>
                      <a:gd name="T21" fmla="*/ 21600 h 2160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21600" h="21600">
                        <a:moveTo>
                          <a:pt x="0" y="8709"/>
                        </a:moveTo>
                        <a:lnTo>
                          <a:pt x="10170" y="21600"/>
                        </a:lnTo>
                        <a:lnTo>
                          <a:pt x="21600" y="8394"/>
                        </a:lnTo>
                        <a:lnTo>
                          <a:pt x="9964" y="0"/>
                        </a:lnTo>
                        <a:lnTo>
                          <a:pt x="0" y="8709"/>
                        </a:lnTo>
                        <a:close/>
                        <a:moveTo>
                          <a:pt x="0" y="8709"/>
                        </a:moveTo>
                      </a:path>
                    </a:pathLst>
                  </a:custGeom>
                  <a:solidFill>
                    <a:srgbClr val="9A9A9A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68" name="Freeform 13"/>
                  <p:cNvSpPr>
                    <a:spLocks/>
                  </p:cNvSpPr>
                  <p:nvPr/>
                </p:nvSpPr>
                <p:spPr bwMode="auto">
                  <a:xfrm>
                    <a:off x="6780980" y="2481467"/>
                    <a:ext cx="162012" cy="2867775"/>
                  </a:xfrm>
                  <a:custGeom>
                    <a:avLst/>
                    <a:gdLst>
                      <a:gd name="T0" fmla="*/ 19475 w 21600"/>
                      <a:gd name="T1" fmla="*/ 0 h 21600"/>
                      <a:gd name="T2" fmla="*/ 0 w 21600"/>
                      <a:gd name="T3" fmla="*/ 21403 h 21600"/>
                      <a:gd name="T4" fmla="*/ 21600 w 21600"/>
                      <a:gd name="T5" fmla="*/ 21600 h 21600"/>
                      <a:gd name="T6" fmla="*/ 19475 w 21600"/>
                      <a:gd name="T7" fmla="*/ 0 h 21600"/>
                      <a:gd name="T8" fmla="*/ 19475 w 21600"/>
                      <a:gd name="T9" fmla="*/ 0 h 2160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1600"/>
                      <a:gd name="T16" fmla="*/ 0 h 21600"/>
                      <a:gd name="T17" fmla="*/ 21600 w 21600"/>
                      <a:gd name="T18" fmla="*/ 21600 h 2160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1600" h="21600">
                        <a:moveTo>
                          <a:pt x="19475" y="0"/>
                        </a:moveTo>
                        <a:lnTo>
                          <a:pt x="0" y="21403"/>
                        </a:lnTo>
                        <a:lnTo>
                          <a:pt x="21600" y="21600"/>
                        </a:lnTo>
                        <a:lnTo>
                          <a:pt x="19475" y="0"/>
                        </a:lnTo>
                        <a:close/>
                        <a:moveTo>
                          <a:pt x="19475" y="0"/>
                        </a:moveTo>
                      </a:path>
                    </a:pathLst>
                  </a:custGeom>
                  <a:gradFill rotWithShape="0">
                    <a:gsLst>
                      <a:gs pos="0">
                        <a:srgbClr val="828282"/>
                      </a:gs>
                      <a:gs pos="100000">
                        <a:srgbClr val="E4E4E4"/>
                      </a:gs>
                    </a:gsLst>
                    <a:lin ang="2820000" scaled="1"/>
                  </a:gra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69" name="Freeform 14"/>
                  <p:cNvSpPr>
                    <a:spLocks/>
                  </p:cNvSpPr>
                  <p:nvPr/>
                </p:nvSpPr>
                <p:spPr bwMode="auto">
                  <a:xfrm>
                    <a:off x="6917578" y="2514813"/>
                    <a:ext cx="212839" cy="2824901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1930 w 21600"/>
                      <a:gd name="T3" fmla="*/ 21600 h 21600"/>
                      <a:gd name="T4" fmla="*/ 21600 w 21600"/>
                      <a:gd name="T5" fmla="*/ 21422 h 21600"/>
                      <a:gd name="T6" fmla="*/ 0 w 21600"/>
                      <a:gd name="T7" fmla="*/ 0 h 21600"/>
                      <a:gd name="T8" fmla="*/ 0 w 21600"/>
                      <a:gd name="T9" fmla="*/ 0 h 2160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1600"/>
                      <a:gd name="T16" fmla="*/ 0 h 21600"/>
                      <a:gd name="T17" fmla="*/ 21600 w 21600"/>
                      <a:gd name="T18" fmla="*/ 21600 h 2160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1600" h="21600">
                        <a:moveTo>
                          <a:pt x="0" y="0"/>
                        </a:moveTo>
                        <a:lnTo>
                          <a:pt x="1930" y="21600"/>
                        </a:lnTo>
                        <a:lnTo>
                          <a:pt x="21600" y="21422"/>
                        </a:lnTo>
                        <a:lnTo>
                          <a:pt x="0" y="0"/>
                        </a:lnTo>
                        <a:close/>
                        <a:moveTo>
                          <a:pt x="0" y="0"/>
                        </a:moveTo>
                      </a:path>
                    </a:pathLst>
                  </a:custGeom>
                  <a:solidFill>
                    <a:srgbClr val="9A9A9A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70" name="Freeform 15"/>
                  <p:cNvSpPr>
                    <a:spLocks/>
                  </p:cNvSpPr>
                  <p:nvPr/>
                </p:nvSpPr>
                <p:spPr bwMode="auto">
                  <a:xfrm>
                    <a:off x="6140874" y="2494170"/>
                    <a:ext cx="738583" cy="2720099"/>
                  </a:xfrm>
                  <a:custGeom>
                    <a:avLst/>
                    <a:gdLst>
                      <a:gd name="T0" fmla="*/ 21600 w 21600"/>
                      <a:gd name="T1" fmla="*/ 0 h 21600"/>
                      <a:gd name="T2" fmla="*/ 0 w 21600"/>
                      <a:gd name="T3" fmla="*/ 21261 h 21600"/>
                      <a:gd name="T4" fmla="*/ 4724 w 21600"/>
                      <a:gd name="T5" fmla="*/ 21600 h 21600"/>
                      <a:gd name="T6" fmla="*/ 21600 w 21600"/>
                      <a:gd name="T7" fmla="*/ 0 h 21600"/>
                      <a:gd name="T8" fmla="*/ 21600 w 21600"/>
                      <a:gd name="T9" fmla="*/ 0 h 2160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1600"/>
                      <a:gd name="T16" fmla="*/ 0 h 21600"/>
                      <a:gd name="T17" fmla="*/ 21600 w 21600"/>
                      <a:gd name="T18" fmla="*/ 21600 h 2160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1600" h="21600">
                        <a:moveTo>
                          <a:pt x="21600" y="0"/>
                        </a:moveTo>
                        <a:lnTo>
                          <a:pt x="0" y="21261"/>
                        </a:lnTo>
                        <a:lnTo>
                          <a:pt x="4724" y="21600"/>
                        </a:lnTo>
                        <a:lnTo>
                          <a:pt x="21600" y="0"/>
                        </a:lnTo>
                        <a:close/>
                        <a:moveTo>
                          <a:pt x="21600" y="0"/>
                        </a:moveTo>
                      </a:path>
                    </a:pathLst>
                  </a:custGeom>
                  <a:gradFill rotWithShape="0">
                    <a:gsLst>
                      <a:gs pos="0">
                        <a:srgbClr val="828282"/>
                      </a:gs>
                      <a:gs pos="100000">
                        <a:srgbClr val="E4E4E4"/>
                      </a:gs>
                    </a:gsLst>
                    <a:lin ang="2820000" scaled="1"/>
                  </a:gra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71" name="Freeform 16"/>
                  <p:cNvSpPr>
                    <a:spLocks/>
                  </p:cNvSpPr>
                  <p:nvPr/>
                </p:nvSpPr>
                <p:spPr bwMode="auto">
                  <a:xfrm>
                    <a:off x="6302886" y="2497346"/>
                    <a:ext cx="574983" cy="2710571"/>
                  </a:xfrm>
                  <a:custGeom>
                    <a:avLst/>
                    <a:gdLst>
                      <a:gd name="T0" fmla="*/ 21600 w 21600"/>
                      <a:gd name="T1" fmla="*/ 0 h 21600"/>
                      <a:gd name="T2" fmla="*/ 0 w 21600"/>
                      <a:gd name="T3" fmla="*/ 21600 h 21600"/>
                      <a:gd name="T4" fmla="*/ 6080 w 21600"/>
                      <a:gd name="T5" fmla="*/ 21415 h 21600"/>
                      <a:gd name="T6" fmla="*/ 21600 w 21600"/>
                      <a:gd name="T7" fmla="*/ 0 h 21600"/>
                      <a:gd name="T8" fmla="*/ 21600 w 21600"/>
                      <a:gd name="T9" fmla="*/ 0 h 2160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1600"/>
                      <a:gd name="T16" fmla="*/ 0 h 21600"/>
                      <a:gd name="T17" fmla="*/ 21600 w 21600"/>
                      <a:gd name="T18" fmla="*/ 21600 h 2160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1600" h="21600">
                        <a:moveTo>
                          <a:pt x="21600" y="0"/>
                        </a:moveTo>
                        <a:lnTo>
                          <a:pt x="0" y="21600"/>
                        </a:lnTo>
                        <a:lnTo>
                          <a:pt x="6080" y="21415"/>
                        </a:lnTo>
                        <a:lnTo>
                          <a:pt x="21600" y="0"/>
                        </a:lnTo>
                        <a:close/>
                        <a:moveTo>
                          <a:pt x="21600" y="0"/>
                        </a:moveTo>
                      </a:path>
                    </a:pathLst>
                  </a:custGeom>
                  <a:solidFill>
                    <a:srgbClr val="9A9A9A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72" name="Freeform 17"/>
                  <p:cNvSpPr>
                    <a:spLocks/>
                  </p:cNvSpPr>
                  <p:nvPr/>
                </p:nvSpPr>
                <p:spPr bwMode="auto">
                  <a:xfrm flipH="1">
                    <a:off x="6962052" y="2497346"/>
                    <a:ext cx="738583" cy="2720099"/>
                  </a:xfrm>
                  <a:custGeom>
                    <a:avLst/>
                    <a:gdLst>
                      <a:gd name="T0" fmla="*/ 21600 w 21600"/>
                      <a:gd name="T1" fmla="*/ 0 h 21600"/>
                      <a:gd name="T2" fmla="*/ 0 w 21600"/>
                      <a:gd name="T3" fmla="*/ 21261 h 21600"/>
                      <a:gd name="T4" fmla="*/ 4724 w 21600"/>
                      <a:gd name="T5" fmla="*/ 21600 h 21600"/>
                      <a:gd name="T6" fmla="*/ 21600 w 21600"/>
                      <a:gd name="T7" fmla="*/ 0 h 21600"/>
                      <a:gd name="T8" fmla="*/ 21600 w 21600"/>
                      <a:gd name="T9" fmla="*/ 0 h 2160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1600"/>
                      <a:gd name="T16" fmla="*/ 0 h 21600"/>
                      <a:gd name="T17" fmla="*/ 21600 w 21600"/>
                      <a:gd name="T18" fmla="*/ 21600 h 2160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1600" h="21600">
                        <a:moveTo>
                          <a:pt x="21600" y="0"/>
                        </a:moveTo>
                        <a:lnTo>
                          <a:pt x="0" y="21261"/>
                        </a:lnTo>
                        <a:lnTo>
                          <a:pt x="4724" y="21600"/>
                        </a:lnTo>
                        <a:lnTo>
                          <a:pt x="21600" y="0"/>
                        </a:lnTo>
                        <a:close/>
                        <a:moveTo>
                          <a:pt x="21600" y="0"/>
                        </a:moveTo>
                      </a:path>
                    </a:pathLst>
                  </a:custGeom>
                  <a:gradFill rotWithShape="0">
                    <a:gsLst>
                      <a:gs pos="0">
                        <a:srgbClr val="E4E4E4"/>
                      </a:gs>
                      <a:gs pos="100000">
                        <a:srgbClr val="828282"/>
                      </a:gs>
                    </a:gsLst>
                    <a:lin ang="18780000" scaled="1"/>
                  </a:gra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73" name="Freeform 18"/>
                  <p:cNvSpPr>
                    <a:spLocks/>
                  </p:cNvSpPr>
                  <p:nvPr/>
                </p:nvSpPr>
                <p:spPr bwMode="auto">
                  <a:xfrm flipH="1">
                    <a:off x="6962052" y="2497346"/>
                    <a:ext cx="574983" cy="2710571"/>
                  </a:xfrm>
                  <a:custGeom>
                    <a:avLst/>
                    <a:gdLst>
                      <a:gd name="T0" fmla="*/ 21600 w 21600"/>
                      <a:gd name="T1" fmla="*/ 0 h 21600"/>
                      <a:gd name="T2" fmla="*/ 0 w 21600"/>
                      <a:gd name="T3" fmla="*/ 21600 h 21600"/>
                      <a:gd name="T4" fmla="*/ 6080 w 21600"/>
                      <a:gd name="T5" fmla="*/ 21415 h 21600"/>
                      <a:gd name="T6" fmla="*/ 21600 w 21600"/>
                      <a:gd name="T7" fmla="*/ 0 h 21600"/>
                      <a:gd name="T8" fmla="*/ 21600 w 21600"/>
                      <a:gd name="T9" fmla="*/ 0 h 2160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1600"/>
                      <a:gd name="T16" fmla="*/ 0 h 21600"/>
                      <a:gd name="T17" fmla="*/ 21600 w 21600"/>
                      <a:gd name="T18" fmla="*/ 21600 h 2160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1600" h="21600">
                        <a:moveTo>
                          <a:pt x="21600" y="0"/>
                        </a:moveTo>
                        <a:lnTo>
                          <a:pt x="0" y="21600"/>
                        </a:lnTo>
                        <a:lnTo>
                          <a:pt x="6080" y="21415"/>
                        </a:lnTo>
                        <a:lnTo>
                          <a:pt x="21600" y="0"/>
                        </a:lnTo>
                        <a:close/>
                        <a:moveTo>
                          <a:pt x="21600" y="0"/>
                        </a:moveTo>
                      </a:path>
                    </a:pathLst>
                  </a:custGeom>
                  <a:solidFill>
                    <a:srgbClr val="9A9A9A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74" name="Rectangle 21"/>
                  <p:cNvSpPr>
                    <a:spLocks/>
                  </p:cNvSpPr>
                  <p:nvPr/>
                </p:nvSpPr>
                <p:spPr bwMode="auto">
                  <a:xfrm>
                    <a:off x="6498253" y="1608114"/>
                    <a:ext cx="181072" cy="1121068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D6D6D6"/>
                      </a:gs>
                      <a:gs pos="100000">
                        <a:srgbClr val="828282"/>
                      </a:gs>
                    </a:gsLst>
                    <a:lin ang="0" scaled="1"/>
                  </a:gradFill>
                  <a:ln w="25400">
                    <a:noFill/>
                    <a:miter lim="800000"/>
                    <a:headEnd/>
                    <a:tailEnd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75" name="Rectangle 22"/>
                  <p:cNvSpPr>
                    <a:spLocks/>
                  </p:cNvSpPr>
                  <p:nvPr/>
                </p:nvSpPr>
                <p:spPr bwMode="auto">
                  <a:xfrm>
                    <a:off x="6827043" y="1722443"/>
                    <a:ext cx="179659" cy="1100384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D6D6D6"/>
                      </a:gs>
                      <a:gs pos="100000">
                        <a:srgbClr val="828282"/>
                      </a:gs>
                    </a:gsLst>
                    <a:lin ang="0" scaled="1"/>
                  </a:gradFill>
                  <a:ln w="25400">
                    <a:noFill/>
                    <a:miter lim="800000"/>
                    <a:headEnd/>
                    <a:tailEnd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</p:grpSp>
          </p:grpSp>
        </p:grpSp>
        <p:cxnSp>
          <p:nvCxnSpPr>
            <p:cNvPr id="376" name="直線コネクタ 375"/>
            <p:cNvCxnSpPr>
              <a:stCxn id="352" idx="6"/>
            </p:cNvCxnSpPr>
            <p:nvPr/>
          </p:nvCxnSpPr>
          <p:spPr>
            <a:xfrm flipV="1">
              <a:off x="5971525" y="5018431"/>
              <a:ext cx="2118427" cy="626361"/>
            </a:xfrm>
            <a:prstGeom prst="line">
              <a:avLst/>
            </a:prstGeom>
            <a:noFill/>
            <a:ln w="12700" cap="flat" cmpd="sng" algn="ctr">
              <a:solidFill>
                <a:srgbClr val="FFFFFF">
                  <a:lumMod val="50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cxnSp>
          <p:nvCxnSpPr>
            <p:cNvPr id="378" name="直線コネクタ 377"/>
            <p:cNvCxnSpPr/>
            <p:nvPr/>
          </p:nvCxnSpPr>
          <p:spPr>
            <a:xfrm flipV="1">
              <a:off x="8645599" y="5032521"/>
              <a:ext cx="2030773" cy="504653"/>
            </a:xfrm>
            <a:prstGeom prst="line">
              <a:avLst/>
            </a:prstGeom>
            <a:noFill/>
            <a:ln w="12700" cap="flat" cmpd="sng" algn="ctr">
              <a:solidFill>
                <a:srgbClr val="FFFFFF">
                  <a:lumMod val="50000"/>
                </a:srgbClr>
              </a:solidFill>
              <a:prstDash val="dash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cxnSp>
          <p:nvCxnSpPr>
            <p:cNvPr id="381" name="直線コネクタ 380"/>
            <p:cNvCxnSpPr>
              <a:stCxn id="320" idx="6"/>
            </p:cNvCxnSpPr>
            <p:nvPr/>
          </p:nvCxnSpPr>
          <p:spPr>
            <a:xfrm>
              <a:off x="5948211" y="5024708"/>
              <a:ext cx="2156707" cy="512466"/>
            </a:xfrm>
            <a:prstGeom prst="line">
              <a:avLst/>
            </a:prstGeom>
            <a:noFill/>
            <a:ln w="12700" cap="flat" cmpd="sng" algn="ctr">
              <a:solidFill>
                <a:srgbClr val="FFFFFF">
                  <a:lumMod val="50000"/>
                </a:srgbClr>
              </a:solidFill>
              <a:prstDash val="dash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cxnSp>
          <p:nvCxnSpPr>
            <p:cNvPr id="382" name="直線コネクタ 381"/>
            <p:cNvCxnSpPr>
              <a:stCxn id="352" idx="5"/>
            </p:cNvCxnSpPr>
            <p:nvPr/>
          </p:nvCxnSpPr>
          <p:spPr>
            <a:xfrm flipV="1">
              <a:off x="5918053" y="5537174"/>
              <a:ext cx="2186865" cy="162999"/>
            </a:xfrm>
            <a:prstGeom prst="line">
              <a:avLst/>
            </a:prstGeom>
            <a:noFill/>
            <a:ln w="12700" cap="flat" cmpd="sng" algn="ctr">
              <a:solidFill>
                <a:srgbClr val="FFFFFF">
                  <a:lumMod val="50000"/>
                </a:srgbClr>
              </a:solidFill>
              <a:prstDash val="dash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pic>
          <p:nvPicPr>
            <p:cNvPr id="383" name="Picture 8" descr="C:\Documents and Settings\hatanaka\tanaka\02_制作\01_システム構築課\01_NW本部ポータル\04_制作\04_html\98_png\画像一時保存\server\MOBILE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4969" y="4481105"/>
              <a:ext cx="454149" cy="454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384" name="直線コネクタ 383"/>
            <p:cNvCxnSpPr>
              <a:stCxn id="383" idx="3"/>
              <a:endCxn id="323" idx="2"/>
            </p:cNvCxnSpPr>
            <p:nvPr/>
          </p:nvCxnSpPr>
          <p:spPr>
            <a:xfrm flipV="1">
              <a:off x="5449118" y="4703187"/>
              <a:ext cx="275186" cy="4993"/>
            </a:xfrm>
            <a:prstGeom prst="line">
              <a:avLst/>
            </a:prstGeom>
            <a:noFill/>
            <a:ln w="12700" cap="flat" cmpd="sng" algn="ctr">
              <a:solidFill>
                <a:srgbClr val="FFFFFF">
                  <a:lumMod val="50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pic>
          <p:nvPicPr>
            <p:cNvPr id="462" name="図 461" descr="L47-cgn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23454" y="4899436"/>
              <a:ext cx="312657" cy="255662"/>
            </a:xfrm>
            <a:prstGeom prst="rect">
              <a:avLst/>
            </a:prstGeom>
            <a:effectLst>
              <a:outerShdw blurRad="63500" dist="38100" dir="5400000" algn="tl" rotWithShape="0">
                <a:srgbClr val="000000">
                  <a:alpha val="30000"/>
                </a:srgbClr>
              </a:outerShdw>
            </a:effectLst>
          </p:spPr>
        </p:pic>
        <p:pic>
          <p:nvPicPr>
            <p:cNvPr id="464" name="図 463" descr="L3-router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41801" y="4846644"/>
              <a:ext cx="603798" cy="497896"/>
            </a:xfrm>
            <a:prstGeom prst="rect">
              <a:avLst/>
            </a:prstGeom>
            <a:effectLst>
              <a:outerShdw blurRad="63500" dist="38100" dir="5400000" algn="tl" rotWithShape="0">
                <a:srgbClr val="000000">
                  <a:alpha val="30000"/>
                </a:srgbClr>
              </a:outerShdw>
            </a:effectLst>
          </p:spPr>
        </p:pic>
        <p:pic>
          <p:nvPicPr>
            <p:cNvPr id="465" name="図 464" descr="L3-router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02817" y="4814472"/>
              <a:ext cx="603798" cy="497896"/>
            </a:xfrm>
            <a:prstGeom prst="rect">
              <a:avLst/>
            </a:prstGeom>
            <a:effectLst>
              <a:outerShdw blurRad="63500" dist="38100" dir="5400000" algn="tl" rotWithShape="0">
                <a:srgbClr val="000000">
                  <a:alpha val="30000"/>
                </a:srgbClr>
              </a:outerShdw>
            </a:effectLst>
          </p:spPr>
        </p:pic>
        <p:pic>
          <p:nvPicPr>
            <p:cNvPr id="466" name="図 465" descr="L3-router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73360" y="5362401"/>
              <a:ext cx="603798" cy="497896"/>
            </a:xfrm>
            <a:prstGeom prst="rect">
              <a:avLst/>
            </a:prstGeom>
            <a:effectLst>
              <a:outerShdw blurRad="63500" dist="38100" dir="5400000" algn="tl" rotWithShape="0">
                <a:srgbClr val="000000">
                  <a:alpha val="30000"/>
                </a:srgbClr>
              </a:outerShdw>
            </a:effectLst>
          </p:spPr>
        </p:pic>
        <p:pic>
          <p:nvPicPr>
            <p:cNvPr id="468" name="図 467" descr="L47-cgn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35325" y="4908731"/>
              <a:ext cx="312657" cy="255662"/>
            </a:xfrm>
            <a:prstGeom prst="rect">
              <a:avLst/>
            </a:prstGeom>
            <a:effectLst>
              <a:outerShdw blurRad="63500" dist="38100" dir="5400000" algn="tl" rotWithShape="0">
                <a:srgbClr val="000000">
                  <a:alpha val="30000"/>
                </a:srgbClr>
              </a:outerShdw>
            </a:effectLst>
          </p:spPr>
        </p:pic>
        <p:pic>
          <p:nvPicPr>
            <p:cNvPr id="469" name="図 468" descr="L47-cgn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46206" y="4896877"/>
              <a:ext cx="312657" cy="255662"/>
            </a:xfrm>
            <a:prstGeom prst="rect">
              <a:avLst/>
            </a:prstGeom>
            <a:effectLst>
              <a:outerShdw blurRad="63500" dist="38100" dir="5400000" algn="tl" rotWithShape="0">
                <a:srgbClr val="000000">
                  <a:alpha val="30000"/>
                </a:srgbClr>
              </a:outerShdw>
            </a:effectLst>
          </p:spPr>
        </p:pic>
        <p:pic>
          <p:nvPicPr>
            <p:cNvPr id="470" name="図 469" descr="L47-cgn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10069" y="4888266"/>
              <a:ext cx="312657" cy="255662"/>
            </a:xfrm>
            <a:prstGeom prst="rect">
              <a:avLst/>
            </a:prstGeom>
            <a:effectLst>
              <a:outerShdw blurRad="63500" dist="38100" dir="5400000" algn="tl" rotWithShape="0">
                <a:srgbClr val="000000">
                  <a:alpha val="30000"/>
                </a:srgb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41486223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" y="0"/>
            <a:ext cx="12191999" cy="822184"/>
          </a:xfrm>
        </p:spPr>
        <p:txBody>
          <a:bodyPr>
            <a:normAutofit/>
          </a:bodyPr>
          <a:lstStyle/>
          <a:p>
            <a:r>
              <a:rPr kumimoji="1" lang="en-US" altLang="ja-JP" b="1" dirty="0" smtClean="0">
                <a:latin typeface="Meiryo" charset="-128"/>
                <a:ea typeface="Meiryo" charset="-128"/>
                <a:cs typeface="Meiryo" charset="-128"/>
              </a:rPr>
              <a:t>SRv6 in A Nutshell </a:t>
            </a:r>
            <a:endParaRPr kumimoji="1" lang="ja-JP" altLang="en-US" b="1" dirty="0">
              <a:latin typeface="Meiryo" charset="-128"/>
              <a:ea typeface="Meiryo" charset="-128"/>
              <a:cs typeface="Meiryo" charset="-128"/>
            </a:endParaRP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6901" y="1908167"/>
            <a:ext cx="6353785" cy="4949833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pic>
      <p:sp>
        <p:nvSpPr>
          <p:cNvPr id="84" name="Rectangle 3"/>
          <p:cNvSpPr/>
          <p:nvPr/>
        </p:nvSpPr>
        <p:spPr>
          <a:xfrm>
            <a:off x="619804" y="751952"/>
            <a:ext cx="10885546" cy="120867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5400" b="1" i="1" u="sng" dirty="0" smtClean="0">
                <a:solidFill>
                  <a:srgbClr val="0000FF"/>
                </a:solidFill>
              </a:rPr>
              <a:t>SRH (Segment Routing Header)</a:t>
            </a:r>
            <a:endParaRPr lang="en-US" sz="3200" b="1" dirty="0" smtClean="0">
              <a:solidFill>
                <a:srgbClr val="0000FF"/>
              </a:solidFill>
            </a:endParaRPr>
          </a:p>
        </p:txBody>
      </p:sp>
      <p:sp>
        <p:nvSpPr>
          <p:cNvPr id="85" name="Rectangle 3"/>
          <p:cNvSpPr/>
          <p:nvPr/>
        </p:nvSpPr>
        <p:spPr>
          <a:xfrm>
            <a:off x="6015926" y="2218860"/>
            <a:ext cx="813264" cy="632954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3600" b="1" dirty="0" smtClean="0">
                <a:solidFill>
                  <a:srgbClr val="0000FF"/>
                </a:solidFill>
              </a:rPr>
              <a:t>4</a:t>
            </a:r>
            <a:endParaRPr lang="en-US" sz="3200" b="1" dirty="0" smtClean="0">
              <a:solidFill>
                <a:srgbClr val="0000FF"/>
              </a:solidFill>
            </a:endParaRPr>
          </a:p>
        </p:txBody>
      </p:sp>
      <p:grpSp>
        <p:nvGrpSpPr>
          <p:cNvPr id="4" name="図形グループ 3"/>
          <p:cNvGrpSpPr/>
          <p:nvPr/>
        </p:nvGrpSpPr>
        <p:grpSpPr>
          <a:xfrm>
            <a:off x="8522562" y="3631607"/>
            <a:ext cx="3379775" cy="1982903"/>
            <a:chOff x="8522562" y="3631607"/>
            <a:chExt cx="3379775" cy="1982903"/>
          </a:xfrm>
        </p:grpSpPr>
        <p:cxnSp>
          <p:nvCxnSpPr>
            <p:cNvPr id="86" name="直線矢印コネクタ 85"/>
            <p:cNvCxnSpPr/>
            <p:nvPr/>
          </p:nvCxnSpPr>
          <p:spPr>
            <a:xfrm flipH="1">
              <a:off x="8522562" y="3631607"/>
              <a:ext cx="668436" cy="11141"/>
            </a:xfrm>
            <a:prstGeom prst="straightConnector1">
              <a:avLst/>
            </a:prstGeom>
            <a:ln w="38100" cmpd="sng">
              <a:solidFill>
                <a:srgbClr val="0000FF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線矢印コネクタ 89"/>
            <p:cNvCxnSpPr/>
            <p:nvPr/>
          </p:nvCxnSpPr>
          <p:spPr>
            <a:xfrm flipH="1">
              <a:off x="8522562" y="4545079"/>
              <a:ext cx="868968" cy="22281"/>
            </a:xfrm>
            <a:prstGeom prst="straightConnector1">
              <a:avLst/>
            </a:prstGeom>
            <a:ln w="38100" cmpd="sng">
              <a:solidFill>
                <a:srgbClr val="0000FF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線矢印コネクタ 90"/>
            <p:cNvCxnSpPr/>
            <p:nvPr/>
          </p:nvCxnSpPr>
          <p:spPr>
            <a:xfrm flipH="1">
              <a:off x="8522562" y="5603369"/>
              <a:ext cx="668436" cy="11141"/>
            </a:xfrm>
            <a:prstGeom prst="straightConnector1">
              <a:avLst/>
            </a:prstGeom>
            <a:ln w="38100" cmpd="sng">
              <a:solidFill>
                <a:srgbClr val="0000FF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線コネクタ 7"/>
            <p:cNvCxnSpPr/>
            <p:nvPr/>
          </p:nvCxnSpPr>
          <p:spPr>
            <a:xfrm>
              <a:off x="9179859" y="3631607"/>
              <a:ext cx="11140" cy="1971762"/>
            </a:xfrm>
            <a:prstGeom prst="line">
              <a:avLst/>
            </a:prstGeom>
            <a:ln w="38100" cmpd="sng">
              <a:solidFill>
                <a:srgbClr val="0000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8" name="Rectangle 3"/>
            <p:cNvSpPr/>
            <p:nvPr/>
          </p:nvSpPr>
          <p:spPr>
            <a:xfrm>
              <a:off x="9313539" y="4082782"/>
              <a:ext cx="2588798" cy="1030432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US" sz="3200" b="1" dirty="0" smtClean="0">
                  <a:solidFill>
                    <a:srgbClr val="0000FF"/>
                  </a:solidFill>
                </a:rPr>
                <a:t>Segment ID</a:t>
              </a:r>
              <a:br>
                <a:rPr lang="en-US" sz="3200" b="1" dirty="0" smtClean="0">
                  <a:solidFill>
                    <a:srgbClr val="0000FF"/>
                  </a:solidFill>
                </a:rPr>
              </a:br>
              <a:r>
                <a:rPr lang="en-US" sz="3200" b="1" dirty="0" smtClean="0">
                  <a:solidFill>
                    <a:srgbClr val="0000FF"/>
                  </a:solidFill>
                </a:rPr>
                <a:t>(SID)</a:t>
              </a:r>
              <a:endParaRPr lang="en-US" sz="1600" b="1" dirty="0" smtClean="0">
                <a:solidFill>
                  <a:srgbClr val="0000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768524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" y="0"/>
            <a:ext cx="12191999" cy="822184"/>
          </a:xfrm>
        </p:spPr>
        <p:txBody>
          <a:bodyPr>
            <a:normAutofit/>
          </a:bodyPr>
          <a:lstStyle/>
          <a:p>
            <a:r>
              <a:rPr kumimoji="1" lang="en-US" altLang="ja-JP" b="1" dirty="0" smtClean="0">
                <a:latin typeface="Meiryo" charset="-128"/>
                <a:ea typeface="Meiryo" charset="-128"/>
                <a:cs typeface="Meiryo" charset="-128"/>
              </a:rPr>
              <a:t>SRv6 in A Nutshell (Cont’d)</a:t>
            </a:r>
            <a:endParaRPr kumimoji="1" lang="ja-JP" altLang="en-US" b="1" dirty="0"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228" name="円/楕円 227"/>
          <p:cNvSpPr/>
          <p:nvPr/>
        </p:nvSpPr>
        <p:spPr>
          <a:xfrm>
            <a:off x="3669457" y="1319087"/>
            <a:ext cx="4542851" cy="1531253"/>
          </a:xfrm>
          <a:prstGeom prst="ellipse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2133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メイリオ"/>
              <a:ea typeface="メイリオ"/>
              <a:cs typeface="メイリオ"/>
            </a:endParaRPr>
          </a:p>
        </p:txBody>
      </p:sp>
      <p:cxnSp>
        <p:nvCxnSpPr>
          <p:cNvPr id="282" name="直線コネクタ 281"/>
          <p:cNvCxnSpPr>
            <a:stCxn id="320" idx="6"/>
            <a:endCxn id="464" idx="1"/>
          </p:cNvCxnSpPr>
          <p:nvPr/>
        </p:nvCxnSpPr>
        <p:spPr>
          <a:xfrm>
            <a:off x="3754384" y="2110477"/>
            <a:ext cx="1823353" cy="42088"/>
          </a:xfrm>
          <a:prstGeom prst="line">
            <a:avLst/>
          </a:prstGeom>
          <a:noFill/>
          <a:ln w="28575" cap="flat" cmpd="sng" algn="ctr">
            <a:solidFill>
              <a:srgbClr val="0000FF"/>
            </a:solidFill>
            <a:prstDash val="solid"/>
            <a:headEnd type="none"/>
            <a:tailEnd type="arrow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grpSp>
        <p:nvGrpSpPr>
          <p:cNvPr id="319" name="グループ化 55"/>
          <p:cNvGrpSpPr/>
          <p:nvPr/>
        </p:nvGrpSpPr>
        <p:grpSpPr>
          <a:xfrm>
            <a:off x="3119020" y="1522971"/>
            <a:ext cx="635364" cy="705007"/>
            <a:chOff x="2951136" y="3903667"/>
            <a:chExt cx="730261" cy="876314"/>
          </a:xfrm>
        </p:grpSpPr>
        <p:sp>
          <p:nvSpPr>
            <p:cNvPr id="320" name="円/楕円 35"/>
            <p:cNvSpPr>
              <a:spLocks noChangeArrowheads="1"/>
            </p:cNvSpPr>
            <p:nvPr/>
          </p:nvSpPr>
          <p:spPr bwMode="auto">
            <a:xfrm>
              <a:off x="2951136" y="4487877"/>
              <a:ext cx="730261" cy="292104"/>
            </a:xfrm>
            <a:prstGeom prst="ellipse">
              <a:avLst/>
            </a:prstGeom>
            <a:solidFill>
              <a:srgbClr val="FFFFFF">
                <a:lumMod val="85000"/>
              </a:srgbClr>
            </a:solidFill>
            <a:ln w="2857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1042885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GP創英角ｺﾞｼｯｸUB"/>
                <a:cs typeface="Osaka"/>
              </a:endParaRPr>
            </a:p>
          </p:txBody>
        </p:sp>
        <p:grpSp>
          <p:nvGrpSpPr>
            <p:cNvPr id="321" name="グループ化 334"/>
            <p:cNvGrpSpPr>
              <a:grpSpLocks/>
            </p:cNvGrpSpPr>
            <p:nvPr/>
          </p:nvGrpSpPr>
          <p:grpSpPr bwMode="auto">
            <a:xfrm>
              <a:off x="2951142" y="3903667"/>
              <a:ext cx="693747" cy="839797"/>
              <a:chOff x="5360992" y="1603350"/>
              <a:chExt cx="985850" cy="1387493"/>
            </a:xfrm>
          </p:grpSpPr>
          <p:sp>
            <p:nvSpPr>
              <p:cNvPr id="322" name="円/楕円 321"/>
              <p:cNvSpPr/>
              <p:nvPr/>
            </p:nvSpPr>
            <p:spPr bwMode="auto">
              <a:xfrm>
                <a:off x="5762349" y="1676016"/>
                <a:ext cx="219510" cy="67181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sp>
            <p:nvSpPr>
              <p:cNvPr id="323" name="円/楕円 322"/>
              <p:cNvSpPr/>
              <p:nvPr/>
            </p:nvSpPr>
            <p:spPr bwMode="auto">
              <a:xfrm>
                <a:off x="5762349" y="1785699"/>
                <a:ext cx="219510" cy="67181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sp>
            <p:nvSpPr>
              <p:cNvPr id="324" name="円/楕円 323"/>
              <p:cNvSpPr/>
              <p:nvPr/>
            </p:nvSpPr>
            <p:spPr bwMode="auto">
              <a:xfrm>
                <a:off x="5762349" y="1902237"/>
                <a:ext cx="219510" cy="6581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grpSp>
            <p:nvGrpSpPr>
              <p:cNvPr id="325" name="グループ化 58"/>
              <p:cNvGrpSpPr>
                <a:grpSpLocks/>
              </p:cNvGrpSpPr>
              <p:nvPr/>
            </p:nvGrpSpPr>
            <p:grpSpPr bwMode="auto">
              <a:xfrm>
                <a:off x="5360992" y="1603350"/>
                <a:ext cx="985850" cy="1387493"/>
                <a:chOff x="5360994" y="1603350"/>
                <a:chExt cx="2962275" cy="4212739"/>
              </a:xfrm>
            </p:grpSpPr>
            <p:sp>
              <p:nvSpPr>
                <p:cNvPr id="326" name="Rectangle 2"/>
                <p:cNvSpPr>
                  <a:spLocks/>
                </p:cNvSpPr>
                <p:nvPr/>
              </p:nvSpPr>
              <p:spPr bwMode="auto">
                <a:xfrm>
                  <a:off x="7141536" y="1603350"/>
                  <a:ext cx="181072" cy="1119480"/>
                </a:xfrm>
                <a:prstGeom prst="rect">
                  <a:avLst/>
                </a:prstGeom>
                <a:gradFill rotWithShape="0">
                  <a:gsLst>
                    <a:gs pos="0">
                      <a:srgbClr val="D6D6D6"/>
                    </a:gs>
                    <a:gs pos="100000">
                      <a:srgbClr val="828282"/>
                    </a:gs>
                  </a:gsLst>
                  <a:lin ang="0" scaled="1"/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27" name="Oval 4"/>
                <p:cNvSpPr>
                  <a:spLocks/>
                </p:cNvSpPr>
                <p:nvPr/>
              </p:nvSpPr>
              <p:spPr bwMode="auto">
                <a:xfrm>
                  <a:off x="5360994" y="4815702"/>
                  <a:ext cx="2940038" cy="100038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9999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28" name="Oval 5"/>
                <p:cNvSpPr>
                  <a:spLocks/>
                </p:cNvSpPr>
                <p:nvPr/>
              </p:nvSpPr>
              <p:spPr bwMode="auto">
                <a:xfrm>
                  <a:off x="6693621" y="4879219"/>
                  <a:ext cx="1629648" cy="55418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9999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29" name="Oval 6"/>
                <p:cNvSpPr>
                  <a:spLocks/>
                </p:cNvSpPr>
                <p:nvPr/>
              </p:nvSpPr>
              <p:spPr bwMode="auto">
                <a:xfrm>
                  <a:off x="5543654" y="4877631"/>
                  <a:ext cx="1631237" cy="55418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9999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0" name="Freeform 7"/>
                <p:cNvSpPr>
                  <a:spLocks/>
                </p:cNvSpPr>
                <p:nvPr/>
              </p:nvSpPr>
              <p:spPr bwMode="auto">
                <a:xfrm>
                  <a:off x="6422013" y="4534641"/>
                  <a:ext cx="1010191" cy="257242"/>
                </a:xfrm>
                <a:custGeom>
                  <a:avLst/>
                  <a:gdLst>
                    <a:gd name="T0" fmla="*/ 0 w 21600"/>
                    <a:gd name="T1" fmla="*/ 67 h 21600"/>
                    <a:gd name="T2" fmla="*/ 0 w 21600"/>
                    <a:gd name="T3" fmla="*/ 10018 h 21600"/>
                    <a:gd name="T4" fmla="*/ 10016 w 21600"/>
                    <a:gd name="T5" fmla="*/ 21600 h 21600"/>
                    <a:gd name="T6" fmla="*/ 21600 w 21600"/>
                    <a:gd name="T7" fmla="*/ 9203 h 21600"/>
                    <a:gd name="T8" fmla="*/ 21192 w 21600"/>
                    <a:gd name="T9" fmla="*/ 0 h 21600"/>
                    <a:gd name="T10" fmla="*/ 0 w 21600"/>
                    <a:gd name="T11" fmla="*/ 67 h 21600"/>
                    <a:gd name="T12" fmla="*/ 0 w 21600"/>
                    <a:gd name="T13" fmla="*/ 67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67"/>
                      </a:moveTo>
                      <a:lnTo>
                        <a:pt x="0" y="10018"/>
                      </a:lnTo>
                      <a:lnTo>
                        <a:pt x="10016" y="21600"/>
                      </a:lnTo>
                      <a:lnTo>
                        <a:pt x="21600" y="9203"/>
                      </a:lnTo>
                      <a:lnTo>
                        <a:pt x="21192" y="0"/>
                      </a:lnTo>
                      <a:lnTo>
                        <a:pt x="0" y="67"/>
                      </a:lnTo>
                      <a:close/>
                      <a:moveTo>
                        <a:pt x="0" y="67"/>
                      </a:moveTo>
                    </a:path>
                  </a:pathLst>
                </a:custGeom>
                <a:solidFill>
                  <a:srgbClr val="BBE0E3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1" name="Freeform 8"/>
                <p:cNvSpPr>
                  <a:spLocks/>
                </p:cNvSpPr>
                <p:nvPr/>
              </p:nvSpPr>
              <p:spPr bwMode="auto">
                <a:xfrm>
                  <a:off x="6434719" y="4429839"/>
                  <a:ext cx="980013" cy="220720"/>
                </a:xfrm>
                <a:custGeom>
                  <a:avLst/>
                  <a:gdLst>
                    <a:gd name="T0" fmla="*/ 0 w 21600"/>
                    <a:gd name="T1" fmla="*/ 8709 h 21600"/>
                    <a:gd name="T2" fmla="*/ 10170 w 21600"/>
                    <a:gd name="T3" fmla="*/ 21600 h 21600"/>
                    <a:gd name="T4" fmla="*/ 21600 w 21600"/>
                    <a:gd name="T5" fmla="*/ 8394 h 21600"/>
                    <a:gd name="T6" fmla="*/ 9964 w 21600"/>
                    <a:gd name="T7" fmla="*/ 0 h 21600"/>
                    <a:gd name="T8" fmla="*/ 0 w 21600"/>
                    <a:gd name="T9" fmla="*/ 8709 h 21600"/>
                    <a:gd name="T10" fmla="*/ 0 w 21600"/>
                    <a:gd name="T11" fmla="*/ 8709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600"/>
                    <a:gd name="T19" fmla="*/ 0 h 21600"/>
                    <a:gd name="T20" fmla="*/ 21600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0" y="8709"/>
                      </a:moveTo>
                      <a:lnTo>
                        <a:pt x="10170" y="21600"/>
                      </a:lnTo>
                      <a:lnTo>
                        <a:pt x="21600" y="8394"/>
                      </a:lnTo>
                      <a:lnTo>
                        <a:pt x="9964" y="0"/>
                      </a:lnTo>
                      <a:lnTo>
                        <a:pt x="0" y="8709"/>
                      </a:lnTo>
                      <a:close/>
                      <a:moveTo>
                        <a:pt x="0" y="8709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2" name="Freeform 9"/>
                <p:cNvSpPr>
                  <a:spLocks/>
                </p:cNvSpPr>
                <p:nvPr/>
              </p:nvSpPr>
              <p:spPr bwMode="auto">
                <a:xfrm>
                  <a:off x="6568141" y="4094789"/>
                  <a:ext cx="725877" cy="165143"/>
                </a:xfrm>
                <a:custGeom>
                  <a:avLst/>
                  <a:gdLst>
                    <a:gd name="T0" fmla="*/ 0 w 21600"/>
                    <a:gd name="T1" fmla="*/ 67 h 21600"/>
                    <a:gd name="T2" fmla="*/ 0 w 21600"/>
                    <a:gd name="T3" fmla="*/ 10018 h 21600"/>
                    <a:gd name="T4" fmla="*/ 10016 w 21600"/>
                    <a:gd name="T5" fmla="*/ 21600 h 21600"/>
                    <a:gd name="T6" fmla="*/ 21600 w 21600"/>
                    <a:gd name="T7" fmla="*/ 9203 h 21600"/>
                    <a:gd name="T8" fmla="*/ 21192 w 21600"/>
                    <a:gd name="T9" fmla="*/ 0 h 21600"/>
                    <a:gd name="T10" fmla="*/ 0 w 21600"/>
                    <a:gd name="T11" fmla="*/ 67 h 21600"/>
                    <a:gd name="T12" fmla="*/ 0 w 21600"/>
                    <a:gd name="T13" fmla="*/ 67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67"/>
                      </a:moveTo>
                      <a:lnTo>
                        <a:pt x="0" y="10018"/>
                      </a:lnTo>
                      <a:lnTo>
                        <a:pt x="10016" y="21600"/>
                      </a:lnTo>
                      <a:lnTo>
                        <a:pt x="21600" y="9203"/>
                      </a:lnTo>
                      <a:lnTo>
                        <a:pt x="21192" y="0"/>
                      </a:lnTo>
                      <a:lnTo>
                        <a:pt x="0" y="67"/>
                      </a:lnTo>
                      <a:close/>
                      <a:moveTo>
                        <a:pt x="0" y="67"/>
                      </a:moveTo>
                    </a:path>
                  </a:pathLst>
                </a:custGeom>
                <a:solidFill>
                  <a:srgbClr val="BBE0E3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3" name="Freeform 10"/>
                <p:cNvSpPr>
                  <a:spLocks/>
                </p:cNvSpPr>
                <p:nvPr/>
              </p:nvSpPr>
              <p:spPr bwMode="auto">
                <a:xfrm>
                  <a:off x="6577671" y="4028096"/>
                  <a:ext cx="703640" cy="141324"/>
                </a:xfrm>
                <a:custGeom>
                  <a:avLst/>
                  <a:gdLst>
                    <a:gd name="T0" fmla="*/ 0 w 21600"/>
                    <a:gd name="T1" fmla="*/ 8709 h 21600"/>
                    <a:gd name="T2" fmla="*/ 10170 w 21600"/>
                    <a:gd name="T3" fmla="*/ 21600 h 21600"/>
                    <a:gd name="T4" fmla="*/ 21600 w 21600"/>
                    <a:gd name="T5" fmla="*/ 8394 h 21600"/>
                    <a:gd name="T6" fmla="*/ 9964 w 21600"/>
                    <a:gd name="T7" fmla="*/ 0 h 21600"/>
                    <a:gd name="T8" fmla="*/ 0 w 21600"/>
                    <a:gd name="T9" fmla="*/ 8709 h 21600"/>
                    <a:gd name="T10" fmla="*/ 0 w 21600"/>
                    <a:gd name="T11" fmla="*/ 8709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600"/>
                    <a:gd name="T19" fmla="*/ 0 h 21600"/>
                    <a:gd name="T20" fmla="*/ 21600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0" y="8709"/>
                      </a:moveTo>
                      <a:lnTo>
                        <a:pt x="10170" y="21600"/>
                      </a:lnTo>
                      <a:lnTo>
                        <a:pt x="21600" y="8394"/>
                      </a:lnTo>
                      <a:lnTo>
                        <a:pt x="9964" y="0"/>
                      </a:lnTo>
                      <a:lnTo>
                        <a:pt x="0" y="8709"/>
                      </a:lnTo>
                      <a:close/>
                      <a:moveTo>
                        <a:pt x="0" y="8709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4" name="Freeform 11"/>
                <p:cNvSpPr>
                  <a:spLocks/>
                </p:cNvSpPr>
                <p:nvPr/>
              </p:nvSpPr>
              <p:spPr bwMode="auto">
                <a:xfrm>
                  <a:off x="6665030" y="3639057"/>
                  <a:ext cx="527333" cy="93687"/>
                </a:xfrm>
                <a:custGeom>
                  <a:avLst/>
                  <a:gdLst>
                    <a:gd name="T0" fmla="*/ 0 w 21600"/>
                    <a:gd name="T1" fmla="*/ 67 h 21600"/>
                    <a:gd name="T2" fmla="*/ 0 w 21600"/>
                    <a:gd name="T3" fmla="*/ 10018 h 21600"/>
                    <a:gd name="T4" fmla="*/ 10016 w 21600"/>
                    <a:gd name="T5" fmla="*/ 21600 h 21600"/>
                    <a:gd name="T6" fmla="*/ 21600 w 21600"/>
                    <a:gd name="T7" fmla="*/ 9203 h 21600"/>
                    <a:gd name="T8" fmla="*/ 21192 w 21600"/>
                    <a:gd name="T9" fmla="*/ 0 h 21600"/>
                    <a:gd name="T10" fmla="*/ 0 w 21600"/>
                    <a:gd name="T11" fmla="*/ 67 h 21600"/>
                    <a:gd name="T12" fmla="*/ 0 w 21600"/>
                    <a:gd name="T13" fmla="*/ 67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67"/>
                      </a:moveTo>
                      <a:lnTo>
                        <a:pt x="0" y="10018"/>
                      </a:lnTo>
                      <a:lnTo>
                        <a:pt x="10016" y="21600"/>
                      </a:lnTo>
                      <a:lnTo>
                        <a:pt x="21600" y="9203"/>
                      </a:lnTo>
                      <a:lnTo>
                        <a:pt x="21192" y="0"/>
                      </a:lnTo>
                      <a:lnTo>
                        <a:pt x="0" y="67"/>
                      </a:lnTo>
                      <a:close/>
                      <a:moveTo>
                        <a:pt x="0" y="67"/>
                      </a:moveTo>
                    </a:path>
                  </a:pathLst>
                </a:custGeom>
                <a:solidFill>
                  <a:srgbClr val="BBE0E3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5" name="Freeform 12"/>
                <p:cNvSpPr>
                  <a:spLocks/>
                </p:cNvSpPr>
                <p:nvPr/>
              </p:nvSpPr>
              <p:spPr bwMode="auto">
                <a:xfrm>
                  <a:off x="6672972" y="3600947"/>
                  <a:ext cx="511449" cy="79396"/>
                </a:xfrm>
                <a:custGeom>
                  <a:avLst/>
                  <a:gdLst>
                    <a:gd name="T0" fmla="*/ 0 w 21600"/>
                    <a:gd name="T1" fmla="*/ 8709 h 21600"/>
                    <a:gd name="T2" fmla="*/ 10170 w 21600"/>
                    <a:gd name="T3" fmla="*/ 21600 h 21600"/>
                    <a:gd name="T4" fmla="*/ 21600 w 21600"/>
                    <a:gd name="T5" fmla="*/ 8394 h 21600"/>
                    <a:gd name="T6" fmla="*/ 9964 w 21600"/>
                    <a:gd name="T7" fmla="*/ 0 h 21600"/>
                    <a:gd name="T8" fmla="*/ 0 w 21600"/>
                    <a:gd name="T9" fmla="*/ 8709 h 21600"/>
                    <a:gd name="T10" fmla="*/ 0 w 21600"/>
                    <a:gd name="T11" fmla="*/ 8709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600"/>
                    <a:gd name="T19" fmla="*/ 0 h 21600"/>
                    <a:gd name="T20" fmla="*/ 21600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0" y="8709"/>
                      </a:moveTo>
                      <a:lnTo>
                        <a:pt x="10170" y="21600"/>
                      </a:lnTo>
                      <a:lnTo>
                        <a:pt x="21600" y="8394"/>
                      </a:lnTo>
                      <a:lnTo>
                        <a:pt x="9964" y="0"/>
                      </a:lnTo>
                      <a:lnTo>
                        <a:pt x="0" y="8709"/>
                      </a:lnTo>
                      <a:close/>
                      <a:moveTo>
                        <a:pt x="0" y="8709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6" name="Freeform 13"/>
                <p:cNvSpPr>
                  <a:spLocks/>
                </p:cNvSpPr>
                <p:nvPr/>
              </p:nvSpPr>
              <p:spPr bwMode="auto">
                <a:xfrm>
                  <a:off x="6780980" y="2481467"/>
                  <a:ext cx="162012" cy="2867775"/>
                </a:xfrm>
                <a:custGeom>
                  <a:avLst/>
                  <a:gdLst>
                    <a:gd name="T0" fmla="*/ 19475 w 21600"/>
                    <a:gd name="T1" fmla="*/ 0 h 21600"/>
                    <a:gd name="T2" fmla="*/ 0 w 21600"/>
                    <a:gd name="T3" fmla="*/ 21403 h 21600"/>
                    <a:gd name="T4" fmla="*/ 21600 w 21600"/>
                    <a:gd name="T5" fmla="*/ 21600 h 21600"/>
                    <a:gd name="T6" fmla="*/ 19475 w 21600"/>
                    <a:gd name="T7" fmla="*/ 0 h 21600"/>
                    <a:gd name="T8" fmla="*/ 19475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19475" y="0"/>
                      </a:moveTo>
                      <a:lnTo>
                        <a:pt x="0" y="21403"/>
                      </a:lnTo>
                      <a:lnTo>
                        <a:pt x="21600" y="21600"/>
                      </a:lnTo>
                      <a:lnTo>
                        <a:pt x="19475" y="0"/>
                      </a:lnTo>
                      <a:close/>
                      <a:moveTo>
                        <a:pt x="19475" y="0"/>
                      </a:moveTo>
                    </a:path>
                  </a:pathLst>
                </a:custGeom>
                <a:gradFill rotWithShape="0">
                  <a:gsLst>
                    <a:gs pos="0">
                      <a:srgbClr val="828282"/>
                    </a:gs>
                    <a:gs pos="100000">
                      <a:srgbClr val="E4E4E4"/>
                    </a:gs>
                  </a:gsLst>
                  <a:lin ang="2820000" scaled="1"/>
                </a:gra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7" name="Freeform 14"/>
                <p:cNvSpPr>
                  <a:spLocks/>
                </p:cNvSpPr>
                <p:nvPr/>
              </p:nvSpPr>
              <p:spPr bwMode="auto">
                <a:xfrm>
                  <a:off x="6917578" y="2514813"/>
                  <a:ext cx="212839" cy="2824901"/>
                </a:xfrm>
                <a:custGeom>
                  <a:avLst/>
                  <a:gdLst>
                    <a:gd name="T0" fmla="*/ 0 w 21600"/>
                    <a:gd name="T1" fmla="*/ 0 h 21600"/>
                    <a:gd name="T2" fmla="*/ 1930 w 21600"/>
                    <a:gd name="T3" fmla="*/ 21600 h 21600"/>
                    <a:gd name="T4" fmla="*/ 21600 w 21600"/>
                    <a:gd name="T5" fmla="*/ 21422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0" y="0"/>
                      </a:moveTo>
                      <a:lnTo>
                        <a:pt x="1930" y="21600"/>
                      </a:lnTo>
                      <a:lnTo>
                        <a:pt x="21600" y="21422"/>
                      </a:lnTo>
                      <a:lnTo>
                        <a:pt x="0" y="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8" name="Freeform 15"/>
                <p:cNvSpPr>
                  <a:spLocks/>
                </p:cNvSpPr>
                <p:nvPr/>
              </p:nvSpPr>
              <p:spPr bwMode="auto">
                <a:xfrm>
                  <a:off x="6140874" y="2494170"/>
                  <a:ext cx="738583" cy="2720099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261 h 21600"/>
                    <a:gd name="T4" fmla="*/ 4724 w 21600"/>
                    <a:gd name="T5" fmla="*/ 21600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261"/>
                      </a:lnTo>
                      <a:lnTo>
                        <a:pt x="4724" y="21600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gradFill rotWithShape="0">
                  <a:gsLst>
                    <a:gs pos="0">
                      <a:srgbClr val="828282"/>
                    </a:gs>
                    <a:gs pos="100000">
                      <a:srgbClr val="E4E4E4"/>
                    </a:gs>
                  </a:gsLst>
                  <a:lin ang="2820000" scaled="1"/>
                </a:gra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9" name="Freeform 16"/>
                <p:cNvSpPr>
                  <a:spLocks/>
                </p:cNvSpPr>
                <p:nvPr/>
              </p:nvSpPr>
              <p:spPr bwMode="auto">
                <a:xfrm>
                  <a:off x="6302886" y="2497346"/>
                  <a:ext cx="574983" cy="2710571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600 h 21600"/>
                    <a:gd name="T4" fmla="*/ 6080 w 21600"/>
                    <a:gd name="T5" fmla="*/ 21415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600"/>
                      </a:lnTo>
                      <a:lnTo>
                        <a:pt x="6080" y="21415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40" name="Freeform 17"/>
                <p:cNvSpPr>
                  <a:spLocks/>
                </p:cNvSpPr>
                <p:nvPr/>
              </p:nvSpPr>
              <p:spPr bwMode="auto">
                <a:xfrm flipH="1">
                  <a:off x="6962052" y="2497346"/>
                  <a:ext cx="738583" cy="2720099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261 h 21600"/>
                    <a:gd name="T4" fmla="*/ 4724 w 21600"/>
                    <a:gd name="T5" fmla="*/ 21600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261"/>
                      </a:lnTo>
                      <a:lnTo>
                        <a:pt x="4724" y="21600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gradFill rotWithShape="0">
                  <a:gsLst>
                    <a:gs pos="0">
                      <a:srgbClr val="E4E4E4"/>
                    </a:gs>
                    <a:gs pos="100000">
                      <a:srgbClr val="828282"/>
                    </a:gs>
                  </a:gsLst>
                  <a:lin ang="18780000" scaled="1"/>
                </a:gra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41" name="Freeform 18"/>
                <p:cNvSpPr>
                  <a:spLocks/>
                </p:cNvSpPr>
                <p:nvPr/>
              </p:nvSpPr>
              <p:spPr bwMode="auto">
                <a:xfrm flipH="1">
                  <a:off x="6962052" y="2497346"/>
                  <a:ext cx="574983" cy="2710571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600 h 21600"/>
                    <a:gd name="T4" fmla="*/ 6080 w 21600"/>
                    <a:gd name="T5" fmla="*/ 21415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600"/>
                      </a:lnTo>
                      <a:lnTo>
                        <a:pt x="6080" y="21415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42" name="Rectangle 21"/>
                <p:cNvSpPr>
                  <a:spLocks/>
                </p:cNvSpPr>
                <p:nvPr/>
              </p:nvSpPr>
              <p:spPr bwMode="auto">
                <a:xfrm>
                  <a:off x="6498253" y="1608114"/>
                  <a:ext cx="181072" cy="1121068"/>
                </a:xfrm>
                <a:prstGeom prst="rect">
                  <a:avLst/>
                </a:prstGeom>
                <a:gradFill rotWithShape="0">
                  <a:gsLst>
                    <a:gs pos="0">
                      <a:srgbClr val="D6D6D6"/>
                    </a:gs>
                    <a:gs pos="100000">
                      <a:srgbClr val="828282"/>
                    </a:gs>
                  </a:gsLst>
                  <a:lin ang="0" scaled="1"/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43" name="Rectangle 22"/>
                <p:cNvSpPr>
                  <a:spLocks/>
                </p:cNvSpPr>
                <p:nvPr/>
              </p:nvSpPr>
              <p:spPr bwMode="auto">
                <a:xfrm>
                  <a:off x="6827043" y="1722443"/>
                  <a:ext cx="179659" cy="1100384"/>
                </a:xfrm>
                <a:prstGeom prst="rect">
                  <a:avLst/>
                </a:prstGeom>
                <a:gradFill rotWithShape="0">
                  <a:gsLst>
                    <a:gs pos="0">
                      <a:srgbClr val="D6D6D6"/>
                    </a:gs>
                    <a:gs pos="100000">
                      <a:srgbClr val="828282"/>
                    </a:gs>
                  </a:gsLst>
                  <a:lin ang="0" scaled="1"/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</p:grpSp>
        </p:grpSp>
      </p:grpSp>
      <p:pic>
        <p:nvPicPr>
          <p:cNvPr id="383" name="Picture 8" descr="C:\Documents and Settings\hatanaka\tanaka\02_制作\01_システム構築課\01_NW本部ポータル\04_制作\04_html\98_png\画像一時保存\server\MOBIL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1679" y="1881644"/>
            <a:ext cx="454149" cy="454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84" name="直線コネクタ 383"/>
          <p:cNvCxnSpPr>
            <a:stCxn id="383" idx="3"/>
            <a:endCxn id="320" idx="2"/>
          </p:cNvCxnSpPr>
          <p:nvPr/>
        </p:nvCxnSpPr>
        <p:spPr>
          <a:xfrm>
            <a:off x="1975828" y="2108719"/>
            <a:ext cx="1143192" cy="1758"/>
          </a:xfrm>
          <a:prstGeom prst="line">
            <a:avLst/>
          </a:prstGeom>
          <a:noFill/>
          <a:ln w="12700" cap="flat" cmpd="sng" algn="ctr">
            <a:solidFill>
              <a:srgbClr val="FFFFFF">
                <a:lumMod val="50000"/>
              </a:srgbClr>
            </a:solidFill>
            <a:prstDash val="solid"/>
            <a:headEnd type="none"/>
            <a:tailEnd type="arrow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pic>
        <p:nvPicPr>
          <p:cNvPr id="464" name="図 463" descr="L3-router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7737" y="1903617"/>
            <a:ext cx="603798" cy="497896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30000"/>
              </a:srgbClr>
            </a:outerShdw>
          </a:effectLst>
        </p:spPr>
      </p:pic>
      <p:pic>
        <p:nvPicPr>
          <p:cNvPr id="465" name="図 464" descr="L3-router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8753" y="1916005"/>
            <a:ext cx="603798" cy="497896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30000"/>
              </a:srgbClr>
            </a:outerShdw>
          </a:effectLst>
        </p:spPr>
      </p:pic>
      <p:pic>
        <p:nvPicPr>
          <p:cNvPr id="89" name="Picture 4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1246" y="1687586"/>
            <a:ext cx="1620838" cy="95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6" name="テキスト ボックス 85"/>
          <p:cNvSpPr txBox="1"/>
          <p:nvPr/>
        </p:nvSpPr>
        <p:spPr>
          <a:xfrm>
            <a:off x="9242162" y="1834103"/>
            <a:ext cx="1526258" cy="5025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Internet,</a:t>
            </a:r>
          </a:p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Service network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  <p:cxnSp>
        <p:nvCxnSpPr>
          <p:cNvPr id="94" name="直線コネクタ 93"/>
          <p:cNvCxnSpPr>
            <a:stCxn id="465" idx="3"/>
            <a:endCxn id="89" idx="1"/>
          </p:cNvCxnSpPr>
          <p:nvPr/>
        </p:nvCxnSpPr>
        <p:spPr>
          <a:xfrm flipV="1">
            <a:off x="8742551" y="2164419"/>
            <a:ext cx="418695" cy="534"/>
          </a:xfrm>
          <a:prstGeom prst="line">
            <a:avLst/>
          </a:prstGeom>
          <a:noFill/>
          <a:ln w="28575" cap="flat" cmpd="sng" algn="ctr">
            <a:solidFill>
              <a:srgbClr val="0000FF"/>
            </a:solidFill>
            <a:prstDash val="solid"/>
            <a:headEnd type="none"/>
            <a:tailEnd type="arrow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98" name="直線コネクタ 97"/>
          <p:cNvCxnSpPr/>
          <p:nvPr/>
        </p:nvCxnSpPr>
        <p:spPr>
          <a:xfrm flipH="1">
            <a:off x="3409025" y="2404694"/>
            <a:ext cx="25472" cy="3477172"/>
          </a:xfrm>
          <a:prstGeom prst="line">
            <a:avLst/>
          </a:prstGeom>
          <a:noFill/>
          <a:ln w="12700" cap="flat" cmpd="sng" algn="ctr">
            <a:solidFill>
              <a:srgbClr val="7F7F7F"/>
            </a:solidFill>
            <a:prstDash val="sysDash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100" name="直線コネクタ 99"/>
          <p:cNvCxnSpPr/>
          <p:nvPr/>
        </p:nvCxnSpPr>
        <p:spPr>
          <a:xfrm flipH="1">
            <a:off x="5893380" y="2438113"/>
            <a:ext cx="25472" cy="3477172"/>
          </a:xfrm>
          <a:prstGeom prst="line">
            <a:avLst/>
          </a:prstGeom>
          <a:noFill/>
          <a:ln w="12700" cap="flat" cmpd="sng" algn="ctr">
            <a:solidFill>
              <a:srgbClr val="7F7F7F"/>
            </a:solidFill>
            <a:prstDash val="sysDash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101" name="直線コネクタ 100"/>
          <p:cNvCxnSpPr/>
          <p:nvPr/>
        </p:nvCxnSpPr>
        <p:spPr>
          <a:xfrm flipH="1">
            <a:off x="8489141" y="2460393"/>
            <a:ext cx="25472" cy="3477172"/>
          </a:xfrm>
          <a:prstGeom prst="line">
            <a:avLst/>
          </a:prstGeom>
          <a:noFill/>
          <a:ln w="12700" cap="flat" cmpd="sng" algn="ctr">
            <a:solidFill>
              <a:srgbClr val="7F7F7F"/>
            </a:solidFill>
            <a:prstDash val="sysDash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sp>
        <p:nvSpPr>
          <p:cNvPr id="102" name="正方形/長方形 101"/>
          <p:cNvSpPr/>
          <p:nvPr/>
        </p:nvSpPr>
        <p:spPr>
          <a:xfrm>
            <a:off x="1659344" y="3296773"/>
            <a:ext cx="1515726" cy="328145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6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メイリオ"/>
                <a:ea typeface="メイリオ"/>
                <a:cs typeface="メイリオ"/>
              </a:rPr>
              <a:t>SA=S::</a:t>
            </a:r>
            <a:endParaRPr kumimoji="0" lang="ja-JP" altLang="en-US" sz="160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メイリオ"/>
              <a:ea typeface="メイリオ"/>
              <a:cs typeface="メイリオ"/>
            </a:endParaRPr>
          </a:p>
        </p:txBody>
      </p:sp>
      <p:sp>
        <p:nvSpPr>
          <p:cNvPr id="104" name="正方形/長方形 103"/>
          <p:cNvSpPr/>
          <p:nvPr/>
        </p:nvSpPr>
        <p:spPr>
          <a:xfrm>
            <a:off x="1659344" y="3630970"/>
            <a:ext cx="1515726" cy="328145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6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メイリオ"/>
                <a:ea typeface="メイリオ"/>
                <a:cs typeface="メイリオ"/>
              </a:rPr>
              <a:t>DA=D::</a:t>
            </a:r>
            <a:endParaRPr kumimoji="0" lang="ja-JP" altLang="en-US" sz="160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メイリオ"/>
              <a:ea typeface="メイリオ"/>
              <a:cs typeface="メイリオ"/>
            </a:endParaRPr>
          </a:p>
        </p:txBody>
      </p:sp>
      <p:sp>
        <p:nvSpPr>
          <p:cNvPr id="105" name="正方形/長方形 104"/>
          <p:cNvSpPr/>
          <p:nvPr/>
        </p:nvSpPr>
        <p:spPr>
          <a:xfrm>
            <a:off x="1659344" y="3954027"/>
            <a:ext cx="1515726" cy="328145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600" kern="0" noProof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メイリオ"/>
                <a:ea typeface="メイリオ"/>
                <a:cs typeface="メイリオ"/>
              </a:rPr>
              <a:t>NH=TCP</a:t>
            </a:r>
            <a:endParaRPr kumimoji="0" lang="ja-JP" altLang="en-US" sz="160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メイリオ"/>
              <a:ea typeface="メイリオ"/>
              <a:cs typeface="メイリオ"/>
            </a:endParaRPr>
          </a:p>
        </p:txBody>
      </p:sp>
      <p:sp>
        <p:nvSpPr>
          <p:cNvPr id="107" name="正方形/長方形 106"/>
          <p:cNvSpPr/>
          <p:nvPr/>
        </p:nvSpPr>
        <p:spPr>
          <a:xfrm>
            <a:off x="1659345" y="4277084"/>
            <a:ext cx="1515726" cy="880689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600" kern="0" noProof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メイリオ"/>
                <a:ea typeface="メイリオ"/>
                <a:cs typeface="メイリオ"/>
              </a:rPr>
              <a:t>Payload</a:t>
            </a:r>
            <a:endParaRPr kumimoji="0" lang="ja-JP" altLang="en-US" sz="160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メイリオ"/>
              <a:ea typeface="メイリオ"/>
              <a:cs typeface="メイリオ"/>
            </a:endParaRPr>
          </a:p>
        </p:txBody>
      </p:sp>
      <p:sp>
        <p:nvSpPr>
          <p:cNvPr id="108" name="正方形/長方形 107"/>
          <p:cNvSpPr/>
          <p:nvPr/>
        </p:nvSpPr>
        <p:spPr>
          <a:xfrm>
            <a:off x="4121426" y="3263353"/>
            <a:ext cx="1515726" cy="328145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6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メイリオ"/>
                <a:ea typeface="メイリオ"/>
                <a:cs typeface="メイリオ"/>
              </a:rPr>
              <a:t>SA=S::</a:t>
            </a:r>
            <a:endParaRPr kumimoji="0" lang="ja-JP" altLang="en-US" sz="160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メイリオ"/>
              <a:ea typeface="メイリオ"/>
              <a:cs typeface="メイリオ"/>
            </a:endParaRPr>
          </a:p>
        </p:txBody>
      </p:sp>
      <p:sp>
        <p:nvSpPr>
          <p:cNvPr id="109" name="正方形/長方形 108"/>
          <p:cNvSpPr/>
          <p:nvPr/>
        </p:nvSpPr>
        <p:spPr>
          <a:xfrm>
            <a:off x="4121426" y="3597550"/>
            <a:ext cx="1515726" cy="328145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600" b="1" kern="0" dirty="0" smtClean="0">
                <a:solidFill>
                  <a:srgbClr val="0000FF"/>
                </a:solidFill>
                <a:latin typeface="メイリオ"/>
                <a:ea typeface="メイリオ"/>
                <a:cs typeface="メイリオ"/>
              </a:rPr>
              <a:t>DA=B::</a:t>
            </a:r>
            <a:endParaRPr kumimoji="0" lang="ja-JP" altLang="en-US" sz="16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メイリオ"/>
              <a:ea typeface="メイリオ"/>
              <a:cs typeface="メイリオ"/>
            </a:endParaRPr>
          </a:p>
        </p:txBody>
      </p:sp>
      <p:sp>
        <p:nvSpPr>
          <p:cNvPr id="110" name="正方形/長方形 109"/>
          <p:cNvSpPr/>
          <p:nvPr/>
        </p:nvSpPr>
        <p:spPr>
          <a:xfrm>
            <a:off x="4121426" y="3920607"/>
            <a:ext cx="1515726" cy="328145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400" b="1" kern="0" noProof="0" dirty="0" smtClean="0">
                <a:solidFill>
                  <a:srgbClr val="0000FF"/>
                </a:solidFill>
                <a:latin typeface="メイリオ"/>
                <a:ea typeface="メイリオ"/>
                <a:cs typeface="メイリオ"/>
              </a:rPr>
              <a:t>NH=SRH(43)</a:t>
            </a:r>
            <a:endParaRPr kumimoji="0" lang="ja-JP" altLang="en-US" sz="14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メイリオ"/>
              <a:ea typeface="メイリオ"/>
              <a:cs typeface="メイリオ"/>
            </a:endParaRPr>
          </a:p>
        </p:txBody>
      </p:sp>
      <p:sp>
        <p:nvSpPr>
          <p:cNvPr id="111" name="正方形/長方形 110"/>
          <p:cNvSpPr/>
          <p:nvPr/>
        </p:nvSpPr>
        <p:spPr>
          <a:xfrm>
            <a:off x="4121427" y="5569312"/>
            <a:ext cx="1515726" cy="880689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600" kern="0" noProof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メイリオ"/>
                <a:ea typeface="メイリオ"/>
                <a:cs typeface="メイリオ"/>
              </a:rPr>
              <a:t>Payload</a:t>
            </a:r>
            <a:endParaRPr kumimoji="0" lang="ja-JP" altLang="en-US" sz="160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メイリオ"/>
              <a:ea typeface="メイリオ"/>
              <a:cs typeface="メイリオ"/>
            </a:endParaRPr>
          </a:p>
        </p:txBody>
      </p:sp>
      <p:sp>
        <p:nvSpPr>
          <p:cNvPr id="112" name="正方形/長方形 111"/>
          <p:cNvSpPr/>
          <p:nvPr/>
        </p:nvSpPr>
        <p:spPr>
          <a:xfrm>
            <a:off x="4121426" y="4243664"/>
            <a:ext cx="1515726" cy="328145"/>
          </a:xfrm>
          <a:prstGeom prst="rect">
            <a:avLst/>
          </a:prstGeom>
          <a:noFill/>
          <a:ln w="28575" cap="flat" cmpd="sng" algn="ctr">
            <a:solidFill>
              <a:srgbClr val="0000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600" b="1" kern="0" dirty="0" smtClean="0">
                <a:solidFill>
                  <a:srgbClr val="0000FF"/>
                </a:solidFill>
                <a:latin typeface="メイリオ"/>
                <a:ea typeface="メイリオ"/>
                <a:cs typeface="メイリオ"/>
              </a:rPr>
              <a:t>SL=2</a:t>
            </a:r>
            <a:endParaRPr kumimoji="0" lang="ja-JP" altLang="en-US" sz="16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メイリオ"/>
              <a:ea typeface="メイリオ"/>
              <a:cs typeface="メイリオ"/>
            </a:endParaRPr>
          </a:p>
        </p:txBody>
      </p:sp>
      <p:sp>
        <p:nvSpPr>
          <p:cNvPr id="113" name="正方形/長方形 112"/>
          <p:cNvSpPr/>
          <p:nvPr/>
        </p:nvSpPr>
        <p:spPr>
          <a:xfrm>
            <a:off x="4121426" y="4566721"/>
            <a:ext cx="1515726" cy="328145"/>
          </a:xfrm>
          <a:prstGeom prst="rect">
            <a:avLst/>
          </a:prstGeom>
          <a:noFill/>
          <a:ln w="28575" cap="flat" cmpd="sng" algn="ctr">
            <a:solidFill>
              <a:srgbClr val="0000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400" kern="0" dirty="0" smtClean="0">
                <a:solidFill>
                  <a:srgbClr val="0000FF"/>
                </a:solidFill>
                <a:latin typeface="メイリオ"/>
                <a:ea typeface="メイリオ"/>
                <a:cs typeface="メイリオ"/>
              </a:rPr>
              <a:t>SID[0]=D::</a:t>
            </a:r>
            <a:endParaRPr kumimoji="0" lang="ja-JP" altLang="en-US" sz="1400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メイリオ"/>
              <a:ea typeface="メイリオ"/>
              <a:cs typeface="メイリオ"/>
            </a:endParaRPr>
          </a:p>
        </p:txBody>
      </p:sp>
      <p:sp>
        <p:nvSpPr>
          <p:cNvPr id="114" name="正方形/長方形 113"/>
          <p:cNvSpPr/>
          <p:nvPr/>
        </p:nvSpPr>
        <p:spPr>
          <a:xfrm>
            <a:off x="4121426" y="4900918"/>
            <a:ext cx="1515726" cy="328145"/>
          </a:xfrm>
          <a:prstGeom prst="rect">
            <a:avLst/>
          </a:prstGeom>
          <a:noFill/>
          <a:ln w="28575" cap="flat" cmpd="sng" algn="ctr">
            <a:solidFill>
              <a:srgbClr val="0000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400" kern="0" dirty="0" smtClean="0">
                <a:solidFill>
                  <a:srgbClr val="0000FF"/>
                </a:solidFill>
                <a:latin typeface="メイリオ"/>
                <a:ea typeface="メイリオ"/>
                <a:cs typeface="メイリオ"/>
              </a:rPr>
              <a:t>SID[1]=C::</a:t>
            </a:r>
            <a:endParaRPr kumimoji="0" lang="ja-JP" altLang="en-US" sz="1400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メイリオ"/>
              <a:ea typeface="メイリオ"/>
              <a:cs typeface="メイリオ"/>
            </a:endParaRPr>
          </a:p>
        </p:txBody>
      </p:sp>
      <p:sp>
        <p:nvSpPr>
          <p:cNvPr id="115" name="正方形/長方形 114"/>
          <p:cNvSpPr/>
          <p:nvPr/>
        </p:nvSpPr>
        <p:spPr>
          <a:xfrm>
            <a:off x="4121426" y="5235115"/>
            <a:ext cx="1515726" cy="328145"/>
          </a:xfrm>
          <a:prstGeom prst="rect">
            <a:avLst/>
          </a:prstGeom>
          <a:noFill/>
          <a:ln w="28575" cap="flat" cmpd="sng" algn="ctr">
            <a:solidFill>
              <a:srgbClr val="0000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600" b="1" kern="0" dirty="0" smtClean="0">
                <a:solidFill>
                  <a:srgbClr val="0000FF"/>
                </a:solidFill>
                <a:latin typeface="メイリオ"/>
                <a:ea typeface="メイリオ"/>
                <a:cs typeface="メイリオ"/>
              </a:rPr>
              <a:t>SID[2]=B::</a:t>
            </a:r>
            <a:endParaRPr kumimoji="0" lang="ja-JP" altLang="en-US" sz="16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メイリオ"/>
              <a:ea typeface="メイリオ"/>
              <a:cs typeface="メイリオ"/>
            </a:endParaRPr>
          </a:p>
        </p:txBody>
      </p:sp>
      <p:sp>
        <p:nvSpPr>
          <p:cNvPr id="116" name="正方形/長方形 115"/>
          <p:cNvSpPr/>
          <p:nvPr/>
        </p:nvSpPr>
        <p:spPr>
          <a:xfrm>
            <a:off x="6639204" y="3263353"/>
            <a:ext cx="1515726" cy="328145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6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メイリオ"/>
                <a:ea typeface="メイリオ"/>
                <a:cs typeface="メイリオ"/>
              </a:rPr>
              <a:t>SA=S::</a:t>
            </a:r>
            <a:endParaRPr kumimoji="0" lang="ja-JP" altLang="en-US" sz="160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メイリオ"/>
              <a:ea typeface="メイリオ"/>
              <a:cs typeface="メイリオ"/>
            </a:endParaRPr>
          </a:p>
        </p:txBody>
      </p:sp>
      <p:sp>
        <p:nvSpPr>
          <p:cNvPr id="117" name="正方形/長方形 116"/>
          <p:cNvSpPr/>
          <p:nvPr/>
        </p:nvSpPr>
        <p:spPr>
          <a:xfrm>
            <a:off x="6639204" y="3597550"/>
            <a:ext cx="1515726" cy="328145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600" b="1" kern="0" dirty="0" smtClean="0">
                <a:solidFill>
                  <a:srgbClr val="0000FF"/>
                </a:solidFill>
                <a:latin typeface="メイリオ"/>
                <a:ea typeface="メイリオ"/>
                <a:cs typeface="メイリオ"/>
              </a:rPr>
              <a:t>DA=C::</a:t>
            </a:r>
            <a:endParaRPr kumimoji="0" lang="ja-JP" altLang="en-US" sz="16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メイリオ"/>
              <a:ea typeface="メイリオ"/>
              <a:cs typeface="メイリオ"/>
            </a:endParaRPr>
          </a:p>
        </p:txBody>
      </p:sp>
      <p:sp>
        <p:nvSpPr>
          <p:cNvPr id="118" name="正方形/長方形 117"/>
          <p:cNvSpPr/>
          <p:nvPr/>
        </p:nvSpPr>
        <p:spPr>
          <a:xfrm>
            <a:off x="6639204" y="3920607"/>
            <a:ext cx="1515726" cy="328145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400" kern="0" noProof="0" dirty="0" smtClean="0">
                <a:solidFill>
                  <a:srgbClr val="0000FF"/>
                </a:solidFill>
                <a:latin typeface="メイリオ"/>
                <a:ea typeface="メイリオ"/>
                <a:cs typeface="メイリオ"/>
              </a:rPr>
              <a:t>NH=SRH(43)</a:t>
            </a:r>
            <a:endParaRPr kumimoji="0" lang="ja-JP" altLang="en-US" sz="1400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メイリオ"/>
              <a:ea typeface="メイリオ"/>
              <a:cs typeface="メイリオ"/>
            </a:endParaRPr>
          </a:p>
        </p:txBody>
      </p:sp>
      <p:sp>
        <p:nvSpPr>
          <p:cNvPr id="119" name="正方形/長方形 118"/>
          <p:cNvSpPr/>
          <p:nvPr/>
        </p:nvSpPr>
        <p:spPr>
          <a:xfrm>
            <a:off x="6639205" y="5569312"/>
            <a:ext cx="1515726" cy="880689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600" kern="0" noProof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メイリオ"/>
                <a:ea typeface="メイリオ"/>
                <a:cs typeface="メイリオ"/>
              </a:rPr>
              <a:t>Payload</a:t>
            </a:r>
            <a:endParaRPr kumimoji="0" lang="ja-JP" altLang="en-US" sz="160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メイリオ"/>
              <a:ea typeface="メイリオ"/>
              <a:cs typeface="メイリオ"/>
            </a:endParaRPr>
          </a:p>
        </p:txBody>
      </p:sp>
      <p:sp>
        <p:nvSpPr>
          <p:cNvPr id="120" name="正方形/長方形 119"/>
          <p:cNvSpPr/>
          <p:nvPr/>
        </p:nvSpPr>
        <p:spPr>
          <a:xfrm>
            <a:off x="6639204" y="4243664"/>
            <a:ext cx="1515726" cy="328145"/>
          </a:xfrm>
          <a:prstGeom prst="rect">
            <a:avLst/>
          </a:prstGeom>
          <a:noFill/>
          <a:ln w="28575" cap="flat" cmpd="sng" algn="ctr">
            <a:solidFill>
              <a:srgbClr val="0000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600" b="1" kern="0" dirty="0" smtClean="0">
                <a:solidFill>
                  <a:srgbClr val="0000FF"/>
                </a:solidFill>
                <a:latin typeface="メイリオ"/>
                <a:ea typeface="メイリオ"/>
                <a:cs typeface="メイリオ"/>
              </a:rPr>
              <a:t>SL=1</a:t>
            </a:r>
            <a:endParaRPr kumimoji="0" lang="ja-JP" altLang="en-US" sz="16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メイリオ"/>
              <a:ea typeface="メイリオ"/>
              <a:cs typeface="メイリオ"/>
            </a:endParaRPr>
          </a:p>
        </p:txBody>
      </p:sp>
      <p:sp>
        <p:nvSpPr>
          <p:cNvPr id="121" name="正方形/長方形 120"/>
          <p:cNvSpPr/>
          <p:nvPr/>
        </p:nvSpPr>
        <p:spPr>
          <a:xfrm>
            <a:off x="6639204" y="4566721"/>
            <a:ext cx="1515726" cy="328145"/>
          </a:xfrm>
          <a:prstGeom prst="rect">
            <a:avLst/>
          </a:prstGeom>
          <a:noFill/>
          <a:ln w="28575" cap="flat" cmpd="sng" algn="ctr">
            <a:solidFill>
              <a:srgbClr val="0000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400" kern="0" dirty="0" smtClean="0">
                <a:solidFill>
                  <a:srgbClr val="0000FF"/>
                </a:solidFill>
                <a:latin typeface="メイリオ"/>
                <a:ea typeface="メイリオ"/>
                <a:cs typeface="メイリオ"/>
              </a:rPr>
              <a:t>SID[0]=D::</a:t>
            </a:r>
            <a:endParaRPr kumimoji="0" lang="ja-JP" altLang="en-US" sz="1400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メイリオ"/>
              <a:ea typeface="メイリオ"/>
              <a:cs typeface="メイリオ"/>
            </a:endParaRPr>
          </a:p>
        </p:txBody>
      </p:sp>
      <p:sp>
        <p:nvSpPr>
          <p:cNvPr id="122" name="正方形/長方形 121"/>
          <p:cNvSpPr/>
          <p:nvPr/>
        </p:nvSpPr>
        <p:spPr>
          <a:xfrm>
            <a:off x="6639204" y="4900918"/>
            <a:ext cx="1515726" cy="328145"/>
          </a:xfrm>
          <a:prstGeom prst="rect">
            <a:avLst/>
          </a:prstGeom>
          <a:noFill/>
          <a:ln w="28575" cap="flat" cmpd="sng" algn="ctr">
            <a:solidFill>
              <a:srgbClr val="0000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600" b="1" kern="0" dirty="0" smtClean="0">
                <a:solidFill>
                  <a:srgbClr val="0000FF"/>
                </a:solidFill>
                <a:latin typeface="メイリオ"/>
                <a:ea typeface="メイリオ"/>
                <a:cs typeface="メイリオ"/>
              </a:rPr>
              <a:t>SID[1]=C::</a:t>
            </a:r>
            <a:endParaRPr kumimoji="0" lang="ja-JP" altLang="en-US" sz="16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メイリオ"/>
              <a:ea typeface="メイリオ"/>
              <a:cs typeface="メイリオ"/>
            </a:endParaRPr>
          </a:p>
        </p:txBody>
      </p:sp>
      <p:sp>
        <p:nvSpPr>
          <p:cNvPr id="123" name="正方形/長方形 122"/>
          <p:cNvSpPr/>
          <p:nvPr/>
        </p:nvSpPr>
        <p:spPr>
          <a:xfrm>
            <a:off x="6639204" y="5235115"/>
            <a:ext cx="1515726" cy="328145"/>
          </a:xfrm>
          <a:prstGeom prst="rect">
            <a:avLst/>
          </a:prstGeom>
          <a:noFill/>
          <a:ln w="28575" cap="flat" cmpd="sng" algn="ctr">
            <a:solidFill>
              <a:srgbClr val="0000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400" kern="0" dirty="0" smtClean="0">
                <a:solidFill>
                  <a:srgbClr val="0000FF"/>
                </a:solidFill>
                <a:latin typeface="メイリオ"/>
                <a:ea typeface="メイリオ"/>
                <a:cs typeface="メイリオ"/>
              </a:rPr>
              <a:t>SID[2]=B::</a:t>
            </a:r>
            <a:endParaRPr kumimoji="0" lang="ja-JP" altLang="en-US" sz="1400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メイリオ"/>
              <a:ea typeface="メイリオ"/>
              <a:cs typeface="メイリオ"/>
            </a:endParaRPr>
          </a:p>
        </p:txBody>
      </p:sp>
      <p:sp>
        <p:nvSpPr>
          <p:cNvPr id="124" name="正方形/長方形 123"/>
          <p:cNvSpPr/>
          <p:nvPr/>
        </p:nvSpPr>
        <p:spPr>
          <a:xfrm>
            <a:off x="9435495" y="3263353"/>
            <a:ext cx="1515726" cy="328145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6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メイリオ"/>
                <a:ea typeface="メイリオ"/>
                <a:cs typeface="メイリオ"/>
              </a:rPr>
              <a:t>SA=S::</a:t>
            </a:r>
            <a:endParaRPr kumimoji="0" lang="ja-JP" altLang="en-US" sz="160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メイリオ"/>
              <a:ea typeface="メイリオ"/>
              <a:cs typeface="メイリオ"/>
            </a:endParaRPr>
          </a:p>
        </p:txBody>
      </p:sp>
      <p:sp>
        <p:nvSpPr>
          <p:cNvPr id="125" name="正方形/長方形 124"/>
          <p:cNvSpPr/>
          <p:nvPr/>
        </p:nvSpPr>
        <p:spPr>
          <a:xfrm>
            <a:off x="9435495" y="3597550"/>
            <a:ext cx="1515726" cy="328145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600" b="1" kern="0" dirty="0" smtClean="0">
                <a:solidFill>
                  <a:srgbClr val="0000FF"/>
                </a:solidFill>
                <a:latin typeface="メイリオ"/>
                <a:ea typeface="メイリオ"/>
                <a:cs typeface="メイリオ"/>
              </a:rPr>
              <a:t>DA=D::</a:t>
            </a:r>
            <a:endParaRPr kumimoji="0" lang="ja-JP" altLang="en-US" sz="16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メイリオ"/>
              <a:ea typeface="メイリオ"/>
              <a:cs typeface="メイリオ"/>
            </a:endParaRPr>
          </a:p>
        </p:txBody>
      </p:sp>
      <p:sp>
        <p:nvSpPr>
          <p:cNvPr id="126" name="正方形/長方形 125"/>
          <p:cNvSpPr/>
          <p:nvPr/>
        </p:nvSpPr>
        <p:spPr>
          <a:xfrm>
            <a:off x="9435495" y="3920607"/>
            <a:ext cx="1515726" cy="328145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600" b="1" kern="0" noProof="0" dirty="0" smtClean="0">
                <a:solidFill>
                  <a:srgbClr val="0000FF"/>
                </a:solidFill>
                <a:latin typeface="メイリオ"/>
                <a:ea typeface="メイリオ"/>
                <a:cs typeface="メイリオ"/>
              </a:rPr>
              <a:t>NH=TCP</a:t>
            </a:r>
            <a:endParaRPr kumimoji="0" lang="ja-JP" altLang="en-US" sz="16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メイリオ"/>
              <a:ea typeface="メイリオ"/>
              <a:cs typeface="メイリオ"/>
            </a:endParaRPr>
          </a:p>
        </p:txBody>
      </p:sp>
      <p:sp>
        <p:nvSpPr>
          <p:cNvPr id="127" name="正方形/長方形 126"/>
          <p:cNvSpPr/>
          <p:nvPr/>
        </p:nvSpPr>
        <p:spPr>
          <a:xfrm>
            <a:off x="9435496" y="4254804"/>
            <a:ext cx="1515726" cy="880689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600" kern="0" noProof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メイリオ"/>
                <a:ea typeface="メイリオ"/>
                <a:cs typeface="メイリオ"/>
              </a:rPr>
              <a:t>Payload</a:t>
            </a:r>
            <a:endParaRPr kumimoji="0" lang="ja-JP" altLang="en-US" sz="160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メイリオ"/>
              <a:ea typeface="メイリオ"/>
              <a:cs typeface="メイリオ"/>
            </a:endParaRPr>
          </a:p>
        </p:txBody>
      </p:sp>
      <p:cxnSp>
        <p:nvCxnSpPr>
          <p:cNvPr id="344" name="直線コネクタ 343"/>
          <p:cNvCxnSpPr>
            <a:stCxn id="464" idx="3"/>
            <a:endCxn id="465" idx="1"/>
          </p:cNvCxnSpPr>
          <p:nvPr/>
        </p:nvCxnSpPr>
        <p:spPr>
          <a:xfrm>
            <a:off x="6181535" y="2152565"/>
            <a:ext cx="1957218" cy="12388"/>
          </a:xfrm>
          <a:prstGeom prst="line">
            <a:avLst/>
          </a:prstGeom>
          <a:noFill/>
          <a:ln w="28575" cap="flat" cmpd="sng" algn="ctr">
            <a:solidFill>
              <a:srgbClr val="0000FF"/>
            </a:solidFill>
            <a:prstDash val="solid"/>
            <a:headEnd type="none"/>
            <a:tailEnd type="arrow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sp>
        <p:nvSpPr>
          <p:cNvPr id="135" name="テキスト ボックス 134"/>
          <p:cNvSpPr txBox="1"/>
          <p:nvPr/>
        </p:nvSpPr>
        <p:spPr>
          <a:xfrm>
            <a:off x="1100083" y="1934363"/>
            <a:ext cx="453352" cy="297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MN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136" name="テキスト ボックス 135"/>
          <p:cNvSpPr txBox="1"/>
          <p:nvPr/>
        </p:nvSpPr>
        <p:spPr>
          <a:xfrm>
            <a:off x="1483454" y="1533326"/>
            <a:ext cx="4887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メイリオ"/>
                <a:ea typeface="メイリオ"/>
                <a:cs typeface="メイリオ"/>
              </a:rPr>
              <a:t>S::</a:t>
            </a:r>
            <a:endParaRPr lang="ja-JP" altLang="en-US" sz="1600" b="1" dirty="0">
              <a:solidFill>
                <a:schemeClr val="tx1">
                  <a:lumMod val="50000"/>
                  <a:lumOff val="50000"/>
                </a:schemeClr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22" name="角丸四角形 21"/>
          <p:cNvSpPr/>
          <p:nvPr/>
        </p:nvSpPr>
        <p:spPr>
          <a:xfrm>
            <a:off x="10940074" y="2038601"/>
            <a:ext cx="635015" cy="311917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CN</a:t>
            </a:r>
            <a:endParaRPr kumimoji="1" lang="ja-JP" altLang="en-US" dirty="0"/>
          </a:p>
        </p:txBody>
      </p:sp>
      <p:sp>
        <p:nvSpPr>
          <p:cNvPr id="138" name="テキスト ボックス 137"/>
          <p:cNvSpPr txBox="1"/>
          <p:nvPr/>
        </p:nvSpPr>
        <p:spPr>
          <a:xfrm>
            <a:off x="11007941" y="1533326"/>
            <a:ext cx="512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メイリオ"/>
                <a:ea typeface="メイリオ"/>
                <a:cs typeface="メイリオ"/>
              </a:rPr>
              <a:t>D::</a:t>
            </a:r>
            <a:endParaRPr lang="ja-JP" altLang="en-US" sz="1600" b="1" dirty="0">
              <a:solidFill>
                <a:schemeClr val="tx1">
                  <a:lumMod val="50000"/>
                  <a:lumOff val="50000"/>
                </a:schemeClr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139" name="テキスト ボックス 138"/>
          <p:cNvSpPr txBox="1"/>
          <p:nvPr/>
        </p:nvSpPr>
        <p:spPr>
          <a:xfrm>
            <a:off x="8145402" y="1499906"/>
            <a:ext cx="6449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b="1" dirty="0" smtClean="0">
                <a:solidFill>
                  <a:srgbClr val="0000FF"/>
                </a:solidFill>
                <a:latin typeface="メイリオ"/>
                <a:ea typeface="メイリオ"/>
                <a:cs typeface="メイリオ"/>
              </a:rPr>
              <a:t>C::</a:t>
            </a:r>
            <a:endParaRPr lang="ja-JP" altLang="en-US" sz="2400" b="1" dirty="0">
              <a:solidFill>
                <a:srgbClr val="0000FF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140" name="テキスト ボックス 139"/>
          <p:cNvSpPr txBox="1"/>
          <p:nvPr/>
        </p:nvSpPr>
        <p:spPr>
          <a:xfrm>
            <a:off x="5565234" y="1455346"/>
            <a:ext cx="6583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b="1" dirty="0" smtClean="0">
                <a:solidFill>
                  <a:srgbClr val="0000FF"/>
                </a:solidFill>
                <a:latin typeface="メイリオ"/>
                <a:ea typeface="メイリオ"/>
                <a:cs typeface="メイリオ"/>
              </a:rPr>
              <a:t>B::</a:t>
            </a:r>
            <a:endParaRPr lang="ja-JP" altLang="en-US" sz="2400" b="1" dirty="0">
              <a:solidFill>
                <a:srgbClr val="0000FF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141" name="テキスト ボックス 140"/>
          <p:cNvSpPr txBox="1"/>
          <p:nvPr/>
        </p:nvSpPr>
        <p:spPr>
          <a:xfrm>
            <a:off x="5026226" y="965191"/>
            <a:ext cx="17363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600" b="1" dirty="0" smtClean="0">
                <a:solidFill>
                  <a:srgbClr val="FF0000"/>
                </a:solidFill>
                <a:latin typeface="メイリオ"/>
                <a:ea typeface="メイリオ"/>
                <a:cs typeface="メイリオ"/>
              </a:rPr>
              <a:t>SRv6 Network</a:t>
            </a:r>
            <a:endParaRPr lang="ja-JP" altLang="en-US" sz="1600" b="1" dirty="0">
              <a:solidFill>
                <a:srgbClr val="FF0000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23" name="左中かっこ 22"/>
          <p:cNvSpPr/>
          <p:nvPr/>
        </p:nvSpPr>
        <p:spPr>
          <a:xfrm>
            <a:off x="1470559" y="3286270"/>
            <a:ext cx="155969" cy="969171"/>
          </a:xfrm>
          <a:prstGeom prst="leftBrace">
            <a:avLst/>
          </a:prstGeom>
          <a:ln w="28575" cmpd="sng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3" name="テキスト ボックス 142"/>
          <p:cNvSpPr txBox="1"/>
          <p:nvPr/>
        </p:nvSpPr>
        <p:spPr>
          <a:xfrm>
            <a:off x="730851" y="3538508"/>
            <a:ext cx="8130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メイリオ"/>
                <a:ea typeface="メイリオ"/>
                <a:cs typeface="メイリオ"/>
              </a:rPr>
              <a:t>IPv6</a:t>
            </a:r>
            <a:br>
              <a:rPr lang="en-US" altLang="ja-JP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メイリオ"/>
                <a:ea typeface="メイリオ"/>
                <a:cs typeface="メイリオ"/>
              </a:rPr>
            </a:br>
            <a:r>
              <a:rPr lang="en-US" altLang="ja-JP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メイリオ"/>
                <a:ea typeface="メイリオ"/>
                <a:cs typeface="メイリオ"/>
              </a:rPr>
              <a:t>Header</a:t>
            </a:r>
            <a:endParaRPr lang="ja-JP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144" name="左中かっこ 143"/>
          <p:cNvSpPr/>
          <p:nvPr/>
        </p:nvSpPr>
        <p:spPr>
          <a:xfrm>
            <a:off x="3966055" y="4255441"/>
            <a:ext cx="122547" cy="1292228"/>
          </a:xfrm>
          <a:prstGeom prst="leftBrace">
            <a:avLst/>
          </a:prstGeom>
          <a:ln w="28575" cmpd="sng"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5" name="テキスト ボックス 144"/>
          <p:cNvSpPr txBox="1"/>
          <p:nvPr/>
        </p:nvSpPr>
        <p:spPr>
          <a:xfrm>
            <a:off x="3429483" y="4719337"/>
            <a:ext cx="5850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400" b="1" dirty="0" smtClean="0">
                <a:solidFill>
                  <a:srgbClr val="0000FF"/>
                </a:solidFill>
                <a:latin typeface="メイリオ"/>
                <a:ea typeface="メイリオ"/>
                <a:cs typeface="メイリオ"/>
              </a:rPr>
              <a:t>SRH</a:t>
            </a:r>
            <a:endParaRPr lang="ja-JP" altLang="en-US" sz="1400" b="1" dirty="0">
              <a:solidFill>
                <a:srgbClr val="0000FF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146" name="左中かっこ 145"/>
          <p:cNvSpPr/>
          <p:nvPr/>
        </p:nvSpPr>
        <p:spPr>
          <a:xfrm>
            <a:off x="6450418" y="4255441"/>
            <a:ext cx="122547" cy="1292228"/>
          </a:xfrm>
          <a:prstGeom prst="leftBrace">
            <a:avLst/>
          </a:prstGeom>
          <a:ln w="28575" cmpd="sng"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7" name="テキスト ボックス 146"/>
          <p:cNvSpPr txBox="1"/>
          <p:nvPr/>
        </p:nvSpPr>
        <p:spPr>
          <a:xfrm>
            <a:off x="5936119" y="4719337"/>
            <a:ext cx="5850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400" b="1" dirty="0" smtClean="0">
                <a:solidFill>
                  <a:srgbClr val="0000FF"/>
                </a:solidFill>
                <a:latin typeface="メイリオ"/>
                <a:ea typeface="メイリオ"/>
                <a:cs typeface="メイリオ"/>
              </a:rPr>
              <a:t>SRH</a:t>
            </a:r>
            <a:endParaRPr lang="ja-JP" altLang="en-US" sz="1400" b="1" dirty="0">
              <a:solidFill>
                <a:srgbClr val="0000FF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148" name="左中かっこ 147"/>
          <p:cNvSpPr/>
          <p:nvPr/>
        </p:nvSpPr>
        <p:spPr>
          <a:xfrm>
            <a:off x="9224425" y="3263990"/>
            <a:ext cx="155969" cy="969171"/>
          </a:xfrm>
          <a:prstGeom prst="leftBrace">
            <a:avLst/>
          </a:prstGeom>
          <a:ln w="28575" cmpd="sng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9" name="テキスト ボックス 148"/>
          <p:cNvSpPr txBox="1"/>
          <p:nvPr/>
        </p:nvSpPr>
        <p:spPr>
          <a:xfrm>
            <a:off x="8484717" y="3516228"/>
            <a:ext cx="8130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メイリオ"/>
                <a:ea typeface="メイリオ"/>
                <a:cs typeface="メイリオ"/>
              </a:rPr>
              <a:t>IPv6</a:t>
            </a:r>
            <a:br>
              <a:rPr lang="en-US" altLang="ja-JP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メイリオ"/>
                <a:ea typeface="メイリオ"/>
                <a:cs typeface="メイリオ"/>
              </a:rPr>
            </a:br>
            <a:r>
              <a:rPr lang="en-US" altLang="ja-JP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メイリオ"/>
                <a:ea typeface="メイリオ"/>
                <a:cs typeface="メイリオ"/>
              </a:rPr>
              <a:t>Header</a:t>
            </a:r>
            <a:endParaRPr lang="ja-JP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メイリオ"/>
              <a:ea typeface="メイリオ"/>
              <a:cs typeface="メイリオ"/>
            </a:endParaRPr>
          </a:p>
        </p:txBody>
      </p:sp>
    </p:spTree>
    <p:extLst>
      <p:ext uri="{BB962C8B-B14F-4D97-AF65-F5344CB8AC3E}">
        <p14:creationId xmlns:p14="http://schemas.microsoft.com/office/powerpoint/2010/main" val="35628055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" y="0"/>
            <a:ext cx="12191999" cy="822184"/>
          </a:xfrm>
        </p:spPr>
        <p:txBody>
          <a:bodyPr>
            <a:normAutofit/>
          </a:bodyPr>
          <a:lstStyle/>
          <a:p>
            <a:r>
              <a:rPr kumimoji="1" lang="en-US" altLang="ja-JP" b="1" dirty="0" smtClean="0">
                <a:latin typeface="Meiryo" charset="-128"/>
                <a:ea typeface="Meiryo" charset="-128"/>
                <a:cs typeface="Meiryo" charset="-128"/>
              </a:rPr>
              <a:t>SRv6 in A Nutshell (Cont’d)</a:t>
            </a:r>
            <a:endParaRPr kumimoji="1" lang="ja-JP" altLang="en-US" b="1" dirty="0">
              <a:latin typeface="Meiryo" charset="-128"/>
              <a:ea typeface="Meiryo" charset="-128"/>
              <a:cs typeface="Meiryo" charset="-128"/>
            </a:endParaRPr>
          </a:p>
        </p:txBody>
      </p:sp>
      <p:graphicFrame>
        <p:nvGraphicFramePr>
          <p:cNvPr id="3" name="表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7753971"/>
              </p:ext>
            </p:extLst>
          </p:nvPr>
        </p:nvGraphicFramePr>
        <p:xfrm>
          <a:off x="583721" y="1053864"/>
          <a:ext cx="5465628" cy="5565376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1922166"/>
                <a:gridCol w="3543462"/>
              </a:tblGrid>
              <a:tr h="615662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SRv6 Function*</a:t>
                      </a:r>
                      <a:r>
                        <a:rPr kumimoji="1" lang="en-US" altLang="ja-JP" baseline="0" dirty="0" smtClean="0"/>
                        <a:t> Name</a:t>
                      </a:r>
                      <a:endParaRPr kumimoji="1" lang="ja-JP" altLang="en-US" dirty="0"/>
                    </a:p>
                  </a:txBody>
                  <a:tcPr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Forwarding</a:t>
                      </a:r>
                      <a:endParaRPr kumimoji="1" lang="ja-JP" altLang="en-US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5662">
                <a:tc>
                  <a:txBody>
                    <a:bodyPr/>
                    <a:lstStyle/>
                    <a:p>
                      <a:r>
                        <a:rPr kumimoji="1" lang="en-US" altLang="ja-JP" sz="2000" b="1" dirty="0" smtClean="0">
                          <a:latin typeface="メイリオ"/>
                          <a:ea typeface="メイリオ"/>
                          <a:cs typeface="メイリオ"/>
                        </a:rPr>
                        <a:t>END</a:t>
                      </a:r>
                      <a:endParaRPr kumimoji="1" lang="ja-JP" altLang="en-US" sz="2000" b="1" dirty="0">
                        <a:latin typeface="メイリオ"/>
                        <a:ea typeface="メイリオ"/>
                        <a:cs typeface="メイリオ"/>
                      </a:endParaRPr>
                    </a:p>
                  </a:txBody>
                  <a:tcPr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>
                          <a:latin typeface="メイリオ"/>
                          <a:ea typeface="メイリオ"/>
                          <a:cs typeface="メイリオ"/>
                        </a:rPr>
                        <a:t>Lookup SRH</a:t>
                      </a:r>
                      <a:endParaRPr kumimoji="1" lang="ja-JP" altLang="en-US" sz="1600" dirty="0">
                        <a:latin typeface="メイリオ"/>
                        <a:ea typeface="メイリオ"/>
                        <a:cs typeface="メイリオ"/>
                      </a:endParaRPr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5662">
                <a:tc>
                  <a:txBody>
                    <a:bodyPr/>
                    <a:lstStyle/>
                    <a:p>
                      <a:r>
                        <a:rPr kumimoji="1" lang="en-US" altLang="ja-JP" sz="2000" b="1" dirty="0" smtClean="0">
                          <a:latin typeface="メイリオ"/>
                          <a:ea typeface="メイリオ"/>
                          <a:cs typeface="メイリオ"/>
                        </a:rPr>
                        <a:t>END.X</a:t>
                      </a:r>
                      <a:endParaRPr kumimoji="1" lang="ja-JP" altLang="en-US" sz="2000" b="1" dirty="0">
                        <a:latin typeface="メイリオ"/>
                        <a:ea typeface="メイリオ"/>
                        <a:cs typeface="メイリオ"/>
                      </a:endParaRPr>
                    </a:p>
                  </a:txBody>
                  <a:tcPr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>
                          <a:latin typeface="メイリオ"/>
                          <a:ea typeface="メイリオ"/>
                          <a:cs typeface="メイリオ"/>
                        </a:rPr>
                        <a:t>L3 cross-connect</a:t>
                      </a:r>
                      <a:r>
                        <a:rPr kumimoji="1" lang="en-US" altLang="ja-JP" sz="1600" baseline="0" dirty="0" smtClean="0">
                          <a:latin typeface="メイリオ"/>
                          <a:ea typeface="メイリオ"/>
                          <a:cs typeface="メイリオ"/>
                        </a:rPr>
                        <a:t> to next-hop</a:t>
                      </a:r>
                      <a:endParaRPr kumimoji="1" lang="ja-JP" altLang="en-US" sz="1600" dirty="0">
                        <a:latin typeface="メイリオ"/>
                        <a:ea typeface="メイリオ"/>
                        <a:cs typeface="メイリオ"/>
                      </a:endParaRPr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5662">
                <a:tc>
                  <a:txBody>
                    <a:bodyPr/>
                    <a:lstStyle/>
                    <a:p>
                      <a:r>
                        <a:rPr kumimoji="1" lang="en-US" altLang="ja-JP" sz="2000" b="1" dirty="0" smtClean="0">
                          <a:latin typeface="メイリオ"/>
                          <a:ea typeface="メイリオ"/>
                          <a:cs typeface="メイリオ"/>
                        </a:rPr>
                        <a:t>END.T</a:t>
                      </a:r>
                      <a:endParaRPr kumimoji="1" lang="ja-JP" altLang="en-US" sz="2000" b="1" dirty="0">
                        <a:latin typeface="メイリオ"/>
                        <a:ea typeface="メイリオ"/>
                        <a:cs typeface="メイリオ"/>
                      </a:endParaRPr>
                    </a:p>
                  </a:txBody>
                  <a:tcPr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>
                          <a:latin typeface="メイリオ"/>
                          <a:ea typeface="メイリオ"/>
                          <a:cs typeface="メイリオ"/>
                        </a:rPr>
                        <a:t>L3 lookup IPv6 table</a:t>
                      </a:r>
                      <a:endParaRPr kumimoji="1" lang="ja-JP" altLang="en-US" sz="1600" dirty="0">
                        <a:latin typeface="メイリオ"/>
                        <a:ea typeface="メイリオ"/>
                        <a:cs typeface="メイリオ"/>
                      </a:endParaRPr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5662">
                <a:tc>
                  <a:txBody>
                    <a:bodyPr/>
                    <a:lstStyle/>
                    <a:p>
                      <a:r>
                        <a:rPr kumimoji="1" lang="en-US" altLang="ja-JP" sz="2000" b="1" dirty="0" smtClean="0">
                          <a:latin typeface="メイリオ"/>
                          <a:ea typeface="メイリオ"/>
                          <a:cs typeface="メイリオ"/>
                        </a:rPr>
                        <a:t>END.DT6</a:t>
                      </a:r>
                      <a:endParaRPr kumimoji="1" lang="ja-JP" altLang="en-US" sz="2000" b="1" dirty="0">
                        <a:latin typeface="メイリオ"/>
                        <a:ea typeface="メイリオ"/>
                        <a:cs typeface="メイリオ"/>
                      </a:endParaRPr>
                    </a:p>
                  </a:txBody>
                  <a:tcPr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err="1" smtClean="0">
                          <a:latin typeface="メイリオ"/>
                          <a:ea typeface="メイリオ"/>
                          <a:cs typeface="メイリオ"/>
                        </a:rPr>
                        <a:t>Decap</a:t>
                      </a:r>
                      <a:r>
                        <a:rPr kumimoji="1" lang="en-US" altLang="ja-JP" sz="1600" dirty="0" smtClean="0">
                          <a:latin typeface="メイリオ"/>
                          <a:ea typeface="メイリオ"/>
                          <a:cs typeface="メイリオ"/>
                        </a:rPr>
                        <a:t> outer IPv6 </a:t>
                      </a:r>
                      <a:r>
                        <a:rPr kumimoji="1" lang="en-US" altLang="ja-JP" sz="1600" dirty="0" err="1" smtClean="0">
                          <a:latin typeface="メイリオ"/>
                          <a:ea typeface="メイリオ"/>
                          <a:cs typeface="メイリオ"/>
                        </a:rPr>
                        <a:t>hdr</a:t>
                      </a:r>
                      <a:r>
                        <a:rPr kumimoji="1" lang="en-US" altLang="ja-JP" sz="1600" baseline="0" dirty="0" smtClean="0">
                          <a:latin typeface="メイリオ"/>
                          <a:ea typeface="メイリオ"/>
                          <a:cs typeface="メイリオ"/>
                        </a:rPr>
                        <a:t> and lookup IPv6 table</a:t>
                      </a:r>
                      <a:endParaRPr kumimoji="1" lang="ja-JP" altLang="en-US" sz="1600" dirty="0">
                        <a:latin typeface="メイリオ"/>
                        <a:ea typeface="メイリオ"/>
                        <a:cs typeface="メイリオ"/>
                      </a:endParaRPr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5662">
                <a:tc>
                  <a:txBody>
                    <a:bodyPr/>
                    <a:lstStyle/>
                    <a:p>
                      <a:r>
                        <a:rPr kumimoji="1" lang="en-US" altLang="ja-JP" sz="2000" b="1" dirty="0" smtClean="0">
                          <a:latin typeface="メイリオ"/>
                          <a:ea typeface="メイリオ"/>
                          <a:cs typeface="メイリオ"/>
                        </a:rPr>
                        <a:t>END.DT4</a:t>
                      </a:r>
                      <a:endParaRPr kumimoji="1" lang="ja-JP" altLang="en-US" sz="2000" b="1" dirty="0">
                        <a:latin typeface="メイリオ"/>
                        <a:ea typeface="メイリオ"/>
                        <a:cs typeface="メイリオ"/>
                      </a:endParaRPr>
                    </a:p>
                  </a:txBody>
                  <a:tcPr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err="1" smtClean="0">
                          <a:latin typeface="メイリオ"/>
                          <a:ea typeface="メイリオ"/>
                          <a:cs typeface="メイリオ"/>
                        </a:rPr>
                        <a:t>Decap</a:t>
                      </a:r>
                      <a:r>
                        <a:rPr kumimoji="1" lang="en-US" altLang="ja-JP" sz="1600" dirty="0" smtClean="0">
                          <a:latin typeface="メイリオ"/>
                          <a:ea typeface="メイリオ"/>
                          <a:cs typeface="メイリオ"/>
                        </a:rPr>
                        <a:t> outer IPv6 </a:t>
                      </a:r>
                      <a:r>
                        <a:rPr kumimoji="1" lang="en-US" altLang="ja-JP" sz="1600" dirty="0" err="1" smtClean="0">
                          <a:latin typeface="メイリオ"/>
                          <a:ea typeface="メイリオ"/>
                          <a:cs typeface="メイリオ"/>
                        </a:rPr>
                        <a:t>hdr</a:t>
                      </a:r>
                      <a:r>
                        <a:rPr kumimoji="1" lang="en-US" altLang="ja-JP" sz="1600" dirty="0" smtClean="0">
                          <a:latin typeface="メイリオ"/>
                          <a:ea typeface="メイリオ"/>
                          <a:cs typeface="メイリオ"/>
                        </a:rPr>
                        <a:t> and lookup IPv4 table</a:t>
                      </a:r>
                      <a:endParaRPr kumimoji="1" lang="ja-JP" altLang="en-US" sz="1600" dirty="0">
                        <a:latin typeface="メイリオ"/>
                        <a:ea typeface="メイリオ"/>
                        <a:cs typeface="メイリオ"/>
                      </a:endParaRPr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5662">
                <a:tc>
                  <a:txBody>
                    <a:bodyPr/>
                    <a:lstStyle/>
                    <a:p>
                      <a:r>
                        <a:rPr kumimoji="1" lang="en-US" altLang="ja-JP" sz="2000" b="1" dirty="0" smtClean="0">
                          <a:latin typeface="メイリオ"/>
                          <a:ea typeface="メイリオ"/>
                          <a:cs typeface="メイリオ"/>
                        </a:rPr>
                        <a:t>END.DX6</a:t>
                      </a:r>
                      <a:endParaRPr kumimoji="1" lang="ja-JP" altLang="en-US" sz="2000" b="1" dirty="0">
                        <a:latin typeface="メイリオ"/>
                        <a:ea typeface="メイリオ"/>
                        <a:cs typeface="メイリオ"/>
                      </a:endParaRPr>
                    </a:p>
                  </a:txBody>
                  <a:tcPr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err="1" smtClean="0">
                          <a:latin typeface="メイリオ"/>
                          <a:ea typeface="メイリオ"/>
                          <a:cs typeface="メイリオ"/>
                        </a:rPr>
                        <a:t>Decap</a:t>
                      </a:r>
                      <a:r>
                        <a:rPr kumimoji="1" lang="en-US" altLang="ja-JP" sz="1600" dirty="0" smtClean="0">
                          <a:latin typeface="メイリオ"/>
                          <a:ea typeface="メイリオ"/>
                          <a:cs typeface="メイリオ"/>
                        </a:rPr>
                        <a:t> outer IPv6 </a:t>
                      </a:r>
                      <a:r>
                        <a:rPr kumimoji="1" lang="en-US" altLang="ja-JP" sz="1600" dirty="0" err="1" smtClean="0">
                          <a:latin typeface="メイリオ"/>
                          <a:ea typeface="メイリオ"/>
                          <a:cs typeface="メイリオ"/>
                        </a:rPr>
                        <a:t>hdr</a:t>
                      </a:r>
                      <a:r>
                        <a:rPr kumimoji="1" lang="en-US" altLang="ja-JP" sz="1600" baseline="0" dirty="0" smtClean="0">
                          <a:latin typeface="メイリオ"/>
                          <a:ea typeface="メイリオ"/>
                          <a:cs typeface="メイリオ"/>
                        </a:rPr>
                        <a:t> and IPv6 cross-connect</a:t>
                      </a:r>
                      <a:endParaRPr kumimoji="1" lang="ja-JP" altLang="en-US" sz="1600" dirty="0">
                        <a:latin typeface="メイリオ"/>
                        <a:ea typeface="メイリオ"/>
                        <a:cs typeface="メイリオ"/>
                      </a:endParaRPr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5662">
                <a:tc>
                  <a:txBody>
                    <a:bodyPr/>
                    <a:lstStyle/>
                    <a:p>
                      <a:r>
                        <a:rPr kumimoji="1" lang="en-US" altLang="ja-JP" sz="2000" b="1" dirty="0" smtClean="0">
                          <a:latin typeface="メイリオ"/>
                          <a:ea typeface="メイリオ"/>
                          <a:cs typeface="メイリオ"/>
                        </a:rPr>
                        <a:t>END.DX4</a:t>
                      </a:r>
                      <a:endParaRPr kumimoji="1" lang="ja-JP" altLang="en-US" sz="2000" b="1" dirty="0">
                        <a:latin typeface="メイリオ"/>
                        <a:ea typeface="メイリオ"/>
                        <a:cs typeface="メイリオ"/>
                      </a:endParaRPr>
                    </a:p>
                  </a:txBody>
                  <a:tcPr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dirty="0" err="1" smtClean="0">
                          <a:latin typeface="メイリオ"/>
                          <a:ea typeface="メイリオ"/>
                          <a:cs typeface="メイリオ"/>
                        </a:rPr>
                        <a:t>Decap</a:t>
                      </a:r>
                      <a:r>
                        <a:rPr kumimoji="1" lang="en-US" altLang="ja-JP" sz="1600" dirty="0" smtClean="0">
                          <a:latin typeface="メイリオ"/>
                          <a:ea typeface="メイリオ"/>
                          <a:cs typeface="メイリオ"/>
                        </a:rPr>
                        <a:t> outer IPv6 </a:t>
                      </a:r>
                      <a:r>
                        <a:rPr kumimoji="1" lang="en-US" altLang="ja-JP" sz="1600" dirty="0" err="1" smtClean="0">
                          <a:latin typeface="メイリオ"/>
                          <a:ea typeface="メイリオ"/>
                          <a:cs typeface="メイリオ"/>
                        </a:rPr>
                        <a:t>hdr</a:t>
                      </a:r>
                      <a:r>
                        <a:rPr kumimoji="1" lang="en-US" altLang="ja-JP" sz="1600" baseline="0" dirty="0" smtClean="0">
                          <a:latin typeface="メイリオ"/>
                          <a:ea typeface="メイリオ"/>
                          <a:cs typeface="メイリオ"/>
                        </a:rPr>
                        <a:t> and IPv4 cross-connect</a:t>
                      </a:r>
                      <a:endParaRPr kumimoji="1" lang="ja-JP" altLang="en-US" sz="1600" dirty="0" smtClean="0">
                        <a:latin typeface="メイリオ"/>
                        <a:ea typeface="メイリオ"/>
                        <a:cs typeface="メイリオ"/>
                      </a:endParaRPr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5662">
                <a:tc>
                  <a:txBody>
                    <a:bodyPr/>
                    <a:lstStyle/>
                    <a:p>
                      <a:r>
                        <a:rPr kumimoji="1" lang="en-US" altLang="ja-JP" sz="2000" b="1" dirty="0" smtClean="0">
                          <a:latin typeface="メイリオ"/>
                          <a:ea typeface="メイリオ"/>
                          <a:cs typeface="メイリオ"/>
                        </a:rPr>
                        <a:t>END.B6</a:t>
                      </a:r>
                      <a:endParaRPr kumimoji="1" lang="ja-JP" altLang="en-US" sz="2000" b="1" dirty="0">
                        <a:latin typeface="メイリオ"/>
                        <a:ea typeface="メイリオ"/>
                        <a:cs typeface="メイリオ"/>
                      </a:endParaRPr>
                    </a:p>
                  </a:txBody>
                  <a:tcPr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>
                          <a:latin typeface="メイリオ"/>
                          <a:ea typeface="メイリオ"/>
                          <a:cs typeface="メイリオ"/>
                        </a:rPr>
                        <a:t>Bound to an SRv6 policy(SID</a:t>
                      </a:r>
                      <a:r>
                        <a:rPr kumimoji="1" lang="en-US" altLang="ja-JP" sz="1600" baseline="0" dirty="0" smtClean="0">
                          <a:latin typeface="メイリオ"/>
                          <a:ea typeface="メイリオ"/>
                          <a:cs typeface="メイリオ"/>
                        </a:rPr>
                        <a:t> list</a:t>
                      </a:r>
                      <a:r>
                        <a:rPr kumimoji="1" lang="en-US" altLang="ja-JP" sz="1600" dirty="0" smtClean="0">
                          <a:latin typeface="メイリオ"/>
                          <a:ea typeface="メイリオ"/>
                          <a:cs typeface="メイリオ"/>
                        </a:rPr>
                        <a:t>)</a:t>
                      </a:r>
                      <a:endParaRPr kumimoji="1" lang="ja-JP" altLang="en-US" sz="1600" dirty="0">
                        <a:latin typeface="メイリオ"/>
                        <a:ea typeface="メイリオ"/>
                        <a:cs typeface="メイリオ"/>
                      </a:endParaRPr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graphicFrame>
        <p:nvGraphicFramePr>
          <p:cNvPr id="81" name="表 8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7058328"/>
              </p:ext>
            </p:extLst>
          </p:nvPr>
        </p:nvGraphicFramePr>
        <p:xfrm>
          <a:off x="6443679" y="1053864"/>
          <a:ext cx="5465628" cy="2487066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1922166"/>
                <a:gridCol w="3543462"/>
              </a:tblGrid>
              <a:tr h="615662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SRv6 Function*</a:t>
                      </a:r>
                      <a:r>
                        <a:rPr kumimoji="1" lang="en-US" altLang="ja-JP" baseline="0" dirty="0" smtClean="0"/>
                        <a:t> Name</a:t>
                      </a:r>
                      <a:endParaRPr kumimoji="1" lang="ja-JP" altLang="en-US" dirty="0"/>
                    </a:p>
                  </a:txBody>
                  <a:tcPr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Forwarding</a:t>
                      </a:r>
                      <a:endParaRPr kumimoji="1" lang="ja-JP" altLang="en-US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5662">
                <a:tc>
                  <a:txBody>
                    <a:bodyPr/>
                    <a:lstStyle/>
                    <a:p>
                      <a:r>
                        <a:rPr kumimoji="1" lang="en-US" altLang="ja-JP" sz="2000" b="1" dirty="0" smtClean="0">
                          <a:latin typeface="メイリオ"/>
                          <a:ea typeface="メイリオ"/>
                          <a:cs typeface="メイリオ"/>
                        </a:rPr>
                        <a:t>T</a:t>
                      </a:r>
                      <a:endParaRPr kumimoji="1" lang="ja-JP" altLang="en-US" sz="2000" b="1" dirty="0">
                        <a:latin typeface="メイリオ"/>
                        <a:ea typeface="メイリオ"/>
                        <a:cs typeface="メイリオ"/>
                      </a:endParaRPr>
                    </a:p>
                  </a:txBody>
                  <a:tcPr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>
                          <a:latin typeface="メイリオ"/>
                          <a:ea typeface="メイリオ"/>
                          <a:cs typeface="メイリオ"/>
                        </a:rPr>
                        <a:t>Pure IPv6 transit </a:t>
                      </a:r>
                      <a:endParaRPr kumimoji="1" lang="ja-JP" altLang="en-US" sz="1600" dirty="0">
                        <a:latin typeface="メイリオ"/>
                        <a:ea typeface="メイリオ"/>
                        <a:cs typeface="メイリオ"/>
                      </a:endParaRPr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5662">
                <a:tc>
                  <a:txBody>
                    <a:bodyPr/>
                    <a:lstStyle/>
                    <a:p>
                      <a:r>
                        <a:rPr kumimoji="1" lang="en-US" altLang="ja-JP" sz="2000" b="1" dirty="0" err="1" smtClean="0">
                          <a:latin typeface="メイリオ"/>
                          <a:ea typeface="メイリオ"/>
                          <a:cs typeface="メイリオ"/>
                        </a:rPr>
                        <a:t>T.Insert</a:t>
                      </a:r>
                      <a:endParaRPr kumimoji="1" lang="ja-JP" altLang="en-US" sz="2000" b="1" dirty="0">
                        <a:latin typeface="メイリオ"/>
                        <a:ea typeface="メイリオ"/>
                        <a:cs typeface="メイリオ"/>
                      </a:endParaRPr>
                    </a:p>
                  </a:txBody>
                  <a:tcPr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>
                          <a:latin typeface="メイリオ"/>
                          <a:ea typeface="メイリオ"/>
                          <a:cs typeface="メイリオ"/>
                        </a:rPr>
                        <a:t>Insert an SRv6 policy (SID list)</a:t>
                      </a:r>
                      <a:endParaRPr kumimoji="1" lang="ja-JP" altLang="en-US" sz="1600" dirty="0">
                        <a:latin typeface="メイリオ"/>
                        <a:ea typeface="メイリオ"/>
                        <a:cs typeface="メイリオ"/>
                      </a:endParaRPr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5662">
                <a:tc>
                  <a:txBody>
                    <a:bodyPr/>
                    <a:lstStyle/>
                    <a:p>
                      <a:r>
                        <a:rPr kumimoji="1" lang="en-US" altLang="ja-JP" sz="2000" b="1" dirty="0" err="1" smtClean="0">
                          <a:latin typeface="メイリオ"/>
                          <a:ea typeface="メイリオ"/>
                          <a:cs typeface="メイリオ"/>
                        </a:rPr>
                        <a:t>T.Encaps</a:t>
                      </a:r>
                      <a:endParaRPr kumimoji="1" lang="ja-JP" altLang="en-US" sz="2000" b="1" dirty="0">
                        <a:latin typeface="メイリオ"/>
                        <a:ea typeface="メイリオ"/>
                        <a:cs typeface="メイリオ"/>
                      </a:endParaRPr>
                    </a:p>
                  </a:txBody>
                  <a:tcPr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err="1" smtClean="0">
                          <a:latin typeface="メイリオ"/>
                          <a:ea typeface="メイリオ"/>
                          <a:cs typeface="メイリオ"/>
                        </a:rPr>
                        <a:t>Encap</a:t>
                      </a:r>
                      <a:r>
                        <a:rPr kumimoji="1" lang="en-US" altLang="ja-JP" sz="1600" dirty="0" smtClean="0">
                          <a:latin typeface="メイリオ"/>
                          <a:ea typeface="メイリオ"/>
                          <a:cs typeface="メイリオ"/>
                        </a:rPr>
                        <a:t> SRv6 policy</a:t>
                      </a:r>
                      <a:r>
                        <a:rPr kumimoji="1" lang="en-US" altLang="ja-JP" sz="1600" baseline="0" dirty="0" smtClean="0">
                          <a:latin typeface="メイリオ"/>
                          <a:ea typeface="メイリオ"/>
                          <a:cs typeface="メイリオ"/>
                        </a:rPr>
                        <a:t> (SID list) by outer IPv6 </a:t>
                      </a:r>
                      <a:r>
                        <a:rPr kumimoji="1" lang="en-US" altLang="ja-JP" sz="1600" baseline="0" dirty="0" err="1" smtClean="0">
                          <a:latin typeface="メイリオ"/>
                          <a:ea typeface="メイリオ"/>
                          <a:cs typeface="メイリオ"/>
                        </a:rPr>
                        <a:t>hdr</a:t>
                      </a:r>
                      <a:endParaRPr kumimoji="1" lang="ja-JP" altLang="en-US" sz="1600" dirty="0">
                        <a:latin typeface="メイリオ"/>
                        <a:ea typeface="メイリオ"/>
                        <a:cs typeface="メイリオ"/>
                      </a:endParaRPr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2" name="テキスト ボックス 81"/>
          <p:cNvSpPr txBox="1"/>
          <p:nvPr/>
        </p:nvSpPr>
        <p:spPr>
          <a:xfrm>
            <a:off x="7900067" y="6486297"/>
            <a:ext cx="37862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ourier"/>
                <a:cs typeface="Courier"/>
              </a:rPr>
              <a:t>* SRv6 </a:t>
            </a:r>
            <a:r>
              <a:rPr kumimoji="1" lang="en-US" altLang="ja-JP" dirty="0">
                <a:solidFill>
                  <a:schemeClr val="tx1">
                    <a:lumMod val="65000"/>
                    <a:lumOff val="35000"/>
                  </a:schemeClr>
                </a:solidFill>
                <a:latin typeface="Courier"/>
                <a:cs typeface="Courier"/>
              </a:rPr>
              <a:t>Network </a:t>
            </a:r>
            <a:r>
              <a:rPr kumimoji="1" lang="en-US" altLang="ja-JP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ourier"/>
                <a:cs typeface="Courier"/>
              </a:rPr>
              <a:t>Programming</a:t>
            </a:r>
            <a:endParaRPr kumimoji="1" lang="en-US" altLang="ja-JP" dirty="0">
              <a:solidFill>
                <a:schemeClr val="tx1">
                  <a:lumMod val="65000"/>
                  <a:lumOff val="35000"/>
                </a:schemeClr>
              </a:solidFill>
              <a:latin typeface="Courier"/>
              <a:cs typeface="Courier"/>
            </a:endParaRPr>
          </a:p>
        </p:txBody>
      </p:sp>
    </p:spTree>
    <p:extLst>
      <p:ext uri="{BB962C8B-B14F-4D97-AF65-F5344CB8AC3E}">
        <p14:creationId xmlns:p14="http://schemas.microsoft.com/office/powerpoint/2010/main" val="11554565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" y="0"/>
            <a:ext cx="12191999" cy="822184"/>
          </a:xfrm>
        </p:spPr>
        <p:txBody>
          <a:bodyPr>
            <a:normAutofit/>
          </a:bodyPr>
          <a:lstStyle/>
          <a:p>
            <a:r>
              <a:rPr kumimoji="1" lang="en-US" altLang="ja-JP" sz="3600" b="1" dirty="0" smtClean="0">
                <a:latin typeface="Meiryo" charset="-128"/>
                <a:ea typeface="Meiryo" charset="-128"/>
                <a:cs typeface="Meiryo" charset="-128"/>
              </a:rPr>
              <a:t>SID Functions</a:t>
            </a:r>
            <a:r>
              <a:rPr kumimoji="1" lang="ja-JP" altLang="en-US" sz="3600" b="1" baseline="30000" dirty="0" smtClean="0">
                <a:latin typeface="Meiryo" charset="-128"/>
                <a:ea typeface="Meiryo" charset="-128"/>
                <a:cs typeface="Meiryo" charset="-128"/>
              </a:rPr>
              <a:t>*</a:t>
            </a:r>
            <a:r>
              <a:rPr kumimoji="1" lang="en-US" altLang="ja-JP" sz="3600" b="1" dirty="0" smtClean="0">
                <a:latin typeface="Meiryo" charset="-128"/>
                <a:ea typeface="Meiryo" charset="-128"/>
                <a:cs typeface="Meiryo" charset="-128"/>
              </a:rPr>
              <a:t> for Mobile Data-Plane Roles</a:t>
            </a:r>
            <a:endParaRPr kumimoji="1" lang="ja-JP" altLang="en-US" sz="3600" b="1" dirty="0">
              <a:latin typeface="Meiryo" charset="-128"/>
              <a:ea typeface="Meiryo" charset="-128"/>
              <a:cs typeface="Meiryo" charset="-128"/>
            </a:endParaRPr>
          </a:p>
        </p:txBody>
      </p:sp>
      <p:grpSp>
        <p:nvGrpSpPr>
          <p:cNvPr id="66" name="図形グループ 65"/>
          <p:cNvGrpSpPr/>
          <p:nvPr/>
        </p:nvGrpSpPr>
        <p:grpSpPr>
          <a:xfrm>
            <a:off x="2167836" y="3513301"/>
            <a:ext cx="7526682" cy="3213815"/>
            <a:chOff x="4665322" y="2646482"/>
            <a:chExt cx="7526682" cy="3213815"/>
          </a:xfrm>
        </p:grpSpPr>
        <p:sp>
          <p:nvSpPr>
            <p:cNvPr id="228" name="円/楕円 227"/>
            <p:cNvSpPr/>
            <p:nvPr/>
          </p:nvSpPr>
          <p:spPr>
            <a:xfrm>
              <a:off x="6133521" y="4217554"/>
              <a:ext cx="4542851" cy="1531253"/>
            </a:xfrm>
            <a:prstGeom prst="ellipse">
              <a:avLst/>
            </a:pr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2133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メイリオ"/>
                  <a:ea typeface="メイリオ"/>
                  <a:cs typeface="メイリオ"/>
                </a:rPr>
                <a:t> </a:t>
              </a:r>
              <a:r>
                <a:rPr kumimoji="0" lang="en-US" altLang="ja-JP" sz="2133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メイリオ"/>
                  <a:ea typeface="メイリオ"/>
                  <a:cs typeface="メイリオ"/>
                </a:rPr>
                <a:t>SRv6 Network</a:t>
              </a:r>
            </a:p>
          </p:txBody>
        </p:sp>
        <p:sp>
          <p:nvSpPr>
            <p:cNvPr id="256" name="テキスト ボックス 255"/>
            <p:cNvSpPr txBox="1"/>
            <p:nvPr/>
          </p:nvSpPr>
          <p:spPr>
            <a:xfrm>
              <a:off x="5222044" y="2771215"/>
              <a:ext cx="1231697" cy="5025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333" dirty="0" smtClean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  <a:t>Access Node</a:t>
              </a:r>
              <a:br>
                <a:rPr lang="en-US" altLang="ja-JP" sz="1333" dirty="0" smtClean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</a:br>
              <a:r>
                <a:rPr lang="en-US" altLang="ja-JP" sz="1333" dirty="0" smtClean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  <a:t>(</a:t>
              </a:r>
              <a:r>
                <a:rPr lang="en-US" altLang="ja-JP" sz="1333" dirty="0" err="1" smtClean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  <a:t>eNode</a:t>
              </a:r>
              <a:r>
                <a:rPr lang="en-US" altLang="ja-JP" sz="1333" dirty="0" smtClean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  <a:t>-B)</a:t>
              </a:r>
              <a:endParaRPr lang="ja-JP" altLang="en-US" sz="1333" dirty="0">
                <a:solidFill>
                  <a:srgbClr val="7F7F7F"/>
                </a:solidFill>
                <a:latin typeface="メイリオ"/>
                <a:ea typeface="メイリオ"/>
                <a:cs typeface="メイリオ"/>
              </a:endParaRPr>
            </a:p>
          </p:txBody>
        </p:sp>
        <p:cxnSp>
          <p:nvCxnSpPr>
            <p:cNvPr id="261" name="直線コネクタ 260"/>
            <p:cNvCxnSpPr/>
            <p:nvPr/>
          </p:nvCxnSpPr>
          <p:spPr>
            <a:xfrm flipH="1">
              <a:off x="8375249" y="3364818"/>
              <a:ext cx="10" cy="1523448"/>
            </a:xfrm>
            <a:prstGeom prst="line">
              <a:avLst/>
            </a:prstGeom>
            <a:noFill/>
            <a:ln w="12700" cap="flat" cmpd="sng" algn="ctr">
              <a:solidFill>
                <a:srgbClr val="7F7F7F"/>
              </a:solidFill>
              <a:prstDash val="sysDash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sp>
          <p:nvSpPr>
            <p:cNvPr id="276" name="正方形/長方形 275"/>
            <p:cNvSpPr/>
            <p:nvPr/>
          </p:nvSpPr>
          <p:spPr>
            <a:xfrm>
              <a:off x="5879135" y="3797213"/>
              <a:ext cx="4954516" cy="328145"/>
            </a:xfrm>
            <a:prstGeom prst="rect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メイリオ"/>
                  <a:ea typeface="メイリオ"/>
                  <a:cs typeface="メイリオ"/>
                </a:rPr>
                <a:t>SRv6 SIDs</a:t>
              </a:r>
              <a:endParaRPr kumimoji="0" lang="ja-JP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endParaRPr>
            </a:p>
          </p:txBody>
        </p:sp>
        <p:cxnSp>
          <p:nvCxnSpPr>
            <p:cNvPr id="282" name="直線コネクタ 281"/>
            <p:cNvCxnSpPr>
              <a:stCxn id="320" idx="6"/>
            </p:cNvCxnSpPr>
            <p:nvPr/>
          </p:nvCxnSpPr>
          <p:spPr>
            <a:xfrm flipV="1">
              <a:off x="5948211" y="5018431"/>
              <a:ext cx="2141741" cy="6277"/>
            </a:xfrm>
            <a:prstGeom prst="line">
              <a:avLst/>
            </a:prstGeom>
            <a:noFill/>
            <a:ln w="12700" cap="flat" cmpd="sng" algn="ctr">
              <a:solidFill>
                <a:srgbClr val="FFFFFF">
                  <a:lumMod val="50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grpSp>
          <p:nvGrpSpPr>
            <p:cNvPr id="319" name="グループ化 55"/>
            <p:cNvGrpSpPr/>
            <p:nvPr/>
          </p:nvGrpSpPr>
          <p:grpSpPr>
            <a:xfrm>
              <a:off x="5583084" y="4633098"/>
              <a:ext cx="365127" cy="469931"/>
              <a:chOff x="2951136" y="3903667"/>
              <a:chExt cx="730261" cy="876314"/>
            </a:xfrm>
          </p:grpSpPr>
          <p:sp>
            <p:nvSpPr>
              <p:cNvPr id="320" name="円/楕円 35"/>
              <p:cNvSpPr>
                <a:spLocks noChangeArrowheads="1"/>
              </p:cNvSpPr>
              <p:nvPr/>
            </p:nvSpPr>
            <p:spPr bwMode="auto">
              <a:xfrm>
                <a:off x="2951136" y="4487877"/>
                <a:ext cx="730261" cy="292104"/>
              </a:xfrm>
              <a:prstGeom prst="ellipse">
                <a:avLst/>
              </a:prstGeom>
              <a:solidFill>
                <a:srgbClr val="FFFFFF">
                  <a:lumMod val="85000"/>
                </a:srgbClr>
              </a:solidFill>
              <a:ln w="2857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grpSp>
            <p:nvGrpSpPr>
              <p:cNvPr id="321" name="グループ化 334"/>
              <p:cNvGrpSpPr>
                <a:grpSpLocks/>
              </p:cNvGrpSpPr>
              <p:nvPr/>
            </p:nvGrpSpPr>
            <p:grpSpPr bwMode="auto">
              <a:xfrm>
                <a:off x="2951142" y="3903667"/>
                <a:ext cx="693747" cy="839797"/>
                <a:chOff x="5360992" y="1603350"/>
                <a:chExt cx="985850" cy="1387493"/>
              </a:xfrm>
            </p:grpSpPr>
            <p:sp>
              <p:nvSpPr>
                <p:cNvPr id="322" name="円/楕円 321"/>
                <p:cNvSpPr/>
                <p:nvPr/>
              </p:nvSpPr>
              <p:spPr bwMode="auto">
                <a:xfrm>
                  <a:off x="5762349" y="1676016"/>
                  <a:ext cx="219510" cy="67181"/>
                </a:xfrm>
                <a:prstGeom prst="ellipse">
                  <a:avLst/>
                </a:prstGeom>
                <a:noFill/>
                <a:ln w="28575" cap="flat" cmpd="sng" algn="ctr">
                  <a:solidFill>
                    <a:srgbClr val="FFFFFF">
                      <a:lumMod val="75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042885" eaLnBrk="1" fontAlgn="base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  <a:cs typeface="Osaka"/>
                  </a:endParaRPr>
                </a:p>
              </p:txBody>
            </p:sp>
            <p:sp>
              <p:nvSpPr>
                <p:cNvPr id="323" name="円/楕円 322"/>
                <p:cNvSpPr/>
                <p:nvPr/>
              </p:nvSpPr>
              <p:spPr bwMode="auto">
                <a:xfrm>
                  <a:off x="5762349" y="1785699"/>
                  <a:ext cx="219510" cy="67181"/>
                </a:xfrm>
                <a:prstGeom prst="ellipse">
                  <a:avLst/>
                </a:prstGeom>
                <a:noFill/>
                <a:ln w="28575" cap="flat" cmpd="sng" algn="ctr">
                  <a:solidFill>
                    <a:srgbClr val="FFFFFF">
                      <a:lumMod val="75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042885" eaLnBrk="1" fontAlgn="base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  <a:cs typeface="Osaka"/>
                  </a:endParaRPr>
                </a:p>
              </p:txBody>
            </p:sp>
            <p:sp>
              <p:nvSpPr>
                <p:cNvPr id="324" name="円/楕円 323"/>
                <p:cNvSpPr/>
                <p:nvPr/>
              </p:nvSpPr>
              <p:spPr bwMode="auto">
                <a:xfrm>
                  <a:off x="5762349" y="1902237"/>
                  <a:ext cx="219510" cy="65810"/>
                </a:xfrm>
                <a:prstGeom prst="ellipse">
                  <a:avLst/>
                </a:prstGeom>
                <a:noFill/>
                <a:ln w="28575" cap="flat" cmpd="sng" algn="ctr">
                  <a:solidFill>
                    <a:srgbClr val="FFFFFF">
                      <a:lumMod val="75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042885" eaLnBrk="1" fontAlgn="base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  <a:cs typeface="Osaka"/>
                  </a:endParaRPr>
                </a:p>
              </p:txBody>
            </p:sp>
            <p:grpSp>
              <p:nvGrpSpPr>
                <p:cNvPr id="325" name="グループ化 58"/>
                <p:cNvGrpSpPr>
                  <a:grpSpLocks/>
                </p:cNvGrpSpPr>
                <p:nvPr/>
              </p:nvGrpSpPr>
              <p:grpSpPr bwMode="auto">
                <a:xfrm>
                  <a:off x="5360992" y="1603350"/>
                  <a:ext cx="985850" cy="1387493"/>
                  <a:chOff x="5360994" y="1603350"/>
                  <a:chExt cx="2962275" cy="4212739"/>
                </a:xfrm>
              </p:grpSpPr>
              <p:sp>
                <p:nvSpPr>
                  <p:cNvPr id="326" name="Rectangle 2"/>
                  <p:cNvSpPr>
                    <a:spLocks/>
                  </p:cNvSpPr>
                  <p:nvPr/>
                </p:nvSpPr>
                <p:spPr bwMode="auto">
                  <a:xfrm>
                    <a:off x="7141536" y="1603350"/>
                    <a:ext cx="181072" cy="1119480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D6D6D6"/>
                      </a:gs>
                      <a:gs pos="100000">
                        <a:srgbClr val="828282"/>
                      </a:gs>
                    </a:gsLst>
                    <a:lin ang="0" scaled="1"/>
                  </a:gradFill>
                  <a:ln w="25400">
                    <a:noFill/>
                    <a:miter lim="800000"/>
                    <a:headEnd/>
                    <a:tailEnd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27" name="Oval 4"/>
                  <p:cNvSpPr>
                    <a:spLocks/>
                  </p:cNvSpPr>
                  <p:nvPr/>
                </p:nvSpPr>
                <p:spPr bwMode="auto">
                  <a:xfrm>
                    <a:off x="5360994" y="4815702"/>
                    <a:ext cx="2940038" cy="1000387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999999">
                          <a:alpha val="50000"/>
                        </a:srgb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path path="rect">
                      <a:fillToRect l="50000" t="50000" r="50000" b="50000"/>
                    </a:path>
                  </a:gradFill>
                  <a:ln w="25400">
                    <a:noFill/>
                    <a:miter lim="800000"/>
                    <a:headEnd/>
                    <a:tailEnd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28" name="Oval 5"/>
                  <p:cNvSpPr>
                    <a:spLocks/>
                  </p:cNvSpPr>
                  <p:nvPr/>
                </p:nvSpPr>
                <p:spPr bwMode="auto">
                  <a:xfrm>
                    <a:off x="6693621" y="4879219"/>
                    <a:ext cx="1629648" cy="554182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999999">
                          <a:alpha val="50000"/>
                        </a:srgb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path path="rect">
                      <a:fillToRect l="50000" t="50000" r="50000" b="50000"/>
                    </a:path>
                  </a:gradFill>
                  <a:ln w="25400">
                    <a:noFill/>
                    <a:miter lim="800000"/>
                    <a:headEnd/>
                    <a:tailEnd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29" name="Oval 6"/>
                  <p:cNvSpPr>
                    <a:spLocks/>
                  </p:cNvSpPr>
                  <p:nvPr/>
                </p:nvSpPr>
                <p:spPr bwMode="auto">
                  <a:xfrm>
                    <a:off x="5543654" y="4877631"/>
                    <a:ext cx="1631237" cy="554182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999999">
                          <a:alpha val="50000"/>
                        </a:srgb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path path="rect">
                      <a:fillToRect l="50000" t="50000" r="50000" b="50000"/>
                    </a:path>
                  </a:gradFill>
                  <a:ln w="25400">
                    <a:noFill/>
                    <a:miter lim="800000"/>
                    <a:headEnd/>
                    <a:tailEnd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30" name="Freeform 7"/>
                  <p:cNvSpPr>
                    <a:spLocks/>
                  </p:cNvSpPr>
                  <p:nvPr/>
                </p:nvSpPr>
                <p:spPr bwMode="auto">
                  <a:xfrm>
                    <a:off x="6422013" y="4534641"/>
                    <a:ext cx="1010191" cy="257242"/>
                  </a:xfrm>
                  <a:custGeom>
                    <a:avLst/>
                    <a:gdLst>
                      <a:gd name="T0" fmla="*/ 0 w 21600"/>
                      <a:gd name="T1" fmla="*/ 67 h 21600"/>
                      <a:gd name="T2" fmla="*/ 0 w 21600"/>
                      <a:gd name="T3" fmla="*/ 10018 h 21600"/>
                      <a:gd name="T4" fmla="*/ 10016 w 21600"/>
                      <a:gd name="T5" fmla="*/ 21600 h 21600"/>
                      <a:gd name="T6" fmla="*/ 21600 w 21600"/>
                      <a:gd name="T7" fmla="*/ 9203 h 21600"/>
                      <a:gd name="T8" fmla="*/ 21192 w 21600"/>
                      <a:gd name="T9" fmla="*/ 0 h 21600"/>
                      <a:gd name="T10" fmla="*/ 0 w 21600"/>
                      <a:gd name="T11" fmla="*/ 67 h 21600"/>
                      <a:gd name="T12" fmla="*/ 0 w 21600"/>
                      <a:gd name="T13" fmla="*/ 67 h 21600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21600"/>
                      <a:gd name="T22" fmla="*/ 0 h 21600"/>
                      <a:gd name="T23" fmla="*/ 21600 w 21600"/>
                      <a:gd name="T24" fmla="*/ 21600 h 21600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21600" h="21600">
                        <a:moveTo>
                          <a:pt x="0" y="67"/>
                        </a:moveTo>
                        <a:lnTo>
                          <a:pt x="0" y="10018"/>
                        </a:lnTo>
                        <a:lnTo>
                          <a:pt x="10016" y="21600"/>
                        </a:lnTo>
                        <a:lnTo>
                          <a:pt x="21600" y="9203"/>
                        </a:lnTo>
                        <a:lnTo>
                          <a:pt x="21192" y="0"/>
                        </a:lnTo>
                        <a:lnTo>
                          <a:pt x="0" y="67"/>
                        </a:lnTo>
                        <a:close/>
                        <a:moveTo>
                          <a:pt x="0" y="67"/>
                        </a:moveTo>
                      </a:path>
                    </a:pathLst>
                  </a:custGeom>
                  <a:solidFill>
                    <a:srgbClr val="BBE0E3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31" name="Freeform 8"/>
                  <p:cNvSpPr>
                    <a:spLocks/>
                  </p:cNvSpPr>
                  <p:nvPr/>
                </p:nvSpPr>
                <p:spPr bwMode="auto">
                  <a:xfrm>
                    <a:off x="6434719" y="4429839"/>
                    <a:ext cx="980013" cy="220720"/>
                  </a:xfrm>
                  <a:custGeom>
                    <a:avLst/>
                    <a:gdLst>
                      <a:gd name="T0" fmla="*/ 0 w 21600"/>
                      <a:gd name="T1" fmla="*/ 8709 h 21600"/>
                      <a:gd name="T2" fmla="*/ 10170 w 21600"/>
                      <a:gd name="T3" fmla="*/ 21600 h 21600"/>
                      <a:gd name="T4" fmla="*/ 21600 w 21600"/>
                      <a:gd name="T5" fmla="*/ 8394 h 21600"/>
                      <a:gd name="T6" fmla="*/ 9964 w 21600"/>
                      <a:gd name="T7" fmla="*/ 0 h 21600"/>
                      <a:gd name="T8" fmla="*/ 0 w 21600"/>
                      <a:gd name="T9" fmla="*/ 8709 h 21600"/>
                      <a:gd name="T10" fmla="*/ 0 w 21600"/>
                      <a:gd name="T11" fmla="*/ 8709 h 2160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21600"/>
                      <a:gd name="T19" fmla="*/ 0 h 21600"/>
                      <a:gd name="T20" fmla="*/ 21600 w 21600"/>
                      <a:gd name="T21" fmla="*/ 21600 h 2160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21600" h="21600">
                        <a:moveTo>
                          <a:pt x="0" y="8709"/>
                        </a:moveTo>
                        <a:lnTo>
                          <a:pt x="10170" y="21600"/>
                        </a:lnTo>
                        <a:lnTo>
                          <a:pt x="21600" y="8394"/>
                        </a:lnTo>
                        <a:lnTo>
                          <a:pt x="9964" y="0"/>
                        </a:lnTo>
                        <a:lnTo>
                          <a:pt x="0" y="8709"/>
                        </a:lnTo>
                        <a:close/>
                        <a:moveTo>
                          <a:pt x="0" y="8709"/>
                        </a:moveTo>
                      </a:path>
                    </a:pathLst>
                  </a:custGeom>
                  <a:solidFill>
                    <a:srgbClr val="9A9A9A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32" name="Freeform 9"/>
                  <p:cNvSpPr>
                    <a:spLocks/>
                  </p:cNvSpPr>
                  <p:nvPr/>
                </p:nvSpPr>
                <p:spPr bwMode="auto">
                  <a:xfrm>
                    <a:off x="6568141" y="4094789"/>
                    <a:ext cx="725877" cy="165143"/>
                  </a:xfrm>
                  <a:custGeom>
                    <a:avLst/>
                    <a:gdLst>
                      <a:gd name="T0" fmla="*/ 0 w 21600"/>
                      <a:gd name="T1" fmla="*/ 67 h 21600"/>
                      <a:gd name="T2" fmla="*/ 0 w 21600"/>
                      <a:gd name="T3" fmla="*/ 10018 h 21600"/>
                      <a:gd name="T4" fmla="*/ 10016 w 21600"/>
                      <a:gd name="T5" fmla="*/ 21600 h 21600"/>
                      <a:gd name="T6" fmla="*/ 21600 w 21600"/>
                      <a:gd name="T7" fmla="*/ 9203 h 21600"/>
                      <a:gd name="T8" fmla="*/ 21192 w 21600"/>
                      <a:gd name="T9" fmla="*/ 0 h 21600"/>
                      <a:gd name="T10" fmla="*/ 0 w 21600"/>
                      <a:gd name="T11" fmla="*/ 67 h 21600"/>
                      <a:gd name="T12" fmla="*/ 0 w 21600"/>
                      <a:gd name="T13" fmla="*/ 67 h 21600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21600"/>
                      <a:gd name="T22" fmla="*/ 0 h 21600"/>
                      <a:gd name="T23" fmla="*/ 21600 w 21600"/>
                      <a:gd name="T24" fmla="*/ 21600 h 21600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21600" h="21600">
                        <a:moveTo>
                          <a:pt x="0" y="67"/>
                        </a:moveTo>
                        <a:lnTo>
                          <a:pt x="0" y="10018"/>
                        </a:lnTo>
                        <a:lnTo>
                          <a:pt x="10016" y="21600"/>
                        </a:lnTo>
                        <a:lnTo>
                          <a:pt x="21600" y="9203"/>
                        </a:lnTo>
                        <a:lnTo>
                          <a:pt x="21192" y="0"/>
                        </a:lnTo>
                        <a:lnTo>
                          <a:pt x="0" y="67"/>
                        </a:lnTo>
                        <a:close/>
                        <a:moveTo>
                          <a:pt x="0" y="67"/>
                        </a:moveTo>
                      </a:path>
                    </a:pathLst>
                  </a:custGeom>
                  <a:solidFill>
                    <a:srgbClr val="BBE0E3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33" name="Freeform 10"/>
                  <p:cNvSpPr>
                    <a:spLocks/>
                  </p:cNvSpPr>
                  <p:nvPr/>
                </p:nvSpPr>
                <p:spPr bwMode="auto">
                  <a:xfrm>
                    <a:off x="6577671" y="4028096"/>
                    <a:ext cx="703640" cy="141324"/>
                  </a:xfrm>
                  <a:custGeom>
                    <a:avLst/>
                    <a:gdLst>
                      <a:gd name="T0" fmla="*/ 0 w 21600"/>
                      <a:gd name="T1" fmla="*/ 8709 h 21600"/>
                      <a:gd name="T2" fmla="*/ 10170 w 21600"/>
                      <a:gd name="T3" fmla="*/ 21600 h 21600"/>
                      <a:gd name="T4" fmla="*/ 21600 w 21600"/>
                      <a:gd name="T5" fmla="*/ 8394 h 21600"/>
                      <a:gd name="T6" fmla="*/ 9964 w 21600"/>
                      <a:gd name="T7" fmla="*/ 0 h 21600"/>
                      <a:gd name="T8" fmla="*/ 0 w 21600"/>
                      <a:gd name="T9" fmla="*/ 8709 h 21600"/>
                      <a:gd name="T10" fmla="*/ 0 w 21600"/>
                      <a:gd name="T11" fmla="*/ 8709 h 2160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21600"/>
                      <a:gd name="T19" fmla="*/ 0 h 21600"/>
                      <a:gd name="T20" fmla="*/ 21600 w 21600"/>
                      <a:gd name="T21" fmla="*/ 21600 h 2160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21600" h="21600">
                        <a:moveTo>
                          <a:pt x="0" y="8709"/>
                        </a:moveTo>
                        <a:lnTo>
                          <a:pt x="10170" y="21600"/>
                        </a:lnTo>
                        <a:lnTo>
                          <a:pt x="21600" y="8394"/>
                        </a:lnTo>
                        <a:lnTo>
                          <a:pt x="9964" y="0"/>
                        </a:lnTo>
                        <a:lnTo>
                          <a:pt x="0" y="8709"/>
                        </a:lnTo>
                        <a:close/>
                        <a:moveTo>
                          <a:pt x="0" y="8709"/>
                        </a:moveTo>
                      </a:path>
                    </a:pathLst>
                  </a:custGeom>
                  <a:solidFill>
                    <a:srgbClr val="9A9A9A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34" name="Freeform 11"/>
                  <p:cNvSpPr>
                    <a:spLocks/>
                  </p:cNvSpPr>
                  <p:nvPr/>
                </p:nvSpPr>
                <p:spPr bwMode="auto">
                  <a:xfrm>
                    <a:off x="6665030" y="3639057"/>
                    <a:ext cx="527333" cy="93687"/>
                  </a:xfrm>
                  <a:custGeom>
                    <a:avLst/>
                    <a:gdLst>
                      <a:gd name="T0" fmla="*/ 0 w 21600"/>
                      <a:gd name="T1" fmla="*/ 67 h 21600"/>
                      <a:gd name="T2" fmla="*/ 0 w 21600"/>
                      <a:gd name="T3" fmla="*/ 10018 h 21600"/>
                      <a:gd name="T4" fmla="*/ 10016 w 21600"/>
                      <a:gd name="T5" fmla="*/ 21600 h 21600"/>
                      <a:gd name="T6" fmla="*/ 21600 w 21600"/>
                      <a:gd name="T7" fmla="*/ 9203 h 21600"/>
                      <a:gd name="T8" fmla="*/ 21192 w 21600"/>
                      <a:gd name="T9" fmla="*/ 0 h 21600"/>
                      <a:gd name="T10" fmla="*/ 0 w 21600"/>
                      <a:gd name="T11" fmla="*/ 67 h 21600"/>
                      <a:gd name="T12" fmla="*/ 0 w 21600"/>
                      <a:gd name="T13" fmla="*/ 67 h 21600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21600"/>
                      <a:gd name="T22" fmla="*/ 0 h 21600"/>
                      <a:gd name="T23" fmla="*/ 21600 w 21600"/>
                      <a:gd name="T24" fmla="*/ 21600 h 21600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21600" h="21600">
                        <a:moveTo>
                          <a:pt x="0" y="67"/>
                        </a:moveTo>
                        <a:lnTo>
                          <a:pt x="0" y="10018"/>
                        </a:lnTo>
                        <a:lnTo>
                          <a:pt x="10016" y="21600"/>
                        </a:lnTo>
                        <a:lnTo>
                          <a:pt x="21600" y="9203"/>
                        </a:lnTo>
                        <a:lnTo>
                          <a:pt x="21192" y="0"/>
                        </a:lnTo>
                        <a:lnTo>
                          <a:pt x="0" y="67"/>
                        </a:lnTo>
                        <a:close/>
                        <a:moveTo>
                          <a:pt x="0" y="67"/>
                        </a:moveTo>
                      </a:path>
                    </a:pathLst>
                  </a:custGeom>
                  <a:solidFill>
                    <a:srgbClr val="BBE0E3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35" name="Freeform 12"/>
                  <p:cNvSpPr>
                    <a:spLocks/>
                  </p:cNvSpPr>
                  <p:nvPr/>
                </p:nvSpPr>
                <p:spPr bwMode="auto">
                  <a:xfrm>
                    <a:off x="6672972" y="3600947"/>
                    <a:ext cx="511449" cy="79396"/>
                  </a:xfrm>
                  <a:custGeom>
                    <a:avLst/>
                    <a:gdLst>
                      <a:gd name="T0" fmla="*/ 0 w 21600"/>
                      <a:gd name="T1" fmla="*/ 8709 h 21600"/>
                      <a:gd name="T2" fmla="*/ 10170 w 21600"/>
                      <a:gd name="T3" fmla="*/ 21600 h 21600"/>
                      <a:gd name="T4" fmla="*/ 21600 w 21600"/>
                      <a:gd name="T5" fmla="*/ 8394 h 21600"/>
                      <a:gd name="T6" fmla="*/ 9964 w 21600"/>
                      <a:gd name="T7" fmla="*/ 0 h 21600"/>
                      <a:gd name="T8" fmla="*/ 0 w 21600"/>
                      <a:gd name="T9" fmla="*/ 8709 h 21600"/>
                      <a:gd name="T10" fmla="*/ 0 w 21600"/>
                      <a:gd name="T11" fmla="*/ 8709 h 2160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21600"/>
                      <a:gd name="T19" fmla="*/ 0 h 21600"/>
                      <a:gd name="T20" fmla="*/ 21600 w 21600"/>
                      <a:gd name="T21" fmla="*/ 21600 h 2160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21600" h="21600">
                        <a:moveTo>
                          <a:pt x="0" y="8709"/>
                        </a:moveTo>
                        <a:lnTo>
                          <a:pt x="10170" y="21600"/>
                        </a:lnTo>
                        <a:lnTo>
                          <a:pt x="21600" y="8394"/>
                        </a:lnTo>
                        <a:lnTo>
                          <a:pt x="9964" y="0"/>
                        </a:lnTo>
                        <a:lnTo>
                          <a:pt x="0" y="8709"/>
                        </a:lnTo>
                        <a:close/>
                        <a:moveTo>
                          <a:pt x="0" y="8709"/>
                        </a:moveTo>
                      </a:path>
                    </a:pathLst>
                  </a:custGeom>
                  <a:solidFill>
                    <a:srgbClr val="9A9A9A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36" name="Freeform 13"/>
                  <p:cNvSpPr>
                    <a:spLocks/>
                  </p:cNvSpPr>
                  <p:nvPr/>
                </p:nvSpPr>
                <p:spPr bwMode="auto">
                  <a:xfrm>
                    <a:off x="6780980" y="2481467"/>
                    <a:ext cx="162012" cy="2867775"/>
                  </a:xfrm>
                  <a:custGeom>
                    <a:avLst/>
                    <a:gdLst>
                      <a:gd name="T0" fmla="*/ 19475 w 21600"/>
                      <a:gd name="T1" fmla="*/ 0 h 21600"/>
                      <a:gd name="T2" fmla="*/ 0 w 21600"/>
                      <a:gd name="T3" fmla="*/ 21403 h 21600"/>
                      <a:gd name="T4" fmla="*/ 21600 w 21600"/>
                      <a:gd name="T5" fmla="*/ 21600 h 21600"/>
                      <a:gd name="T6" fmla="*/ 19475 w 21600"/>
                      <a:gd name="T7" fmla="*/ 0 h 21600"/>
                      <a:gd name="T8" fmla="*/ 19475 w 21600"/>
                      <a:gd name="T9" fmla="*/ 0 h 2160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1600"/>
                      <a:gd name="T16" fmla="*/ 0 h 21600"/>
                      <a:gd name="T17" fmla="*/ 21600 w 21600"/>
                      <a:gd name="T18" fmla="*/ 21600 h 2160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1600" h="21600">
                        <a:moveTo>
                          <a:pt x="19475" y="0"/>
                        </a:moveTo>
                        <a:lnTo>
                          <a:pt x="0" y="21403"/>
                        </a:lnTo>
                        <a:lnTo>
                          <a:pt x="21600" y="21600"/>
                        </a:lnTo>
                        <a:lnTo>
                          <a:pt x="19475" y="0"/>
                        </a:lnTo>
                        <a:close/>
                        <a:moveTo>
                          <a:pt x="19475" y="0"/>
                        </a:moveTo>
                      </a:path>
                    </a:pathLst>
                  </a:custGeom>
                  <a:gradFill rotWithShape="0">
                    <a:gsLst>
                      <a:gs pos="0">
                        <a:srgbClr val="828282"/>
                      </a:gs>
                      <a:gs pos="100000">
                        <a:srgbClr val="E4E4E4"/>
                      </a:gs>
                    </a:gsLst>
                    <a:lin ang="2820000" scaled="1"/>
                  </a:gra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37" name="Freeform 14"/>
                  <p:cNvSpPr>
                    <a:spLocks/>
                  </p:cNvSpPr>
                  <p:nvPr/>
                </p:nvSpPr>
                <p:spPr bwMode="auto">
                  <a:xfrm>
                    <a:off x="6917578" y="2514813"/>
                    <a:ext cx="212839" cy="2824901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1930 w 21600"/>
                      <a:gd name="T3" fmla="*/ 21600 h 21600"/>
                      <a:gd name="T4" fmla="*/ 21600 w 21600"/>
                      <a:gd name="T5" fmla="*/ 21422 h 21600"/>
                      <a:gd name="T6" fmla="*/ 0 w 21600"/>
                      <a:gd name="T7" fmla="*/ 0 h 21600"/>
                      <a:gd name="T8" fmla="*/ 0 w 21600"/>
                      <a:gd name="T9" fmla="*/ 0 h 2160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1600"/>
                      <a:gd name="T16" fmla="*/ 0 h 21600"/>
                      <a:gd name="T17" fmla="*/ 21600 w 21600"/>
                      <a:gd name="T18" fmla="*/ 21600 h 2160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1600" h="21600">
                        <a:moveTo>
                          <a:pt x="0" y="0"/>
                        </a:moveTo>
                        <a:lnTo>
                          <a:pt x="1930" y="21600"/>
                        </a:lnTo>
                        <a:lnTo>
                          <a:pt x="21600" y="21422"/>
                        </a:lnTo>
                        <a:lnTo>
                          <a:pt x="0" y="0"/>
                        </a:lnTo>
                        <a:close/>
                        <a:moveTo>
                          <a:pt x="0" y="0"/>
                        </a:moveTo>
                      </a:path>
                    </a:pathLst>
                  </a:custGeom>
                  <a:solidFill>
                    <a:srgbClr val="9A9A9A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38" name="Freeform 15"/>
                  <p:cNvSpPr>
                    <a:spLocks/>
                  </p:cNvSpPr>
                  <p:nvPr/>
                </p:nvSpPr>
                <p:spPr bwMode="auto">
                  <a:xfrm>
                    <a:off x="6140874" y="2494170"/>
                    <a:ext cx="738583" cy="2720099"/>
                  </a:xfrm>
                  <a:custGeom>
                    <a:avLst/>
                    <a:gdLst>
                      <a:gd name="T0" fmla="*/ 21600 w 21600"/>
                      <a:gd name="T1" fmla="*/ 0 h 21600"/>
                      <a:gd name="T2" fmla="*/ 0 w 21600"/>
                      <a:gd name="T3" fmla="*/ 21261 h 21600"/>
                      <a:gd name="T4" fmla="*/ 4724 w 21600"/>
                      <a:gd name="T5" fmla="*/ 21600 h 21600"/>
                      <a:gd name="T6" fmla="*/ 21600 w 21600"/>
                      <a:gd name="T7" fmla="*/ 0 h 21600"/>
                      <a:gd name="T8" fmla="*/ 21600 w 21600"/>
                      <a:gd name="T9" fmla="*/ 0 h 2160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1600"/>
                      <a:gd name="T16" fmla="*/ 0 h 21600"/>
                      <a:gd name="T17" fmla="*/ 21600 w 21600"/>
                      <a:gd name="T18" fmla="*/ 21600 h 2160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1600" h="21600">
                        <a:moveTo>
                          <a:pt x="21600" y="0"/>
                        </a:moveTo>
                        <a:lnTo>
                          <a:pt x="0" y="21261"/>
                        </a:lnTo>
                        <a:lnTo>
                          <a:pt x="4724" y="21600"/>
                        </a:lnTo>
                        <a:lnTo>
                          <a:pt x="21600" y="0"/>
                        </a:lnTo>
                        <a:close/>
                        <a:moveTo>
                          <a:pt x="21600" y="0"/>
                        </a:moveTo>
                      </a:path>
                    </a:pathLst>
                  </a:custGeom>
                  <a:gradFill rotWithShape="0">
                    <a:gsLst>
                      <a:gs pos="0">
                        <a:srgbClr val="828282"/>
                      </a:gs>
                      <a:gs pos="100000">
                        <a:srgbClr val="E4E4E4"/>
                      </a:gs>
                    </a:gsLst>
                    <a:lin ang="2820000" scaled="1"/>
                  </a:gra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39" name="Freeform 16"/>
                  <p:cNvSpPr>
                    <a:spLocks/>
                  </p:cNvSpPr>
                  <p:nvPr/>
                </p:nvSpPr>
                <p:spPr bwMode="auto">
                  <a:xfrm>
                    <a:off x="6302886" y="2497346"/>
                    <a:ext cx="574983" cy="2710571"/>
                  </a:xfrm>
                  <a:custGeom>
                    <a:avLst/>
                    <a:gdLst>
                      <a:gd name="T0" fmla="*/ 21600 w 21600"/>
                      <a:gd name="T1" fmla="*/ 0 h 21600"/>
                      <a:gd name="T2" fmla="*/ 0 w 21600"/>
                      <a:gd name="T3" fmla="*/ 21600 h 21600"/>
                      <a:gd name="T4" fmla="*/ 6080 w 21600"/>
                      <a:gd name="T5" fmla="*/ 21415 h 21600"/>
                      <a:gd name="T6" fmla="*/ 21600 w 21600"/>
                      <a:gd name="T7" fmla="*/ 0 h 21600"/>
                      <a:gd name="T8" fmla="*/ 21600 w 21600"/>
                      <a:gd name="T9" fmla="*/ 0 h 2160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1600"/>
                      <a:gd name="T16" fmla="*/ 0 h 21600"/>
                      <a:gd name="T17" fmla="*/ 21600 w 21600"/>
                      <a:gd name="T18" fmla="*/ 21600 h 2160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1600" h="21600">
                        <a:moveTo>
                          <a:pt x="21600" y="0"/>
                        </a:moveTo>
                        <a:lnTo>
                          <a:pt x="0" y="21600"/>
                        </a:lnTo>
                        <a:lnTo>
                          <a:pt x="6080" y="21415"/>
                        </a:lnTo>
                        <a:lnTo>
                          <a:pt x="21600" y="0"/>
                        </a:lnTo>
                        <a:close/>
                        <a:moveTo>
                          <a:pt x="21600" y="0"/>
                        </a:moveTo>
                      </a:path>
                    </a:pathLst>
                  </a:custGeom>
                  <a:solidFill>
                    <a:srgbClr val="9A9A9A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40" name="Freeform 17"/>
                  <p:cNvSpPr>
                    <a:spLocks/>
                  </p:cNvSpPr>
                  <p:nvPr/>
                </p:nvSpPr>
                <p:spPr bwMode="auto">
                  <a:xfrm flipH="1">
                    <a:off x="6962052" y="2497346"/>
                    <a:ext cx="738583" cy="2720099"/>
                  </a:xfrm>
                  <a:custGeom>
                    <a:avLst/>
                    <a:gdLst>
                      <a:gd name="T0" fmla="*/ 21600 w 21600"/>
                      <a:gd name="T1" fmla="*/ 0 h 21600"/>
                      <a:gd name="T2" fmla="*/ 0 w 21600"/>
                      <a:gd name="T3" fmla="*/ 21261 h 21600"/>
                      <a:gd name="T4" fmla="*/ 4724 w 21600"/>
                      <a:gd name="T5" fmla="*/ 21600 h 21600"/>
                      <a:gd name="T6" fmla="*/ 21600 w 21600"/>
                      <a:gd name="T7" fmla="*/ 0 h 21600"/>
                      <a:gd name="T8" fmla="*/ 21600 w 21600"/>
                      <a:gd name="T9" fmla="*/ 0 h 2160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1600"/>
                      <a:gd name="T16" fmla="*/ 0 h 21600"/>
                      <a:gd name="T17" fmla="*/ 21600 w 21600"/>
                      <a:gd name="T18" fmla="*/ 21600 h 2160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1600" h="21600">
                        <a:moveTo>
                          <a:pt x="21600" y="0"/>
                        </a:moveTo>
                        <a:lnTo>
                          <a:pt x="0" y="21261"/>
                        </a:lnTo>
                        <a:lnTo>
                          <a:pt x="4724" y="21600"/>
                        </a:lnTo>
                        <a:lnTo>
                          <a:pt x="21600" y="0"/>
                        </a:lnTo>
                        <a:close/>
                        <a:moveTo>
                          <a:pt x="21600" y="0"/>
                        </a:moveTo>
                      </a:path>
                    </a:pathLst>
                  </a:custGeom>
                  <a:gradFill rotWithShape="0">
                    <a:gsLst>
                      <a:gs pos="0">
                        <a:srgbClr val="E4E4E4"/>
                      </a:gs>
                      <a:gs pos="100000">
                        <a:srgbClr val="828282"/>
                      </a:gs>
                    </a:gsLst>
                    <a:lin ang="18780000" scaled="1"/>
                  </a:gra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41" name="Freeform 18"/>
                  <p:cNvSpPr>
                    <a:spLocks/>
                  </p:cNvSpPr>
                  <p:nvPr/>
                </p:nvSpPr>
                <p:spPr bwMode="auto">
                  <a:xfrm flipH="1">
                    <a:off x="6962052" y="2497346"/>
                    <a:ext cx="574983" cy="2710571"/>
                  </a:xfrm>
                  <a:custGeom>
                    <a:avLst/>
                    <a:gdLst>
                      <a:gd name="T0" fmla="*/ 21600 w 21600"/>
                      <a:gd name="T1" fmla="*/ 0 h 21600"/>
                      <a:gd name="T2" fmla="*/ 0 w 21600"/>
                      <a:gd name="T3" fmla="*/ 21600 h 21600"/>
                      <a:gd name="T4" fmla="*/ 6080 w 21600"/>
                      <a:gd name="T5" fmla="*/ 21415 h 21600"/>
                      <a:gd name="T6" fmla="*/ 21600 w 21600"/>
                      <a:gd name="T7" fmla="*/ 0 h 21600"/>
                      <a:gd name="T8" fmla="*/ 21600 w 21600"/>
                      <a:gd name="T9" fmla="*/ 0 h 2160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1600"/>
                      <a:gd name="T16" fmla="*/ 0 h 21600"/>
                      <a:gd name="T17" fmla="*/ 21600 w 21600"/>
                      <a:gd name="T18" fmla="*/ 21600 h 2160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1600" h="21600">
                        <a:moveTo>
                          <a:pt x="21600" y="0"/>
                        </a:moveTo>
                        <a:lnTo>
                          <a:pt x="0" y="21600"/>
                        </a:lnTo>
                        <a:lnTo>
                          <a:pt x="6080" y="21415"/>
                        </a:lnTo>
                        <a:lnTo>
                          <a:pt x="21600" y="0"/>
                        </a:lnTo>
                        <a:close/>
                        <a:moveTo>
                          <a:pt x="21600" y="0"/>
                        </a:moveTo>
                      </a:path>
                    </a:pathLst>
                  </a:custGeom>
                  <a:solidFill>
                    <a:srgbClr val="9A9A9A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42" name="Rectangle 21"/>
                  <p:cNvSpPr>
                    <a:spLocks/>
                  </p:cNvSpPr>
                  <p:nvPr/>
                </p:nvSpPr>
                <p:spPr bwMode="auto">
                  <a:xfrm>
                    <a:off x="6498253" y="1608114"/>
                    <a:ext cx="181072" cy="1121068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D6D6D6"/>
                      </a:gs>
                      <a:gs pos="100000">
                        <a:srgbClr val="828282"/>
                      </a:gs>
                    </a:gsLst>
                    <a:lin ang="0" scaled="1"/>
                  </a:gradFill>
                  <a:ln w="25400">
                    <a:noFill/>
                    <a:miter lim="800000"/>
                    <a:headEnd/>
                    <a:tailEnd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43" name="Rectangle 22"/>
                  <p:cNvSpPr>
                    <a:spLocks/>
                  </p:cNvSpPr>
                  <p:nvPr/>
                </p:nvSpPr>
                <p:spPr bwMode="auto">
                  <a:xfrm>
                    <a:off x="6827043" y="1722443"/>
                    <a:ext cx="179659" cy="1100384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D6D6D6"/>
                      </a:gs>
                      <a:gs pos="100000">
                        <a:srgbClr val="828282"/>
                      </a:gs>
                    </a:gsLst>
                    <a:lin ang="0" scaled="1"/>
                  </a:gradFill>
                  <a:ln w="25400">
                    <a:noFill/>
                    <a:miter lim="800000"/>
                    <a:headEnd/>
                    <a:tailEnd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</p:grpSp>
          </p:grpSp>
        </p:grpSp>
        <p:cxnSp>
          <p:nvCxnSpPr>
            <p:cNvPr id="344" name="直線コネクタ 343"/>
            <p:cNvCxnSpPr/>
            <p:nvPr/>
          </p:nvCxnSpPr>
          <p:spPr>
            <a:xfrm>
              <a:off x="8630633" y="5018431"/>
              <a:ext cx="2045739" cy="14090"/>
            </a:xfrm>
            <a:prstGeom prst="line">
              <a:avLst/>
            </a:prstGeom>
            <a:noFill/>
            <a:ln w="12700" cap="flat" cmpd="sng" algn="ctr">
              <a:solidFill>
                <a:srgbClr val="FFFFFF">
                  <a:lumMod val="50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cxnSp>
          <p:nvCxnSpPr>
            <p:cNvPr id="346" name="直線コネクタ 345"/>
            <p:cNvCxnSpPr/>
            <p:nvPr/>
          </p:nvCxnSpPr>
          <p:spPr>
            <a:xfrm flipH="1">
              <a:off x="5790280" y="3364818"/>
              <a:ext cx="19156" cy="1209069"/>
            </a:xfrm>
            <a:prstGeom prst="line">
              <a:avLst/>
            </a:prstGeom>
            <a:noFill/>
            <a:ln w="12700" cap="flat" cmpd="sng" algn="ctr">
              <a:solidFill>
                <a:srgbClr val="7F7F7F"/>
              </a:solidFill>
              <a:prstDash val="sysDash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cxnSp>
          <p:nvCxnSpPr>
            <p:cNvPr id="347" name="直線コネクタ 346"/>
            <p:cNvCxnSpPr/>
            <p:nvPr/>
          </p:nvCxnSpPr>
          <p:spPr>
            <a:xfrm>
              <a:off x="10904716" y="3364818"/>
              <a:ext cx="12576" cy="1463166"/>
            </a:xfrm>
            <a:prstGeom prst="line">
              <a:avLst/>
            </a:prstGeom>
            <a:noFill/>
            <a:ln w="12700" cap="flat" cmpd="sng" algn="ctr">
              <a:solidFill>
                <a:srgbClr val="7F7F7F"/>
              </a:solidFill>
              <a:prstDash val="sysDash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sp>
          <p:nvSpPr>
            <p:cNvPr id="348" name="テキスト ボックス 347"/>
            <p:cNvSpPr txBox="1"/>
            <p:nvPr/>
          </p:nvSpPr>
          <p:spPr>
            <a:xfrm>
              <a:off x="7502535" y="2771215"/>
              <a:ext cx="1745447" cy="5025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333" dirty="0" smtClean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  <a:t>L2 Anchor Node</a:t>
              </a:r>
              <a:br>
                <a:rPr lang="en-US" altLang="ja-JP" sz="1333" dirty="0" smtClean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</a:br>
              <a:r>
                <a:rPr lang="en-US" altLang="ja-JP" sz="1333" dirty="0" smtClean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  <a:t>(Serving Gateway)</a:t>
              </a:r>
              <a:endParaRPr lang="ja-JP" altLang="en-US" sz="1333" dirty="0">
                <a:solidFill>
                  <a:srgbClr val="7F7F7F"/>
                </a:solidFill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349" name="テキスト ボックス 348"/>
            <p:cNvSpPr txBox="1"/>
            <p:nvPr/>
          </p:nvSpPr>
          <p:spPr>
            <a:xfrm>
              <a:off x="9330497" y="2646482"/>
              <a:ext cx="2861507" cy="5025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333" dirty="0" smtClean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  <a:t>L3 Anchor Node</a:t>
              </a:r>
              <a:br>
                <a:rPr lang="en-US" altLang="ja-JP" sz="1333" dirty="0" smtClean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</a:br>
              <a:r>
                <a:rPr lang="en-US" altLang="ja-JP" sz="1333" dirty="0" smtClean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  <a:t>(Packet Data Network Gateway)</a:t>
              </a:r>
              <a:endParaRPr lang="ja-JP" altLang="en-US" sz="1333" dirty="0">
                <a:solidFill>
                  <a:srgbClr val="7F7F7F"/>
                </a:solidFill>
                <a:latin typeface="メイリオ"/>
                <a:ea typeface="メイリオ"/>
                <a:cs typeface="メイリオ"/>
              </a:endParaRPr>
            </a:p>
          </p:txBody>
        </p:sp>
        <p:grpSp>
          <p:nvGrpSpPr>
            <p:cNvPr id="351" name="グループ化 55"/>
            <p:cNvGrpSpPr/>
            <p:nvPr/>
          </p:nvGrpSpPr>
          <p:grpSpPr>
            <a:xfrm>
              <a:off x="5606398" y="5253182"/>
              <a:ext cx="365127" cy="469931"/>
              <a:chOff x="2951136" y="3903667"/>
              <a:chExt cx="730261" cy="876314"/>
            </a:xfrm>
          </p:grpSpPr>
          <p:sp>
            <p:nvSpPr>
              <p:cNvPr id="352" name="円/楕円 35"/>
              <p:cNvSpPr>
                <a:spLocks noChangeArrowheads="1"/>
              </p:cNvSpPr>
              <p:nvPr/>
            </p:nvSpPr>
            <p:spPr bwMode="auto">
              <a:xfrm>
                <a:off x="2951136" y="4487877"/>
                <a:ext cx="730261" cy="292104"/>
              </a:xfrm>
              <a:prstGeom prst="ellipse">
                <a:avLst/>
              </a:prstGeom>
              <a:solidFill>
                <a:srgbClr val="FFFFFF">
                  <a:lumMod val="85000"/>
                </a:srgbClr>
              </a:solidFill>
              <a:ln w="2857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grpSp>
            <p:nvGrpSpPr>
              <p:cNvPr id="353" name="グループ化 334"/>
              <p:cNvGrpSpPr>
                <a:grpSpLocks/>
              </p:cNvGrpSpPr>
              <p:nvPr/>
            </p:nvGrpSpPr>
            <p:grpSpPr bwMode="auto">
              <a:xfrm>
                <a:off x="2951142" y="3903667"/>
                <a:ext cx="693747" cy="839797"/>
                <a:chOff x="5360992" y="1603350"/>
                <a:chExt cx="985850" cy="1387493"/>
              </a:xfrm>
            </p:grpSpPr>
            <p:sp>
              <p:nvSpPr>
                <p:cNvPr id="354" name="円/楕円 353"/>
                <p:cNvSpPr/>
                <p:nvPr/>
              </p:nvSpPr>
              <p:spPr bwMode="auto">
                <a:xfrm>
                  <a:off x="5762349" y="1676016"/>
                  <a:ext cx="219510" cy="67181"/>
                </a:xfrm>
                <a:prstGeom prst="ellipse">
                  <a:avLst/>
                </a:prstGeom>
                <a:noFill/>
                <a:ln w="28575" cap="flat" cmpd="sng" algn="ctr">
                  <a:solidFill>
                    <a:srgbClr val="FFFFFF">
                      <a:lumMod val="75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042885" eaLnBrk="1" fontAlgn="base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  <a:cs typeface="Osaka"/>
                  </a:endParaRPr>
                </a:p>
              </p:txBody>
            </p:sp>
            <p:sp>
              <p:nvSpPr>
                <p:cNvPr id="355" name="円/楕円 354"/>
                <p:cNvSpPr/>
                <p:nvPr/>
              </p:nvSpPr>
              <p:spPr bwMode="auto">
                <a:xfrm>
                  <a:off x="5762349" y="1785699"/>
                  <a:ext cx="219510" cy="67181"/>
                </a:xfrm>
                <a:prstGeom prst="ellipse">
                  <a:avLst/>
                </a:prstGeom>
                <a:noFill/>
                <a:ln w="28575" cap="flat" cmpd="sng" algn="ctr">
                  <a:solidFill>
                    <a:srgbClr val="FFFFFF">
                      <a:lumMod val="75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042885" eaLnBrk="1" fontAlgn="base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  <a:cs typeface="Osaka"/>
                  </a:endParaRPr>
                </a:p>
              </p:txBody>
            </p:sp>
            <p:sp>
              <p:nvSpPr>
                <p:cNvPr id="356" name="円/楕円 355"/>
                <p:cNvSpPr/>
                <p:nvPr/>
              </p:nvSpPr>
              <p:spPr bwMode="auto">
                <a:xfrm>
                  <a:off x="5762349" y="1902237"/>
                  <a:ext cx="219510" cy="65810"/>
                </a:xfrm>
                <a:prstGeom prst="ellipse">
                  <a:avLst/>
                </a:prstGeom>
                <a:noFill/>
                <a:ln w="28575" cap="flat" cmpd="sng" algn="ctr">
                  <a:solidFill>
                    <a:srgbClr val="FFFFFF">
                      <a:lumMod val="75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042885" eaLnBrk="1" fontAlgn="base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  <a:cs typeface="Osaka"/>
                  </a:endParaRPr>
                </a:p>
              </p:txBody>
            </p:sp>
            <p:grpSp>
              <p:nvGrpSpPr>
                <p:cNvPr id="357" name="グループ化 58"/>
                <p:cNvGrpSpPr>
                  <a:grpSpLocks/>
                </p:cNvGrpSpPr>
                <p:nvPr/>
              </p:nvGrpSpPr>
              <p:grpSpPr bwMode="auto">
                <a:xfrm>
                  <a:off x="5360992" y="1603350"/>
                  <a:ext cx="985850" cy="1387493"/>
                  <a:chOff x="5360994" y="1603350"/>
                  <a:chExt cx="2962275" cy="4212739"/>
                </a:xfrm>
              </p:grpSpPr>
              <p:sp>
                <p:nvSpPr>
                  <p:cNvPr id="358" name="Rectangle 2"/>
                  <p:cNvSpPr>
                    <a:spLocks/>
                  </p:cNvSpPr>
                  <p:nvPr/>
                </p:nvSpPr>
                <p:spPr bwMode="auto">
                  <a:xfrm>
                    <a:off x="7141536" y="1603350"/>
                    <a:ext cx="181072" cy="1119480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D6D6D6"/>
                      </a:gs>
                      <a:gs pos="100000">
                        <a:srgbClr val="828282"/>
                      </a:gs>
                    </a:gsLst>
                    <a:lin ang="0" scaled="1"/>
                  </a:gradFill>
                  <a:ln w="25400">
                    <a:noFill/>
                    <a:miter lim="800000"/>
                    <a:headEnd/>
                    <a:tailEnd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59" name="Oval 4"/>
                  <p:cNvSpPr>
                    <a:spLocks/>
                  </p:cNvSpPr>
                  <p:nvPr/>
                </p:nvSpPr>
                <p:spPr bwMode="auto">
                  <a:xfrm>
                    <a:off x="5360994" y="4815702"/>
                    <a:ext cx="2940038" cy="1000387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999999">
                          <a:alpha val="50000"/>
                        </a:srgb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path path="rect">
                      <a:fillToRect l="50000" t="50000" r="50000" b="50000"/>
                    </a:path>
                  </a:gradFill>
                  <a:ln w="25400">
                    <a:noFill/>
                    <a:miter lim="800000"/>
                    <a:headEnd/>
                    <a:tailEnd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60" name="Oval 5"/>
                  <p:cNvSpPr>
                    <a:spLocks/>
                  </p:cNvSpPr>
                  <p:nvPr/>
                </p:nvSpPr>
                <p:spPr bwMode="auto">
                  <a:xfrm>
                    <a:off x="6693621" y="4879219"/>
                    <a:ext cx="1629648" cy="554182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999999">
                          <a:alpha val="50000"/>
                        </a:srgb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path path="rect">
                      <a:fillToRect l="50000" t="50000" r="50000" b="50000"/>
                    </a:path>
                  </a:gradFill>
                  <a:ln w="25400">
                    <a:noFill/>
                    <a:miter lim="800000"/>
                    <a:headEnd/>
                    <a:tailEnd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61" name="Oval 6"/>
                  <p:cNvSpPr>
                    <a:spLocks/>
                  </p:cNvSpPr>
                  <p:nvPr/>
                </p:nvSpPr>
                <p:spPr bwMode="auto">
                  <a:xfrm>
                    <a:off x="5543654" y="4877631"/>
                    <a:ext cx="1631237" cy="554182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999999">
                          <a:alpha val="50000"/>
                        </a:srgb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path path="rect">
                      <a:fillToRect l="50000" t="50000" r="50000" b="50000"/>
                    </a:path>
                  </a:gradFill>
                  <a:ln w="25400">
                    <a:noFill/>
                    <a:miter lim="800000"/>
                    <a:headEnd/>
                    <a:tailEnd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62" name="Freeform 7"/>
                  <p:cNvSpPr>
                    <a:spLocks/>
                  </p:cNvSpPr>
                  <p:nvPr/>
                </p:nvSpPr>
                <p:spPr bwMode="auto">
                  <a:xfrm>
                    <a:off x="6422013" y="4534641"/>
                    <a:ext cx="1010191" cy="257242"/>
                  </a:xfrm>
                  <a:custGeom>
                    <a:avLst/>
                    <a:gdLst>
                      <a:gd name="T0" fmla="*/ 0 w 21600"/>
                      <a:gd name="T1" fmla="*/ 67 h 21600"/>
                      <a:gd name="T2" fmla="*/ 0 w 21600"/>
                      <a:gd name="T3" fmla="*/ 10018 h 21600"/>
                      <a:gd name="T4" fmla="*/ 10016 w 21600"/>
                      <a:gd name="T5" fmla="*/ 21600 h 21600"/>
                      <a:gd name="T6" fmla="*/ 21600 w 21600"/>
                      <a:gd name="T7" fmla="*/ 9203 h 21600"/>
                      <a:gd name="T8" fmla="*/ 21192 w 21600"/>
                      <a:gd name="T9" fmla="*/ 0 h 21600"/>
                      <a:gd name="T10" fmla="*/ 0 w 21600"/>
                      <a:gd name="T11" fmla="*/ 67 h 21600"/>
                      <a:gd name="T12" fmla="*/ 0 w 21600"/>
                      <a:gd name="T13" fmla="*/ 67 h 21600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21600"/>
                      <a:gd name="T22" fmla="*/ 0 h 21600"/>
                      <a:gd name="T23" fmla="*/ 21600 w 21600"/>
                      <a:gd name="T24" fmla="*/ 21600 h 21600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21600" h="21600">
                        <a:moveTo>
                          <a:pt x="0" y="67"/>
                        </a:moveTo>
                        <a:lnTo>
                          <a:pt x="0" y="10018"/>
                        </a:lnTo>
                        <a:lnTo>
                          <a:pt x="10016" y="21600"/>
                        </a:lnTo>
                        <a:lnTo>
                          <a:pt x="21600" y="9203"/>
                        </a:lnTo>
                        <a:lnTo>
                          <a:pt x="21192" y="0"/>
                        </a:lnTo>
                        <a:lnTo>
                          <a:pt x="0" y="67"/>
                        </a:lnTo>
                        <a:close/>
                        <a:moveTo>
                          <a:pt x="0" y="67"/>
                        </a:moveTo>
                      </a:path>
                    </a:pathLst>
                  </a:custGeom>
                  <a:solidFill>
                    <a:srgbClr val="BBE0E3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63" name="Freeform 8"/>
                  <p:cNvSpPr>
                    <a:spLocks/>
                  </p:cNvSpPr>
                  <p:nvPr/>
                </p:nvSpPr>
                <p:spPr bwMode="auto">
                  <a:xfrm>
                    <a:off x="6434719" y="4429839"/>
                    <a:ext cx="980013" cy="220720"/>
                  </a:xfrm>
                  <a:custGeom>
                    <a:avLst/>
                    <a:gdLst>
                      <a:gd name="T0" fmla="*/ 0 w 21600"/>
                      <a:gd name="T1" fmla="*/ 8709 h 21600"/>
                      <a:gd name="T2" fmla="*/ 10170 w 21600"/>
                      <a:gd name="T3" fmla="*/ 21600 h 21600"/>
                      <a:gd name="T4" fmla="*/ 21600 w 21600"/>
                      <a:gd name="T5" fmla="*/ 8394 h 21600"/>
                      <a:gd name="T6" fmla="*/ 9964 w 21600"/>
                      <a:gd name="T7" fmla="*/ 0 h 21600"/>
                      <a:gd name="T8" fmla="*/ 0 w 21600"/>
                      <a:gd name="T9" fmla="*/ 8709 h 21600"/>
                      <a:gd name="T10" fmla="*/ 0 w 21600"/>
                      <a:gd name="T11" fmla="*/ 8709 h 2160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21600"/>
                      <a:gd name="T19" fmla="*/ 0 h 21600"/>
                      <a:gd name="T20" fmla="*/ 21600 w 21600"/>
                      <a:gd name="T21" fmla="*/ 21600 h 2160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21600" h="21600">
                        <a:moveTo>
                          <a:pt x="0" y="8709"/>
                        </a:moveTo>
                        <a:lnTo>
                          <a:pt x="10170" y="21600"/>
                        </a:lnTo>
                        <a:lnTo>
                          <a:pt x="21600" y="8394"/>
                        </a:lnTo>
                        <a:lnTo>
                          <a:pt x="9964" y="0"/>
                        </a:lnTo>
                        <a:lnTo>
                          <a:pt x="0" y="8709"/>
                        </a:lnTo>
                        <a:close/>
                        <a:moveTo>
                          <a:pt x="0" y="8709"/>
                        </a:moveTo>
                      </a:path>
                    </a:pathLst>
                  </a:custGeom>
                  <a:solidFill>
                    <a:srgbClr val="9A9A9A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64" name="Freeform 9"/>
                  <p:cNvSpPr>
                    <a:spLocks/>
                  </p:cNvSpPr>
                  <p:nvPr/>
                </p:nvSpPr>
                <p:spPr bwMode="auto">
                  <a:xfrm>
                    <a:off x="6568141" y="4094789"/>
                    <a:ext cx="725877" cy="165143"/>
                  </a:xfrm>
                  <a:custGeom>
                    <a:avLst/>
                    <a:gdLst>
                      <a:gd name="T0" fmla="*/ 0 w 21600"/>
                      <a:gd name="T1" fmla="*/ 67 h 21600"/>
                      <a:gd name="T2" fmla="*/ 0 w 21600"/>
                      <a:gd name="T3" fmla="*/ 10018 h 21600"/>
                      <a:gd name="T4" fmla="*/ 10016 w 21600"/>
                      <a:gd name="T5" fmla="*/ 21600 h 21600"/>
                      <a:gd name="T6" fmla="*/ 21600 w 21600"/>
                      <a:gd name="T7" fmla="*/ 9203 h 21600"/>
                      <a:gd name="T8" fmla="*/ 21192 w 21600"/>
                      <a:gd name="T9" fmla="*/ 0 h 21600"/>
                      <a:gd name="T10" fmla="*/ 0 w 21600"/>
                      <a:gd name="T11" fmla="*/ 67 h 21600"/>
                      <a:gd name="T12" fmla="*/ 0 w 21600"/>
                      <a:gd name="T13" fmla="*/ 67 h 21600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21600"/>
                      <a:gd name="T22" fmla="*/ 0 h 21600"/>
                      <a:gd name="T23" fmla="*/ 21600 w 21600"/>
                      <a:gd name="T24" fmla="*/ 21600 h 21600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21600" h="21600">
                        <a:moveTo>
                          <a:pt x="0" y="67"/>
                        </a:moveTo>
                        <a:lnTo>
                          <a:pt x="0" y="10018"/>
                        </a:lnTo>
                        <a:lnTo>
                          <a:pt x="10016" y="21600"/>
                        </a:lnTo>
                        <a:lnTo>
                          <a:pt x="21600" y="9203"/>
                        </a:lnTo>
                        <a:lnTo>
                          <a:pt x="21192" y="0"/>
                        </a:lnTo>
                        <a:lnTo>
                          <a:pt x="0" y="67"/>
                        </a:lnTo>
                        <a:close/>
                        <a:moveTo>
                          <a:pt x="0" y="67"/>
                        </a:moveTo>
                      </a:path>
                    </a:pathLst>
                  </a:custGeom>
                  <a:solidFill>
                    <a:srgbClr val="BBE0E3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65" name="Freeform 10"/>
                  <p:cNvSpPr>
                    <a:spLocks/>
                  </p:cNvSpPr>
                  <p:nvPr/>
                </p:nvSpPr>
                <p:spPr bwMode="auto">
                  <a:xfrm>
                    <a:off x="6577671" y="4028096"/>
                    <a:ext cx="703640" cy="141324"/>
                  </a:xfrm>
                  <a:custGeom>
                    <a:avLst/>
                    <a:gdLst>
                      <a:gd name="T0" fmla="*/ 0 w 21600"/>
                      <a:gd name="T1" fmla="*/ 8709 h 21600"/>
                      <a:gd name="T2" fmla="*/ 10170 w 21600"/>
                      <a:gd name="T3" fmla="*/ 21600 h 21600"/>
                      <a:gd name="T4" fmla="*/ 21600 w 21600"/>
                      <a:gd name="T5" fmla="*/ 8394 h 21600"/>
                      <a:gd name="T6" fmla="*/ 9964 w 21600"/>
                      <a:gd name="T7" fmla="*/ 0 h 21600"/>
                      <a:gd name="T8" fmla="*/ 0 w 21600"/>
                      <a:gd name="T9" fmla="*/ 8709 h 21600"/>
                      <a:gd name="T10" fmla="*/ 0 w 21600"/>
                      <a:gd name="T11" fmla="*/ 8709 h 2160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21600"/>
                      <a:gd name="T19" fmla="*/ 0 h 21600"/>
                      <a:gd name="T20" fmla="*/ 21600 w 21600"/>
                      <a:gd name="T21" fmla="*/ 21600 h 2160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21600" h="21600">
                        <a:moveTo>
                          <a:pt x="0" y="8709"/>
                        </a:moveTo>
                        <a:lnTo>
                          <a:pt x="10170" y="21600"/>
                        </a:lnTo>
                        <a:lnTo>
                          <a:pt x="21600" y="8394"/>
                        </a:lnTo>
                        <a:lnTo>
                          <a:pt x="9964" y="0"/>
                        </a:lnTo>
                        <a:lnTo>
                          <a:pt x="0" y="8709"/>
                        </a:lnTo>
                        <a:close/>
                        <a:moveTo>
                          <a:pt x="0" y="8709"/>
                        </a:moveTo>
                      </a:path>
                    </a:pathLst>
                  </a:custGeom>
                  <a:solidFill>
                    <a:srgbClr val="9A9A9A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66" name="Freeform 11"/>
                  <p:cNvSpPr>
                    <a:spLocks/>
                  </p:cNvSpPr>
                  <p:nvPr/>
                </p:nvSpPr>
                <p:spPr bwMode="auto">
                  <a:xfrm>
                    <a:off x="6665030" y="3639057"/>
                    <a:ext cx="527333" cy="93687"/>
                  </a:xfrm>
                  <a:custGeom>
                    <a:avLst/>
                    <a:gdLst>
                      <a:gd name="T0" fmla="*/ 0 w 21600"/>
                      <a:gd name="T1" fmla="*/ 67 h 21600"/>
                      <a:gd name="T2" fmla="*/ 0 w 21600"/>
                      <a:gd name="T3" fmla="*/ 10018 h 21600"/>
                      <a:gd name="T4" fmla="*/ 10016 w 21600"/>
                      <a:gd name="T5" fmla="*/ 21600 h 21600"/>
                      <a:gd name="T6" fmla="*/ 21600 w 21600"/>
                      <a:gd name="T7" fmla="*/ 9203 h 21600"/>
                      <a:gd name="T8" fmla="*/ 21192 w 21600"/>
                      <a:gd name="T9" fmla="*/ 0 h 21600"/>
                      <a:gd name="T10" fmla="*/ 0 w 21600"/>
                      <a:gd name="T11" fmla="*/ 67 h 21600"/>
                      <a:gd name="T12" fmla="*/ 0 w 21600"/>
                      <a:gd name="T13" fmla="*/ 67 h 21600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21600"/>
                      <a:gd name="T22" fmla="*/ 0 h 21600"/>
                      <a:gd name="T23" fmla="*/ 21600 w 21600"/>
                      <a:gd name="T24" fmla="*/ 21600 h 21600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21600" h="21600">
                        <a:moveTo>
                          <a:pt x="0" y="67"/>
                        </a:moveTo>
                        <a:lnTo>
                          <a:pt x="0" y="10018"/>
                        </a:lnTo>
                        <a:lnTo>
                          <a:pt x="10016" y="21600"/>
                        </a:lnTo>
                        <a:lnTo>
                          <a:pt x="21600" y="9203"/>
                        </a:lnTo>
                        <a:lnTo>
                          <a:pt x="21192" y="0"/>
                        </a:lnTo>
                        <a:lnTo>
                          <a:pt x="0" y="67"/>
                        </a:lnTo>
                        <a:close/>
                        <a:moveTo>
                          <a:pt x="0" y="67"/>
                        </a:moveTo>
                      </a:path>
                    </a:pathLst>
                  </a:custGeom>
                  <a:solidFill>
                    <a:srgbClr val="BBE0E3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67" name="Freeform 12"/>
                  <p:cNvSpPr>
                    <a:spLocks/>
                  </p:cNvSpPr>
                  <p:nvPr/>
                </p:nvSpPr>
                <p:spPr bwMode="auto">
                  <a:xfrm>
                    <a:off x="6672972" y="3600947"/>
                    <a:ext cx="511449" cy="79396"/>
                  </a:xfrm>
                  <a:custGeom>
                    <a:avLst/>
                    <a:gdLst>
                      <a:gd name="T0" fmla="*/ 0 w 21600"/>
                      <a:gd name="T1" fmla="*/ 8709 h 21600"/>
                      <a:gd name="T2" fmla="*/ 10170 w 21600"/>
                      <a:gd name="T3" fmla="*/ 21600 h 21600"/>
                      <a:gd name="T4" fmla="*/ 21600 w 21600"/>
                      <a:gd name="T5" fmla="*/ 8394 h 21600"/>
                      <a:gd name="T6" fmla="*/ 9964 w 21600"/>
                      <a:gd name="T7" fmla="*/ 0 h 21600"/>
                      <a:gd name="T8" fmla="*/ 0 w 21600"/>
                      <a:gd name="T9" fmla="*/ 8709 h 21600"/>
                      <a:gd name="T10" fmla="*/ 0 w 21600"/>
                      <a:gd name="T11" fmla="*/ 8709 h 2160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21600"/>
                      <a:gd name="T19" fmla="*/ 0 h 21600"/>
                      <a:gd name="T20" fmla="*/ 21600 w 21600"/>
                      <a:gd name="T21" fmla="*/ 21600 h 2160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21600" h="21600">
                        <a:moveTo>
                          <a:pt x="0" y="8709"/>
                        </a:moveTo>
                        <a:lnTo>
                          <a:pt x="10170" y="21600"/>
                        </a:lnTo>
                        <a:lnTo>
                          <a:pt x="21600" y="8394"/>
                        </a:lnTo>
                        <a:lnTo>
                          <a:pt x="9964" y="0"/>
                        </a:lnTo>
                        <a:lnTo>
                          <a:pt x="0" y="8709"/>
                        </a:lnTo>
                        <a:close/>
                        <a:moveTo>
                          <a:pt x="0" y="8709"/>
                        </a:moveTo>
                      </a:path>
                    </a:pathLst>
                  </a:custGeom>
                  <a:solidFill>
                    <a:srgbClr val="9A9A9A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68" name="Freeform 13"/>
                  <p:cNvSpPr>
                    <a:spLocks/>
                  </p:cNvSpPr>
                  <p:nvPr/>
                </p:nvSpPr>
                <p:spPr bwMode="auto">
                  <a:xfrm>
                    <a:off x="6780980" y="2481467"/>
                    <a:ext cx="162012" cy="2867775"/>
                  </a:xfrm>
                  <a:custGeom>
                    <a:avLst/>
                    <a:gdLst>
                      <a:gd name="T0" fmla="*/ 19475 w 21600"/>
                      <a:gd name="T1" fmla="*/ 0 h 21600"/>
                      <a:gd name="T2" fmla="*/ 0 w 21600"/>
                      <a:gd name="T3" fmla="*/ 21403 h 21600"/>
                      <a:gd name="T4" fmla="*/ 21600 w 21600"/>
                      <a:gd name="T5" fmla="*/ 21600 h 21600"/>
                      <a:gd name="T6" fmla="*/ 19475 w 21600"/>
                      <a:gd name="T7" fmla="*/ 0 h 21600"/>
                      <a:gd name="T8" fmla="*/ 19475 w 21600"/>
                      <a:gd name="T9" fmla="*/ 0 h 2160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1600"/>
                      <a:gd name="T16" fmla="*/ 0 h 21600"/>
                      <a:gd name="T17" fmla="*/ 21600 w 21600"/>
                      <a:gd name="T18" fmla="*/ 21600 h 2160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1600" h="21600">
                        <a:moveTo>
                          <a:pt x="19475" y="0"/>
                        </a:moveTo>
                        <a:lnTo>
                          <a:pt x="0" y="21403"/>
                        </a:lnTo>
                        <a:lnTo>
                          <a:pt x="21600" y="21600"/>
                        </a:lnTo>
                        <a:lnTo>
                          <a:pt x="19475" y="0"/>
                        </a:lnTo>
                        <a:close/>
                        <a:moveTo>
                          <a:pt x="19475" y="0"/>
                        </a:moveTo>
                      </a:path>
                    </a:pathLst>
                  </a:custGeom>
                  <a:gradFill rotWithShape="0">
                    <a:gsLst>
                      <a:gs pos="0">
                        <a:srgbClr val="828282"/>
                      </a:gs>
                      <a:gs pos="100000">
                        <a:srgbClr val="E4E4E4"/>
                      </a:gs>
                    </a:gsLst>
                    <a:lin ang="2820000" scaled="1"/>
                  </a:gra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69" name="Freeform 14"/>
                  <p:cNvSpPr>
                    <a:spLocks/>
                  </p:cNvSpPr>
                  <p:nvPr/>
                </p:nvSpPr>
                <p:spPr bwMode="auto">
                  <a:xfrm>
                    <a:off x="6917578" y="2514813"/>
                    <a:ext cx="212839" cy="2824901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1930 w 21600"/>
                      <a:gd name="T3" fmla="*/ 21600 h 21600"/>
                      <a:gd name="T4" fmla="*/ 21600 w 21600"/>
                      <a:gd name="T5" fmla="*/ 21422 h 21600"/>
                      <a:gd name="T6" fmla="*/ 0 w 21600"/>
                      <a:gd name="T7" fmla="*/ 0 h 21600"/>
                      <a:gd name="T8" fmla="*/ 0 w 21600"/>
                      <a:gd name="T9" fmla="*/ 0 h 2160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1600"/>
                      <a:gd name="T16" fmla="*/ 0 h 21600"/>
                      <a:gd name="T17" fmla="*/ 21600 w 21600"/>
                      <a:gd name="T18" fmla="*/ 21600 h 2160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1600" h="21600">
                        <a:moveTo>
                          <a:pt x="0" y="0"/>
                        </a:moveTo>
                        <a:lnTo>
                          <a:pt x="1930" y="21600"/>
                        </a:lnTo>
                        <a:lnTo>
                          <a:pt x="21600" y="21422"/>
                        </a:lnTo>
                        <a:lnTo>
                          <a:pt x="0" y="0"/>
                        </a:lnTo>
                        <a:close/>
                        <a:moveTo>
                          <a:pt x="0" y="0"/>
                        </a:moveTo>
                      </a:path>
                    </a:pathLst>
                  </a:custGeom>
                  <a:solidFill>
                    <a:srgbClr val="9A9A9A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70" name="Freeform 15"/>
                  <p:cNvSpPr>
                    <a:spLocks/>
                  </p:cNvSpPr>
                  <p:nvPr/>
                </p:nvSpPr>
                <p:spPr bwMode="auto">
                  <a:xfrm>
                    <a:off x="6140874" y="2494170"/>
                    <a:ext cx="738583" cy="2720099"/>
                  </a:xfrm>
                  <a:custGeom>
                    <a:avLst/>
                    <a:gdLst>
                      <a:gd name="T0" fmla="*/ 21600 w 21600"/>
                      <a:gd name="T1" fmla="*/ 0 h 21600"/>
                      <a:gd name="T2" fmla="*/ 0 w 21600"/>
                      <a:gd name="T3" fmla="*/ 21261 h 21600"/>
                      <a:gd name="T4" fmla="*/ 4724 w 21600"/>
                      <a:gd name="T5" fmla="*/ 21600 h 21600"/>
                      <a:gd name="T6" fmla="*/ 21600 w 21600"/>
                      <a:gd name="T7" fmla="*/ 0 h 21600"/>
                      <a:gd name="T8" fmla="*/ 21600 w 21600"/>
                      <a:gd name="T9" fmla="*/ 0 h 2160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1600"/>
                      <a:gd name="T16" fmla="*/ 0 h 21600"/>
                      <a:gd name="T17" fmla="*/ 21600 w 21600"/>
                      <a:gd name="T18" fmla="*/ 21600 h 2160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1600" h="21600">
                        <a:moveTo>
                          <a:pt x="21600" y="0"/>
                        </a:moveTo>
                        <a:lnTo>
                          <a:pt x="0" y="21261"/>
                        </a:lnTo>
                        <a:lnTo>
                          <a:pt x="4724" y="21600"/>
                        </a:lnTo>
                        <a:lnTo>
                          <a:pt x="21600" y="0"/>
                        </a:lnTo>
                        <a:close/>
                        <a:moveTo>
                          <a:pt x="21600" y="0"/>
                        </a:moveTo>
                      </a:path>
                    </a:pathLst>
                  </a:custGeom>
                  <a:gradFill rotWithShape="0">
                    <a:gsLst>
                      <a:gs pos="0">
                        <a:srgbClr val="828282"/>
                      </a:gs>
                      <a:gs pos="100000">
                        <a:srgbClr val="E4E4E4"/>
                      </a:gs>
                    </a:gsLst>
                    <a:lin ang="2820000" scaled="1"/>
                  </a:gra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71" name="Freeform 16"/>
                  <p:cNvSpPr>
                    <a:spLocks/>
                  </p:cNvSpPr>
                  <p:nvPr/>
                </p:nvSpPr>
                <p:spPr bwMode="auto">
                  <a:xfrm>
                    <a:off x="6302886" y="2497346"/>
                    <a:ext cx="574983" cy="2710571"/>
                  </a:xfrm>
                  <a:custGeom>
                    <a:avLst/>
                    <a:gdLst>
                      <a:gd name="T0" fmla="*/ 21600 w 21600"/>
                      <a:gd name="T1" fmla="*/ 0 h 21600"/>
                      <a:gd name="T2" fmla="*/ 0 w 21600"/>
                      <a:gd name="T3" fmla="*/ 21600 h 21600"/>
                      <a:gd name="T4" fmla="*/ 6080 w 21600"/>
                      <a:gd name="T5" fmla="*/ 21415 h 21600"/>
                      <a:gd name="T6" fmla="*/ 21600 w 21600"/>
                      <a:gd name="T7" fmla="*/ 0 h 21600"/>
                      <a:gd name="T8" fmla="*/ 21600 w 21600"/>
                      <a:gd name="T9" fmla="*/ 0 h 2160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1600"/>
                      <a:gd name="T16" fmla="*/ 0 h 21600"/>
                      <a:gd name="T17" fmla="*/ 21600 w 21600"/>
                      <a:gd name="T18" fmla="*/ 21600 h 2160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1600" h="21600">
                        <a:moveTo>
                          <a:pt x="21600" y="0"/>
                        </a:moveTo>
                        <a:lnTo>
                          <a:pt x="0" y="21600"/>
                        </a:lnTo>
                        <a:lnTo>
                          <a:pt x="6080" y="21415"/>
                        </a:lnTo>
                        <a:lnTo>
                          <a:pt x="21600" y="0"/>
                        </a:lnTo>
                        <a:close/>
                        <a:moveTo>
                          <a:pt x="21600" y="0"/>
                        </a:moveTo>
                      </a:path>
                    </a:pathLst>
                  </a:custGeom>
                  <a:solidFill>
                    <a:srgbClr val="9A9A9A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72" name="Freeform 17"/>
                  <p:cNvSpPr>
                    <a:spLocks/>
                  </p:cNvSpPr>
                  <p:nvPr/>
                </p:nvSpPr>
                <p:spPr bwMode="auto">
                  <a:xfrm flipH="1">
                    <a:off x="6962052" y="2497346"/>
                    <a:ext cx="738583" cy="2720099"/>
                  </a:xfrm>
                  <a:custGeom>
                    <a:avLst/>
                    <a:gdLst>
                      <a:gd name="T0" fmla="*/ 21600 w 21600"/>
                      <a:gd name="T1" fmla="*/ 0 h 21600"/>
                      <a:gd name="T2" fmla="*/ 0 w 21600"/>
                      <a:gd name="T3" fmla="*/ 21261 h 21600"/>
                      <a:gd name="T4" fmla="*/ 4724 w 21600"/>
                      <a:gd name="T5" fmla="*/ 21600 h 21600"/>
                      <a:gd name="T6" fmla="*/ 21600 w 21600"/>
                      <a:gd name="T7" fmla="*/ 0 h 21600"/>
                      <a:gd name="T8" fmla="*/ 21600 w 21600"/>
                      <a:gd name="T9" fmla="*/ 0 h 2160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1600"/>
                      <a:gd name="T16" fmla="*/ 0 h 21600"/>
                      <a:gd name="T17" fmla="*/ 21600 w 21600"/>
                      <a:gd name="T18" fmla="*/ 21600 h 2160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1600" h="21600">
                        <a:moveTo>
                          <a:pt x="21600" y="0"/>
                        </a:moveTo>
                        <a:lnTo>
                          <a:pt x="0" y="21261"/>
                        </a:lnTo>
                        <a:lnTo>
                          <a:pt x="4724" y="21600"/>
                        </a:lnTo>
                        <a:lnTo>
                          <a:pt x="21600" y="0"/>
                        </a:lnTo>
                        <a:close/>
                        <a:moveTo>
                          <a:pt x="21600" y="0"/>
                        </a:moveTo>
                      </a:path>
                    </a:pathLst>
                  </a:custGeom>
                  <a:gradFill rotWithShape="0">
                    <a:gsLst>
                      <a:gs pos="0">
                        <a:srgbClr val="E4E4E4"/>
                      </a:gs>
                      <a:gs pos="100000">
                        <a:srgbClr val="828282"/>
                      </a:gs>
                    </a:gsLst>
                    <a:lin ang="18780000" scaled="1"/>
                  </a:gra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73" name="Freeform 18"/>
                  <p:cNvSpPr>
                    <a:spLocks/>
                  </p:cNvSpPr>
                  <p:nvPr/>
                </p:nvSpPr>
                <p:spPr bwMode="auto">
                  <a:xfrm flipH="1">
                    <a:off x="6962052" y="2497346"/>
                    <a:ext cx="574983" cy="2710571"/>
                  </a:xfrm>
                  <a:custGeom>
                    <a:avLst/>
                    <a:gdLst>
                      <a:gd name="T0" fmla="*/ 21600 w 21600"/>
                      <a:gd name="T1" fmla="*/ 0 h 21600"/>
                      <a:gd name="T2" fmla="*/ 0 w 21600"/>
                      <a:gd name="T3" fmla="*/ 21600 h 21600"/>
                      <a:gd name="T4" fmla="*/ 6080 w 21600"/>
                      <a:gd name="T5" fmla="*/ 21415 h 21600"/>
                      <a:gd name="T6" fmla="*/ 21600 w 21600"/>
                      <a:gd name="T7" fmla="*/ 0 h 21600"/>
                      <a:gd name="T8" fmla="*/ 21600 w 21600"/>
                      <a:gd name="T9" fmla="*/ 0 h 2160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1600"/>
                      <a:gd name="T16" fmla="*/ 0 h 21600"/>
                      <a:gd name="T17" fmla="*/ 21600 w 21600"/>
                      <a:gd name="T18" fmla="*/ 21600 h 2160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1600" h="21600">
                        <a:moveTo>
                          <a:pt x="21600" y="0"/>
                        </a:moveTo>
                        <a:lnTo>
                          <a:pt x="0" y="21600"/>
                        </a:lnTo>
                        <a:lnTo>
                          <a:pt x="6080" y="21415"/>
                        </a:lnTo>
                        <a:lnTo>
                          <a:pt x="21600" y="0"/>
                        </a:lnTo>
                        <a:close/>
                        <a:moveTo>
                          <a:pt x="21600" y="0"/>
                        </a:moveTo>
                      </a:path>
                    </a:pathLst>
                  </a:custGeom>
                  <a:solidFill>
                    <a:srgbClr val="9A9A9A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74" name="Rectangle 21"/>
                  <p:cNvSpPr>
                    <a:spLocks/>
                  </p:cNvSpPr>
                  <p:nvPr/>
                </p:nvSpPr>
                <p:spPr bwMode="auto">
                  <a:xfrm>
                    <a:off x="6498253" y="1608114"/>
                    <a:ext cx="181072" cy="1121068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D6D6D6"/>
                      </a:gs>
                      <a:gs pos="100000">
                        <a:srgbClr val="828282"/>
                      </a:gs>
                    </a:gsLst>
                    <a:lin ang="0" scaled="1"/>
                  </a:gradFill>
                  <a:ln w="25400">
                    <a:noFill/>
                    <a:miter lim="800000"/>
                    <a:headEnd/>
                    <a:tailEnd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75" name="Rectangle 22"/>
                  <p:cNvSpPr>
                    <a:spLocks/>
                  </p:cNvSpPr>
                  <p:nvPr/>
                </p:nvSpPr>
                <p:spPr bwMode="auto">
                  <a:xfrm>
                    <a:off x="6827043" y="1722443"/>
                    <a:ext cx="179659" cy="1100384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D6D6D6"/>
                      </a:gs>
                      <a:gs pos="100000">
                        <a:srgbClr val="828282"/>
                      </a:gs>
                    </a:gsLst>
                    <a:lin ang="0" scaled="1"/>
                  </a:gradFill>
                  <a:ln w="25400">
                    <a:noFill/>
                    <a:miter lim="800000"/>
                    <a:headEnd/>
                    <a:tailEnd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</p:grpSp>
          </p:grpSp>
        </p:grpSp>
        <p:cxnSp>
          <p:nvCxnSpPr>
            <p:cNvPr id="376" name="直線コネクタ 375"/>
            <p:cNvCxnSpPr>
              <a:stCxn id="352" idx="6"/>
            </p:cNvCxnSpPr>
            <p:nvPr/>
          </p:nvCxnSpPr>
          <p:spPr>
            <a:xfrm flipV="1">
              <a:off x="5971525" y="5018431"/>
              <a:ext cx="2118427" cy="626361"/>
            </a:xfrm>
            <a:prstGeom prst="line">
              <a:avLst/>
            </a:prstGeom>
            <a:noFill/>
            <a:ln w="12700" cap="flat" cmpd="sng" algn="ctr">
              <a:solidFill>
                <a:srgbClr val="FFFFFF">
                  <a:lumMod val="50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cxnSp>
          <p:nvCxnSpPr>
            <p:cNvPr id="378" name="直線コネクタ 377"/>
            <p:cNvCxnSpPr/>
            <p:nvPr/>
          </p:nvCxnSpPr>
          <p:spPr>
            <a:xfrm flipV="1">
              <a:off x="8645599" y="5032521"/>
              <a:ext cx="2030773" cy="504653"/>
            </a:xfrm>
            <a:prstGeom prst="line">
              <a:avLst/>
            </a:prstGeom>
            <a:noFill/>
            <a:ln w="12700" cap="flat" cmpd="sng" algn="ctr">
              <a:solidFill>
                <a:srgbClr val="FFFFFF">
                  <a:lumMod val="50000"/>
                </a:srgbClr>
              </a:solidFill>
              <a:prstDash val="dash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cxnSp>
          <p:nvCxnSpPr>
            <p:cNvPr id="381" name="直線コネクタ 380"/>
            <p:cNvCxnSpPr>
              <a:stCxn id="320" idx="6"/>
            </p:cNvCxnSpPr>
            <p:nvPr/>
          </p:nvCxnSpPr>
          <p:spPr>
            <a:xfrm>
              <a:off x="5948211" y="5024708"/>
              <a:ext cx="2156707" cy="512466"/>
            </a:xfrm>
            <a:prstGeom prst="line">
              <a:avLst/>
            </a:prstGeom>
            <a:noFill/>
            <a:ln w="12700" cap="flat" cmpd="sng" algn="ctr">
              <a:solidFill>
                <a:srgbClr val="FFFFFF">
                  <a:lumMod val="50000"/>
                </a:srgbClr>
              </a:solidFill>
              <a:prstDash val="dash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cxnSp>
          <p:nvCxnSpPr>
            <p:cNvPr id="382" name="直線コネクタ 381"/>
            <p:cNvCxnSpPr>
              <a:stCxn id="352" idx="5"/>
            </p:cNvCxnSpPr>
            <p:nvPr/>
          </p:nvCxnSpPr>
          <p:spPr>
            <a:xfrm flipV="1">
              <a:off x="5918053" y="5537174"/>
              <a:ext cx="2186865" cy="162999"/>
            </a:xfrm>
            <a:prstGeom prst="line">
              <a:avLst/>
            </a:prstGeom>
            <a:noFill/>
            <a:ln w="12700" cap="flat" cmpd="sng" algn="ctr">
              <a:solidFill>
                <a:srgbClr val="FFFFFF">
                  <a:lumMod val="50000"/>
                </a:srgbClr>
              </a:solidFill>
              <a:prstDash val="dash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pic>
          <p:nvPicPr>
            <p:cNvPr id="383" name="Picture 8" descr="C:\Documents and Settings\hatanaka\tanaka\02_制作\01_システム構築課\01_NW本部ポータル\04_制作\04_html\98_png\画像一時保存\server\MOBILE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65322" y="3343064"/>
              <a:ext cx="454149" cy="454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384" name="直線コネクタ 383"/>
            <p:cNvCxnSpPr>
              <a:stCxn id="383" idx="3"/>
              <a:endCxn id="323" idx="2"/>
            </p:cNvCxnSpPr>
            <p:nvPr/>
          </p:nvCxnSpPr>
          <p:spPr>
            <a:xfrm>
              <a:off x="5119471" y="3570139"/>
              <a:ext cx="604833" cy="1133048"/>
            </a:xfrm>
            <a:prstGeom prst="line">
              <a:avLst/>
            </a:prstGeom>
            <a:noFill/>
            <a:ln w="12700" cap="flat" cmpd="sng" algn="ctr">
              <a:solidFill>
                <a:srgbClr val="FFFFFF">
                  <a:lumMod val="50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pic>
          <p:nvPicPr>
            <p:cNvPr id="462" name="図 461" descr="L47-cgn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23454" y="4899436"/>
              <a:ext cx="312657" cy="255662"/>
            </a:xfrm>
            <a:prstGeom prst="rect">
              <a:avLst/>
            </a:prstGeom>
            <a:effectLst>
              <a:outerShdw blurRad="63500" dist="38100" dir="5400000" algn="tl" rotWithShape="0">
                <a:srgbClr val="000000">
                  <a:alpha val="30000"/>
                </a:srgbClr>
              </a:outerShdw>
            </a:effectLst>
          </p:spPr>
        </p:pic>
        <p:pic>
          <p:nvPicPr>
            <p:cNvPr id="464" name="図 463" descr="L3-router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41801" y="4846644"/>
              <a:ext cx="603798" cy="497896"/>
            </a:xfrm>
            <a:prstGeom prst="rect">
              <a:avLst/>
            </a:prstGeom>
            <a:effectLst>
              <a:outerShdw blurRad="63500" dist="38100" dir="5400000" algn="tl" rotWithShape="0">
                <a:srgbClr val="000000">
                  <a:alpha val="30000"/>
                </a:srgbClr>
              </a:outerShdw>
            </a:effectLst>
          </p:spPr>
        </p:pic>
        <p:pic>
          <p:nvPicPr>
            <p:cNvPr id="465" name="図 464" descr="L3-router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02817" y="4814472"/>
              <a:ext cx="603798" cy="497896"/>
            </a:xfrm>
            <a:prstGeom prst="rect">
              <a:avLst/>
            </a:prstGeom>
            <a:effectLst>
              <a:outerShdw blurRad="63500" dist="38100" dir="5400000" algn="tl" rotWithShape="0">
                <a:srgbClr val="000000">
                  <a:alpha val="30000"/>
                </a:srgbClr>
              </a:outerShdw>
            </a:effectLst>
          </p:spPr>
        </p:pic>
        <p:pic>
          <p:nvPicPr>
            <p:cNvPr id="466" name="図 465" descr="L3-router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73360" y="5362401"/>
              <a:ext cx="603798" cy="497896"/>
            </a:xfrm>
            <a:prstGeom prst="rect">
              <a:avLst/>
            </a:prstGeom>
            <a:effectLst>
              <a:outerShdw blurRad="63500" dist="38100" dir="5400000" algn="tl" rotWithShape="0">
                <a:srgbClr val="000000">
                  <a:alpha val="30000"/>
                </a:srgbClr>
              </a:outerShdw>
            </a:effectLst>
          </p:spPr>
        </p:pic>
        <p:pic>
          <p:nvPicPr>
            <p:cNvPr id="468" name="図 467" descr="L47-cgn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35325" y="4908731"/>
              <a:ext cx="312657" cy="255662"/>
            </a:xfrm>
            <a:prstGeom prst="rect">
              <a:avLst/>
            </a:prstGeom>
            <a:effectLst>
              <a:outerShdw blurRad="63500" dist="38100" dir="5400000" algn="tl" rotWithShape="0">
                <a:srgbClr val="000000">
                  <a:alpha val="30000"/>
                </a:srgbClr>
              </a:outerShdw>
            </a:effectLst>
          </p:spPr>
        </p:pic>
        <p:pic>
          <p:nvPicPr>
            <p:cNvPr id="469" name="図 468" descr="L47-cgn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46206" y="4896877"/>
              <a:ext cx="312657" cy="255662"/>
            </a:xfrm>
            <a:prstGeom prst="rect">
              <a:avLst/>
            </a:prstGeom>
            <a:effectLst>
              <a:outerShdw blurRad="63500" dist="38100" dir="5400000" algn="tl" rotWithShape="0">
                <a:srgbClr val="000000">
                  <a:alpha val="30000"/>
                </a:srgbClr>
              </a:outerShdw>
            </a:effectLst>
          </p:spPr>
        </p:pic>
        <p:pic>
          <p:nvPicPr>
            <p:cNvPr id="470" name="図 469" descr="L47-cgn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10069" y="4888266"/>
              <a:ext cx="312657" cy="255662"/>
            </a:xfrm>
            <a:prstGeom prst="rect">
              <a:avLst/>
            </a:prstGeom>
            <a:effectLst>
              <a:outerShdw blurRad="63500" dist="38100" dir="5400000" algn="tl" rotWithShape="0">
                <a:srgbClr val="000000">
                  <a:alpha val="30000"/>
                </a:srgbClr>
              </a:outerShdw>
            </a:effectLst>
          </p:spPr>
        </p:pic>
        <p:sp>
          <p:nvSpPr>
            <p:cNvPr id="96" name="テキスト ボックス 95"/>
            <p:cNvSpPr txBox="1"/>
            <p:nvPr/>
          </p:nvSpPr>
          <p:spPr>
            <a:xfrm>
              <a:off x="5223602" y="3216085"/>
              <a:ext cx="761747" cy="2974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333" b="1" dirty="0" smtClean="0">
                  <a:solidFill>
                    <a:srgbClr val="0000FF"/>
                  </a:solidFill>
                  <a:latin typeface="メイリオ"/>
                  <a:ea typeface="メイリオ"/>
                  <a:cs typeface="メイリオ"/>
                </a:rPr>
                <a:t>Uplink</a:t>
              </a:r>
              <a:endParaRPr lang="ja-JP" altLang="en-US" sz="1333" b="1" dirty="0">
                <a:solidFill>
                  <a:srgbClr val="0000FF"/>
                </a:solidFill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99" name="テキスト ボックス 98"/>
            <p:cNvSpPr txBox="1"/>
            <p:nvPr/>
          </p:nvSpPr>
          <p:spPr>
            <a:xfrm>
              <a:off x="11007610" y="3590845"/>
              <a:ext cx="1027449" cy="2974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333" b="1" dirty="0" smtClean="0">
                  <a:solidFill>
                    <a:srgbClr val="0000FF"/>
                  </a:solidFill>
                  <a:latin typeface="メイリオ"/>
                  <a:ea typeface="メイリオ"/>
                  <a:cs typeface="メイリオ"/>
                </a:rPr>
                <a:t>Downlink</a:t>
              </a:r>
              <a:endParaRPr lang="ja-JP" altLang="en-US" sz="1333" b="1" dirty="0">
                <a:solidFill>
                  <a:srgbClr val="0000FF"/>
                </a:solidFill>
                <a:latin typeface="メイリオ"/>
                <a:ea typeface="メイリオ"/>
                <a:cs typeface="メイリオ"/>
              </a:endParaRPr>
            </a:p>
          </p:txBody>
        </p:sp>
      </p:grpSp>
      <p:graphicFrame>
        <p:nvGraphicFramePr>
          <p:cNvPr id="3" name="表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9406484"/>
              </p:ext>
            </p:extLst>
          </p:nvPr>
        </p:nvGraphicFramePr>
        <p:xfrm>
          <a:off x="1783522" y="830096"/>
          <a:ext cx="8624957" cy="25252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8270"/>
                <a:gridCol w="3217208"/>
                <a:gridCol w="3169479"/>
              </a:tblGrid>
              <a:tr h="473030"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Uplink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Downlink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684082">
                <a:tc>
                  <a:txBody>
                    <a:bodyPr/>
                    <a:lstStyle/>
                    <a:p>
                      <a:r>
                        <a:rPr kumimoji="1" lang="en-US" altLang="ja-JP" b="1" dirty="0" smtClean="0">
                          <a:solidFill>
                            <a:schemeClr val="bg1"/>
                          </a:solidFill>
                        </a:rPr>
                        <a:t>Access Node</a:t>
                      </a:r>
                      <a:endParaRPr kumimoji="1" lang="ja-JP" altLang="en-US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2000" dirty="0" err="1" smtClean="0"/>
                        <a:t>T.Insert</a:t>
                      </a:r>
                      <a:endParaRPr kumimoji="1" lang="ja-JP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2000" dirty="0" smtClean="0"/>
                        <a:t>END.X</a:t>
                      </a:r>
                      <a:endParaRPr kumimoji="1" lang="ja-JP" altLang="en-US" sz="2000" dirty="0"/>
                    </a:p>
                  </a:txBody>
                  <a:tcPr/>
                </a:tc>
              </a:tr>
              <a:tr h="684082">
                <a:tc>
                  <a:txBody>
                    <a:bodyPr/>
                    <a:lstStyle/>
                    <a:p>
                      <a:r>
                        <a:rPr kumimoji="1" lang="en-US" altLang="ja-JP" b="1" dirty="0" smtClean="0">
                          <a:solidFill>
                            <a:srgbClr val="FFFFFF"/>
                          </a:solidFill>
                        </a:rPr>
                        <a:t>L2 Anchor Node</a:t>
                      </a:r>
                      <a:endParaRPr kumimoji="1" lang="ja-JP" altLang="en-US" b="1" dirty="0">
                        <a:solidFill>
                          <a:srgbClr val="FFFFFF"/>
                        </a:solidFill>
                      </a:endParaRP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2000" dirty="0" smtClean="0"/>
                        <a:t>END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03877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END</a:t>
                      </a:r>
                      <a:endParaRPr kumimoji="1" lang="ja-JP" altLang="en-US" sz="16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684082">
                <a:tc>
                  <a:txBody>
                    <a:bodyPr/>
                    <a:lstStyle/>
                    <a:p>
                      <a:r>
                        <a:rPr kumimoji="1" lang="en-US" altLang="ja-JP" b="1" dirty="0" smtClean="0">
                          <a:solidFill>
                            <a:srgbClr val="FFFFFF"/>
                          </a:solidFill>
                        </a:rPr>
                        <a:t>L3 Anchor Node</a:t>
                      </a:r>
                      <a:endParaRPr kumimoji="1" lang="ja-JP" altLang="en-US" b="1" dirty="0">
                        <a:solidFill>
                          <a:srgbClr val="FFFFFF"/>
                        </a:solidFill>
                      </a:endParaRP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2000" dirty="0" smtClean="0"/>
                        <a:t>END.T</a:t>
                      </a:r>
                      <a:endParaRPr kumimoji="1" lang="ja-JP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2000" dirty="0" err="1" smtClean="0"/>
                        <a:t>T.Insert</a:t>
                      </a:r>
                      <a:endParaRPr kumimoji="1" lang="ja-JP" altLang="en-US" sz="20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89" name="Picture 4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5464" y="3960125"/>
            <a:ext cx="1620838" cy="95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直線矢印コネクタ 7"/>
          <p:cNvCxnSpPr/>
          <p:nvPr/>
        </p:nvCxnSpPr>
        <p:spPr>
          <a:xfrm flipV="1">
            <a:off x="3363720" y="4329044"/>
            <a:ext cx="5870076" cy="2208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3" name="直線矢印コネクタ 92"/>
          <p:cNvCxnSpPr/>
          <p:nvPr/>
        </p:nvCxnSpPr>
        <p:spPr>
          <a:xfrm flipH="1">
            <a:off x="2827131" y="4503530"/>
            <a:ext cx="5797826" cy="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テキスト ボックス 3"/>
          <p:cNvSpPr txBox="1"/>
          <p:nvPr/>
        </p:nvSpPr>
        <p:spPr>
          <a:xfrm>
            <a:off x="7900067" y="6486297"/>
            <a:ext cx="37862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ourier"/>
                <a:cs typeface="Courier"/>
              </a:rPr>
              <a:t>* SRv6 </a:t>
            </a:r>
            <a:r>
              <a:rPr kumimoji="1" lang="en-US" altLang="ja-JP" dirty="0">
                <a:solidFill>
                  <a:schemeClr val="tx1">
                    <a:lumMod val="65000"/>
                    <a:lumOff val="35000"/>
                  </a:schemeClr>
                </a:solidFill>
                <a:latin typeface="Courier"/>
                <a:cs typeface="Courier"/>
              </a:rPr>
              <a:t>Network </a:t>
            </a:r>
            <a:r>
              <a:rPr kumimoji="1" lang="en-US" altLang="ja-JP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ourier"/>
                <a:cs typeface="Courier"/>
              </a:rPr>
              <a:t>Programming</a:t>
            </a:r>
            <a:endParaRPr kumimoji="1" lang="en-US" altLang="ja-JP" dirty="0">
              <a:solidFill>
                <a:schemeClr val="tx1">
                  <a:lumMod val="65000"/>
                  <a:lumOff val="35000"/>
                </a:schemeClr>
              </a:solidFill>
              <a:latin typeface="Courier"/>
              <a:cs typeface="Courier"/>
            </a:endParaRPr>
          </a:p>
        </p:txBody>
      </p:sp>
      <p:sp>
        <p:nvSpPr>
          <p:cNvPr id="86" name="テキスト ボックス 85"/>
          <p:cNvSpPr txBox="1"/>
          <p:nvPr/>
        </p:nvSpPr>
        <p:spPr>
          <a:xfrm>
            <a:off x="9576380" y="4151202"/>
            <a:ext cx="1526258" cy="5025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Internet,</a:t>
            </a:r>
          </a:p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Service network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</p:spTree>
    <p:extLst>
      <p:ext uri="{BB962C8B-B14F-4D97-AF65-F5344CB8AC3E}">
        <p14:creationId xmlns:p14="http://schemas.microsoft.com/office/powerpoint/2010/main" val="28382168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" y="0"/>
            <a:ext cx="12191999" cy="822184"/>
          </a:xfrm>
        </p:spPr>
        <p:txBody>
          <a:bodyPr>
            <a:normAutofit/>
          </a:bodyPr>
          <a:lstStyle/>
          <a:p>
            <a:r>
              <a:rPr kumimoji="1" lang="en-US" altLang="ja-JP" sz="3600" b="1" dirty="0" smtClean="0">
                <a:latin typeface="Meiryo" charset="-128"/>
                <a:ea typeface="Meiryo" charset="-128"/>
                <a:cs typeface="Meiryo" charset="-128"/>
              </a:rPr>
              <a:t>Stateless Interworking Segment</a:t>
            </a:r>
            <a:endParaRPr kumimoji="1" lang="ja-JP" altLang="en-US" sz="3600" b="1" dirty="0"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228" name="円/楕円 227"/>
          <p:cNvSpPr/>
          <p:nvPr/>
        </p:nvSpPr>
        <p:spPr>
          <a:xfrm>
            <a:off x="5308790" y="2735025"/>
            <a:ext cx="3432204" cy="3467033"/>
          </a:xfrm>
          <a:prstGeom prst="ellipse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2133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rPr>
              <a:t> </a:t>
            </a:r>
            <a:r>
              <a:rPr kumimoji="0" lang="en-US" altLang="ja-JP" sz="2133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rPr>
              <a:t>SRv6 Enabled IPv6</a:t>
            </a:r>
            <a:r>
              <a:rPr kumimoji="0" lang="en-US" altLang="ja-JP" sz="2133" b="1" i="0" u="none" strike="noStrike" kern="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rPr>
              <a:t> </a:t>
            </a:r>
            <a:br>
              <a:rPr kumimoji="0" lang="en-US" altLang="ja-JP" sz="2133" b="1" i="0" u="none" strike="noStrike" kern="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rPr>
            </a:br>
            <a:r>
              <a:rPr kumimoji="0" lang="en-US" altLang="ja-JP" sz="2133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rPr>
              <a:t>Network</a:t>
            </a:r>
          </a:p>
        </p:txBody>
      </p:sp>
      <p:cxnSp>
        <p:nvCxnSpPr>
          <p:cNvPr id="346" name="直線コネクタ 345"/>
          <p:cNvCxnSpPr/>
          <p:nvPr/>
        </p:nvCxnSpPr>
        <p:spPr>
          <a:xfrm flipH="1">
            <a:off x="2480862" y="4374711"/>
            <a:ext cx="19156" cy="1209069"/>
          </a:xfrm>
          <a:prstGeom prst="line">
            <a:avLst/>
          </a:prstGeom>
          <a:noFill/>
          <a:ln w="12700" cap="flat" cmpd="sng" algn="ctr">
            <a:solidFill>
              <a:srgbClr val="7F7F7F"/>
            </a:solidFill>
            <a:prstDash val="sysDash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pic>
        <p:nvPicPr>
          <p:cNvPr id="383" name="Picture 8" descr="C:\Documents and Settings\hatanaka\tanaka\02_制作\01_システム構築課\01_NW本部ポータル\04_制作\04_html\98_png\画像一時保存\server\MOBIL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575" y="6341387"/>
            <a:ext cx="454149" cy="454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84" name="直線コネクタ 383"/>
          <p:cNvCxnSpPr>
            <a:stCxn id="383" idx="3"/>
            <a:endCxn id="320" idx="5"/>
          </p:cNvCxnSpPr>
          <p:nvPr/>
        </p:nvCxnSpPr>
        <p:spPr>
          <a:xfrm flipV="1">
            <a:off x="1445724" y="6246143"/>
            <a:ext cx="691994" cy="322319"/>
          </a:xfrm>
          <a:prstGeom prst="line">
            <a:avLst/>
          </a:prstGeom>
          <a:noFill/>
          <a:ln w="12700" cap="flat" cmpd="sng" algn="ctr">
            <a:solidFill>
              <a:srgbClr val="FFFFFF">
                <a:lumMod val="50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pic>
        <p:nvPicPr>
          <p:cNvPr id="465" name="図 464" descr="L3-router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8251" y="2524196"/>
            <a:ext cx="603798" cy="497896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30000"/>
              </a:srgbClr>
            </a:outerShdw>
          </a:effectLst>
        </p:spPr>
      </p:pic>
      <p:pic>
        <p:nvPicPr>
          <p:cNvPr id="466" name="図 465" descr="L3-router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8572" y="4758648"/>
            <a:ext cx="603798" cy="497896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30000"/>
              </a:srgbClr>
            </a:outerShdw>
          </a:effectLst>
        </p:spPr>
      </p:pic>
      <p:sp>
        <p:nvSpPr>
          <p:cNvPr id="87" name="円/楕円 86"/>
          <p:cNvSpPr/>
          <p:nvPr/>
        </p:nvSpPr>
        <p:spPr>
          <a:xfrm>
            <a:off x="1311583" y="2735320"/>
            <a:ext cx="3445509" cy="3487560"/>
          </a:xfrm>
          <a:prstGeom prst="ellipse">
            <a:avLst/>
          </a:prstGeom>
          <a:solidFill>
            <a:srgbClr val="000000">
              <a:lumMod val="20000"/>
              <a:lumOff val="80000"/>
            </a:srgb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2133" b="0" i="0" u="none" strike="noStrike" kern="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rPr>
              <a:t> </a:t>
            </a:r>
            <a:r>
              <a:rPr kumimoji="0" lang="en-US" altLang="ja-JP" sz="2133" b="0" i="0" u="none" strike="noStrike" kern="0" cap="none" spc="0" normalizeH="0" baseline="0" noProof="0" dirty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rPr>
              <a:t>Existing </a:t>
            </a:r>
            <a:br>
              <a:rPr kumimoji="0" lang="en-US" altLang="ja-JP" sz="2133" b="0" i="0" u="none" strike="noStrike" kern="0" cap="none" spc="0" normalizeH="0" baseline="0" noProof="0" dirty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rPr>
            </a:br>
            <a:r>
              <a:rPr kumimoji="0" lang="en-US" altLang="ja-JP" sz="2133" b="0" i="0" u="none" strike="noStrike" kern="0" cap="none" spc="0" normalizeH="0" baseline="0" noProof="0" dirty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rPr>
              <a:t>IPv4 Network</a:t>
            </a:r>
            <a:endParaRPr kumimoji="0" lang="ja-JP" altLang="en-US" sz="2133" b="0" i="0" u="none" strike="noStrike" kern="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メイリオ"/>
              <a:ea typeface="メイリオ"/>
              <a:cs typeface="メイリオ"/>
            </a:endParaRPr>
          </a:p>
        </p:txBody>
      </p:sp>
      <p:pic>
        <p:nvPicPr>
          <p:cNvPr id="88" name="Picture 41" descr="ATM switch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37439" y="4862896"/>
            <a:ext cx="540681" cy="423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0" name="Picture 41" descr="ATM switch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62118" y="5017267"/>
            <a:ext cx="540681" cy="423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1" name="Picture 32"/>
          <p:cNvPicPr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8882" y="2635388"/>
            <a:ext cx="481840" cy="409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5" name="グループ化 55"/>
          <p:cNvGrpSpPr/>
          <p:nvPr/>
        </p:nvGrpSpPr>
        <p:grpSpPr>
          <a:xfrm>
            <a:off x="8154972" y="5684634"/>
            <a:ext cx="365127" cy="469931"/>
            <a:chOff x="2951136" y="3903667"/>
            <a:chExt cx="730261" cy="876314"/>
          </a:xfrm>
        </p:grpSpPr>
        <p:sp>
          <p:nvSpPr>
            <p:cNvPr id="97" name="円/楕円 35"/>
            <p:cNvSpPr>
              <a:spLocks noChangeArrowheads="1"/>
            </p:cNvSpPr>
            <p:nvPr/>
          </p:nvSpPr>
          <p:spPr bwMode="auto">
            <a:xfrm>
              <a:off x="2951136" y="4487877"/>
              <a:ext cx="730261" cy="292104"/>
            </a:xfrm>
            <a:prstGeom prst="ellipse">
              <a:avLst/>
            </a:prstGeom>
            <a:solidFill>
              <a:srgbClr val="FFFFFF">
                <a:lumMod val="85000"/>
              </a:srgbClr>
            </a:solidFill>
            <a:ln w="2857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1042885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GP創英角ｺﾞｼｯｸUB"/>
                <a:cs typeface="Osaka"/>
              </a:endParaRPr>
            </a:p>
          </p:txBody>
        </p:sp>
        <p:grpSp>
          <p:nvGrpSpPr>
            <p:cNvPr id="98" name="グループ化 334"/>
            <p:cNvGrpSpPr>
              <a:grpSpLocks/>
            </p:cNvGrpSpPr>
            <p:nvPr/>
          </p:nvGrpSpPr>
          <p:grpSpPr bwMode="auto">
            <a:xfrm>
              <a:off x="2951142" y="3903667"/>
              <a:ext cx="693747" cy="839797"/>
              <a:chOff x="5360992" y="1603350"/>
              <a:chExt cx="985850" cy="1387493"/>
            </a:xfrm>
          </p:grpSpPr>
          <p:sp>
            <p:nvSpPr>
              <p:cNvPr id="100" name="円/楕円 99"/>
              <p:cNvSpPr/>
              <p:nvPr/>
            </p:nvSpPr>
            <p:spPr bwMode="auto">
              <a:xfrm>
                <a:off x="5762349" y="1676016"/>
                <a:ext cx="219510" cy="67181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sp>
            <p:nvSpPr>
              <p:cNvPr id="101" name="円/楕円 100"/>
              <p:cNvSpPr/>
              <p:nvPr/>
            </p:nvSpPr>
            <p:spPr bwMode="auto">
              <a:xfrm>
                <a:off x="5762349" y="1785699"/>
                <a:ext cx="219510" cy="67181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sp>
            <p:nvSpPr>
              <p:cNvPr id="102" name="円/楕円 101"/>
              <p:cNvSpPr/>
              <p:nvPr/>
            </p:nvSpPr>
            <p:spPr bwMode="auto">
              <a:xfrm>
                <a:off x="5762349" y="1902237"/>
                <a:ext cx="219510" cy="6581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grpSp>
            <p:nvGrpSpPr>
              <p:cNvPr id="103" name="グループ化 58"/>
              <p:cNvGrpSpPr>
                <a:grpSpLocks/>
              </p:cNvGrpSpPr>
              <p:nvPr/>
            </p:nvGrpSpPr>
            <p:grpSpPr bwMode="auto">
              <a:xfrm>
                <a:off x="5360992" y="1603350"/>
                <a:ext cx="985850" cy="1387493"/>
                <a:chOff x="5360994" y="1603350"/>
                <a:chExt cx="2962275" cy="4212739"/>
              </a:xfrm>
            </p:grpSpPr>
            <p:sp>
              <p:nvSpPr>
                <p:cNvPr id="104" name="Rectangle 2"/>
                <p:cNvSpPr>
                  <a:spLocks/>
                </p:cNvSpPr>
                <p:nvPr/>
              </p:nvSpPr>
              <p:spPr bwMode="auto">
                <a:xfrm>
                  <a:off x="7141536" y="1603350"/>
                  <a:ext cx="181072" cy="1119480"/>
                </a:xfrm>
                <a:prstGeom prst="rect">
                  <a:avLst/>
                </a:prstGeom>
                <a:gradFill rotWithShape="0">
                  <a:gsLst>
                    <a:gs pos="0">
                      <a:srgbClr val="D6D6D6"/>
                    </a:gs>
                    <a:gs pos="100000">
                      <a:srgbClr val="828282"/>
                    </a:gs>
                  </a:gsLst>
                  <a:lin ang="0" scaled="1"/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05" name="Oval 4"/>
                <p:cNvSpPr>
                  <a:spLocks/>
                </p:cNvSpPr>
                <p:nvPr/>
              </p:nvSpPr>
              <p:spPr bwMode="auto">
                <a:xfrm>
                  <a:off x="5360994" y="4815702"/>
                  <a:ext cx="2940038" cy="100038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9999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06" name="Oval 5"/>
                <p:cNvSpPr>
                  <a:spLocks/>
                </p:cNvSpPr>
                <p:nvPr/>
              </p:nvSpPr>
              <p:spPr bwMode="auto">
                <a:xfrm>
                  <a:off x="6693621" y="4879219"/>
                  <a:ext cx="1629648" cy="55418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9999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07" name="Oval 6"/>
                <p:cNvSpPr>
                  <a:spLocks/>
                </p:cNvSpPr>
                <p:nvPr/>
              </p:nvSpPr>
              <p:spPr bwMode="auto">
                <a:xfrm>
                  <a:off x="5543654" y="4877631"/>
                  <a:ext cx="1631237" cy="55418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9999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08" name="Freeform 7"/>
                <p:cNvSpPr>
                  <a:spLocks/>
                </p:cNvSpPr>
                <p:nvPr/>
              </p:nvSpPr>
              <p:spPr bwMode="auto">
                <a:xfrm>
                  <a:off x="6422013" y="4534641"/>
                  <a:ext cx="1010191" cy="257242"/>
                </a:xfrm>
                <a:custGeom>
                  <a:avLst/>
                  <a:gdLst>
                    <a:gd name="T0" fmla="*/ 0 w 21600"/>
                    <a:gd name="T1" fmla="*/ 67 h 21600"/>
                    <a:gd name="T2" fmla="*/ 0 w 21600"/>
                    <a:gd name="T3" fmla="*/ 10018 h 21600"/>
                    <a:gd name="T4" fmla="*/ 10016 w 21600"/>
                    <a:gd name="T5" fmla="*/ 21600 h 21600"/>
                    <a:gd name="T6" fmla="*/ 21600 w 21600"/>
                    <a:gd name="T7" fmla="*/ 9203 h 21600"/>
                    <a:gd name="T8" fmla="*/ 21192 w 21600"/>
                    <a:gd name="T9" fmla="*/ 0 h 21600"/>
                    <a:gd name="T10" fmla="*/ 0 w 21600"/>
                    <a:gd name="T11" fmla="*/ 67 h 21600"/>
                    <a:gd name="T12" fmla="*/ 0 w 21600"/>
                    <a:gd name="T13" fmla="*/ 67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67"/>
                      </a:moveTo>
                      <a:lnTo>
                        <a:pt x="0" y="10018"/>
                      </a:lnTo>
                      <a:lnTo>
                        <a:pt x="10016" y="21600"/>
                      </a:lnTo>
                      <a:lnTo>
                        <a:pt x="21600" y="9203"/>
                      </a:lnTo>
                      <a:lnTo>
                        <a:pt x="21192" y="0"/>
                      </a:lnTo>
                      <a:lnTo>
                        <a:pt x="0" y="67"/>
                      </a:lnTo>
                      <a:close/>
                      <a:moveTo>
                        <a:pt x="0" y="67"/>
                      </a:moveTo>
                    </a:path>
                  </a:pathLst>
                </a:custGeom>
                <a:solidFill>
                  <a:srgbClr val="BBE0E3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09" name="Freeform 8"/>
                <p:cNvSpPr>
                  <a:spLocks/>
                </p:cNvSpPr>
                <p:nvPr/>
              </p:nvSpPr>
              <p:spPr bwMode="auto">
                <a:xfrm>
                  <a:off x="6434719" y="4429839"/>
                  <a:ext cx="980013" cy="220720"/>
                </a:xfrm>
                <a:custGeom>
                  <a:avLst/>
                  <a:gdLst>
                    <a:gd name="T0" fmla="*/ 0 w 21600"/>
                    <a:gd name="T1" fmla="*/ 8709 h 21600"/>
                    <a:gd name="T2" fmla="*/ 10170 w 21600"/>
                    <a:gd name="T3" fmla="*/ 21600 h 21600"/>
                    <a:gd name="T4" fmla="*/ 21600 w 21600"/>
                    <a:gd name="T5" fmla="*/ 8394 h 21600"/>
                    <a:gd name="T6" fmla="*/ 9964 w 21600"/>
                    <a:gd name="T7" fmla="*/ 0 h 21600"/>
                    <a:gd name="T8" fmla="*/ 0 w 21600"/>
                    <a:gd name="T9" fmla="*/ 8709 h 21600"/>
                    <a:gd name="T10" fmla="*/ 0 w 21600"/>
                    <a:gd name="T11" fmla="*/ 8709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600"/>
                    <a:gd name="T19" fmla="*/ 0 h 21600"/>
                    <a:gd name="T20" fmla="*/ 21600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0" y="8709"/>
                      </a:moveTo>
                      <a:lnTo>
                        <a:pt x="10170" y="21600"/>
                      </a:lnTo>
                      <a:lnTo>
                        <a:pt x="21600" y="8394"/>
                      </a:lnTo>
                      <a:lnTo>
                        <a:pt x="9964" y="0"/>
                      </a:lnTo>
                      <a:lnTo>
                        <a:pt x="0" y="8709"/>
                      </a:lnTo>
                      <a:close/>
                      <a:moveTo>
                        <a:pt x="0" y="8709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10" name="Freeform 9"/>
                <p:cNvSpPr>
                  <a:spLocks/>
                </p:cNvSpPr>
                <p:nvPr/>
              </p:nvSpPr>
              <p:spPr bwMode="auto">
                <a:xfrm>
                  <a:off x="6568141" y="4094789"/>
                  <a:ext cx="725877" cy="165143"/>
                </a:xfrm>
                <a:custGeom>
                  <a:avLst/>
                  <a:gdLst>
                    <a:gd name="T0" fmla="*/ 0 w 21600"/>
                    <a:gd name="T1" fmla="*/ 67 h 21600"/>
                    <a:gd name="T2" fmla="*/ 0 w 21600"/>
                    <a:gd name="T3" fmla="*/ 10018 h 21600"/>
                    <a:gd name="T4" fmla="*/ 10016 w 21600"/>
                    <a:gd name="T5" fmla="*/ 21600 h 21600"/>
                    <a:gd name="T6" fmla="*/ 21600 w 21600"/>
                    <a:gd name="T7" fmla="*/ 9203 h 21600"/>
                    <a:gd name="T8" fmla="*/ 21192 w 21600"/>
                    <a:gd name="T9" fmla="*/ 0 h 21600"/>
                    <a:gd name="T10" fmla="*/ 0 w 21600"/>
                    <a:gd name="T11" fmla="*/ 67 h 21600"/>
                    <a:gd name="T12" fmla="*/ 0 w 21600"/>
                    <a:gd name="T13" fmla="*/ 67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67"/>
                      </a:moveTo>
                      <a:lnTo>
                        <a:pt x="0" y="10018"/>
                      </a:lnTo>
                      <a:lnTo>
                        <a:pt x="10016" y="21600"/>
                      </a:lnTo>
                      <a:lnTo>
                        <a:pt x="21600" y="9203"/>
                      </a:lnTo>
                      <a:lnTo>
                        <a:pt x="21192" y="0"/>
                      </a:lnTo>
                      <a:lnTo>
                        <a:pt x="0" y="67"/>
                      </a:lnTo>
                      <a:close/>
                      <a:moveTo>
                        <a:pt x="0" y="67"/>
                      </a:moveTo>
                    </a:path>
                  </a:pathLst>
                </a:custGeom>
                <a:solidFill>
                  <a:srgbClr val="BBE0E3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11" name="Freeform 10"/>
                <p:cNvSpPr>
                  <a:spLocks/>
                </p:cNvSpPr>
                <p:nvPr/>
              </p:nvSpPr>
              <p:spPr bwMode="auto">
                <a:xfrm>
                  <a:off x="6577671" y="4028096"/>
                  <a:ext cx="703640" cy="141324"/>
                </a:xfrm>
                <a:custGeom>
                  <a:avLst/>
                  <a:gdLst>
                    <a:gd name="T0" fmla="*/ 0 w 21600"/>
                    <a:gd name="T1" fmla="*/ 8709 h 21600"/>
                    <a:gd name="T2" fmla="*/ 10170 w 21600"/>
                    <a:gd name="T3" fmla="*/ 21600 h 21600"/>
                    <a:gd name="T4" fmla="*/ 21600 w 21600"/>
                    <a:gd name="T5" fmla="*/ 8394 h 21600"/>
                    <a:gd name="T6" fmla="*/ 9964 w 21600"/>
                    <a:gd name="T7" fmla="*/ 0 h 21600"/>
                    <a:gd name="T8" fmla="*/ 0 w 21600"/>
                    <a:gd name="T9" fmla="*/ 8709 h 21600"/>
                    <a:gd name="T10" fmla="*/ 0 w 21600"/>
                    <a:gd name="T11" fmla="*/ 8709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600"/>
                    <a:gd name="T19" fmla="*/ 0 h 21600"/>
                    <a:gd name="T20" fmla="*/ 21600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0" y="8709"/>
                      </a:moveTo>
                      <a:lnTo>
                        <a:pt x="10170" y="21600"/>
                      </a:lnTo>
                      <a:lnTo>
                        <a:pt x="21600" y="8394"/>
                      </a:lnTo>
                      <a:lnTo>
                        <a:pt x="9964" y="0"/>
                      </a:lnTo>
                      <a:lnTo>
                        <a:pt x="0" y="8709"/>
                      </a:lnTo>
                      <a:close/>
                      <a:moveTo>
                        <a:pt x="0" y="8709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12" name="Freeform 11"/>
                <p:cNvSpPr>
                  <a:spLocks/>
                </p:cNvSpPr>
                <p:nvPr/>
              </p:nvSpPr>
              <p:spPr bwMode="auto">
                <a:xfrm>
                  <a:off x="6665030" y="3639057"/>
                  <a:ext cx="527333" cy="93687"/>
                </a:xfrm>
                <a:custGeom>
                  <a:avLst/>
                  <a:gdLst>
                    <a:gd name="T0" fmla="*/ 0 w 21600"/>
                    <a:gd name="T1" fmla="*/ 67 h 21600"/>
                    <a:gd name="T2" fmla="*/ 0 w 21600"/>
                    <a:gd name="T3" fmla="*/ 10018 h 21600"/>
                    <a:gd name="T4" fmla="*/ 10016 w 21600"/>
                    <a:gd name="T5" fmla="*/ 21600 h 21600"/>
                    <a:gd name="T6" fmla="*/ 21600 w 21600"/>
                    <a:gd name="T7" fmla="*/ 9203 h 21600"/>
                    <a:gd name="T8" fmla="*/ 21192 w 21600"/>
                    <a:gd name="T9" fmla="*/ 0 h 21600"/>
                    <a:gd name="T10" fmla="*/ 0 w 21600"/>
                    <a:gd name="T11" fmla="*/ 67 h 21600"/>
                    <a:gd name="T12" fmla="*/ 0 w 21600"/>
                    <a:gd name="T13" fmla="*/ 67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67"/>
                      </a:moveTo>
                      <a:lnTo>
                        <a:pt x="0" y="10018"/>
                      </a:lnTo>
                      <a:lnTo>
                        <a:pt x="10016" y="21600"/>
                      </a:lnTo>
                      <a:lnTo>
                        <a:pt x="21600" y="9203"/>
                      </a:lnTo>
                      <a:lnTo>
                        <a:pt x="21192" y="0"/>
                      </a:lnTo>
                      <a:lnTo>
                        <a:pt x="0" y="67"/>
                      </a:lnTo>
                      <a:close/>
                      <a:moveTo>
                        <a:pt x="0" y="67"/>
                      </a:moveTo>
                    </a:path>
                  </a:pathLst>
                </a:custGeom>
                <a:solidFill>
                  <a:srgbClr val="BBE0E3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13" name="Freeform 12"/>
                <p:cNvSpPr>
                  <a:spLocks/>
                </p:cNvSpPr>
                <p:nvPr/>
              </p:nvSpPr>
              <p:spPr bwMode="auto">
                <a:xfrm>
                  <a:off x="6672972" y="3600947"/>
                  <a:ext cx="511449" cy="79396"/>
                </a:xfrm>
                <a:custGeom>
                  <a:avLst/>
                  <a:gdLst>
                    <a:gd name="T0" fmla="*/ 0 w 21600"/>
                    <a:gd name="T1" fmla="*/ 8709 h 21600"/>
                    <a:gd name="T2" fmla="*/ 10170 w 21600"/>
                    <a:gd name="T3" fmla="*/ 21600 h 21600"/>
                    <a:gd name="T4" fmla="*/ 21600 w 21600"/>
                    <a:gd name="T5" fmla="*/ 8394 h 21600"/>
                    <a:gd name="T6" fmla="*/ 9964 w 21600"/>
                    <a:gd name="T7" fmla="*/ 0 h 21600"/>
                    <a:gd name="T8" fmla="*/ 0 w 21600"/>
                    <a:gd name="T9" fmla="*/ 8709 h 21600"/>
                    <a:gd name="T10" fmla="*/ 0 w 21600"/>
                    <a:gd name="T11" fmla="*/ 8709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600"/>
                    <a:gd name="T19" fmla="*/ 0 h 21600"/>
                    <a:gd name="T20" fmla="*/ 21600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0" y="8709"/>
                      </a:moveTo>
                      <a:lnTo>
                        <a:pt x="10170" y="21600"/>
                      </a:lnTo>
                      <a:lnTo>
                        <a:pt x="21600" y="8394"/>
                      </a:lnTo>
                      <a:lnTo>
                        <a:pt x="9964" y="0"/>
                      </a:lnTo>
                      <a:lnTo>
                        <a:pt x="0" y="8709"/>
                      </a:lnTo>
                      <a:close/>
                      <a:moveTo>
                        <a:pt x="0" y="8709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14" name="Freeform 13"/>
                <p:cNvSpPr>
                  <a:spLocks/>
                </p:cNvSpPr>
                <p:nvPr/>
              </p:nvSpPr>
              <p:spPr bwMode="auto">
                <a:xfrm>
                  <a:off x="6780980" y="2481467"/>
                  <a:ext cx="162012" cy="2867775"/>
                </a:xfrm>
                <a:custGeom>
                  <a:avLst/>
                  <a:gdLst>
                    <a:gd name="T0" fmla="*/ 19475 w 21600"/>
                    <a:gd name="T1" fmla="*/ 0 h 21600"/>
                    <a:gd name="T2" fmla="*/ 0 w 21600"/>
                    <a:gd name="T3" fmla="*/ 21403 h 21600"/>
                    <a:gd name="T4" fmla="*/ 21600 w 21600"/>
                    <a:gd name="T5" fmla="*/ 21600 h 21600"/>
                    <a:gd name="T6" fmla="*/ 19475 w 21600"/>
                    <a:gd name="T7" fmla="*/ 0 h 21600"/>
                    <a:gd name="T8" fmla="*/ 19475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19475" y="0"/>
                      </a:moveTo>
                      <a:lnTo>
                        <a:pt x="0" y="21403"/>
                      </a:lnTo>
                      <a:lnTo>
                        <a:pt x="21600" y="21600"/>
                      </a:lnTo>
                      <a:lnTo>
                        <a:pt x="19475" y="0"/>
                      </a:lnTo>
                      <a:close/>
                      <a:moveTo>
                        <a:pt x="19475" y="0"/>
                      </a:moveTo>
                    </a:path>
                  </a:pathLst>
                </a:custGeom>
                <a:gradFill rotWithShape="0">
                  <a:gsLst>
                    <a:gs pos="0">
                      <a:srgbClr val="828282"/>
                    </a:gs>
                    <a:gs pos="100000">
                      <a:srgbClr val="E4E4E4"/>
                    </a:gs>
                  </a:gsLst>
                  <a:lin ang="2820000" scaled="1"/>
                </a:gra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15" name="Freeform 14"/>
                <p:cNvSpPr>
                  <a:spLocks/>
                </p:cNvSpPr>
                <p:nvPr/>
              </p:nvSpPr>
              <p:spPr bwMode="auto">
                <a:xfrm>
                  <a:off x="6917578" y="2514813"/>
                  <a:ext cx="212839" cy="2824901"/>
                </a:xfrm>
                <a:custGeom>
                  <a:avLst/>
                  <a:gdLst>
                    <a:gd name="T0" fmla="*/ 0 w 21600"/>
                    <a:gd name="T1" fmla="*/ 0 h 21600"/>
                    <a:gd name="T2" fmla="*/ 1930 w 21600"/>
                    <a:gd name="T3" fmla="*/ 21600 h 21600"/>
                    <a:gd name="T4" fmla="*/ 21600 w 21600"/>
                    <a:gd name="T5" fmla="*/ 21422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0" y="0"/>
                      </a:moveTo>
                      <a:lnTo>
                        <a:pt x="1930" y="21600"/>
                      </a:lnTo>
                      <a:lnTo>
                        <a:pt x="21600" y="21422"/>
                      </a:lnTo>
                      <a:lnTo>
                        <a:pt x="0" y="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16" name="Freeform 15"/>
                <p:cNvSpPr>
                  <a:spLocks/>
                </p:cNvSpPr>
                <p:nvPr/>
              </p:nvSpPr>
              <p:spPr bwMode="auto">
                <a:xfrm>
                  <a:off x="6140874" y="2494170"/>
                  <a:ext cx="738583" cy="2720099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261 h 21600"/>
                    <a:gd name="T4" fmla="*/ 4724 w 21600"/>
                    <a:gd name="T5" fmla="*/ 21600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261"/>
                      </a:lnTo>
                      <a:lnTo>
                        <a:pt x="4724" y="21600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gradFill rotWithShape="0">
                  <a:gsLst>
                    <a:gs pos="0">
                      <a:srgbClr val="828282"/>
                    </a:gs>
                    <a:gs pos="100000">
                      <a:srgbClr val="E4E4E4"/>
                    </a:gs>
                  </a:gsLst>
                  <a:lin ang="2820000" scaled="1"/>
                </a:gra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17" name="Freeform 16"/>
                <p:cNvSpPr>
                  <a:spLocks/>
                </p:cNvSpPr>
                <p:nvPr/>
              </p:nvSpPr>
              <p:spPr bwMode="auto">
                <a:xfrm>
                  <a:off x="6302886" y="2497346"/>
                  <a:ext cx="574983" cy="2710571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600 h 21600"/>
                    <a:gd name="T4" fmla="*/ 6080 w 21600"/>
                    <a:gd name="T5" fmla="*/ 21415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600"/>
                      </a:lnTo>
                      <a:lnTo>
                        <a:pt x="6080" y="21415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18" name="Freeform 17"/>
                <p:cNvSpPr>
                  <a:spLocks/>
                </p:cNvSpPr>
                <p:nvPr/>
              </p:nvSpPr>
              <p:spPr bwMode="auto">
                <a:xfrm flipH="1">
                  <a:off x="6962052" y="2497346"/>
                  <a:ext cx="738583" cy="2720099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261 h 21600"/>
                    <a:gd name="T4" fmla="*/ 4724 w 21600"/>
                    <a:gd name="T5" fmla="*/ 21600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261"/>
                      </a:lnTo>
                      <a:lnTo>
                        <a:pt x="4724" y="21600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gradFill rotWithShape="0">
                  <a:gsLst>
                    <a:gs pos="0">
                      <a:srgbClr val="E4E4E4"/>
                    </a:gs>
                    <a:gs pos="100000">
                      <a:srgbClr val="828282"/>
                    </a:gs>
                  </a:gsLst>
                  <a:lin ang="18780000" scaled="1"/>
                </a:gra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19" name="Freeform 18"/>
                <p:cNvSpPr>
                  <a:spLocks/>
                </p:cNvSpPr>
                <p:nvPr/>
              </p:nvSpPr>
              <p:spPr bwMode="auto">
                <a:xfrm flipH="1">
                  <a:off x="6962052" y="2497346"/>
                  <a:ext cx="574983" cy="2710571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600 h 21600"/>
                    <a:gd name="T4" fmla="*/ 6080 w 21600"/>
                    <a:gd name="T5" fmla="*/ 21415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600"/>
                      </a:lnTo>
                      <a:lnTo>
                        <a:pt x="6080" y="21415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20" name="Rectangle 21"/>
                <p:cNvSpPr>
                  <a:spLocks/>
                </p:cNvSpPr>
                <p:nvPr/>
              </p:nvSpPr>
              <p:spPr bwMode="auto">
                <a:xfrm>
                  <a:off x="6498253" y="1608114"/>
                  <a:ext cx="181072" cy="1121068"/>
                </a:xfrm>
                <a:prstGeom prst="rect">
                  <a:avLst/>
                </a:prstGeom>
                <a:gradFill rotWithShape="0">
                  <a:gsLst>
                    <a:gs pos="0">
                      <a:srgbClr val="D6D6D6"/>
                    </a:gs>
                    <a:gs pos="100000">
                      <a:srgbClr val="828282"/>
                    </a:gs>
                  </a:gsLst>
                  <a:lin ang="0" scaled="1"/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21" name="Rectangle 22"/>
                <p:cNvSpPr>
                  <a:spLocks/>
                </p:cNvSpPr>
                <p:nvPr/>
              </p:nvSpPr>
              <p:spPr bwMode="auto">
                <a:xfrm>
                  <a:off x="6827043" y="1722443"/>
                  <a:ext cx="179659" cy="1100384"/>
                </a:xfrm>
                <a:prstGeom prst="rect">
                  <a:avLst/>
                </a:prstGeom>
                <a:gradFill rotWithShape="0">
                  <a:gsLst>
                    <a:gs pos="0">
                      <a:srgbClr val="D6D6D6"/>
                    </a:gs>
                    <a:gs pos="100000">
                      <a:srgbClr val="828282"/>
                    </a:gs>
                  </a:gsLst>
                  <a:lin ang="0" scaled="1"/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</p:grpSp>
        </p:grpSp>
      </p:grpSp>
      <p:grpSp>
        <p:nvGrpSpPr>
          <p:cNvPr id="122" name="グループ化 55"/>
          <p:cNvGrpSpPr/>
          <p:nvPr/>
        </p:nvGrpSpPr>
        <p:grpSpPr>
          <a:xfrm>
            <a:off x="7460038" y="6023629"/>
            <a:ext cx="365127" cy="469931"/>
            <a:chOff x="2951136" y="3903667"/>
            <a:chExt cx="730261" cy="876314"/>
          </a:xfrm>
        </p:grpSpPr>
        <p:sp>
          <p:nvSpPr>
            <p:cNvPr id="123" name="円/楕円 35"/>
            <p:cNvSpPr>
              <a:spLocks noChangeArrowheads="1"/>
            </p:cNvSpPr>
            <p:nvPr/>
          </p:nvSpPr>
          <p:spPr bwMode="auto">
            <a:xfrm>
              <a:off x="2951136" y="4487877"/>
              <a:ext cx="730261" cy="292104"/>
            </a:xfrm>
            <a:prstGeom prst="ellipse">
              <a:avLst/>
            </a:prstGeom>
            <a:solidFill>
              <a:srgbClr val="FFFFFF">
                <a:lumMod val="85000"/>
              </a:srgbClr>
            </a:solidFill>
            <a:ln w="2857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1042885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GP創英角ｺﾞｼｯｸUB"/>
                <a:cs typeface="Osaka"/>
              </a:endParaRPr>
            </a:p>
          </p:txBody>
        </p:sp>
        <p:grpSp>
          <p:nvGrpSpPr>
            <p:cNvPr id="124" name="グループ化 334"/>
            <p:cNvGrpSpPr>
              <a:grpSpLocks/>
            </p:cNvGrpSpPr>
            <p:nvPr/>
          </p:nvGrpSpPr>
          <p:grpSpPr bwMode="auto">
            <a:xfrm>
              <a:off x="2951142" y="3903667"/>
              <a:ext cx="693747" cy="839797"/>
              <a:chOff x="5360992" y="1603350"/>
              <a:chExt cx="985850" cy="1387493"/>
            </a:xfrm>
          </p:grpSpPr>
          <p:sp>
            <p:nvSpPr>
              <p:cNvPr id="125" name="円/楕円 124"/>
              <p:cNvSpPr/>
              <p:nvPr/>
            </p:nvSpPr>
            <p:spPr bwMode="auto">
              <a:xfrm>
                <a:off x="5762349" y="1676016"/>
                <a:ext cx="219510" cy="67181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sp>
            <p:nvSpPr>
              <p:cNvPr id="126" name="円/楕円 125"/>
              <p:cNvSpPr/>
              <p:nvPr/>
            </p:nvSpPr>
            <p:spPr bwMode="auto">
              <a:xfrm>
                <a:off x="5762349" y="1785699"/>
                <a:ext cx="219510" cy="67181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sp>
            <p:nvSpPr>
              <p:cNvPr id="127" name="円/楕円 126"/>
              <p:cNvSpPr/>
              <p:nvPr/>
            </p:nvSpPr>
            <p:spPr bwMode="auto">
              <a:xfrm>
                <a:off x="5762349" y="1902237"/>
                <a:ext cx="219510" cy="6581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grpSp>
            <p:nvGrpSpPr>
              <p:cNvPr id="128" name="グループ化 58"/>
              <p:cNvGrpSpPr>
                <a:grpSpLocks/>
              </p:cNvGrpSpPr>
              <p:nvPr/>
            </p:nvGrpSpPr>
            <p:grpSpPr bwMode="auto">
              <a:xfrm>
                <a:off x="5360992" y="1603350"/>
                <a:ext cx="985850" cy="1387493"/>
                <a:chOff x="5360994" y="1603350"/>
                <a:chExt cx="2962275" cy="4212739"/>
              </a:xfrm>
            </p:grpSpPr>
            <p:sp>
              <p:nvSpPr>
                <p:cNvPr id="129" name="Rectangle 2"/>
                <p:cNvSpPr>
                  <a:spLocks/>
                </p:cNvSpPr>
                <p:nvPr/>
              </p:nvSpPr>
              <p:spPr bwMode="auto">
                <a:xfrm>
                  <a:off x="7141536" y="1603350"/>
                  <a:ext cx="181072" cy="1119480"/>
                </a:xfrm>
                <a:prstGeom prst="rect">
                  <a:avLst/>
                </a:prstGeom>
                <a:gradFill rotWithShape="0">
                  <a:gsLst>
                    <a:gs pos="0">
                      <a:srgbClr val="D6D6D6"/>
                    </a:gs>
                    <a:gs pos="100000">
                      <a:srgbClr val="828282"/>
                    </a:gs>
                  </a:gsLst>
                  <a:lin ang="0" scaled="1"/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30" name="Oval 4"/>
                <p:cNvSpPr>
                  <a:spLocks/>
                </p:cNvSpPr>
                <p:nvPr/>
              </p:nvSpPr>
              <p:spPr bwMode="auto">
                <a:xfrm>
                  <a:off x="5360994" y="4815702"/>
                  <a:ext cx="2940038" cy="100038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9999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31" name="Oval 5"/>
                <p:cNvSpPr>
                  <a:spLocks/>
                </p:cNvSpPr>
                <p:nvPr/>
              </p:nvSpPr>
              <p:spPr bwMode="auto">
                <a:xfrm>
                  <a:off x="6693621" y="4879219"/>
                  <a:ext cx="1629648" cy="55418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9999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32" name="Oval 6"/>
                <p:cNvSpPr>
                  <a:spLocks/>
                </p:cNvSpPr>
                <p:nvPr/>
              </p:nvSpPr>
              <p:spPr bwMode="auto">
                <a:xfrm>
                  <a:off x="5543654" y="4877631"/>
                  <a:ext cx="1631237" cy="55418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9999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33" name="Freeform 7"/>
                <p:cNvSpPr>
                  <a:spLocks/>
                </p:cNvSpPr>
                <p:nvPr/>
              </p:nvSpPr>
              <p:spPr bwMode="auto">
                <a:xfrm>
                  <a:off x="6422013" y="4534641"/>
                  <a:ext cx="1010191" cy="257242"/>
                </a:xfrm>
                <a:custGeom>
                  <a:avLst/>
                  <a:gdLst>
                    <a:gd name="T0" fmla="*/ 0 w 21600"/>
                    <a:gd name="T1" fmla="*/ 67 h 21600"/>
                    <a:gd name="T2" fmla="*/ 0 w 21600"/>
                    <a:gd name="T3" fmla="*/ 10018 h 21600"/>
                    <a:gd name="T4" fmla="*/ 10016 w 21600"/>
                    <a:gd name="T5" fmla="*/ 21600 h 21600"/>
                    <a:gd name="T6" fmla="*/ 21600 w 21600"/>
                    <a:gd name="T7" fmla="*/ 9203 h 21600"/>
                    <a:gd name="T8" fmla="*/ 21192 w 21600"/>
                    <a:gd name="T9" fmla="*/ 0 h 21600"/>
                    <a:gd name="T10" fmla="*/ 0 w 21600"/>
                    <a:gd name="T11" fmla="*/ 67 h 21600"/>
                    <a:gd name="T12" fmla="*/ 0 w 21600"/>
                    <a:gd name="T13" fmla="*/ 67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67"/>
                      </a:moveTo>
                      <a:lnTo>
                        <a:pt x="0" y="10018"/>
                      </a:lnTo>
                      <a:lnTo>
                        <a:pt x="10016" y="21600"/>
                      </a:lnTo>
                      <a:lnTo>
                        <a:pt x="21600" y="9203"/>
                      </a:lnTo>
                      <a:lnTo>
                        <a:pt x="21192" y="0"/>
                      </a:lnTo>
                      <a:lnTo>
                        <a:pt x="0" y="67"/>
                      </a:lnTo>
                      <a:close/>
                      <a:moveTo>
                        <a:pt x="0" y="67"/>
                      </a:moveTo>
                    </a:path>
                  </a:pathLst>
                </a:custGeom>
                <a:solidFill>
                  <a:srgbClr val="BBE0E3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34" name="Freeform 8"/>
                <p:cNvSpPr>
                  <a:spLocks/>
                </p:cNvSpPr>
                <p:nvPr/>
              </p:nvSpPr>
              <p:spPr bwMode="auto">
                <a:xfrm>
                  <a:off x="6434719" y="4429839"/>
                  <a:ext cx="980013" cy="220720"/>
                </a:xfrm>
                <a:custGeom>
                  <a:avLst/>
                  <a:gdLst>
                    <a:gd name="T0" fmla="*/ 0 w 21600"/>
                    <a:gd name="T1" fmla="*/ 8709 h 21600"/>
                    <a:gd name="T2" fmla="*/ 10170 w 21600"/>
                    <a:gd name="T3" fmla="*/ 21600 h 21600"/>
                    <a:gd name="T4" fmla="*/ 21600 w 21600"/>
                    <a:gd name="T5" fmla="*/ 8394 h 21600"/>
                    <a:gd name="T6" fmla="*/ 9964 w 21600"/>
                    <a:gd name="T7" fmla="*/ 0 h 21600"/>
                    <a:gd name="T8" fmla="*/ 0 w 21600"/>
                    <a:gd name="T9" fmla="*/ 8709 h 21600"/>
                    <a:gd name="T10" fmla="*/ 0 w 21600"/>
                    <a:gd name="T11" fmla="*/ 8709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600"/>
                    <a:gd name="T19" fmla="*/ 0 h 21600"/>
                    <a:gd name="T20" fmla="*/ 21600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0" y="8709"/>
                      </a:moveTo>
                      <a:lnTo>
                        <a:pt x="10170" y="21600"/>
                      </a:lnTo>
                      <a:lnTo>
                        <a:pt x="21600" y="8394"/>
                      </a:lnTo>
                      <a:lnTo>
                        <a:pt x="9964" y="0"/>
                      </a:lnTo>
                      <a:lnTo>
                        <a:pt x="0" y="8709"/>
                      </a:lnTo>
                      <a:close/>
                      <a:moveTo>
                        <a:pt x="0" y="8709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35" name="Freeform 9"/>
                <p:cNvSpPr>
                  <a:spLocks/>
                </p:cNvSpPr>
                <p:nvPr/>
              </p:nvSpPr>
              <p:spPr bwMode="auto">
                <a:xfrm>
                  <a:off x="6568141" y="4094789"/>
                  <a:ext cx="725877" cy="165143"/>
                </a:xfrm>
                <a:custGeom>
                  <a:avLst/>
                  <a:gdLst>
                    <a:gd name="T0" fmla="*/ 0 w 21600"/>
                    <a:gd name="T1" fmla="*/ 67 h 21600"/>
                    <a:gd name="T2" fmla="*/ 0 w 21600"/>
                    <a:gd name="T3" fmla="*/ 10018 h 21600"/>
                    <a:gd name="T4" fmla="*/ 10016 w 21600"/>
                    <a:gd name="T5" fmla="*/ 21600 h 21600"/>
                    <a:gd name="T6" fmla="*/ 21600 w 21600"/>
                    <a:gd name="T7" fmla="*/ 9203 h 21600"/>
                    <a:gd name="T8" fmla="*/ 21192 w 21600"/>
                    <a:gd name="T9" fmla="*/ 0 h 21600"/>
                    <a:gd name="T10" fmla="*/ 0 w 21600"/>
                    <a:gd name="T11" fmla="*/ 67 h 21600"/>
                    <a:gd name="T12" fmla="*/ 0 w 21600"/>
                    <a:gd name="T13" fmla="*/ 67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67"/>
                      </a:moveTo>
                      <a:lnTo>
                        <a:pt x="0" y="10018"/>
                      </a:lnTo>
                      <a:lnTo>
                        <a:pt x="10016" y="21600"/>
                      </a:lnTo>
                      <a:lnTo>
                        <a:pt x="21600" y="9203"/>
                      </a:lnTo>
                      <a:lnTo>
                        <a:pt x="21192" y="0"/>
                      </a:lnTo>
                      <a:lnTo>
                        <a:pt x="0" y="67"/>
                      </a:lnTo>
                      <a:close/>
                      <a:moveTo>
                        <a:pt x="0" y="67"/>
                      </a:moveTo>
                    </a:path>
                  </a:pathLst>
                </a:custGeom>
                <a:solidFill>
                  <a:srgbClr val="BBE0E3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36" name="Freeform 10"/>
                <p:cNvSpPr>
                  <a:spLocks/>
                </p:cNvSpPr>
                <p:nvPr/>
              </p:nvSpPr>
              <p:spPr bwMode="auto">
                <a:xfrm>
                  <a:off x="6577671" y="4028096"/>
                  <a:ext cx="703640" cy="141324"/>
                </a:xfrm>
                <a:custGeom>
                  <a:avLst/>
                  <a:gdLst>
                    <a:gd name="T0" fmla="*/ 0 w 21600"/>
                    <a:gd name="T1" fmla="*/ 8709 h 21600"/>
                    <a:gd name="T2" fmla="*/ 10170 w 21600"/>
                    <a:gd name="T3" fmla="*/ 21600 h 21600"/>
                    <a:gd name="T4" fmla="*/ 21600 w 21600"/>
                    <a:gd name="T5" fmla="*/ 8394 h 21600"/>
                    <a:gd name="T6" fmla="*/ 9964 w 21600"/>
                    <a:gd name="T7" fmla="*/ 0 h 21600"/>
                    <a:gd name="T8" fmla="*/ 0 w 21600"/>
                    <a:gd name="T9" fmla="*/ 8709 h 21600"/>
                    <a:gd name="T10" fmla="*/ 0 w 21600"/>
                    <a:gd name="T11" fmla="*/ 8709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600"/>
                    <a:gd name="T19" fmla="*/ 0 h 21600"/>
                    <a:gd name="T20" fmla="*/ 21600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0" y="8709"/>
                      </a:moveTo>
                      <a:lnTo>
                        <a:pt x="10170" y="21600"/>
                      </a:lnTo>
                      <a:lnTo>
                        <a:pt x="21600" y="8394"/>
                      </a:lnTo>
                      <a:lnTo>
                        <a:pt x="9964" y="0"/>
                      </a:lnTo>
                      <a:lnTo>
                        <a:pt x="0" y="8709"/>
                      </a:lnTo>
                      <a:close/>
                      <a:moveTo>
                        <a:pt x="0" y="8709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37" name="Freeform 11"/>
                <p:cNvSpPr>
                  <a:spLocks/>
                </p:cNvSpPr>
                <p:nvPr/>
              </p:nvSpPr>
              <p:spPr bwMode="auto">
                <a:xfrm>
                  <a:off x="6665030" y="3639057"/>
                  <a:ext cx="527333" cy="93687"/>
                </a:xfrm>
                <a:custGeom>
                  <a:avLst/>
                  <a:gdLst>
                    <a:gd name="T0" fmla="*/ 0 w 21600"/>
                    <a:gd name="T1" fmla="*/ 67 h 21600"/>
                    <a:gd name="T2" fmla="*/ 0 w 21600"/>
                    <a:gd name="T3" fmla="*/ 10018 h 21600"/>
                    <a:gd name="T4" fmla="*/ 10016 w 21600"/>
                    <a:gd name="T5" fmla="*/ 21600 h 21600"/>
                    <a:gd name="T6" fmla="*/ 21600 w 21600"/>
                    <a:gd name="T7" fmla="*/ 9203 h 21600"/>
                    <a:gd name="T8" fmla="*/ 21192 w 21600"/>
                    <a:gd name="T9" fmla="*/ 0 h 21600"/>
                    <a:gd name="T10" fmla="*/ 0 w 21600"/>
                    <a:gd name="T11" fmla="*/ 67 h 21600"/>
                    <a:gd name="T12" fmla="*/ 0 w 21600"/>
                    <a:gd name="T13" fmla="*/ 67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67"/>
                      </a:moveTo>
                      <a:lnTo>
                        <a:pt x="0" y="10018"/>
                      </a:lnTo>
                      <a:lnTo>
                        <a:pt x="10016" y="21600"/>
                      </a:lnTo>
                      <a:lnTo>
                        <a:pt x="21600" y="9203"/>
                      </a:lnTo>
                      <a:lnTo>
                        <a:pt x="21192" y="0"/>
                      </a:lnTo>
                      <a:lnTo>
                        <a:pt x="0" y="67"/>
                      </a:lnTo>
                      <a:close/>
                      <a:moveTo>
                        <a:pt x="0" y="67"/>
                      </a:moveTo>
                    </a:path>
                  </a:pathLst>
                </a:custGeom>
                <a:solidFill>
                  <a:srgbClr val="BBE0E3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38" name="Freeform 12"/>
                <p:cNvSpPr>
                  <a:spLocks/>
                </p:cNvSpPr>
                <p:nvPr/>
              </p:nvSpPr>
              <p:spPr bwMode="auto">
                <a:xfrm>
                  <a:off x="6672972" y="3600947"/>
                  <a:ext cx="511449" cy="79396"/>
                </a:xfrm>
                <a:custGeom>
                  <a:avLst/>
                  <a:gdLst>
                    <a:gd name="T0" fmla="*/ 0 w 21600"/>
                    <a:gd name="T1" fmla="*/ 8709 h 21600"/>
                    <a:gd name="T2" fmla="*/ 10170 w 21600"/>
                    <a:gd name="T3" fmla="*/ 21600 h 21600"/>
                    <a:gd name="T4" fmla="*/ 21600 w 21600"/>
                    <a:gd name="T5" fmla="*/ 8394 h 21600"/>
                    <a:gd name="T6" fmla="*/ 9964 w 21600"/>
                    <a:gd name="T7" fmla="*/ 0 h 21600"/>
                    <a:gd name="T8" fmla="*/ 0 w 21600"/>
                    <a:gd name="T9" fmla="*/ 8709 h 21600"/>
                    <a:gd name="T10" fmla="*/ 0 w 21600"/>
                    <a:gd name="T11" fmla="*/ 8709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600"/>
                    <a:gd name="T19" fmla="*/ 0 h 21600"/>
                    <a:gd name="T20" fmla="*/ 21600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0" y="8709"/>
                      </a:moveTo>
                      <a:lnTo>
                        <a:pt x="10170" y="21600"/>
                      </a:lnTo>
                      <a:lnTo>
                        <a:pt x="21600" y="8394"/>
                      </a:lnTo>
                      <a:lnTo>
                        <a:pt x="9964" y="0"/>
                      </a:lnTo>
                      <a:lnTo>
                        <a:pt x="0" y="8709"/>
                      </a:lnTo>
                      <a:close/>
                      <a:moveTo>
                        <a:pt x="0" y="8709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39" name="Freeform 13"/>
                <p:cNvSpPr>
                  <a:spLocks/>
                </p:cNvSpPr>
                <p:nvPr/>
              </p:nvSpPr>
              <p:spPr bwMode="auto">
                <a:xfrm>
                  <a:off x="6780980" y="2481467"/>
                  <a:ext cx="162012" cy="2867775"/>
                </a:xfrm>
                <a:custGeom>
                  <a:avLst/>
                  <a:gdLst>
                    <a:gd name="T0" fmla="*/ 19475 w 21600"/>
                    <a:gd name="T1" fmla="*/ 0 h 21600"/>
                    <a:gd name="T2" fmla="*/ 0 w 21600"/>
                    <a:gd name="T3" fmla="*/ 21403 h 21600"/>
                    <a:gd name="T4" fmla="*/ 21600 w 21600"/>
                    <a:gd name="T5" fmla="*/ 21600 h 21600"/>
                    <a:gd name="T6" fmla="*/ 19475 w 21600"/>
                    <a:gd name="T7" fmla="*/ 0 h 21600"/>
                    <a:gd name="T8" fmla="*/ 19475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19475" y="0"/>
                      </a:moveTo>
                      <a:lnTo>
                        <a:pt x="0" y="21403"/>
                      </a:lnTo>
                      <a:lnTo>
                        <a:pt x="21600" y="21600"/>
                      </a:lnTo>
                      <a:lnTo>
                        <a:pt x="19475" y="0"/>
                      </a:lnTo>
                      <a:close/>
                      <a:moveTo>
                        <a:pt x="19475" y="0"/>
                      </a:moveTo>
                    </a:path>
                  </a:pathLst>
                </a:custGeom>
                <a:gradFill rotWithShape="0">
                  <a:gsLst>
                    <a:gs pos="0">
                      <a:srgbClr val="828282"/>
                    </a:gs>
                    <a:gs pos="100000">
                      <a:srgbClr val="E4E4E4"/>
                    </a:gs>
                  </a:gsLst>
                  <a:lin ang="2820000" scaled="1"/>
                </a:gra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40" name="Freeform 14"/>
                <p:cNvSpPr>
                  <a:spLocks/>
                </p:cNvSpPr>
                <p:nvPr/>
              </p:nvSpPr>
              <p:spPr bwMode="auto">
                <a:xfrm>
                  <a:off x="6917578" y="2514813"/>
                  <a:ext cx="212839" cy="2824901"/>
                </a:xfrm>
                <a:custGeom>
                  <a:avLst/>
                  <a:gdLst>
                    <a:gd name="T0" fmla="*/ 0 w 21600"/>
                    <a:gd name="T1" fmla="*/ 0 h 21600"/>
                    <a:gd name="T2" fmla="*/ 1930 w 21600"/>
                    <a:gd name="T3" fmla="*/ 21600 h 21600"/>
                    <a:gd name="T4" fmla="*/ 21600 w 21600"/>
                    <a:gd name="T5" fmla="*/ 21422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0" y="0"/>
                      </a:moveTo>
                      <a:lnTo>
                        <a:pt x="1930" y="21600"/>
                      </a:lnTo>
                      <a:lnTo>
                        <a:pt x="21600" y="21422"/>
                      </a:lnTo>
                      <a:lnTo>
                        <a:pt x="0" y="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41" name="Freeform 15"/>
                <p:cNvSpPr>
                  <a:spLocks/>
                </p:cNvSpPr>
                <p:nvPr/>
              </p:nvSpPr>
              <p:spPr bwMode="auto">
                <a:xfrm>
                  <a:off x="6140874" y="2494170"/>
                  <a:ext cx="738583" cy="2720099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261 h 21600"/>
                    <a:gd name="T4" fmla="*/ 4724 w 21600"/>
                    <a:gd name="T5" fmla="*/ 21600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261"/>
                      </a:lnTo>
                      <a:lnTo>
                        <a:pt x="4724" y="21600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gradFill rotWithShape="0">
                  <a:gsLst>
                    <a:gs pos="0">
                      <a:srgbClr val="828282"/>
                    </a:gs>
                    <a:gs pos="100000">
                      <a:srgbClr val="E4E4E4"/>
                    </a:gs>
                  </a:gsLst>
                  <a:lin ang="2820000" scaled="1"/>
                </a:gra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42" name="Freeform 16"/>
                <p:cNvSpPr>
                  <a:spLocks/>
                </p:cNvSpPr>
                <p:nvPr/>
              </p:nvSpPr>
              <p:spPr bwMode="auto">
                <a:xfrm>
                  <a:off x="6302886" y="2497346"/>
                  <a:ext cx="574983" cy="2710571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600 h 21600"/>
                    <a:gd name="T4" fmla="*/ 6080 w 21600"/>
                    <a:gd name="T5" fmla="*/ 21415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600"/>
                      </a:lnTo>
                      <a:lnTo>
                        <a:pt x="6080" y="21415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43" name="Freeform 17"/>
                <p:cNvSpPr>
                  <a:spLocks/>
                </p:cNvSpPr>
                <p:nvPr/>
              </p:nvSpPr>
              <p:spPr bwMode="auto">
                <a:xfrm flipH="1">
                  <a:off x="6962052" y="2497346"/>
                  <a:ext cx="738583" cy="2720099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261 h 21600"/>
                    <a:gd name="T4" fmla="*/ 4724 w 21600"/>
                    <a:gd name="T5" fmla="*/ 21600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261"/>
                      </a:lnTo>
                      <a:lnTo>
                        <a:pt x="4724" y="21600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gradFill rotWithShape="0">
                  <a:gsLst>
                    <a:gs pos="0">
                      <a:srgbClr val="E4E4E4"/>
                    </a:gs>
                    <a:gs pos="100000">
                      <a:srgbClr val="828282"/>
                    </a:gs>
                  </a:gsLst>
                  <a:lin ang="18780000" scaled="1"/>
                </a:gra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44" name="Freeform 18"/>
                <p:cNvSpPr>
                  <a:spLocks/>
                </p:cNvSpPr>
                <p:nvPr/>
              </p:nvSpPr>
              <p:spPr bwMode="auto">
                <a:xfrm flipH="1">
                  <a:off x="6962052" y="2497346"/>
                  <a:ext cx="574983" cy="2710571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600 h 21600"/>
                    <a:gd name="T4" fmla="*/ 6080 w 21600"/>
                    <a:gd name="T5" fmla="*/ 21415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600"/>
                      </a:lnTo>
                      <a:lnTo>
                        <a:pt x="6080" y="21415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45" name="Rectangle 21"/>
                <p:cNvSpPr>
                  <a:spLocks/>
                </p:cNvSpPr>
                <p:nvPr/>
              </p:nvSpPr>
              <p:spPr bwMode="auto">
                <a:xfrm>
                  <a:off x="6498253" y="1608114"/>
                  <a:ext cx="181072" cy="1121068"/>
                </a:xfrm>
                <a:prstGeom prst="rect">
                  <a:avLst/>
                </a:prstGeom>
                <a:gradFill rotWithShape="0">
                  <a:gsLst>
                    <a:gs pos="0">
                      <a:srgbClr val="D6D6D6"/>
                    </a:gs>
                    <a:gs pos="100000">
                      <a:srgbClr val="828282"/>
                    </a:gs>
                  </a:gsLst>
                  <a:lin ang="0" scaled="1"/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46" name="Rectangle 22"/>
                <p:cNvSpPr>
                  <a:spLocks/>
                </p:cNvSpPr>
                <p:nvPr/>
              </p:nvSpPr>
              <p:spPr bwMode="auto">
                <a:xfrm>
                  <a:off x="6827043" y="1722443"/>
                  <a:ext cx="179659" cy="1100384"/>
                </a:xfrm>
                <a:prstGeom prst="rect">
                  <a:avLst/>
                </a:prstGeom>
                <a:gradFill rotWithShape="0">
                  <a:gsLst>
                    <a:gs pos="0">
                      <a:srgbClr val="D6D6D6"/>
                    </a:gs>
                    <a:gs pos="100000">
                      <a:srgbClr val="828282"/>
                    </a:gs>
                  </a:gsLst>
                  <a:lin ang="0" scaled="1"/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</p:grpSp>
        </p:grpSp>
      </p:grpSp>
      <p:pic>
        <p:nvPicPr>
          <p:cNvPr id="464" name="図 463" descr="L3-router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1974" y="4284532"/>
            <a:ext cx="603798" cy="497896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30000"/>
              </a:srgbClr>
            </a:outerShdw>
          </a:effectLst>
        </p:spPr>
      </p:pic>
      <p:cxnSp>
        <p:nvCxnSpPr>
          <p:cNvPr id="158" name="直線コネクタ 157"/>
          <p:cNvCxnSpPr>
            <a:stCxn id="320" idx="7"/>
            <a:endCxn id="88" idx="2"/>
          </p:cNvCxnSpPr>
          <p:nvPr/>
        </p:nvCxnSpPr>
        <p:spPr>
          <a:xfrm flipV="1">
            <a:off x="2137718" y="5286165"/>
            <a:ext cx="270062" cy="849215"/>
          </a:xfrm>
          <a:prstGeom prst="line">
            <a:avLst/>
          </a:prstGeom>
          <a:noFill/>
          <a:ln w="12700" cap="flat" cmpd="sng" algn="ctr">
            <a:solidFill>
              <a:srgbClr val="FFFFFF">
                <a:lumMod val="50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282" name="直線コネクタ 281"/>
          <p:cNvCxnSpPr>
            <a:stCxn id="370" idx="1"/>
            <a:endCxn id="90" idx="2"/>
          </p:cNvCxnSpPr>
          <p:nvPr/>
        </p:nvCxnSpPr>
        <p:spPr>
          <a:xfrm flipV="1">
            <a:off x="2690176" y="5440536"/>
            <a:ext cx="742283" cy="839617"/>
          </a:xfrm>
          <a:prstGeom prst="line">
            <a:avLst/>
          </a:prstGeom>
          <a:noFill/>
          <a:ln w="12700" cap="flat" cmpd="sng" algn="ctr">
            <a:solidFill>
              <a:srgbClr val="FFFFFF">
                <a:lumMod val="50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168" name="直線コネクタ 167"/>
          <p:cNvCxnSpPr>
            <a:stCxn id="88" idx="0"/>
            <a:endCxn id="91" idx="2"/>
          </p:cNvCxnSpPr>
          <p:nvPr/>
        </p:nvCxnSpPr>
        <p:spPr>
          <a:xfrm flipV="1">
            <a:off x="2407780" y="3044461"/>
            <a:ext cx="582022" cy="1818435"/>
          </a:xfrm>
          <a:prstGeom prst="line">
            <a:avLst/>
          </a:prstGeom>
          <a:noFill/>
          <a:ln w="12700" cap="flat" cmpd="sng" algn="ctr">
            <a:solidFill>
              <a:srgbClr val="FFFFFF">
                <a:lumMod val="50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171" name="直線コネクタ 170"/>
          <p:cNvCxnSpPr>
            <a:stCxn id="90" idx="0"/>
            <a:endCxn id="91" idx="2"/>
          </p:cNvCxnSpPr>
          <p:nvPr/>
        </p:nvCxnSpPr>
        <p:spPr>
          <a:xfrm flipH="1" flipV="1">
            <a:off x="2989802" y="3044461"/>
            <a:ext cx="442657" cy="1972806"/>
          </a:xfrm>
          <a:prstGeom prst="line">
            <a:avLst/>
          </a:prstGeom>
          <a:noFill/>
          <a:ln w="12700" cap="flat" cmpd="sng" algn="ctr">
            <a:solidFill>
              <a:srgbClr val="FFFFFF">
                <a:lumMod val="50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grpSp>
        <p:nvGrpSpPr>
          <p:cNvPr id="319" name="グループ化 55"/>
          <p:cNvGrpSpPr/>
          <p:nvPr/>
        </p:nvGrpSpPr>
        <p:grpSpPr>
          <a:xfrm>
            <a:off x="1826063" y="5799152"/>
            <a:ext cx="365127" cy="469931"/>
            <a:chOff x="2951136" y="3903667"/>
            <a:chExt cx="730261" cy="876314"/>
          </a:xfrm>
        </p:grpSpPr>
        <p:sp>
          <p:nvSpPr>
            <p:cNvPr id="320" name="円/楕円 35"/>
            <p:cNvSpPr>
              <a:spLocks noChangeArrowheads="1"/>
            </p:cNvSpPr>
            <p:nvPr/>
          </p:nvSpPr>
          <p:spPr bwMode="auto">
            <a:xfrm>
              <a:off x="2951136" y="4487877"/>
              <a:ext cx="730261" cy="292104"/>
            </a:xfrm>
            <a:prstGeom prst="ellipse">
              <a:avLst/>
            </a:prstGeom>
            <a:solidFill>
              <a:srgbClr val="FFFFFF">
                <a:lumMod val="85000"/>
              </a:srgbClr>
            </a:solidFill>
            <a:ln w="2857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1042885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GP創英角ｺﾞｼｯｸUB"/>
                <a:cs typeface="Osaka"/>
              </a:endParaRPr>
            </a:p>
          </p:txBody>
        </p:sp>
        <p:grpSp>
          <p:nvGrpSpPr>
            <p:cNvPr id="321" name="グループ化 334"/>
            <p:cNvGrpSpPr>
              <a:grpSpLocks/>
            </p:cNvGrpSpPr>
            <p:nvPr/>
          </p:nvGrpSpPr>
          <p:grpSpPr bwMode="auto">
            <a:xfrm>
              <a:off x="2951142" y="3903667"/>
              <a:ext cx="693747" cy="839797"/>
              <a:chOff x="5360992" y="1603350"/>
              <a:chExt cx="985850" cy="1387493"/>
            </a:xfrm>
          </p:grpSpPr>
          <p:sp>
            <p:nvSpPr>
              <p:cNvPr id="322" name="円/楕円 321"/>
              <p:cNvSpPr/>
              <p:nvPr/>
            </p:nvSpPr>
            <p:spPr bwMode="auto">
              <a:xfrm>
                <a:off x="5762349" y="1676016"/>
                <a:ext cx="219510" cy="67181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sp>
            <p:nvSpPr>
              <p:cNvPr id="323" name="円/楕円 322"/>
              <p:cNvSpPr/>
              <p:nvPr/>
            </p:nvSpPr>
            <p:spPr bwMode="auto">
              <a:xfrm>
                <a:off x="5762349" y="1785699"/>
                <a:ext cx="219510" cy="67181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sp>
            <p:nvSpPr>
              <p:cNvPr id="324" name="円/楕円 323"/>
              <p:cNvSpPr/>
              <p:nvPr/>
            </p:nvSpPr>
            <p:spPr bwMode="auto">
              <a:xfrm>
                <a:off x="5762349" y="1902237"/>
                <a:ext cx="219510" cy="6581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grpSp>
            <p:nvGrpSpPr>
              <p:cNvPr id="325" name="グループ化 58"/>
              <p:cNvGrpSpPr>
                <a:grpSpLocks/>
              </p:cNvGrpSpPr>
              <p:nvPr/>
            </p:nvGrpSpPr>
            <p:grpSpPr bwMode="auto">
              <a:xfrm>
                <a:off x="5360992" y="1603350"/>
                <a:ext cx="985850" cy="1387493"/>
                <a:chOff x="5360994" y="1603350"/>
                <a:chExt cx="2962275" cy="4212739"/>
              </a:xfrm>
            </p:grpSpPr>
            <p:sp>
              <p:nvSpPr>
                <p:cNvPr id="326" name="Rectangle 2"/>
                <p:cNvSpPr>
                  <a:spLocks/>
                </p:cNvSpPr>
                <p:nvPr/>
              </p:nvSpPr>
              <p:spPr bwMode="auto">
                <a:xfrm>
                  <a:off x="7141536" y="1603350"/>
                  <a:ext cx="181072" cy="1119480"/>
                </a:xfrm>
                <a:prstGeom prst="rect">
                  <a:avLst/>
                </a:prstGeom>
                <a:gradFill rotWithShape="0">
                  <a:gsLst>
                    <a:gs pos="0">
                      <a:srgbClr val="D6D6D6"/>
                    </a:gs>
                    <a:gs pos="100000">
                      <a:srgbClr val="828282"/>
                    </a:gs>
                  </a:gsLst>
                  <a:lin ang="0" scaled="1"/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27" name="Oval 4"/>
                <p:cNvSpPr>
                  <a:spLocks/>
                </p:cNvSpPr>
                <p:nvPr/>
              </p:nvSpPr>
              <p:spPr bwMode="auto">
                <a:xfrm>
                  <a:off x="5360994" y="4815702"/>
                  <a:ext cx="2940038" cy="100038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9999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28" name="Oval 5"/>
                <p:cNvSpPr>
                  <a:spLocks/>
                </p:cNvSpPr>
                <p:nvPr/>
              </p:nvSpPr>
              <p:spPr bwMode="auto">
                <a:xfrm>
                  <a:off x="6693621" y="4879219"/>
                  <a:ext cx="1629648" cy="55418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9999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29" name="Oval 6"/>
                <p:cNvSpPr>
                  <a:spLocks/>
                </p:cNvSpPr>
                <p:nvPr/>
              </p:nvSpPr>
              <p:spPr bwMode="auto">
                <a:xfrm>
                  <a:off x="5543654" y="4877631"/>
                  <a:ext cx="1631237" cy="55418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9999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0" name="Freeform 7"/>
                <p:cNvSpPr>
                  <a:spLocks/>
                </p:cNvSpPr>
                <p:nvPr/>
              </p:nvSpPr>
              <p:spPr bwMode="auto">
                <a:xfrm>
                  <a:off x="6422013" y="4534641"/>
                  <a:ext cx="1010191" cy="257242"/>
                </a:xfrm>
                <a:custGeom>
                  <a:avLst/>
                  <a:gdLst>
                    <a:gd name="T0" fmla="*/ 0 w 21600"/>
                    <a:gd name="T1" fmla="*/ 67 h 21600"/>
                    <a:gd name="T2" fmla="*/ 0 w 21600"/>
                    <a:gd name="T3" fmla="*/ 10018 h 21600"/>
                    <a:gd name="T4" fmla="*/ 10016 w 21600"/>
                    <a:gd name="T5" fmla="*/ 21600 h 21600"/>
                    <a:gd name="T6" fmla="*/ 21600 w 21600"/>
                    <a:gd name="T7" fmla="*/ 9203 h 21600"/>
                    <a:gd name="T8" fmla="*/ 21192 w 21600"/>
                    <a:gd name="T9" fmla="*/ 0 h 21600"/>
                    <a:gd name="T10" fmla="*/ 0 w 21600"/>
                    <a:gd name="T11" fmla="*/ 67 h 21600"/>
                    <a:gd name="T12" fmla="*/ 0 w 21600"/>
                    <a:gd name="T13" fmla="*/ 67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67"/>
                      </a:moveTo>
                      <a:lnTo>
                        <a:pt x="0" y="10018"/>
                      </a:lnTo>
                      <a:lnTo>
                        <a:pt x="10016" y="21600"/>
                      </a:lnTo>
                      <a:lnTo>
                        <a:pt x="21600" y="9203"/>
                      </a:lnTo>
                      <a:lnTo>
                        <a:pt x="21192" y="0"/>
                      </a:lnTo>
                      <a:lnTo>
                        <a:pt x="0" y="67"/>
                      </a:lnTo>
                      <a:close/>
                      <a:moveTo>
                        <a:pt x="0" y="67"/>
                      </a:moveTo>
                    </a:path>
                  </a:pathLst>
                </a:custGeom>
                <a:solidFill>
                  <a:srgbClr val="BBE0E3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1" name="Freeform 8"/>
                <p:cNvSpPr>
                  <a:spLocks/>
                </p:cNvSpPr>
                <p:nvPr/>
              </p:nvSpPr>
              <p:spPr bwMode="auto">
                <a:xfrm>
                  <a:off x="6434719" y="4429839"/>
                  <a:ext cx="980013" cy="220720"/>
                </a:xfrm>
                <a:custGeom>
                  <a:avLst/>
                  <a:gdLst>
                    <a:gd name="T0" fmla="*/ 0 w 21600"/>
                    <a:gd name="T1" fmla="*/ 8709 h 21600"/>
                    <a:gd name="T2" fmla="*/ 10170 w 21600"/>
                    <a:gd name="T3" fmla="*/ 21600 h 21600"/>
                    <a:gd name="T4" fmla="*/ 21600 w 21600"/>
                    <a:gd name="T5" fmla="*/ 8394 h 21600"/>
                    <a:gd name="T6" fmla="*/ 9964 w 21600"/>
                    <a:gd name="T7" fmla="*/ 0 h 21600"/>
                    <a:gd name="T8" fmla="*/ 0 w 21600"/>
                    <a:gd name="T9" fmla="*/ 8709 h 21600"/>
                    <a:gd name="T10" fmla="*/ 0 w 21600"/>
                    <a:gd name="T11" fmla="*/ 8709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600"/>
                    <a:gd name="T19" fmla="*/ 0 h 21600"/>
                    <a:gd name="T20" fmla="*/ 21600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0" y="8709"/>
                      </a:moveTo>
                      <a:lnTo>
                        <a:pt x="10170" y="21600"/>
                      </a:lnTo>
                      <a:lnTo>
                        <a:pt x="21600" y="8394"/>
                      </a:lnTo>
                      <a:lnTo>
                        <a:pt x="9964" y="0"/>
                      </a:lnTo>
                      <a:lnTo>
                        <a:pt x="0" y="8709"/>
                      </a:lnTo>
                      <a:close/>
                      <a:moveTo>
                        <a:pt x="0" y="8709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2" name="Freeform 9"/>
                <p:cNvSpPr>
                  <a:spLocks/>
                </p:cNvSpPr>
                <p:nvPr/>
              </p:nvSpPr>
              <p:spPr bwMode="auto">
                <a:xfrm>
                  <a:off x="6568141" y="4094789"/>
                  <a:ext cx="725877" cy="165143"/>
                </a:xfrm>
                <a:custGeom>
                  <a:avLst/>
                  <a:gdLst>
                    <a:gd name="T0" fmla="*/ 0 w 21600"/>
                    <a:gd name="T1" fmla="*/ 67 h 21600"/>
                    <a:gd name="T2" fmla="*/ 0 w 21600"/>
                    <a:gd name="T3" fmla="*/ 10018 h 21600"/>
                    <a:gd name="T4" fmla="*/ 10016 w 21600"/>
                    <a:gd name="T5" fmla="*/ 21600 h 21600"/>
                    <a:gd name="T6" fmla="*/ 21600 w 21600"/>
                    <a:gd name="T7" fmla="*/ 9203 h 21600"/>
                    <a:gd name="T8" fmla="*/ 21192 w 21600"/>
                    <a:gd name="T9" fmla="*/ 0 h 21600"/>
                    <a:gd name="T10" fmla="*/ 0 w 21600"/>
                    <a:gd name="T11" fmla="*/ 67 h 21600"/>
                    <a:gd name="T12" fmla="*/ 0 w 21600"/>
                    <a:gd name="T13" fmla="*/ 67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67"/>
                      </a:moveTo>
                      <a:lnTo>
                        <a:pt x="0" y="10018"/>
                      </a:lnTo>
                      <a:lnTo>
                        <a:pt x="10016" y="21600"/>
                      </a:lnTo>
                      <a:lnTo>
                        <a:pt x="21600" y="9203"/>
                      </a:lnTo>
                      <a:lnTo>
                        <a:pt x="21192" y="0"/>
                      </a:lnTo>
                      <a:lnTo>
                        <a:pt x="0" y="67"/>
                      </a:lnTo>
                      <a:close/>
                      <a:moveTo>
                        <a:pt x="0" y="67"/>
                      </a:moveTo>
                    </a:path>
                  </a:pathLst>
                </a:custGeom>
                <a:solidFill>
                  <a:srgbClr val="BBE0E3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3" name="Freeform 10"/>
                <p:cNvSpPr>
                  <a:spLocks/>
                </p:cNvSpPr>
                <p:nvPr/>
              </p:nvSpPr>
              <p:spPr bwMode="auto">
                <a:xfrm>
                  <a:off x="6577671" y="4028096"/>
                  <a:ext cx="703640" cy="141324"/>
                </a:xfrm>
                <a:custGeom>
                  <a:avLst/>
                  <a:gdLst>
                    <a:gd name="T0" fmla="*/ 0 w 21600"/>
                    <a:gd name="T1" fmla="*/ 8709 h 21600"/>
                    <a:gd name="T2" fmla="*/ 10170 w 21600"/>
                    <a:gd name="T3" fmla="*/ 21600 h 21600"/>
                    <a:gd name="T4" fmla="*/ 21600 w 21600"/>
                    <a:gd name="T5" fmla="*/ 8394 h 21600"/>
                    <a:gd name="T6" fmla="*/ 9964 w 21600"/>
                    <a:gd name="T7" fmla="*/ 0 h 21600"/>
                    <a:gd name="T8" fmla="*/ 0 w 21600"/>
                    <a:gd name="T9" fmla="*/ 8709 h 21600"/>
                    <a:gd name="T10" fmla="*/ 0 w 21600"/>
                    <a:gd name="T11" fmla="*/ 8709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600"/>
                    <a:gd name="T19" fmla="*/ 0 h 21600"/>
                    <a:gd name="T20" fmla="*/ 21600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0" y="8709"/>
                      </a:moveTo>
                      <a:lnTo>
                        <a:pt x="10170" y="21600"/>
                      </a:lnTo>
                      <a:lnTo>
                        <a:pt x="21600" y="8394"/>
                      </a:lnTo>
                      <a:lnTo>
                        <a:pt x="9964" y="0"/>
                      </a:lnTo>
                      <a:lnTo>
                        <a:pt x="0" y="8709"/>
                      </a:lnTo>
                      <a:close/>
                      <a:moveTo>
                        <a:pt x="0" y="8709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4" name="Freeform 11"/>
                <p:cNvSpPr>
                  <a:spLocks/>
                </p:cNvSpPr>
                <p:nvPr/>
              </p:nvSpPr>
              <p:spPr bwMode="auto">
                <a:xfrm>
                  <a:off x="6665030" y="3639057"/>
                  <a:ext cx="527333" cy="93687"/>
                </a:xfrm>
                <a:custGeom>
                  <a:avLst/>
                  <a:gdLst>
                    <a:gd name="T0" fmla="*/ 0 w 21600"/>
                    <a:gd name="T1" fmla="*/ 67 h 21600"/>
                    <a:gd name="T2" fmla="*/ 0 w 21600"/>
                    <a:gd name="T3" fmla="*/ 10018 h 21600"/>
                    <a:gd name="T4" fmla="*/ 10016 w 21600"/>
                    <a:gd name="T5" fmla="*/ 21600 h 21600"/>
                    <a:gd name="T6" fmla="*/ 21600 w 21600"/>
                    <a:gd name="T7" fmla="*/ 9203 h 21600"/>
                    <a:gd name="T8" fmla="*/ 21192 w 21600"/>
                    <a:gd name="T9" fmla="*/ 0 h 21600"/>
                    <a:gd name="T10" fmla="*/ 0 w 21600"/>
                    <a:gd name="T11" fmla="*/ 67 h 21600"/>
                    <a:gd name="T12" fmla="*/ 0 w 21600"/>
                    <a:gd name="T13" fmla="*/ 67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67"/>
                      </a:moveTo>
                      <a:lnTo>
                        <a:pt x="0" y="10018"/>
                      </a:lnTo>
                      <a:lnTo>
                        <a:pt x="10016" y="21600"/>
                      </a:lnTo>
                      <a:lnTo>
                        <a:pt x="21600" y="9203"/>
                      </a:lnTo>
                      <a:lnTo>
                        <a:pt x="21192" y="0"/>
                      </a:lnTo>
                      <a:lnTo>
                        <a:pt x="0" y="67"/>
                      </a:lnTo>
                      <a:close/>
                      <a:moveTo>
                        <a:pt x="0" y="67"/>
                      </a:moveTo>
                    </a:path>
                  </a:pathLst>
                </a:custGeom>
                <a:solidFill>
                  <a:srgbClr val="BBE0E3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5" name="Freeform 12"/>
                <p:cNvSpPr>
                  <a:spLocks/>
                </p:cNvSpPr>
                <p:nvPr/>
              </p:nvSpPr>
              <p:spPr bwMode="auto">
                <a:xfrm>
                  <a:off x="6672972" y="3600947"/>
                  <a:ext cx="511449" cy="79396"/>
                </a:xfrm>
                <a:custGeom>
                  <a:avLst/>
                  <a:gdLst>
                    <a:gd name="T0" fmla="*/ 0 w 21600"/>
                    <a:gd name="T1" fmla="*/ 8709 h 21600"/>
                    <a:gd name="T2" fmla="*/ 10170 w 21600"/>
                    <a:gd name="T3" fmla="*/ 21600 h 21600"/>
                    <a:gd name="T4" fmla="*/ 21600 w 21600"/>
                    <a:gd name="T5" fmla="*/ 8394 h 21600"/>
                    <a:gd name="T6" fmla="*/ 9964 w 21600"/>
                    <a:gd name="T7" fmla="*/ 0 h 21600"/>
                    <a:gd name="T8" fmla="*/ 0 w 21600"/>
                    <a:gd name="T9" fmla="*/ 8709 h 21600"/>
                    <a:gd name="T10" fmla="*/ 0 w 21600"/>
                    <a:gd name="T11" fmla="*/ 8709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600"/>
                    <a:gd name="T19" fmla="*/ 0 h 21600"/>
                    <a:gd name="T20" fmla="*/ 21600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0" y="8709"/>
                      </a:moveTo>
                      <a:lnTo>
                        <a:pt x="10170" y="21600"/>
                      </a:lnTo>
                      <a:lnTo>
                        <a:pt x="21600" y="8394"/>
                      </a:lnTo>
                      <a:lnTo>
                        <a:pt x="9964" y="0"/>
                      </a:lnTo>
                      <a:lnTo>
                        <a:pt x="0" y="8709"/>
                      </a:lnTo>
                      <a:close/>
                      <a:moveTo>
                        <a:pt x="0" y="8709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6" name="Freeform 13"/>
                <p:cNvSpPr>
                  <a:spLocks/>
                </p:cNvSpPr>
                <p:nvPr/>
              </p:nvSpPr>
              <p:spPr bwMode="auto">
                <a:xfrm>
                  <a:off x="6780980" y="2481467"/>
                  <a:ext cx="162012" cy="2867775"/>
                </a:xfrm>
                <a:custGeom>
                  <a:avLst/>
                  <a:gdLst>
                    <a:gd name="T0" fmla="*/ 19475 w 21600"/>
                    <a:gd name="T1" fmla="*/ 0 h 21600"/>
                    <a:gd name="T2" fmla="*/ 0 w 21600"/>
                    <a:gd name="T3" fmla="*/ 21403 h 21600"/>
                    <a:gd name="T4" fmla="*/ 21600 w 21600"/>
                    <a:gd name="T5" fmla="*/ 21600 h 21600"/>
                    <a:gd name="T6" fmla="*/ 19475 w 21600"/>
                    <a:gd name="T7" fmla="*/ 0 h 21600"/>
                    <a:gd name="T8" fmla="*/ 19475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19475" y="0"/>
                      </a:moveTo>
                      <a:lnTo>
                        <a:pt x="0" y="21403"/>
                      </a:lnTo>
                      <a:lnTo>
                        <a:pt x="21600" y="21600"/>
                      </a:lnTo>
                      <a:lnTo>
                        <a:pt x="19475" y="0"/>
                      </a:lnTo>
                      <a:close/>
                      <a:moveTo>
                        <a:pt x="19475" y="0"/>
                      </a:moveTo>
                    </a:path>
                  </a:pathLst>
                </a:custGeom>
                <a:gradFill rotWithShape="0">
                  <a:gsLst>
                    <a:gs pos="0">
                      <a:srgbClr val="828282"/>
                    </a:gs>
                    <a:gs pos="100000">
                      <a:srgbClr val="E4E4E4"/>
                    </a:gs>
                  </a:gsLst>
                  <a:lin ang="2820000" scaled="1"/>
                </a:gra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7" name="Freeform 14"/>
                <p:cNvSpPr>
                  <a:spLocks/>
                </p:cNvSpPr>
                <p:nvPr/>
              </p:nvSpPr>
              <p:spPr bwMode="auto">
                <a:xfrm>
                  <a:off x="6917578" y="2514813"/>
                  <a:ext cx="212839" cy="2824901"/>
                </a:xfrm>
                <a:custGeom>
                  <a:avLst/>
                  <a:gdLst>
                    <a:gd name="T0" fmla="*/ 0 w 21600"/>
                    <a:gd name="T1" fmla="*/ 0 h 21600"/>
                    <a:gd name="T2" fmla="*/ 1930 w 21600"/>
                    <a:gd name="T3" fmla="*/ 21600 h 21600"/>
                    <a:gd name="T4" fmla="*/ 21600 w 21600"/>
                    <a:gd name="T5" fmla="*/ 21422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0" y="0"/>
                      </a:moveTo>
                      <a:lnTo>
                        <a:pt x="1930" y="21600"/>
                      </a:lnTo>
                      <a:lnTo>
                        <a:pt x="21600" y="21422"/>
                      </a:lnTo>
                      <a:lnTo>
                        <a:pt x="0" y="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8" name="Freeform 15"/>
                <p:cNvSpPr>
                  <a:spLocks/>
                </p:cNvSpPr>
                <p:nvPr/>
              </p:nvSpPr>
              <p:spPr bwMode="auto">
                <a:xfrm>
                  <a:off x="6140874" y="2494170"/>
                  <a:ext cx="738583" cy="2720099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261 h 21600"/>
                    <a:gd name="T4" fmla="*/ 4724 w 21600"/>
                    <a:gd name="T5" fmla="*/ 21600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261"/>
                      </a:lnTo>
                      <a:lnTo>
                        <a:pt x="4724" y="21600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gradFill rotWithShape="0">
                  <a:gsLst>
                    <a:gs pos="0">
                      <a:srgbClr val="828282"/>
                    </a:gs>
                    <a:gs pos="100000">
                      <a:srgbClr val="E4E4E4"/>
                    </a:gs>
                  </a:gsLst>
                  <a:lin ang="2820000" scaled="1"/>
                </a:gra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9" name="Freeform 16"/>
                <p:cNvSpPr>
                  <a:spLocks/>
                </p:cNvSpPr>
                <p:nvPr/>
              </p:nvSpPr>
              <p:spPr bwMode="auto">
                <a:xfrm>
                  <a:off x="6302886" y="2497346"/>
                  <a:ext cx="574983" cy="2710571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600 h 21600"/>
                    <a:gd name="T4" fmla="*/ 6080 w 21600"/>
                    <a:gd name="T5" fmla="*/ 21415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600"/>
                      </a:lnTo>
                      <a:lnTo>
                        <a:pt x="6080" y="21415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40" name="Freeform 17"/>
                <p:cNvSpPr>
                  <a:spLocks/>
                </p:cNvSpPr>
                <p:nvPr/>
              </p:nvSpPr>
              <p:spPr bwMode="auto">
                <a:xfrm flipH="1">
                  <a:off x="6962052" y="2497346"/>
                  <a:ext cx="738583" cy="2720099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261 h 21600"/>
                    <a:gd name="T4" fmla="*/ 4724 w 21600"/>
                    <a:gd name="T5" fmla="*/ 21600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261"/>
                      </a:lnTo>
                      <a:lnTo>
                        <a:pt x="4724" y="21600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gradFill rotWithShape="0">
                  <a:gsLst>
                    <a:gs pos="0">
                      <a:srgbClr val="E4E4E4"/>
                    </a:gs>
                    <a:gs pos="100000">
                      <a:srgbClr val="828282"/>
                    </a:gs>
                  </a:gsLst>
                  <a:lin ang="18780000" scaled="1"/>
                </a:gra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41" name="Freeform 18"/>
                <p:cNvSpPr>
                  <a:spLocks/>
                </p:cNvSpPr>
                <p:nvPr/>
              </p:nvSpPr>
              <p:spPr bwMode="auto">
                <a:xfrm flipH="1">
                  <a:off x="6962052" y="2497346"/>
                  <a:ext cx="574983" cy="2710571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600 h 21600"/>
                    <a:gd name="T4" fmla="*/ 6080 w 21600"/>
                    <a:gd name="T5" fmla="*/ 21415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600"/>
                      </a:lnTo>
                      <a:lnTo>
                        <a:pt x="6080" y="21415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42" name="Rectangle 21"/>
                <p:cNvSpPr>
                  <a:spLocks/>
                </p:cNvSpPr>
                <p:nvPr/>
              </p:nvSpPr>
              <p:spPr bwMode="auto">
                <a:xfrm>
                  <a:off x="6498253" y="1608114"/>
                  <a:ext cx="181072" cy="1121068"/>
                </a:xfrm>
                <a:prstGeom prst="rect">
                  <a:avLst/>
                </a:prstGeom>
                <a:gradFill rotWithShape="0">
                  <a:gsLst>
                    <a:gs pos="0">
                      <a:srgbClr val="D6D6D6"/>
                    </a:gs>
                    <a:gs pos="100000">
                      <a:srgbClr val="828282"/>
                    </a:gs>
                  </a:gsLst>
                  <a:lin ang="0" scaled="1"/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43" name="Rectangle 22"/>
                <p:cNvSpPr>
                  <a:spLocks/>
                </p:cNvSpPr>
                <p:nvPr/>
              </p:nvSpPr>
              <p:spPr bwMode="auto">
                <a:xfrm>
                  <a:off x="6827043" y="1722443"/>
                  <a:ext cx="179659" cy="1100384"/>
                </a:xfrm>
                <a:prstGeom prst="rect">
                  <a:avLst/>
                </a:prstGeom>
                <a:gradFill rotWithShape="0">
                  <a:gsLst>
                    <a:gs pos="0">
                      <a:srgbClr val="D6D6D6"/>
                    </a:gs>
                    <a:gs pos="100000">
                      <a:srgbClr val="828282"/>
                    </a:gs>
                  </a:gsLst>
                  <a:lin ang="0" scaled="1"/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</p:grpSp>
        </p:grpSp>
      </p:grpSp>
      <p:grpSp>
        <p:nvGrpSpPr>
          <p:cNvPr id="351" name="グループ化 55"/>
          <p:cNvGrpSpPr/>
          <p:nvPr/>
        </p:nvGrpSpPr>
        <p:grpSpPr>
          <a:xfrm>
            <a:off x="2598852" y="5898704"/>
            <a:ext cx="365127" cy="469931"/>
            <a:chOff x="2951136" y="3903667"/>
            <a:chExt cx="730261" cy="876314"/>
          </a:xfrm>
        </p:grpSpPr>
        <p:sp>
          <p:nvSpPr>
            <p:cNvPr id="352" name="円/楕円 35"/>
            <p:cNvSpPr>
              <a:spLocks noChangeArrowheads="1"/>
            </p:cNvSpPr>
            <p:nvPr/>
          </p:nvSpPr>
          <p:spPr bwMode="auto">
            <a:xfrm>
              <a:off x="2951136" y="4487877"/>
              <a:ext cx="730261" cy="292104"/>
            </a:xfrm>
            <a:prstGeom prst="ellipse">
              <a:avLst/>
            </a:prstGeom>
            <a:solidFill>
              <a:srgbClr val="FFFFFF">
                <a:lumMod val="85000"/>
              </a:srgbClr>
            </a:solidFill>
            <a:ln w="2857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1042885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GP創英角ｺﾞｼｯｸUB"/>
                <a:cs typeface="Osaka"/>
              </a:endParaRPr>
            </a:p>
          </p:txBody>
        </p:sp>
        <p:grpSp>
          <p:nvGrpSpPr>
            <p:cNvPr id="353" name="グループ化 334"/>
            <p:cNvGrpSpPr>
              <a:grpSpLocks/>
            </p:cNvGrpSpPr>
            <p:nvPr/>
          </p:nvGrpSpPr>
          <p:grpSpPr bwMode="auto">
            <a:xfrm>
              <a:off x="2951142" y="3903667"/>
              <a:ext cx="693747" cy="839797"/>
              <a:chOff x="5360992" y="1603350"/>
              <a:chExt cx="985850" cy="1387493"/>
            </a:xfrm>
          </p:grpSpPr>
          <p:sp>
            <p:nvSpPr>
              <p:cNvPr id="354" name="円/楕円 353"/>
              <p:cNvSpPr/>
              <p:nvPr/>
            </p:nvSpPr>
            <p:spPr bwMode="auto">
              <a:xfrm>
                <a:off x="5762349" y="1676016"/>
                <a:ext cx="219510" cy="67181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sp>
            <p:nvSpPr>
              <p:cNvPr id="355" name="円/楕円 354"/>
              <p:cNvSpPr/>
              <p:nvPr/>
            </p:nvSpPr>
            <p:spPr bwMode="auto">
              <a:xfrm>
                <a:off x="5762349" y="1785699"/>
                <a:ext cx="219510" cy="67181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sp>
            <p:nvSpPr>
              <p:cNvPr id="356" name="円/楕円 355"/>
              <p:cNvSpPr/>
              <p:nvPr/>
            </p:nvSpPr>
            <p:spPr bwMode="auto">
              <a:xfrm>
                <a:off x="5762349" y="1902237"/>
                <a:ext cx="219510" cy="6581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grpSp>
            <p:nvGrpSpPr>
              <p:cNvPr id="357" name="グループ化 58"/>
              <p:cNvGrpSpPr>
                <a:grpSpLocks/>
              </p:cNvGrpSpPr>
              <p:nvPr/>
            </p:nvGrpSpPr>
            <p:grpSpPr bwMode="auto">
              <a:xfrm>
                <a:off x="5360992" y="1603350"/>
                <a:ext cx="985850" cy="1387493"/>
                <a:chOff x="5360994" y="1603350"/>
                <a:chExt cx="2962275" cy="4212739"/>
              </a:xfrm>
            </p:grpSpPr>
            <p:sp>
              <p:nvSpPr>
                <p:cNvPr id="358" name="Rectangle 2"/>
                <p:cNvSpPr>
                  <a:spLocks/>
                </p:cNvSpPr>
                <p:nvPr/>
              </p:nvSpPr>
              <p:spPr bwMode="auto">
                <a:xfrm>
                  <a:off x="7141536" y="1603350"/>
                  <a:ext cx="181072" cy="1119480"/>
                </a:xfrm>
                <a:prstGeom prst="rect">
                  <a:avLst/>
                </a:prstGeom>
                <a:gradFill rotWithShape="0">
                  <a:gsLst>
                    <a:gs pos="0">
                      <a:srgbClr val="D6D6D6"/>
                    </a:gs>
                    <a:gs pos="100000">
                      <a:srgbClr val="828282"/>
                    </a:gs>
                  </a:gsLst>
                  <a:lin ang="0" scaled="1"/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59" name="Oval 4"/>
                <p:cNvSpPr>
                  <a:spLocks/>
                </p:cNvSpPr>
                <p:nvPr/>
              </p:nvSpPr>
              <p:spPr bwMode="auto">
                <a:xfrm>
                  <a:off x="5360994" y="4815702"/>
                  <a:ext cx="2940038" cy="100038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9999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60" name="Oval 5"/>
                <p:cNvSpPr>
                  <a:spLocks/>
                </p:cNvSpPr>
                <p:nvPr/>
              </p:nvSpPr>
              <p:spPr bwMode="auto">
                <a:xfrm>
                  <a:off x="6693621" y="4879219"/>
                  <a:ext cx="1629648" cy="55418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9999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61" name="Oval 6"/>
                <p:cNvSpPr>
                  <a:spLocks/>
                </p:cNvSpPr>
                <p:nvPr/>
              </p:nvSpPr>
              <p:spPr bwMode="auto">
                <a:xfrm>
                  <a:off x="5543654" y="4877631"/>
                  <a:ext cx="1631237" cy="55418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9999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62" name="Freeform 7"/>
                <p:cNvSpPr>
                  <a:spLocks/>
                </p:cNvSpPr>
                <p:nvPr/>
              </p:nvSpPr>
              <p:spPr bwMode="auto">
                <a:xfrm>
                  <a:off x="6422013" y="4534641"/>
                  <a:ext cx="1010191" cy="257242"/>
                </a:xfrm>
                <a:custGeom>
                  <a:avLst/>
                  <a:gdLst>
                    <a:gd name="T0" fmla="*/ 0 w 21600"/>
                    <a:gd name="T1" fmla="*/ 67 h 21600"/>
                    <a:gd name="T2" fmla="*/ 0 w 21600"/>
                    <a:gd name="T3" fmla="*/ 10018 h 21600"/>
                    <a:gd name="T4" fmla="*/ 10016 w 21600"/>
                    <a:gd name="T5" fmla="*/ 21600 h 21600"/>
                    <a:gd name="T6" fmla="*/ 21600 w 21600"/>
                    <a:gd name="T7" fmla="*/ 9203 h 21600"/>
                    <a:gd name="T8" fmla="*/ 21192 w 21600"/>
                    <a:gd name="T9" fmla="*/ 0 h 21600"/>
                    <a:gd name="T10" fmla="*/ 0 w 21600"/>
                    <a:gd name="T11" fmla="*/ 67 h 21600"/>
                    <a:gd name="T12" fmla="*/ 0 w 21600"/>
                    <a:gd name="T13" fmla="*/ 67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67"/>
                      </a:moveTo>
                      <a:lnTo>
                        <a:pt x="0" y="10018"/>
                      </a:lnTo>
                      <a:lnTo>
                        <a:pt x="10016" y="21600"/>
                      </a:lnTo>
                      <a:lnTo>
                        <a:pt x="21600" y="9203"/>
                      </a:lnTo>
                      <a:lnTo>
                        <a:pt x="21192" y="0"/>
                      </a:lnTo>
                      <a:lnTo>
                        <a:pt x="0" y="67"/>
                      </a:lnTo>
                      <a:close/>
                      <a:moveTo>
                        <a:pt x="0" y="67"/>
                      </a:moveTo>
                    </a:path>
                  </a:pathLst>
                </a:custGeom>
                <a:solidFill>
                  <a:srgbClr val="BBE0E3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63" name="Freeform 8"/>
                <p:cNvSpPr>
                  <a:spLocks/>
                </p:cNvSpPr>
                <p:nvPr/>
              </p:nvSpPr>
              <p:spPr bwMode="auto">
                <a:xfrm>
                  <a:off x="6434719" y="4429839"/>
                  <a:ext cx="980013" cy="220720"/>
                </a:xfrm>
                <a:custGeom>
                  <a:avLst/>
                  <a:gdLst>
                    <a:gd name="T0" fmla="*/ 0 w 21600"/>
                    <a:gd name="T1" fmla="*/ 8709 h 21600"/>
                    <a:gd name="T2" fmla="*/ 10170 w 21600"/>
                    <a:gd name="T3" fmla="*/ 21600 h 21600"/>
                    <a:gd name="T4" fmla="*/ 21600 w 21600"/>
                    <a:gd name="T5" fmla="*/ 8394 h 21600"/>
                    <a:gd name="T6" fmla="*/ 9964 w 21600"/>
                    <a:gd name="T7" fmla="*/ 0 h 21600"/>
                    <a:gd name="T8" fmla="*/ 0 w 21600"/>
                    <a:gd name="T9" fmla="*/ 8709 h 21600"/>
                    <a:gd name="T10" fmla="*/ 0 w 21600"/>
                    <a:gd name="T11" fmla="*/ 8709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600"/>
                    <a:gd name="T19" fmla="*/ 0 h 21600"/>
                    <a:gd name="T20" fmla="*/ 21600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0" y="8709"/>
                      </a:moveTo>
                      <a:lnTo>
                        <a:pt x="10170" y="21600"/>
                      </a:lnTo>
                      <a:lnTo>
                        <a:pt x="21600" y="8394"/>
                      </a:lnTo>
                      <a:lnTo>
                        <a:pt x="9964" y="0"/>
                      </a:lnTo>
                      <a:lnTo>
                        <a:pt x="0" y="8709"/>
                      </a:lnTo>
                      <a:close/>
                      <a:moveTo>
                        <a:pt x="0" y="8709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64" name="Freeform 9"/>
                <p:cNvSpPr>
                  <a:spLocks/>
                </p:cNvSpPr>
                <p:nvPr/>
              </p:nvSpPr>
              <p:spPr bwMode="auto">
                <a:xfrm>
                  <a:off x="6568141" y="4094789"/>
                  <a:ext cx="725877" cy="165143"/>
                </a:xfrm>
                <a:custGeom>
                  <a:avLst/>
                  <a:gdLst>
                    <a:gd name="T0" fmla="*/ 0 w 21600"/>
                    <a:gd name="T1" fmla="*/ 67 h 21600"/>
                    <a:gd name="T2" fmla="*/ 0 w 21600"/>
                    <a:gd name="T3" fmla="*/ 10018 h 21600"/>
                    <a:gd name="T4" fmla="*/ 10016 w 21600"/>
                    <a:gd name="T5" fmla="*/ 21600 h 21600"/>
                    <a:gd name="T6" fmla="*/ 21600 w 21600"/>
                    <a:gd name="T7" fmla="*/ 9203 h 21600"/>
                    <a:gd name="T8" fmla="*/ 21192 w 21600"/>
                    <a:gd name="T9" fmla="*/ 0 h 21600"/>
                    <a:gd name="T10" fmla="*/ 0 w 21600"/>
                    <a:gd name="T11" fmla="*/ 67 h 21600"/>
                    <a:gd name="T12" fmla="*/ 0 w 21600"/>
                    <a:gd name="T13" fmla="*/ 67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67"/>
                      </a:moveTo>
                      <a:lnTo>
                        <a:pt x="0" y="10018"/>
                      </a:lnTo>
                      <a:lnTo>
                        <a:pt x="10016" y="21600"/>
                      </a:lnTo>
                      <a:lnTo>
                        <a:pt x="21600" y="9203"/>
                      </a:lnTo>
                      <a:lnTo>
                        <a:pt x="21192" y="0"/>
                      </a:lnTo>
                      <a:lnTo>
                        <a:pt x="0" y="67"/>
                      </a:lnTo>
                      <a:close/>
                      <a:moveTo>
                        <a:pt x="0" y="67"/>
                      </a:moveTo>
                    </a:path>
                  </a:pathLst>
                </a:custGeom>
                <a:solidFill>
                  <a:srgbClr val="BBE0E3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65" name="Freeform 10"/>
                <p:cNvSpPr>
                  <a:spLocks/>
                </p:cNvSpPr>
                <p:nvPr/>
              </p:nvSpPr>
              <p:spPr bwMode="auto">
                <a:xfrm>
                  <a:off x="6577671" y="4028096"/>
                  <a:ext cx="703640" cy="141324"/>
                </a:xfrm>
                <a:custGeom>
                  <a:avLst/>
                  <a:gdLst>
                    <a:gd name="T0" fmla="*/ 0 w 21600"/>
                    <a:gd name="T1" fmla="*/ 8709 h 21600"/>
                    <a:gd name="T2" fmla="*/ 10170 w 21600"/>
                    <a:gd name="T3" fmla="*/ 21600 h 21600"/>
                    <a:gd name="T4" fmla="*/ 21600 w 21600"/>
                    <a:gd name="T5" fmla="*/ 8394 h 21600"/>
                    <a:gd name="T6" fmla="*/ 9964 w 21600"/>
                    <a:gd name="T7" fmla="*/ 0 h 21600"/>
                    <a:gd name="T8" fmla="*/ 0 w 21600"/>
                    <a:gd name="T9" fmla="*/ 8709 h 21600"/>
                    <a:gd name="T10" fmla="*/ 0 w 21600"/>
                    <a:gd name="T11" fmla="*/ 8709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600"/>
                    <a:gd name="T19" fmla="*/ 0 h 21600"/>
                    <a:gd name="T20" fmla="*/ 21600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0" y="8709"/>
                      </a:moveTo>
                      <a:lnTo>
                        <a:pt x="10170" y="21600"/>
                      </a:lnTo>
                      <a:lnTo>
                        <a:pt x="21600" y="8394"/>
                      </a:lnTo>
                      <a:lnTo>
                        <a:pt x="9964" y="0"/>
                      </a:lnTo>
                      <a:lnTo>
                        <a:pt x="0" y="8709"/>
                      </a:lnTo>
                      <a:close/>
                      <a:moveTo>
                        <a:pt x="0" y="8709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66" name="Freeform 11"/>
                <p:cNvSpPr>
                  <a:spLocks/>
                </p:cNvSpPr>
                <p:nvPr/>
              </p:nvSpPr>
              <p:spPr bwMode="auto">
                <a:xfrm>
                  <a:off x="6665030" y="3639057"/>
                  <a:ext cx="527333" cy="93687"/>
                </a:xfrm>
                <a:custGeom>
                  <a:avLst/>
                  <a:gdLst>
                    <a:gd name="T0" fmla="*/ 0 w 21600"/>
                    <a:gd name="T1" fmla="*/ 67 h 21600"/>
                    <a:gd name="T2" fmla="*/ 0 w 21600"/>
                    <a:gd name="T3" fmla="*/ 10018 h 21600"/>
                    <a:gd name="T4" fmla="*/ 10016 w 21600"/>
                    <a:gd name="T5" fmla="*/ 21600 h 21600"/>
                    <a:gd name="T6" fmla="*/ 21600 w 21600"/>
                    <a:gd name="T7" fmla="*/ 9203 h 21600"/>
                    <a:gd name="T8" fmla="*/ 21192 w 21600"/>
                    <a:gd name="T9" fmla="*/ 0 h 21600"/>
                    <a:gd name="T10" fmla="*/ 0 w 21600"/>
                    <a:gd name="T11" fmla="*/ 67 h 21600"/>
                    <a:gd name="T12" fmla="*/ 0 w 21600"/>
                    <a:gd name="T13" fmla="*/ 67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67"/>
                      </a:moveTo>
                      <a:lnTo>
                        <a:pt x="0" y="10018"/>
                      </a:lnTo>
                      <a:lnTo>
                        <a:pt x="10016" y="21600"/>
                      </a:lnTo>
                      <a:lnTo>
                        <a:pt x="21600" y="9203"/>
                      </a:lnTo>
                      <a:lnTo>
                        <a:pt x="21192" y="0"/>
                      </a:lnTo>
                      <a:lnTo>
                        <a:pt x="0" y="67"/>
                      </a:lnTo>
                      <a:close/>
                      <a:moveTo>
                        <a:pt x="0" y="67"/>
                      </a:moveTo>
                    </a:path>
                  </a:pathLst>
                </a:custGeom>
                <a:solidFill>
                  <a:srgbClr val="BBE0E3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67" name="Freeform 12"/>
                <p:cNvSpPr>
                  <a:spLocks/>
                </p:cNvSpPr>
                <p:nvPr/>
              </p:nvSpPr>
              <p:spPr bwMode="auto">
                <a:xfrm>
                  <a:off x="6672972" y="3600947"/>
                  <a:ext cx="511449" cy="79396"/>
                </a:xfrm>
                <a:custGeom>
                  <a:avLst/>
                  <a:gdLst>
                    <a:gd name="T0" fmla="*/ 0 w 21600"/>
                    <a:gd name="T1" fmla="*/ 8709 h 21600"/>
                    <a:gd name="T2" fmla="*/ 10170 w 21600"/>
                    <a:gd name="T3" fmla="*/ 21600 h 21600"/>
                    <a:gd name="T4" fmla="*/ 21600 w 21600"/>
                    <a:gd name="T5" fmla="*/ 8394 h 21600"/>
                    <a:gd name="T6" fmla="*/ 9964 w 21600"/>
                    <a:gd name="T7" fmla="*/ 0 h 21600"/>
                    <a:gd name="T8" fmla="*/ 0 w 21600"/>
                    <a:gd name="T9" fmla="*/ 8709 h 21600"/>
                    <a:gd name="T10" fmla="*/ 0 w 21600"/>
                    <a:gd name="T11" fmla="*/ 8709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600"/>
                    <a:gd name="T19" fmla="*/ 0 h 21600"/>
                    <a:gd name="T20" fmla="*/ 21600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0" y="8709"/>
                      </a:moveTo>
                      <a:lnTo>
                        <a:pt x="10170" y="21600"/>
                      </a:lnTo>
                      <a:lnTo>
                        <a:pt x="21600" y="8394"/>
                      </a:lnTo>
                      <a:lnTo>
                        <a:pt x="9964" y="0"/>
                      </a:lnTo>
                      <a:lnTo>
                        <a:pt x="0" y="8709"/>
                      </a:lnTo>
                      <a:close/>
                      <a:moveTo>
                        <a:pt x="0" y="8709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68" name="Freeform 13"/>
                <p:cNvSpPr>
                  <a:spLocks/>
                </p:cNvSpPr>
                <p:nvPr/>
              </p:nvSpPr>
              <p:spPr bwMode="auto">
                <a:xfrm>
                  <a:off x="6780980" y="2481467"/>
                  <a:ext cx="162012" cy="2867775"/>
                </a:xfrm>
                <a:custGeom>
                  <a:avLst/>
                  <a:gdLst>
                    <a:gd name="T0" fmla="*/ 19475 w 21600"/>
                    <a:gd name="T1" fmla="*/ 0 h 21600"/>
                    <a:gd name="T2" fmla="*/ 0 w 21600"/>
                    <a:gd name="T3" fmla="*/ 21403 h 21600"/>
                    <a:gd name="T4" fmla="*/ 21600 w 21600"/>
                    <a:gd name="T5" fmla="*/ 21600 h 21600"/>
                    <a:gd name="T6" fmla="*/ 19475 w 21600"/>
                    <a:gd name="T7" fmla="*/ 0 h 21600"/>
                    <a:gd name="T8" fmla="*/ 19475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19475" y="0"/>
                      </a:moveTo>
                      <a:lnTo>
                        <a:pt x="0" y="21403"/>
                      </a:lnTo>
                      <a:lnTo>
                        <a:pt x="21600" y="21600"/>
                      </a:lnTo>
                      <a:lnTo>
                        <a:pt x="19475" y="0"/>
                      </a:lnTo>
                      <a:close/>
                      <a:moveTo>
                        <a:pt x="19475" y="0"/>
                      </a:moveTo>
                    </a:path>
                  </a:pathLst>
                </a:custGeom>
                <a:gradFill rotWithShape="0">
                  <a:gsLst>
                    <a:gs pos="0">
                      <a:srgbClr val="828282"/>
                    </a:gs>
                    <a:gs pos="100000">
                      <a:srgbClr val="E4E4E4"/>
                    </a:gs>
                  </a:gsLst>
                  <a:lin ang="2820000" scaled="1"/>
                </a:gra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69" name="Freeform 14"/>
                <p:cNvSpPr>
                  <a:spLocks/>
                </p:cNvSpPr>
                <p:nvPr/>
              </p:nvSpPr>
              <p:spPr bwMode="auto">
                <a:xfrm>
                  <a:off x="6917578" y="2514813"/>
                  <a:ext cx="212839" cy="2824901"/>
                </a:xfrm>
                <a:custGeom>
                  <a:avLst/>
                  <a:gdLst>
                    <a:gd name="T0" fmla="*/ 0 w 21600"/>
                    <a:gd name="T1" fmla="*/ 0 h 21600"/>
                    <a:gd name="T2" fmla="*/ 1930 w 21600"/>
                    <a:gd name="T3" fmla="*/ 21600 h 21600"/>
                    <a:gd name="T4" fmla="*/ 21600 w 21600"/>
                    <a:gd name="T5" fmla="*/ 21422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0" y="0"/>
                      </a:moveTo>
                      <a:lnTo>
                        <a:pt x="1930" y="21600"/>
                      </a:lnTo>
                      <a:lnTo>
                        <a:pt x="21600" y="21422"/>
                      </a:lnTo>
                      <a:lnTo>
                        <a:pt x="0" y="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70" name="Freeform 15"/>
                <p:cNvSpPr>
                  <a:spLocks/>
                </p:cNvSpPr>
                <p:nvPr/>
              </p:nvSpPr>
              <p:spPr bwMode="auto">
                <a:xfrm>
                  <a:off x="6140874" y="2494170"/>
                  <a:ext cx="738583" cy="2720099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261 h 21600"/>
                    <a:gd name="T4" fmla="*/ 4724 w 21600"/>
                    <a:gd name="T5" fmla="*/ 21600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261"/>
                      </a:lnTo>
                      <a:lnTo>
                        <a:pt x="4724" y="21600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gradFill rotWithShape="0">
                  <a:gsLst>
                    <a:gs pos="0">
                      <a:srgbClr val="828282"/>
                    </a:gs>
                    <a:gs pos="100000">
                      <a:srgbClr val="E4E4E4"/>
                    </a:gs>
                  </a:gsLst>
                  <a:lin ang="2820000" scaled="1"/>
                </a:gra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71" name="Freeform 16"/>
                <p:cNvSpPr>
                  <a:spLocks/>
                </p:cNvSpPr>
                <p:nvPr/>
              </p:nvSpPr>
              <p:spPr bwMode="auto">
                <a:xfrm>
                  <a:off x="6302886" y="2497346"/>
                  <a:ext cx="574983" cy="2710571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600 h 21600"/>
                    <a:gd name="T4" fmla="*/ 6080 w 21600"/>
                    <a:gd name="T5" fmla="*/ 21415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600"/>
                      </a:lnTo>
                      <a:lnTo>
                        <a:pt x="6080" y="21415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72" name="Freeform 17"/>
                <p:cNvSpPr>
                  <a:spLocks/>
                </p:cNvSpPr>
                <p:nvPr/>
              </p:nvSpPr>
              <p:spPr bwMode="auto">
                <a:xfrm flipH="1">
                  <a:off x="6962052" y="2497346"/>
                  <a:ext cx="738583" cy="2720099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261 h 21600"/>
                    <a:gd name="T4" fmla="*/ 4724 w 21600"/>
                    <a:gd name="T5" fmla="*/ 21600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261"/>
                      </a:lnTo>
                      <a:lnTo>
                        <a:pt x="4724" y="21600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gradFill rotWithShape="0">
                  <a:gsLst>
                    <a:gs pos="0">
                      <a:srgbClr val="E4E4E4"/>
                    </a:gs>
                    <a:gs pos="100000">
                      <a:srgbClr val="828282"/>
                    </a:gs>
                  </a:gsLst>
                  <a:lin ang="18780000" scaled="1"/>
                </a:gra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73" name="Freeform 18"/>
                <p:cNvSpPr>
                  <a:spLocks/>
                </p:cNvSpPr>
                <p:nvPr/>
              </p:nvSpPr>
              <p:spPr bwMode="auto">
                <a:xfrm flipH="1">
                  <a:off x="6962052" y="2497346"/>
                  <a:ext cx="574983" cy="2710571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600 h 21600"/>
                    <a:gd name="T4" fmla="*/ 6080 w 21600"/>
                    <a:gd name="T5" fmla="*/ 21415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600"/>
                      </a:lnTo>
                      <a:lnTo>
                        <a:pt x="6080" y="21415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74" name="Rectangle 21"/>
                <p:cNvSpPr>
                  <a:spLocks/>
                </p:cNvSpPr>
                <p:nvPr/>
              </p:nvSpPr>
              <p:spPr bwMode="auto">
                <a:xfrm>
                  <a:off x="6498253" y="1608114"/>
                  <a:ext cx="181072" cy="1121068"/>
                </a:xfrm>
                <a:prstGeom prst="rect">
                  <a:avLst/>
                </a:prstGeom>
                <a:gradFill rotWithShape="0">
                  <a:gsLst>
                    <a:gs pos="0">
                      <a:srgbClr val="D6D6D6"/>
                    </a:gs>
                    <a:gs pos="100000">
                      <a:srgbClr val="828282"/>
                    </a:gs>
                  </a:gsLst>
                  <a:lin ang="0" scaled="1"/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75" name="Rectangle 22"/>
                <p:cNvSpPr>
                  <a:spLocks/>
                </p:cNvSpPr>
                <p:nvPr/>
              </p:nvSpPr>
              <p:spPr bwMode="auto">
                <a:xfrm>
                  <a:off x="6827043" y="1722443"/>
                  <a:ext cx="179659" cy="1100384"/>
                </a:xfrm>
                <a:prstGeom prst="rect">
                  <a:avLst/>
                </a:prstGeom>
                <a:gradFill rotWithShape="0">
                  <a:gsLst>
                    <a:gs pos="0">
                      <a:srgbClr val="D6D6D6"/>
                    </a:gs>
                    <a:gs pos="100000">
                      <a:srgbClr val="828282"/>
                    </a:gs>
                  </a:gsLst>
                  <a:lin ang="0" scaled="1"/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</p:grpSp>
        </p:grpSp>
      </p:grpSp>
      <p:pic>
        <p:nvPicPr>
          <p:cNvPr id="185" name="図 184" descr="L3-router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6639" y="5227126"/>
            <a:ext cx="603798" cy="497896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30000"/>
              </a:srgbClr>
            </a:outerShdw>
          </a:effectLst>
        </p:spPr>
      </p:pic>
      <p:pic>
        <p:nvPicPr>
          <p:cNvPr id="188" name="Picture 8" descr="C:\Documents and Settings\hatanaka\tanaka\02_制作\01_システム構築課\01_NW本部ポータル\04_制作\04_html\98_png\画像一時保存\server\MOBIL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2888" y="6403851"/>
            <a:ext cx="454149" cy="454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89" name="直線コネクタ 188"/>
          <p:cNvCxnSpPr>
            <a:stCxn id="188" idx="1"/>
            <a:endCxn id="97" idx="4"/>
          </p:cNvCxnSpPr>
          <p:nvPr/>
        </p:nvCxnSpPr>
        <p:spPr>
          <a:xfrm flipH="1" flipV="1">
            <a:off x="8337536" y="6154565"/>
            <a:ext cx="315352" cy="476361"/>
          </a:xfrm>
          <a:prstGeom prst="line">
            <a:avLst/>
          </a:prstGeom>
          <a:noFill/>
          <a:ln w="12700" cap="flat" cmpd="sng" algn="ctr">
            <a:solidFill>
              <a:srgbClr val="FFFFFF">
                <a:lumMod val="50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192" name="直線コネクタ 191"/>
          <p:cNvCxnSpPr>
            <a:stCxn id="132" idx="1"/>
            <a:endCxn id="185" idx="2"/>
          </p:cNvCxnSpPr>
          <p:nvPr/>
        </p:nvCxnSpPr>
        <p:spPr>
          <a:xfrm flipH="1" flipV="1">
            <a:off x="7168538" y="5725022"/>
            <a:ext cx="340865" cy="657308"/>
          </a:xfrm>
          <a:prstGeom prst="line">
            <a:avLst/>
          </a:prstGeom>
          <a:noFill/>
          <a:ln w="12700" cap="flat" cmpd="sng" algn="ctr">
            <a:solidFill>
              <a:srgbClr val="FFFFFF">
                <a:lumMod val="50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193" name="直線コネクタ 192"/>
          <p:cNvCxnSpPr>
            <a:stCxn id="185" idx="0"/>
            <a:endCxn id="465" idx="2"/>
          </p:cNvCxnSpPr>
          <p:nvPr/>
        </p:nvCxnSpPr>
        <p:spPr>
          <a:xfrm flipV="1">
            <a:off x="7168538" y="3022092"/>
            <a:ext cx="41612" cy="2205034"/>
          </a:xfrm>
          <a:prstGeom prst="line">
            <a:avLst/>
          </a:prstGeom>
          <a:noFill/>
          <a:ln w="12700" cap="flat" cmpd="sng" algn="ctr">
            <a:solidFill>
              <a:srgbClr val="FFFFFF">
                <a:lumMod val="50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196" name="直線コネクタ 195"/>
          <p:cNvCxnSpPr>
            <a:stCxn id="105" idx="2"/>
            <a:endCxn id="466" idx="2"/>
          </p:cNvCxnSpPr>
          <p:nvPr/>
        </p:nvCxnSpPr>
        <p:spPr>
          <a:xfrm flipH="1" flipV="1">
            <a:off x="7980471" y="5256544"/>
            <a:ext cx="174504" cy="824967"/>
          </a:xfrm>
          <a:prstGeom prst="line">
            <a:avLst/>
          </a:prstGeom>
          <a:noFill/>
          <a:ln w="12700" cap="flat" cmpd="sng" algn="ctr">
            <a:solidFill>
              <a:srgbClr val="FFFFFF">
                <a:lumMod val="50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201" name="直線コネクタ 200"/>
          <p:cNvCxnSpPr>
            <a:stCxn id="466" idx="0"/>
            <a:endCxn id="465" idx="2"/>
          </p:cNvCxnSpPr>
          <p:nvPr/>
        </p:nvCxnSpPr>
        <p:spPr>
          <a:xfrm flipH="1" flipV="1">
            <a:off x="7210150" y="3022092"/>
            <a:ext cx="770321" cy="1736556"/>
          </a:xfrm>
          <a:prstGeom prst="line">
            <a:avLst/>
          </a:prstGeom>
          <a:noFill/>
          <a:ln w="12700" cap="flat" cmpd="sng" algn="ctr">
            <a:solidFill>
              <a:srgbClr val="FFFFFF">
                <a:lumMod val="50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pic>
        <p:nvPicPr>
          <p:cNvPr id="205" name="Picture 4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6957" y="1479722"/>
            <a:ext cx="1809135" cy="1064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" name="Picture 4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8682" y="1500543"/>
            <a:ext cx="1780125" cy="1047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7" name="テキスト ボックス 206"/>
          <p:cNvSpPr txBox="1"/>
          <p:nvPr/>
        </p:nvSpPr>
        <p:spPr>
          <a:xfrm>
            <a:off x="1550739" y="1681209"/>
            <a:ext cx="1526258" cy="5025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Internet,</a:t>
            </a:r>
          </a:p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Service network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86" name="テキスト ボックス 85"/>
          <p:cNvSpPr txBox="1"/>
          <p:nvPr/>
        </p:nvSpPr>
        <p:spPr>
          <a:xfrm>
            <a:off x="6557656" y="1712441"/>
            <a:ext cx="1526258" cy="5025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Internet,</a:t>
            </a:r>
          </a:p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Service network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153" name="フリーフォーム 152"/>
          <p:cNvSpPr/>
          <p:nvPr/>
        </p:nvSpPr>
        <p:spPr>
          <a:xfrm>
            <a:off x="1353221" y="2277252"/>
            <a:ext cx="5933354" cy="4257946"/>
          </a:xfrm>
          <a:custGeom>
            <a:avLst/>
            <a:gdLst>
              <a:gd name="connsiteX0" fmla="*/ 0 w 5850078"/>
              <a:gd name="connsiteY0" fmla="*/ 3789468 h 3789468"/>
              <a:gd name="connsiteX1" fmla="*/ 1707140 w 5850078"/>
              <a:gd name="connsiteY1" fmla="*/ 2279928 h 3789468"/>
              <a:gd name="connsiteX2" fmla="*/ 4580132 w 5850078"/>
              <a:gd name="connsiteY2" fmla="*/ 1801039 h 3789468"/>
              <a:gd name="connsiteX3" fmla="*/ 5850078 w 5850078"/>
              <a:gd name="connsiteY3" fmla="*/ 0 h 3789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50078" h="3789468">
                <a:moveTo>
                  <a:pt x="0" y="3789468"/>
                </a:moveTo>
                <a:cubicBezTo>
                  <a:pt x="471892" y="3200400"/>
                  <a:pt x="943785" y="2611333"/>
                  <a:pt x="1707140" y="2279928"/>
                </a:cubicBezTo>
                <a:cubicBezTo>
                  <a:pt x="2470495" y="1948523"/>
                  <a:pt x="3889643" y="2181027"/>
                  <a:pt x="4580132" y="1801039"/>
                </a:cubicBezTo>
                <a:cubicBezTo>
                  <a:pt x="5270621" y="1421051"/>
                  <a:pt x="5850078" y="0"/>
                  <a:pt x="5850078" y="0"/>
                </a:cubicBezTo>
              </a:path>
            </a:pathLst>
          </a:custGeom>
          <a:ln w="57150" cmpd="sng">
            <a:solidFill>
              <a:srgbClr val="0000FF">
                <a:alpha val="34000"/>
              </a:srgbClr>
            </a:solidFill>
            <a:headEnd type="none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9" name="フリーフォーム 208"/>
          <p:cNvSpPr/>
          <p:nvPr/>
        </p:nvSpPr>
        <p:spPr>
          <a:xfrm flipH="1">
            <a:off x="2390421" y="2179796"/>
            <a:ext cx="6291012" cy="4417866"/>
          </a:xfrm>
          <a:custGeom>
            <a:avLst/>
            <a:gdLst>
              <a:gd name="connsiteX0" fmla="*/ 0 w 5850078"/>
              <a:gd name="connsiteY0" fmla="*/ 3789468 h 3789468"/>
              <a:gd name="connsiteX1" fmla="*/ 1707140 w 5850078"/>
              <a:gd name="connsiteY1" fmla="*/ 2279928 h 3789468"/>
              <a:gd name="connsiteX2" fmla="*/ 4580132 w 5850078"/>
              <a:gd name="connsiteY2" fmla="*/ 1801039 h 3789468"/>
              <a:gd name="connsiteX3" fmla="*/ 5850078 w 5850078"/>
              <a:gd name="connsiteY3" fmla="*/ 0 h 3789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50078" h="3789468">
                <a:moveTo>
                  <a:pt x="0" y="3789468"/>
                </a:moveTo>
                <a:cubicBezTo>
                  <a:pt x="471892" y="3200400"/>
                  <a:pt x="943785" y="2611333"/>
                  <a:pt x="1707140" y="2279928"/>
                </a:cubicBezTo>
                <a:cubicBezTo>
                  <a:pt x="2470495" y="1948523"/>
                  <a:pt x="3889643" y="2181027"/>
                  <a:pt x="4580132" y="1801039"/>
                </a:cubicBezTo>
                <a:cubicBezTo>
                  <a:pt x="5270621" y="1421051"/>
                  <a:pt x="5850078" y="0"/>
                  <a:pt x="5850078" y="0"/>
                </a:cubicBezTo>
              </a:path>
            </a:pathLst>
          </a:custGeom>
          <a:ln w="57150" cmpd="sng">
            <a:solidFill>
              <a:srgbClr val="0000FF">
                <a:alpha val="34000"/>
              </a:srgbClr>
            </a:solidFill>
            <a:headEnd type="none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210" name="直線矢印コネクタ 209"/>
          <p:cNvCxnSpPr/>
          <p:nvPr/>
        </p:nvCxnSpPr>
        <p:spPr>
          <a:xfrm>
            <a:off x="4111747" y="1041062"/>
            <a:ext cx="1873690" cy="2082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1" name="直線矢印コネクタ 210"/>
          <p:cNvCxnSpPr/>
          <p:nvPr/>
        </p:nvCxnSpPr>
        <p:spPr>
          <a:xfrm flipH="1" flipV="1">
            <a:off x="4111704" y="1288242"/>
            <a:ext cx="1811234" cy="1041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2" name="正方形/長方形 221"/>
          <p:cNvSpPr/>
          <p:nvPr/>
        </p:nvSpPr>
        <p:spPr>
          <a:xfrm>
            <a:off x="3320640" y="959583"/>
            <a:ext cx="499649" cy="328145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600" b="1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メイリオ"/>
                <a:ea typeface="メイリオ"/>
                <a:cs typeface="メイリオ"/>
              </a:rPr>
              <a:t>SA</a:t>
            </a:r>
            <a:endParaRPr kumimoji="0" lang="ja-JP" altLang="en-US" sz="16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メイリオ"/>
              <a:ea typeface="メイリオ"/>
              <a:cs typeface="メイリオ"/>
            </a:endParaRPr>
          </a:p>
        </p:txBody>
      </p:sp>
      <p:sp>
        <p:nvSpPr>
          <p:cNvPr id="223" name="正方形/長方形 222"/>
          <p:cNvSpPr/>
          <p:nvPr/>
        </p:nvSpPr>
        <p:spPr>
          <a:xfrm>
            <a:off x="2071513" y="959583"/>
            <a:ext cx="739067" cy="328145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1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rPr>
              <a:t>Tun</a:t>
            </a:r>
            <a:r>
              <a:rPr kumimoji="0" lang="en-US" altLang="ja-JP" sz="11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rPr>
              <a:t>-ID</a:t>
            </a:r>
            <a:endParaRPr kumimoji="0" lang="ja-JP" altLang="en-US" sz="11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メイリオ"/>
              <a:ea typeface="メイリオ"/>
              <a:cs typeface="メイリオ"/>
            </a:endParaRPr>
          </a:p>
        </p:txBody>
      </p:sp>
      <p:sp>
        <p:nvSpPr>
          <p:cNvPr id="224" name="正方形/長方形 223"/>
          <p:cNvSpPr/>
          <p:nvPr/>
        </p:nvSpPr>
        <p:spPr>
          <a:xfrm>
            <a:off x="666245" y="959584"/>
            <a:ext cx="1394858" cy="328145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600" b="1" kern="0" noProof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メイリオ"/>
                <a:ea typeface="メイリオ"/>
                <a:cs typeface="メイリオ"/>
              </a:rPr>
              <a:t>User </a:t>
            </a:r>
            <a:r>
              <a:rPr lang="en-US" altLang="ja-JP" sz="1600" b="1" kern="0" noProof="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メイリオ"/>
                <a:ea typeface="メイリオ"/>
                <a:cs typeface="メイリオ"/>
              </a:rPr>
              <a:t>pkt</a:t>
            </a:r>
            <a:endParaRPr kumimoji="0" lang="ja-JP" altLang="en-US" sz="16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メイリオ"/>
              <a:ea typeface="メイリオ"/>
              <a:cs typeface="メイリオ"/>
            </a:endParaRPr>
          </a:p>
        </p:txBody>
      </p:sp>
      <p:sp>
        <p:nvSpPr>
          <p:cNvPr id="225" name="正方形/長方形 224"/>
          <p:cNvSpPr/>
          <p:nvPr/>
        </p:nvSpPr>
        <p:spPr>
          <a:xfrm>
            <a:off x="2810579" y="959583"/>
            <a:ext cx="499649" cy="328145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600" b="1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メイリオ"/>
                <a:ea typeface="メイリオ"/>
                <a:cs typeface="メイリオ"/>
              </a:rPr>
              <a:t>DA</a:t>
            </a:r>
            <a:endParaRPr kumimoji="0" lang="ja-JP" altLang="en-US" sz="16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メイリオ"/>
              <a:ea typeface="メイリオ"/>
              <a:cs typeface="メイリオ"/>
            </a:endParaRPr>
          </a:p>
        </p:txBody>
      </p:sp>
      <p:sp>
        <p:nvSpPr>
          <p:cNvPr id="227" name="正方形/長方形 226"/>
          <p:cNvSpPr/>
          <p:nvPr/>
        </p:nvSpPr>
        <p:spPr>
          <a:xfrm>
            <a:off x="9524613" y="990814"/>
            <a:ext cx="676592" cy="328145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600" b="1" kern="0" dirty="0" smtClean="0">
                <a:solidFill>
                  <a:srgbClr val="0000FF"/>
                </a:solidFill>
                <a:latin typeface="メイリオ"/>
                <a:ea typeface="メイリオ"/>
                <a:cs typeface="メイリオ"/>
              </a:rPr>
              <a:t>SA</a:t>
            </a:r>
            <a:endParaRPr kumimoji="0" lang="ja-JP" altLang="en-US" sz="16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メイリオ"/>
              <a:ea typeface="メイリオ"/>
              <a:cs typeface="メイリオ"/>
            </a:endParaRPr>
          </a:p>
        </p:txBody>
      </p:sp>
      <p:sp>
        <p:nvSpPr>
          <p:cNvPr id="229" name="正方形/長方形 228"/>
          <p:cNvSpPr/>
          <p:nvPr/>
        </p:nvSpPr>
        <p:spPr>
          <a:xfrm>
            <a:off x="8868820" y="990815"/>
            <a:ext cx="666183" cy="328145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600" b="1" kern="0" dirty="0" smtClean="0">
                <a:solidFill>
                  <a:srgbClr val="0000FF"/>
                </a:solidFill>
                <a:latin typeface="メイリオ"/>
                <a:ea typeface="メイリオ"/>
                <a:cs typeface="メイリオ"/>
              </a:rPr>
              <a:t>DA</a:t>
            </a:r>
            <a:endParaRPr kumimoji="0" lang="ja-JP" altLang="en-US" sz="16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メイリオ"/>
              <a:ea typeface="メイリオ"/>
              <a:cs typeface="メイリオ"/>
            </a:endParaRPr>
          </a:p>
        </p:txBody>
      </p:sp>
      <p:sp>
        <p:nvSpPr>
          <p:cNvPr id="230" name="正方形/長方形 229"/>
          <p:cNvSpPr/>
          <p:nvPr/>
        </p:nvSpPr>
        <p:spPr>
          <a:xfrm>
            <a:off x="7578039" y="990815"/>
            <a:ext cx="1280374" cy="328145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1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rPr>
              <a:t>Interwork-SID</a:t>
            </a:r>
            <a:endParaRPr kumimoji="0" lang="ja-JP" altLang="en-US" sz="11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メイリオ"/>
              <a:ea typeface="メイリオ"/>
              <a:cs typeface="メイリオ"/>
            </a:endParaRPr>
          </a:p>
        </p:txBody>
      </p:sp>
      <p:sp>
        <p:nvSpPr>
          <p:cNvPr id="231" name="正方形/長方形 230"/>
          <p:cNvSpPr/>
          <p:nvPr/>
        </p:nvSpPr>
        <p:spPr>
          <a:xfrm>
            <a:off x="6172789" y="990815"/>
            <a:ext cx="1394858" cy="328145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rPr>
              <a:t>User </a:t>
            </a:r>
            <a:r>
              <a:rPr kumimoji="0" lang="en-US" altLang="ja-JP" sz="16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rPr>
              <a:t>pkt</a:t>
            </a:r>
            <a:endParaRPr kumimoji="0" lang="ja-JP" altLang="en-US" sz="16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メイリオ"/>
              <a:ea typeface="メイリオ"/>
              <a:cs typeface="メイリオ"/>
            </a:endParaRPr>
          </a:p>
        </p:txBody>
      </p:sp>
      <p:sp>
        <p:nvSpPr>
          <p:cNvPr id="232" name="正方形/長方形 231"/>
          <p:cNvSpPr/>
          <p:nvPr/>
        </p:nvSpPr>
        <p:spPr>
          <a:xfrm>
            <a:off x="8004823" y="2437892"/>
            <a:ext cx="1280374" cy="328145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1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rPr>
              <a:t>Locator </a:t>
            </a:r>
            <a:endParaRPr kumimoji="0" lang="ja-JP" altLang="en-US" sz="11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メイリオ"/>
              <a:ea typeface="メイリオ"/>
              <a:cs typeface="メイリオ"/>
            </a:endParaRPr>
          </a:p>
        </p:txBody>
      </p:sp>
      <p:sp>
        <p:nvSpPr>
          <p:cNvPr id="233" name="正方形/長方形 232"/>
          <p:cNvSpPr/>
          <p:nvPr/>
        </p:nvSpPr>
        <p:spPr>
          <a:xfrm>
            <a:off x="9295589" y="2437892"/>
            <a:ext cx="770294" cy="328145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1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rPr>
              <a:t>DA(v4)</a:t>
            </a:r>
            <a:endParaRPr kumimoji="0" lang="ja-JP" altLang="en-US" sz="11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メイリオ"/>
              <a:ea typeface="メイリオ"/>
              <a:cs typeface="メイリオ"/>
            </a:endParaRPr>
          </a:p>
        </p:txBody>
      </p:sp>
      <p:sp>
        <p:nvSpPr>
          <p:cNvPr id="234" name="正方形/長方形 233"/>
          <p:cNvSpPr/>
          <p:nvPr/>
        </p:nvSpPr>
        <p:spPr>
          <a:xfrm>
            <a:off x="10065885" y="2437892"/>
            <a:ext cx="770294" cy="328145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1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rPr>
              <a:t>SA(v4)</a:t>
            </a:r>
            <a:endParaRPr kumimoji="0" lang="ja-JP" altLang="en-US" sz="11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メイリオ"/>
              <a:ea typeface="メイリオ"/>
              <a:cs typeface="メイリオ"/>
            </a:endParaRPr>
          </a:p>
        </p:txBody>
      </p:sp>
      <p:sp>
        <p:nvSpPr>
          <p:cNvPr id="235" name="正方形/長方形 234"/>
          <p:cNvSpPr/>
          <p:nvPr/>
        </p:nvSpPr>
        <p:spPr>
          <a:xfrm>
            <a:off x="10846590" y="2437893"/>
            <a:ext cx="770294" cy="328145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1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rPr>
              <a:t>Tun</a:t>
            </a:r>
            <a:r>
              <a:rPr kumimoji="0" lang="en-US" altLang="ja-JP" sz="11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rPr>
              <a:t>-ID</a:t>
            </a:r>
            <a:endParaRPr kumimoji="0" lang="ja-JP" altLang="en-US" sz="11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メイリオ"/>
              <a:ea typeface="メイリオ"/>
              <a:cs typeface="メイリオ"/>
            </a:endParaRPr>
          </a:p>
        </p:txBody>
      </p:sp>
      <p:cxnSp>
        <p:nvCxnSpPr>
          <p:cNvPr id="236" name="直線コネクタ 235"/>
          <p:cNvCxnSpPr/>
          <p:nvPr/>
        </p:nvCxnSpPr>
        <p:spPr>
          <a:xfrm>
            <a:off x="7578037" y="1311739"/>
            <a:ext cx="447604" cy="1103526"/>
          </a:xfrm>
          <a:prstGeom prst="line">
            <a:avLst/>
          </a:prstGeom>
          <a:noFill/>
          <a:ln w="12700" cap="flat" cmpd="sng" algn="ctr">
            <a:solidFill>
              <a:srgbClr val="FFFFFF">
                <a:lumMod val="50000"/>
              </a:srgbClr>
            </a:solidFill>
            <a:prstDash val="dash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237" name="直線コネクタ 236"/>
          <p:cNvCxnSpPr/>
          <p:nvPr/>
        </p:nvCxnSpPr>
        <p:spPr>
          <a:xfrm flipH="1" flipV="1">
            <a:off x="8879212" y="1353382"/>
            <a:ext cx="2716850" cy="1061883"/>
          </a:xfrm>
          <a:prstGeom prst="line">
            <a:avLst/>
          </a:prstGeom>
          <a:noFill/>
          <a:ln w="12700" cap="flat" cmpd="sng" algn="ctr">
            <a:solidFill>
              <a:srgbClr val="FFFFFF">
                <a:lumMod val="50000"/>
              </a:srgbClr>
            </a:solidFill>
            <a:prstDash val="dash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sp>
        <p:nvSpPr>
          <p:cNvPr id="241" name="テキスト ボックス 240"/>
          <p:cNvSpPr txBox="1"/>
          <p:nvPr/>
        </p:nvSpPr>
        <p:spPr>
          <a:xfrm>
            <a:off x="8175302" y="2763915"/>
            <a:ext cx="1018227" cy="297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128-a-b-c</a:t>
            </a:r>
          </a:p>
        </p:txBody>
      </p:sp>
      <p:sp>
        <p:nvSpPr>
          <p:cNvPr id="242" name="テキスト ボックス 241"/>
          <p:cNvSpPr txBox="1"/>
          <p:nvPr/>
        </p:nvSpPr>
        <p:spPr>
          <a:xfrm>
            <a:off x="9583443" y="2774326"/>
            <a:ext cx="283827" cy="297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a</a:t>
            </a:r>
          </a:p>
        </p:txBody>
      </p:sp>
      <p:sp>
        <p:nvSpPr>
          <p:cNvPr id="243" name="テキスト ボックス 242"/>
          <p:cNvSpPr txBox="1"/>
          <p:nvPr/>
        </p:nvSpPr>
        <p:spPr>
          <a:xfrm>
            <a:off x="10337168" y="2791388"/>
            <a:ext cx="288668" cy="297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b</a:t>
            </a:r>
          </a:p>
        </p:txBody>
      </p:sp>
      <p:sp>
        <p:nvSpPr>
          <p:cNvPr id="244" name="テキスト ボックス 243"/>
          <p:cNvSpPr txBox="1"/>
          <p:nvPr/>
        </p:nvSpPr>
        <p:spPr>
          <a:xfrm>
            <a:off x="11114580" y="2791387"/>
            <a:ext cx="274434" cy="297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c</a:t>
            </a:r>
          </a:p>
        </p:txBody>
      </p:sp>
      <p:sp>
        <p:nvSpPr>
          <p:cNvPr id="245" name="テキスト ボックス 244"/>
          <p:cNvSpPr txBox="1"/>
          <p:nvPr/>
        </p:nvSpPr>
        <p:spPr>
          <a:xfrm>
            <a:off x="3036544" y="546450"/>
            <a:ext cx="761435" cy="5025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IPv4</a:t>
            </a:r>
          </a:p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header</a:t>
            </a:r>
          </a:p>
        </p:txBody>
      </p:sp>
      <p:sp>
        <p:nvSpPr>
          <p:cNvPr id="246" name="テキスト ボックス 245"/>
          <p:cNvSpPr txBox="1"/>
          <p:nvPr/>
        </p:nvSpPr>
        <p:spPr>
          <a:xfrm>
            <a:off x="2099699" y="525629"/>
            <a:ext cx="761435" cy="5025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Tunnel</a:t>
            </a:r>
          </a:p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header</a:t>
            </a:r>
          </a:p>
        </p:txBody>
      </p:sp>
      <p:sp>
        <p:nvSpPr>
          <p:cNvPr id="247" name="テキスト ボックス 246"/>
          <p:cNvSpPr txBox="1"/>
          <p:nvPr/>
        </p:nvSpPr>
        <p:spPr>
          <a:xfrm>
            <a:off x="9084396" y="494397"/>
            <a:ext cx="761435" cy="5025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IPv6</a:t>
            </a:r>
          </a:p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header</a:t>
            </a:r>
          </a:p>
        </p:txBody>
      </p:sp>
      <p:sp>
        <p:nvSpPr>
          <p:cNvPr id="248" name="テキスト ボックス 247"/>
          <p:cNvSpPr txBox="1"/>
          <p:nvPr/>
        </p:nvSpPr>
        <p:spPr>
          <a:xfrm>
            <a:off x="7845690" y="515220"/>
            <a:ext cx="761435" cy="5025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SRH</a:t>
            </a:r>
          </a:p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header</a:t>
            </a:r>
          </a:p>
        </p:txBody>
      </p:sp>
    </p:spTree>
    <p:extLst>
      <p:ext uri="{BB962C8B-B14F-4D97-AF65-F5344CB8AC3E}">
        <p14:creationId xmlns:p14="http://schemas.microsoft.com/office/powerpoint/2010/main" val="11005625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813</TotalTime>
  <Words>1077</Words>
  <Application>Microsoft Macintosh PowerPoint</Application>
  <PresentationFormat>ユーザー設定</PresentationFormat>
  <Paragraphs>265</Paragraphs>
  <Slides>15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15</vt:i4>
      </vt:variant>
    </vt:vector>
  </HeadingPairs>
  <TitlesOfParts>
    <vt:vector size="16" baseType="lpstr">
      <vt:lpstr>Office Theme</vt:lpstr>
      <vt:lpstr>SRv6 for Mobile User-Plane</vt:lpstr>
      <vt:lpstr>Abstraction</vt:lpstr>
      <vt:lpstr>A Current Mobile Network Example</vt:lpstr>
      <vt:lpstr>What if SRv6 Becomes An Alternative of GTP-U Tunnel?</vt:lpstr>
      <vt:lpstr>SRv6 in A Nutshell </vt:lpstr>
      <vt:lpstr>SRv6 in A Nutshell (Cont’d)</vt:lpstr>
      <vt:lpstr>SRv6 in A Nutshell (Cont’d)</vt:lpstr>
      <vt:lpstr>SID Functions* for Mobile Data-Plane Roles</vt:lpstr>
      <vt:lpstr>Stateless Interworking Segment</vt:lpstr>
      <vt:lpstr>E2E Mobile Orchestration with SRv6</vt:lpstr>
      <vt:lpstr>Data Model for Mobile Orchestration with SRv6</vt:lpstr>
      <vt:lpstr>SRv6 for Network Slicing</vt:lpstr>
      <vt:lpstr>Summary</vt:lpstr>
      <vt:lpstr>Nest Step</vt:lpstr>
      <vt:lpstr>References</vt:lpstr>
    </vt:vector>
  </TitlesOfParts>
  <Manager/>
  <Company>SoftBank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SRv6 for Mobile User-Plane</dc:title>
  <dc:subject/>
  <dc:creator>Satoru Matsushima</dc:creator>
  <cp:keywords/>
  <dc:description/>
  <cp:lastModifiedBy>Matsushima Satoru</cp:lastModifiedBy>
  <cp:revision>122</cp:revision>
  <cp:lastPrinted>2017-07-20T17:06:26Z</cp:lastPrinted>
  <dcterms:created xsi:type="dcterms:W3CDTF">2016-11-02T14:06:29Z</dcterms:created>
  <dcterms:modified xsi:type="dcterms:W3CDTF">2017-08-20T15:45:44Z</dcterms:modified>
  <cp:category/>
</cp:coreProperties>
</file>